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B8EC5-A829-4AD9-B9D9-F085AA09B8CE}" type="datetimeFigureOut">
              <a:rPr lang="fr-FR" smtClean="0"/>
              <a:t>20/03/2012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A913F-1550-4B39-8904-F0CB28BA4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9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BA30369-C430-4525-A8CB-0BBD96D07B0A}" type="slidenum">
              <a:rPr lang="en-US" sz="1300" smtClean="0"/>
              <a:pPr eaLnBrk="1" hangingPunct="1"/>
              <a:t>1</a:t>
            </a:fld>
            <a:endParaRPr lang="en-US" sz="1300" smtClean="0"/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101" y="905813"/>
            <a:ext cx="3268905" cy="75572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z="1100" smtClean="0"/>
          </a:p>
        </p:txBody>
      </p:sp>
      <p:sp>
        <p:nvSpPr>
          <p:cNvPr id="494597" name="Rectangle 4"/>
          <p:cNvSpPr>
            <a:spLocks noChangeArrowheads="1"/>
          </p:cNvSpPr>
          <p:nvPr/>
        </p:nvSpPr>
        <p:spPr bwMode="auto">
          <a:xfrm>
            <a:off x="319125" y="4676282"/>
            <a:ext cx="2604061" cy="111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3" rIns="96649" bIns="48323">
            <a:spAutoFit/>
          </a:bodyPr>
          <a:lstStyle/>
          <a:p>
            <a:pPr defTabSz="954088"/>
            <a:r>
              <a:rPr lang="fr-FR" sz="1100" b="1">
                <a:solidFill>
                  <a:srgbClr val="000000"/>
                </a:solidFill>
              </a:rPr>
              <a:t>Séquence 1 </a:t>
            </a:r>
            <a:r>
              <a:rPr lang="fr-FR" sz="1100"/>
              <a:t>: Power Beauty since 1902</a:t>
            </a:r>
          </a:p>
          <a:p>
            <a:pPr defTabSz="954088"/>
            <a:endParaRPr lang="fr-FR" sz="1100"/>
          </a:p>
          <a:p>
            <a:pPr defTabSz="954088"/>
            <a:r>
              <a:rPr lang="fr-FR" sz="1100" b="1"/>
              <a:t>Outil</a:t>
            </a:r>
            <a:r>
              <a:rPr lang="fr-FR" sz="1100"/>
              <a:t> : slideshow</a:t>
            </a:r>
          </a:p>
          <a:p>
            <a:pPr defTabSz="954088"/>
            <a:endParaRPr lang="fr-FR" sz="1100" b="1"/>
          </a:p>
          <a:p>
            <a:pPr defTabSz="954088"/>
            <a:endParaRPr lang="fr-FR" sz="1100"/>
          </a:p>
          <a:p>
            <a:pPr defTabSz="954088"/>
            <a:endParaRPr lang="fr-FR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3267D6E-DF00-421F-A195-AFBBB1E3E99B}" type="slidenum">
              <a:rPr lang="en-US" sz="1300" smtClean="0"/>
              <a:pPr eaLnBrk="1" hangingPunct="1"/>
              <a:t>2</a:t>
            </a:fld>
            <a:endParaRPr lang="en-US" sz="1300" smtClean="0"/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101" y="905813"/>
            <a:ext cx="3268905" cy="75572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z="1100" smtClean="0"/>
          </a:p>
        </p:txBody>
      </p:sp>
      <p:sp>
        <p:nvSpPr>
          <p:cNvPr id="495621" name="Rectangle 4"/>
          <p:cNvSpPr>
            <a:spLocks noChangeArrowheads="1"/>
          </p:cNvSpPr>
          <p:nvPr/>
        </p:nvSpPr>
        <p:spPr bwMode="auto">
          <a:xfrm>
            <a:off x="319125" y="4676282"/>
            <a:ext cx="2604061" cy="111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3" rIns="96649" bIns="48323">
            <a:spAutoFit/>
          </a:bodyPr>
          <a:lstStyle/>
          <a:p>
            <a:pPr defTabSz="954088"/>
            <a:r>
              <a:rPr lang="fr-FR" sz="1100" b="1">
                <a:solidFill>
                  <a:srgbClr val="000000"/>
                </a:solidFill>
              </a:rPr>
              <a:t>Séquence 1 </a:t>
            </a:r>
            <a:r>
              <a:rPr lang="fr-FR" sz="1100"/>
              <a:t>: Power Beauty since 1902</a:t>
            </a:r>
          </a:p>
          <a:p>
            <a:pPr defTabSz="954088"/>
            <a:endParaRPr lang="fr-FR" sz="1100"/>
          </a:p>
          <a:p>
            <a:pPr defTabSz="954088"/>
            <a:r>
              <a:rPr lang="fr-FR" sz="1100" b="1"/>
              <a:t>Outil</a:t>
            </a:r>
            <a:r>
              <a:rPr lang="fr-FR" sz="1100"/>
              <a:t> : slideshow</a:t>
            </a:r>
          </a:p>
          <a:p>
            <a:pPr defTabSz="954088"/>
            <a:endParaRPr lang="fr-FR" sz="1100" b="1"/>
          </a:p>
          <a:p>
            <a:pPr defTabSz="954088"/>
            <a:endParaRPr lang="fr-FR" sz="1100"/>
          </a:p>
          <a:p>
            <a:pPr defTabSz="954088"/>
            <a:endParaRPr lang="fr-FR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2FA9363-B678-4A1C-8278-34623369886E}" type="slidenum">
              <a:rPr lang="en-US" sz="1300" smtClean="0"/>
              <a:pPr eaLnBrk="1" hangingPunct="1"/>
              <a:t>3</a:t>
            </a:fld>
            <a:endParaRPr lang="en-US" sz="1300" smtClean="0"/>
          </a:p>
        </p:txBody>
      </p:sp>
      <p:sp>
        <p:nvSpPr>
          <p:cNvPr id="49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101" y="905813"/>
            <a:ext cx="3268905" cy="75572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z="1100" smtClean="0"/>
          </a:p>
        </p:txBody>
      </p:sp>
      <p:sp>
        <p:nvSpPr>
          <p:cNvPr id="496645" name="Rectangle 4"/>
          <p:cNvSpPr>
            <a:spLocks noChangeArrowheads="1"/>
          </p:cNvSpPr>
          <p:nvPr/>
        </p:nvSpPr>
        <p:spPr bwMode="auto">
          <a:xfrm>
            <a:off x="319125" y="4676282"/>
            <a:ext cx="2604061" cy="111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3" rIns="96649" bIns="48323">
            <a:spAutoFit/>
          </a:bodyPr>
          <a:lstStyle/>
          <a:p>
            <a:pPr defTabSz="954088"/>
            <a:r>
              <a:rPr lang="fr-FR" sz="1100" b="1">
                <a:solidFill>
                  <a:srgbClr val="000000"/>
                </a:solidFill>
              </a:rPr>
              <a:t>Séquence 1 </a:t>
            </a:r>
            <a:r>
              <a:rPr lang="fr-FR" sz="1100"/>
              <a:t>: Power Beauty since 1902</a:t>
            </a:r>
          </a:p>
          <a:p>
            <a:pPr defTabSz="954088"/>
            <a:endParaRPr lang="fr-FR" sz="1100"/>
          </a:p>
          <a:p>
            <a:pPr defTabSz="954088"/>
            <a:r>
              <a:rPr lang="fr-FR" sz="1100" b="1"/>
              <a:t>Outil</a:t>
            </a:r>
            <a:r>
              <a:rPr lang="fr-FR" sz="1100"/>
              <a:t> : slideshow</a:t>
            </a:r>
          </a:p>
          <a:p>
            <a:pPr defTabSz="954088"/>
            <a:endParaRPr lang="fr-FR" sz="1100" b="1"/>
          </a:p>
          <a:p>
            <a:pPr defTabSz="954088"/>
            <a:endParaRPr lang="fr-FR" sz="1100"/>
          </a:p>
          <a:p>
            <a:pPr defTabSz="954088"/>
            <a:endParaRPr lang="fr-FR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3D6A99A-A7A5-40E2-A949-6BB91A3BCC7D}" type="slidenum">
              <a:rPr lang="en-US" sz="1300" smtClean="0"/>
              <a:pPr eaLnBrk="1" hangingPunct="1"/>
              <a:t>4</a:t>
            </a:fld>
            <a:endParaRPr lang="en-US" sz="1300" smtClean="0"/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101" y="905813"/>
            <a:ext cx="3268905" cy="75572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z="1100" smtClean="0"/>
          </a:p>
        </p:txBody>
      </p:sp>
      <p:sp>
        <p:nvSpPr>
          <p:cNvPr id="497669" name="Rectangle 4"/>
          <p:cNvSpPr>
            <a:spLocks noChangeArrowheads="1"/>
          </p:cNvSpPr>
          <p:nvPr/>
        </p:nvSpPr>
        <p:spPr bwMode="auto">
          <a:xfrm>
            <a:off x="319125" y="4676282"/>
            <a:ext cx="2604061" cy="111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3" rIns="96649" bIns="48323">
            <a:spAutoFit/>
          </a:bodyPr>
          <a:lstStyle/>
          <a:p>
            <a:pPr defTabSz="954088"/>
            <a:r>
              <a:rPr lang="fr-FR" sz="1100" b="1">
                <a:solidFill>
                  <a:srgbClr val="000000"/>
                </a:solidFill>
              </a:rPr>
              <a:t>Séquence 1 </a:t>
            </a:r>
            <a:r>
              <a:rPr lang="fr-FR" sz="1100"/>
              <a:t>: Power Beauty since 1902</a:t>
            </a:r>
          </a:p>
          <a:p>
            <a:pPr defTabSz="954088"/>
            <a:endParaRPr lang="fr-FR" sz="1100"/>
          </a:p>
          <a:p>
            <a:pPr defTabSz="954088"/>
            <a:r>
              <a:rPr lang="fr-FR" sz="1100" b="1"/>
              <a:t>Outil</a:t>
            </a:r>
            <a:r>
              <a:rPr lang="fr-FR" sz="1100"/>
              <a:t> : slideshow</a:t>
            </a:r>
          </a:p>
          <a:p>
            <a:pPr defTabSz="954088"/>
            <a:endParaRPr lang="fr-FR" sz="1100" b="1"/>
          </a:p>
          <a:p>
            <a:pPr defTabSz="954088"/>
            <a:endParaRPr lang="fr-FR" sz="1100"/>
          </a:p>
          <a:p>
            <a:pPr defTabSz="954088"/>
            <a:endParaRPr lang="fr-FR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4AF75D3-F359-4A6F-99BF-A331F1A96B3E}" type="slidenum">
              <a:rPr lang="en-US" sz="1300" smtClean="0"/>
              <a:pPr eaLnBrk="1" hangingPunct="1"/>
              <a:t>5</a:t>
            </a:fld>
            <a:endParaRPr lang="en-US" sz="1300" smtClean="0"/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101" y="905813"/>
            <a:ext cx="3268905" cy="75572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z="1100" smtClean="0"/>
          </a:p>
        </p:txBody>
      </p:sp>
      <p:sp>
        <p:nvSpPr>
          <p:cNvPr id="498693" name="Rectangle 4"/>
          <p:cNvSpPr>
            <a:spLocks noChangeArrowheads="1"/>
          </p:cNvSpPr>
          <p:nvPr/>
        </p:nvSpPr>
        <p:spPr bwMode="auto">
          <a:xfrm>
            <a:off x="319125" y="4676282"/>
            <a:ext cx="2604061" cy="111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3" rIns="96649" bIns="48323">
            <a:spAutoFit/>
          </a:bodyPr>
          <a:lstStyle/>
          <a:p>
            <a:pPr defTabSz="954088"/>
            <a:r>
              <a:rPr lang="fr-FR" sz="1100" b="1">
                <a:solidFill>
                  <a:srgbClr val="000000"/>
                </a:solidFill>
              </a:rPr>
              <a:t>Séquence 1 </a:t>
            </a:r>
            <a:r>
              <a:rPr lang="fr-FR" sz="1100"/>
              <a:t>: Power Beauty since 1902</a:t>
            </a:r>
          </a:p>
          <a:p>
            <a:pPr defTabSz="954088"/>
            <a:endParaRPr lang="fr-FR" sz="1100"/>
          </a:p>
          <a:p>
            <a:pPr defTabSz="954088"/>
            <a:r>
              <a:rPr lang="fr-FR" sz="1100" b="1"/>
              <a:t>Outil</a:t>
            </a:r>
            <a:r>
              <a:rPr lang="fr-FR" sz="1100"/>
              <a:t> : slideshow</a:t>
            </a:r>
          </a:p>
          <a:p>
            <a:pPr defTabSz="954088"/>
            <a:endParaRPr lang="fr-FR" sz="1100" b="1"/>
          </a:p>
          <a:p>
            <a:pPr defTabSz="954088"/>
            <a:endParaRPr lang="fr-FR" sz="1100"/>
          </a:p>
          <a:p>
            <a:pPr defTabSz="954088"/>
            <a:endParaRPr lang="fr-FR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27F833F-F9EE-4C49-9530-E285CE4E9CF2}" type="slidenum">
              <a:rPr lang="en-US" sz="1300" smtClean="0"/>
              <a:pPr eaLnBrk="1" hangingPunct="1"/>
              <a:t>6</a:t>
            </a:fld>
            <a:endParaRPr lang="en-US" sz="1300" smtClean="0"/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101" y="905813"/>
            <a:ext cx="3268905" cy="75572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z="1100" smtClean="0"/>
          </a:p>
        </p:txBody>
      </p:sp>
      <p:sp>
        <p:nvSpPr>
          <p:cNvPr id="499717" name="Rectangle 4"/>
          <p:cNvSpPr>
            <a:spLocks noChangeArrowheads="1"/>
          </p:cNvSpPr>
          <p:nvPr/>
        </p:nvSpPr>
        <p:spPr bwMode="auto">
          <a:xfrm>
            <a:off x="319125" y="4676282"/>
            <a:ext cx="2604061" cy="111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3" rIns="96649" bIns="48323">
            <a:spAutoFit/>
          </a:bodyPr>
          <a:lstStyle/>
          <a:p>
            <a:pPr defTabSz="954088"/>
            <a:r>
              <a:rPr lang="fr-FR" sz="1100" b="1">
                <a:solidFill>
                  <a:srgbClr val="000000"/>
                </a:solidFill>
              </a:rPr>
              <a:t>Séquence 1 </a:t>
            </a:r>
            <a:r>
              <a:rPr lang="fr-FR" sz="1100"/>
              <a:t>: Power Beauty since 1902</a:t>
            </a:r>
          </a:p>
          <a:p>
            <a:pPr defTabSz="954088"/>
            <a:endParaRPr lang="fr-FR" sz="1100"/>
          </a:p>
          <a:p>
            <a:pPr defTabSz="954088"/>
            <a:r>
              <a:rPr lang="fr-FR" sz="1100" b="1"/>
              <a:t>Outil</a:t>
            </a:r>
            <a:r>
              <a:rPr lang="fr-FR" sz="1100"/>
              <a:t> : slideshow</a:t>
            </a:r>
          </a:p>
          <a:p>
            <a:pPr defTabSz="954088"/>
            <a:endParaRPr lang="fr-FR" sz="1100" b="1"/>
          </a:p>
          <a:p>
            <a:pPr defTabSz="954088"/>
            <a:endParaRPr lang="fr-FR" sz="1100"/>
          </a:p>
          <a:p>
            <a:pPr defTabSz="954088"/>
            <a:endParaRPr lang="fr-FR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defTabSz="944563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029EC2-E4B7-4C61-9DC3-54938C533617}" type="slidenum">
              <a:rPr lang="en-US" sz="1300">
                <a:solidFill>
                  <a:prstClr val="black"/>
                </a:solidFill>
              </a:rPr>
              <a:pPr eaLnBrk="1" hangingPunct="1"/>
              <a:t>7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88773" name="Rectangle 4"/>
          <p:cNvSpPr>
            <a:spLocks noChangeArrowheads="1"/>
          </p:cNvSpPr>
          <p:nvPr/>
        </p:nvSpPr>
        <p:spPr bwMode="auto">
          <a:xfrm>
            <a:off x="297850" y="4692639"/>
            <a:ext cx="2744476" cy="128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3" rIns="96649" bIns="48323">
            <a:spAutoFit/>
          </a:bodyPr>
          <a:lstStyle/>
          <a:p>
            <a:pPr algn="just" defTabSz="954088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>
                <a:solidFill>
                  <a:srgbClr val="000000"/>
                </a:solidFill>
                <a:latin typeface="HelveticaNeueLT Com 35 Th" pitchFamily="34" charset="0"/>
                <a:ea typeface="ＭＳ Ｐゴシック" pitchFamily="34" charset="-128"/>
              </a:rPr>
              <a:t>Séquence 2 </a:t>
            </a:r>
            <a:r>
              <a:rPr lang="fr-FR" sz="1100">
                <a:solidFill>
                  <a:prstClr val="black"/>
                </a:solidFill>
                <a:latin typeface="HelveticaNeueLT Com 35 Th" pitchFamily="34" charset="0"/>
                <a:ea typeface="ＭＳ Ｐゴシック" pitchFamily="34" charset="-128"/>
              </a:rPr>
              <a:t>: L</a:t>
            </a:r>
            <a:r>
              <a:rPr lang="fr-FR" altLang="en-US" sz="1100">
                <a:solidFill>
                  <a:prstClr val="black"/>
                </a:solidFill>
                <a:latin typeface="HelveticaNeueLT Com 35 Th" pitchFamily="34" charset="0"/>
                <a:ea typeface="ＭＳ Ｐゴシック" pitchFamily="34" charset="-128"/>
              </a:rPr>
              <a:t>’</a:t>
            </a:r>
            <a:r>
              <a:rPr lang="fr-FR" sz="1100">
                <a:solidFill>
                  <a:prstClr val="black"/>
                </a:solidFill>
                <a:latin typeface="HelveticaNeueLT Com 35 Th" pitchFamily="34" charset="0"/>
                <a:ea typeface="ＭＳ Ｐゴシック" pitchFamily="34" charset="-128"/>
              </a:rPr>
              <a:t>esprit du luxe HR</a:t>
            </a:r>
          </a:p>
          <a:p>
            <a:pPr algn="just" defTabSz="954088" fontAlgn="base">
              <a:spcBef>
                <a:spcPct val="0"/>
              </a:spcBef>
              <a:spcAft>
                <a:spcPct val="0"/>
              </a:spcAft>
            </a:pPr>
            <a:endParaRPr lang="fr-FR" sz="1100">
              <a:solidFill>
                <a:prstClr val="black"/>
              </a:solidFill>
              <a:latin typeface="HelveticaNeueLT Com 35 Th" pitchFamily="34" charset="0"/>
              <a:ea typeface="ＭＳ Ｐゴシック" pitchFamily="34" charset="-128"/>
            </a:endParaRPr>
          </a:p>
          <a:p>
            <a:pPr algn="just" defTabSz="954088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>
                <a:solidFill>
                  <a:prstClr val="black"/>
                </a:solidFill>
                <a:latin typeface="HelveticaNeueLT Com 35 Th" pitchFamily="34" charset="0"/>
                <a:ea typeface="ＭＳ Ｐゴシック" pitchFamily="34" charset="-128"/>
              </a:rPr>
              <a:t>Outil</a:t>
            </a:r>
            <a:r>
              <a:rPr lang="fr-FR" sz="1100">
                <a:solidFill>
                  <a:prstClr val="black"/>
                </a:solidFill>
                <a:latin typeface="HelveticaNeueLT Com 35 Th" pitchFamily="34" charset="0"/>
                <a:ea typeface="ＭＳ Ｐゴシック" pitchFamily="34" charset="-128"/>
              </a:rPr>
              <a:t> : slideshow</a:t>
            </a:r>
          </a:p>
          <a:p>
            <a:pPr algn="just" defTabSz="954088" fontAlgn="base">
              <a:spcBef>
                <a:spcPct val="0"/>
              </a:spcBef>
              <a:spcAft>
                <a:spcPct val="0"/>
              </a:spcAft>
            </a:pPr>
            <a:endParaRPr lang="fr-FR" sz="1100">
              <a:solidFill>
                <a:prstClr val="black"/>
              </a:solidFill>
              <a:latin typeface="HelveticaNeueLT Com 35 Th" pitchFamily="34" charset="0"/>
              <a:ea typeface="ＭＳ Ｐゴシック" pitchFamily="34" charset="-128"/>
            </a:endParaRPr>
          </a:p>
          <a:p>
            <a:pPr algn="just" defTabSz="954088" fontAlgn="base">
              <a:spcBef>
                <a:spcPct val="0"/>
              </a:spcBef>
              <a:spcAft>
                <a:spcPct val="0"/>
              </a:spcAft>
            </a:pPr>
            <a:endParaRPr lang="fr-FR" sz="1100">
              <a:solidFill>
                <a:prstClr val="black"/>
              </a:solidFill>
              <a:latin typeface="HelveticaNeueLT Com 35 Th" pitchFamily="34" charset="0"/>
              <a:ea typeface="ＭＳ Ｐゴシック" pitchFamily="34" charset="-128"/>
            </a:endParaRPr>
          </a:p>
          <a:p>
            <a:pPr algn="just" defTabSz="954088" fontAlgn="base">
              <a:spcBef>
                <a:spcPct val="0"/>
              </a:spcBef>
              <a:spcAft>
                <a:spcPct val="0"/>
              </a:spcAft>
            </a:pPr>
            <a:endParaRPr lang="fr-FR" sz="1100">
              <a:solidFill>
                <a:prstClr val="black"/>
              </a:solidFill>
              <a:latin typeface="HelveticaNeueLT Com 35 Th" pitchFamily="34" charset="0"/>
              <a:ea typeface="ＭＳ Ｐゴシック" pitchFamily="34" charset="-128"/>
            </a:endParaRPr>
          </a:p>
          <a:p>
            <a:pPr algn="just" defTabSz="954088" fontAlgn="base">
              <a:spcBef>
                <a:spcPct val="0"/>
              </a:spcBef>
              <a:spcAft>
                <a:spcPct val="0"/>
              </a:spcAft>
            </a:pPr>
            <a:endParaRPr lang="fr-FR" sz="1100">
              <a:solidFill>
                <a:prstClr val="black"/>
              </a:solidFill>
              <a:latin typeface="HelveticaNeueLT Com 35 Th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8013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483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826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1897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39423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2916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974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355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7273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93478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35053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B110B"/>
            </a:gs>
            <a:gs pos="100000">
              <a:srgbClr val="291B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LOGOHR-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8"/>
          <p:cNvSpPr>
            <a:spLocks noChangeShapeType="1"/>
          </p:cNvSpPr>
          <p:nvPr userDrawn="1"/>
        </p:nvSpPr>
        <p:spPr bwMode="auto">
          <a:xfrm flipV="1">
            <a:off x="0" y="1179513"/>
            <a:ext cx="9144000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24" descr="LOGOHR-Power-H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7211" r="10959" b="30286"/>
          <a:stretch>
            <a:fillRect/>
          </a:stretch>
        </p:blipFill>
        <p:spPr bwMode="auto">
          <a:xfrm>
            <a:off x="1692275" y="328613"/>
            <a:ext cx="16557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28"/>
          <p:cNvSpPr>
            <a:spLocks noChangeShapeType="1"/>
          </p:cNvSpPr>
          <p:nvPr userDrawn="1"/>
        </p:nvSpPr>
        <p:spPr bwMode="auto">
          <a:xfrm>
            <a:off x="3419475" y="0"/>
            <a:ext cx="0" cy="1196975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06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1283" name="Text Box 3"/>
          <p:cNvSpPr txBox="1">
            <a:spLocks noChangeArrowheads="1"/>
          </p:cNvSpPr>
          <p:nvPr/>
        </p:nvSpPr>
        <p:spPr bwMode="auto">
          <a:xfrm>
            <a:off x="995363" y="3052763"/>
            <a:ext cx="71469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HelveticaNeueLT Com 35 Th" charset="0"/>
                <a:ea typeface="ＭＳ Ｐゴシック" charset="0"/>
              </a:rPr>
              <a:t>INFORMATION INTERNE</a:t>
            </a:r>
          </a:p>
        </p:txBody>
      </p:sp>
    </p:spTree>
    <p:extLst>
      <p:ext uri="{BB962C8B-B14F-4D97-AF65-F5344CB8AC3E}">
        <p14:creationId xmlns:p14="http://schemas.microsoft.com/office/powerpoint/2010/main" val="322348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5380" name="Text Box 4"/>
          <p:cNvSpPr txBox="1">
            <a:spLocks noChangeArrowheads="1"/>
          </p:cNvSpPr>
          <p:nvPr/>
        </p:nvSpPr>
        <p:spPr bwMode="auto">
          <a:xfrm>
            <a:off x="1404938" y="57150"/>
            <a:ext cx="773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3000" smtClean="0">
                <a:solidFill>
                  <a:srgbClr val="B5A692"/>
                </a:solidFill>
              </a:rPr>
              <a:t>UTILISATION DU </a:t>
            </a:r>
            <a:br>
              <a:rPr lang="en-US" sz="3000" smtClean="0">
                <a:solidFill>
                  <a:srgbClr val="B5A692"/>
                </a:solidFill>
              </a:rPr>
            </a:br>
            <a:r>
              <a:rPr lang="en-US" sz="3000" smtClean="0">
                <a:solidFill>
                  <a:srgbClr val="B5A692"/>
                </a:solidFill>
              </a:rPr>
              <a:t>MODULE DE FORMATION</a:t>
            </a:r>
          </a:p>
        </p:txBody>
      </p:sp>
      <p:sp>
        <p:nvSpPr>
          <p:cNvPr id="1125381" name="Text Box 5"/>
          <p:cNvSpPr txBox="1">
            <a:spLocks noChangeArrowheads="1"/>
          </p:cNvSpPr>
          <p:nvPr/>
        </p:nvSpPr>
        <p:spPr bwMode="auto">
          <a:xfrm>
            <a:off x="206375" y="1141413"/>
            <a:ext cx="83756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Le support de formation Power Beauty HR est conçu pour être adapté aux contextes de formation en salle ou sur le point de vente.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400" u="sng" dirty="0" smtClean="0">
                <a:solidFill>
                  <a:schemeClr val="bg1"/>
                </a:solidFill>
              </a:rPr>
              <a:t>Recommandations</a:t>
            </a:r>
            <a:r>
              <a:rPr lang="fr-FR" sz="1400" dirty="0" smtClean="0">
                <a:solidFill>
                  <a:schemeClr val="bg1"/>
                </a:solidFill>
              </a:rPr>
              <a:t> :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Format 1 Journée 		HR Power Beauty, </a:t>
            </a:r>
            <a:r>
              <a:rPr lang="fr-FR" sz="1400" dirty="0" err="1" smtClean="0">
                <a:solidFill>
                  <a:schemeClr val="bg1"/>
                </a:solidFill>
              </a:rPr>
              <a:t>since</a:t>
            </a:r>
            <a:r>
              <a:rPr lang="fr-FR" sz="1400" dirty="0" smtClean="0">
                <a:solidFill>
                  <a:schemeClr val="bg1"/>
                </a:solidFill>
              </a:rPr>
              <a:t> 1902 - module complet 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Format ½ Journée 		La marque / Les must have HR / Focus Soin, Teint, Mascaras /			Conseil vente HR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Format 2H Les « Must Have » 	La marque / Les must have HR / Conseil vente HR / Les Actualités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Format 2H Soin 		Le Soin HR / Découverte sensorielle / Conseil vente HR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Format 2H </a:t>
            </a:r>
            <a:r>
              <a:rPr lang="fr-FR" sz="1400" dirty="0" err="1" smtClean="0">
                <a:solidFill>
                  <a:schemeClr val="bg1"/>
                </a:solidFill>
              </a:rPr>
              <a:t>Make</a:t>
            </a:r>
            <a:r>
              <a:rPr lang="fr-FR" sz="1400" dirty="0" smtClean="0">
                <a:solidFill>
                  <a:schemeClr val="bg1"/>
                </a:solidFill>
              </a:rPr>
              <a:t> up		Le Maquillage HR / Focus Teint, </a:t>
            </a:r>
            <a:r>
              <a:rPr lang="fr-FR" sz="1400" dirty="0" err="1" smtClean="0">
                <a:solidFill>
                  <a:schemeClr val="bg1"/>
                </a:solidFill>
              </a:rPr>
              <a:t>Lash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Queen</a:t>
            </a:r>
            <a:r>
              <a:rPr lang="fr-FR" sz="1400" dirty="0" smtClean="0">
                <a:solidFill>
                  <a:schemeClr val="bg1"/>
                </a:solidFill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</a:rPr>
              <a:t>Wanted</a:t>
            </a:r>
            <a:r>
              <a:rPr lang="fr-FR" sz="1400" dirty="0" smtClean="0">
                <a:solidFill>
                  <a:schemeClr val="bg1"/>
                </a:solidFill>
              </a:rPr>
              <a:t> Rouge / 			Conseil vente HR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Coaching Les « Must Have »	Must have HR / Découverte sensorielle &amp; mots clés / Conseil vente HR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(sur le point de vente)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1400" u="sng" dirty="0" smtClean="0">
                <a:solidFill>
                  <a:schemeClr val="bg1"/>
                </a:solidFill>
              </a:rPr>
              <a:t>Objectif global</a:t>
            </a:r>
            <a:r>
              <a:rPr lang="fr-FR" sz="1400" dirty="0" smtClean="0">
                <a:solidFill>
                  <a:schemeClr val="bg1"/>
                </a:solidFill>
              </a:rPr>
              <a:t> : orienter la formation avec pour priorité le conseil vente et l</a:t>
            </a:r>
            <a:r>
              <a:rPr lang="fr-FR" altLang="en-US" sz="1400" dirty="0" smtClean="0">
                <a:solidFill>
                  <a:schemeClr val="bg1"/>
                </a:solidFill>
              </a:rPr>
              <a:t>’</a:t>
            </a:r>
            <a:r>
              <a:rPr lang="fr-FR" sz="1400" dirty="0" smtClean="0">
                <a:solidFill>
                  <a:schemeClr val="bg1"/>
                </a:solidFill>
              </a:rPr>
              <a:t>enchaînement des ventes soin et maquillage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fr-FR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571" name="Text Box 3"/>
          <p:cNvSpPr txBox="1">
            <a:spLocks noChangeArrowheads="1"/>
          </p:cNvSpPr>
          <p:nvPr/>
        </p:nvSpPr>
        <p:spPr bwMode="auto">
          <a:xfrm>
            <a:off x="1374775" y="254000"/>
            <a:ext cx="7739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3000" smtClean="0">
                <a:solidFill>
                  <a:srgbClr val="B5A692"/>
                </a:solidFill>
              </a:rPr>
              <a:t>LES INCONTOURNABLES</a:t>
            </a:r>
          </a:p>
        </p:txBody>
      </p:sp>
      <p:sp>
        <p:nvSpPr>
          <p:cNvPr id="1133572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418513" cy="43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Privilégier durant la journée de formation l</a:t>
            </a:r>
            <a:r>
              <a:rPr lang="fr-FR" altLang="en-US" sz="1400" dirty="0" smtClean="0">
                <a:solidFill>
                  <a:schemeClr val="bg1"/>
                </a:solidFill>
              </a:rPr>
              <a:t>’</a:t>
            </a:r>
            <a:r>
              <a:rPr lang="fr-FR" sz="1400" dirty="0" smtClean="0">
                <a:solidFill>
                  <a:schemeClr val="bg1"/>
                </a:solidFill>
              </a:rPr>
              <a:t>interactivité maximale des participantes en utilisant tous les supports créés pour favoriser les mises en situation, conseils vente, découvertes sensorielles,…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A cet effet, nous vous conseillons vivement d</a:t>
            </a:r>
            <a:r>
              <a:rPr lang="fr-FR" altLang="en-US" sz="1400" dirty="0" smtClean="0">
                <a:solidFill>
                  <a:schemeClr val="bg1"/>
                </a:solidFill>
              </a:rPr>
              <a:t>’</a:t>
            </a:r>
            <a:r>
              <a:rPr lang="fr-FR" sz="1400" dirty="0" smtClean="0">
                <a:solidFill>
                  <a:schemeClr val="bg1"/>
                </a:solidFill>
              </a:rPr>
              <a:t>utiliser les activités contenues dans le module (et de réduire si besoin les explications détaillées sur les technologies produits – se concentrer uniquement sur les actifs star) 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 Le plateau &amp; le jeu de 10 cartes « dates clés HR »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 Les 3 ateliers de découverte sensorielle en associant textures produits et mots clés (jeux de 27 cartes)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Les Beauty </a:t>
            </a:r>
            <a:r>
              <a:rPr lang="fr-FR" sz="1400" dirty="0" err="1" smtClean="0">
                <a:solidFill>
                  <a:schemeClr val="bg1"/>
                </a:solidFill>
              </a:rPr>
              <a:t>Revelation</a:t>
            </a:r>
            <a:r>
              <a:rPr lang="fr-FR" sz="1400" dirty="0" smtClean="0">
                <a:solidFill>
                  <a:schemeClr val="bg1"/>
                </a:solidFill>
              </a:rPr>
              <a:t> avant/après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 Un atelier pratique maquillage (si possible) avec focus face / </a:t>
            </a:r>
            <a:r>
              <a:rPr lang="fr-FR" sz="1400" dirty="0" err="1" smtClean="0">
                <a:solidFill>
                  <a:schemeClr val="bg1"/>
                </a:solidFill>
              </a:rPr>
              <a:t>eyes</a:t>
            </a:r>
            <a:r>
              <a:rPr lang="fr-FR" sz="1400" dirty="0" smtClean="0">
                <a:solidFill>
                  <a:schemeClr val="bg1"/>
                </a:solidFill>
              </a:rPr>
              <a:t> / </a:t>
            </a:r>
            <a:r>
              <a:rPr lang="fr-FR" sz="1400" dirty="0" err="1" smtClean="0">
                <a:solidFill>
                  <a:schemeClr val="bg1"/>
                </a:solidFill>
              </a:rPr>
              <a:t>lips</a:t>
            </a:r>
            <a:endParaRPr lang="fr-FR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 Toute initiative additionnelle est la bienvenue !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fr-FR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fr-FR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1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4_BRILLIANT_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418513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fr-FR" sz="1400" smtClean="0">
                <a:solidFill>
                  <a:schemeClr val="bg1"/>
                </a:solidFill>
              </a:rPr>
              <a:t>Nous avons sélectionné quelques unes des nos actualités HR, tels que lancements auprès de la presse, films et dans les magazines féminins.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fr-FR" sz="1400" smtClean="0">
                <a:solidFill>
                  <a:schemeClr val="bg1"/>
                </a:solidFill>
              </a:rPr>
              <a:t>Nous vous invitons à compléter / réactualiser régulièrement ce chapitre en insérant vos propres initiatives (roadshow, soirées, rencontres presse, retombées, etc.) afin de partager avec vos conseillères de beauté toute l</a:t>
            </a:r>
            <a:r>
              <a:rPr lang="fr-FR" altLang="en-US" sz="1400" smtClean="0">
                <a:solidFill>
                  <a:schemeClr val="bg1"/>
                </a:solidFill>
              </a:rPr>
              <a:t>’</a:t>
            </a:r>
            <a:r>
              <a:rPr lang="fr-FR" sz="1400" smtClean="0">
                <a:solidFill>
                  <a:schemeClr val="bg1"/>
                </a:solidFill>
              </a:rPr>
              <a:t>actualité de la marque.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endParaRPr lang="fr-FR" sz="1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endParaRPr lang="fr-FR" sz="900" smtClean="0">
              <a:solidFill>
                <a:schemeClr val="bg1"/>
              </a:solidFill>
            </a:endParaRPr>
          </a:p>
        </p:txBody>
      </p:sp>
      <p:graphicFrame>
        <p:nvGraphicFramePr>
          <p:cNvPr id="249860" name="Object 6"/>
          <p:cNvGraphicFramePr>
            <a:graphicFrameLocks noChangeAspect="1"/>
          </p:cNvGraphicFramePr>
          <p:nvPr/>
        </p:nvGraphicFramePr>
        <p:xfrm>
          <a:off x="3509963" y="3403600"/>
          <a:ext cx="1646237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5" imgW="5668166" imgH="8019048" progId="AcroExch.Document.7">
                  <p:embed/>
                </p:oleObj>
              </mc:Choice>
              <mc:Fallback>
                <p:oleObj name="Acrobat Document" r:id="rId5" imgW="5668166" imgH="801904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341"/>
                      <a:stretch>
                        <a:fillRect/>
                      </a:stretch>
                    </p:blipFill>
                    <p:spPr bwMode="auto">
                      <a:xfrm>
                        <a:off x="3509963" y="3403600"/>
                        <a:ext cx="1646237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3571" name="Text Box 3"/>
          <p:cNvSpPr txBox="1">
            <a:spLocks noChangeArrowheads="1"/>
          </p:cNvSpPr>
          <p:nvPr/>
        </p:nvSpPr>
        <p:spPr bwMode="auto">
          <a:xfrm>
            <a:off x="1374775" y="254000"/>
            <a:ext cx="7739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3000" smtClean="0">
                <a:solidFill>
                  <a:srgbClr val="B5A692"/>
                </a:solidFill>
              </a:rPr>
              <a:t>LES INCONTOURNABLES</a:t>
            </a:r>
          </a:p>
        </p:txBody>
      </p:sp>
    </p:spTree>
    <p:extLst>
      <p:ext uri="{BB962C8B-B14F-4D97-AF65-F5344CB8AC3E}">
        <p14:creationId xmlns:p14="http://schemas.microsoft.com/office/powerpoint/2010/main" val="4012550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715375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smtClean="0">
                <a:solidFill>
                  <a:schemeClr val="bg1"/>
                </a:solidFill>
              </a:rPr>
              <a:t> Respecter les codes couleurs et matières de la marque HR : le taupe, le blanc et l</a:t>
            </a:r>
            <a:r>
              <a:rPr lang="fr-FR" altLang="en-US" sz="1400" smtClean="0">
                <a:solidFill>
                  <a:schemeClr val="bg1"/>
                </a:solidFill>
              </a:rPr>
              <a:t>’</a:t>
            </a:r>
            <a:r>
              <a:rPr lang="fr-FR" sz="1400" smtClean="0">
                <a:solidFill>
                  <a:schemeClr val="bg1"/>
                </a:solidFill>
              </a:rPr>
              <a:t>or.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smtClean="0">
                <a:solidFill>
                  <a:schemeClr val="bg1"/>
                </a:solidFill>
              </a:rPr>
              <a:t> Utiliser les accessoires des Beauty Parties HR et éléments merchandising pour présenter les produits, le miroir, …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smtClean="0">
                <a:solidFill>
                  <a:schemeClr val="bg1"/>
                </a:solidFill>
              </a:rPr>
              <a:t> Apporter une touche de féminité avec des orchidées, la fleur emblématique de la marque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smtClean="0">
                <a:solidFill>
                  <a:schemeClr val="bg1"/>
                </a:solidFill>
              </a:rPr>
              <a:t> Présenter les visuels des lancements star : Prodigy Powercell / LQ Sexy Blacks,…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smtClean="0">
                <a:solidFill>
                  <a:schemeClr val="bg1"/>
                </a:solidFill>
              </a:rPr>
              <a:t> Ne pas surcharger la salle avec des éléments de décoration « Feline Blacks » (motifs léopard)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defRPr/>
            </a:pPr>
            <a:endParaRPr lang="fr-FR" sz="900" smtClean="0">
              <a:solidFill>
                <a:schemeClr val="bg1"/>
              </a:solidFill>
            </a:endParaRPr>
          </a:p>
        </p:txBody>
      </p:sp>
      <p:pic>
        <p:nvPicPr>
          <p:cNvPr id="250884" name="Picture 5" descr="VENTE_HOME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3" t="20808" r="24887" b="48006"/>
          <a:stretch>
            <a:fillRect/>
          </a:stretch>
        </p:blipFill>
        <p:spPr bwMode="auto">
          <a:xfrm>
            <a:off x="5884863" y="3751263"/>
            <a:ext cx="20780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5" name="Picture 9" descr="Image_01_V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2763" r="21295" b="4625"/>
          <a:stretch>
            <a:fillRect/>
          </a:stretch>
        </p:blipFill>
        <p:spPr bwMode="auto">
          <a:xfrm>
            <a:off x="396875" y="3633788"/>
            <a:ext cx="14478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6" name="Picture 10" descr="Image_02_V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3734" r="2826" b="3201"/>
          <a:stretch>
            <a:fillRect/>
          </a:stretch>
        </p:blipFill>
        <p:spPr bwMode="auto">
          <a:xfrm>
            <a:off x="2024063" y="3633788"/>
            <a:ext cx="14493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7" name="Picture 11" descr="Image_03_V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3416" r="8507" b="2928"/>
          <a:stretch>
            <a:fillRect/>
          </a:stretch>
        </p:blipFill>
        <p:spPr bwMode="auto">
          <a:xfrm>
            <a:off x="3667125" y="3633788"/>
            <a:ext cx="15208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571" name="Text Box 3"/>
          <p:cNvSpPr txBox="1">
            <a:spLocks noChangeArrowheads="1"/>
          </p:cNvSpPr>
          <p:nvPr/>
        </p:nvSpPr>
        <p:spPr bwMode="auto">
          <a:xfrm>
            <a:off x="1374775" y="254000"/>
            <a:ext cx="7739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3000" smtClean="0">
                <a:solidFill>
                  <a:srgbClr val="B5A692"/>
                </a:solidFill>
              </a:rPr>
              <a:t>LA SALLE DE FORMATION</a:t>
            </a:r>
          </a:p>
        </p:txBody>
      </p:sp>
    </p:spTree>
    <p:extLst>
      <p:ext uri="{BB962C8B-B14F-4D97-AF65-F5344CB8AC3E}">
        <p14:creationId xmlns:p14="http://schemas.microsoft.com/office/powerpoint/2010/main" val="953580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524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715375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smtClean="0">
                <a:solidFill>
                  <a:schemeClr val="bg1"/>
                </a:solidFill>
              </a:rPr>
              <a:t> Prévoir un merchandising généreux avec les produits par axe (en cohérence avec la charte merchandising HR)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smtClean="0">
                <a:solidFill>
                  <a:schemeClr val="bg1"/>
                </a:solidFill>
              </a:rPr>
              <a:t> Prévoir les blocs notes, livrets de formation, sacs de vente, supports pédagogiques selon la charte du module de formation (cf. éléments imprimés dans le coffret Power Beauty)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smtClean="0">
                <a:solidFill>
                  <a:schemeClr val="bg1"/>
                </a:solidFill>
              </a:rPr>
              <a:t> Prévoir une musique de fond à l</a:t>
            </a:r>
            <a:r>
              <a:rPr lang="fr-FR" altLang="en-US" sz="1400" smtClean="0">
                <a:solidFill>
                  <a:schemeClr val="bg1"/>
                </a:solidFill>
              </a:rPr>
              <a:t>’</a:t>
            </a:r>
            <a:r>
              <a:rPr lang="fr-FR" sz="1400" smtClean="0">
                <a:solidFill>
                  <a:schemeClr val="bg1"/>
                </a:solidFill>
              </a:rPr>
              <a:t>accueil et pour les pauses (musique extraite du film de marque HR, Wanted ou musique lounge)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sz="1400" smtClean="0">
                <a:solidFill>
                  <a:schemeClr val="bg1"/>
                </a:solidFill>
              </a:rPr>
              <a:t> A l</a:t>
            </a:r>
            <a:r>
              <a:rPr lang="fr-FR" altLang="en-US" sz="1400" smtClean="0">
                <a:solidFill>
                  <a:schemeClr val="bg1"/>
                </a:solidFill>
              </a:rPr>
              <a:t>’</a:t>
            </a:r>
            <a:r>
              <a:rPr lang="fr-FR" sz="1400" smtClean="0">
                <a:solidFill>
                  <a:schemeClr val="bg1"/>
                </a:solidFill>
              </a:rPr>
              <a:t>issue de la formation, offrir des produits HR parmi les nouveautés *** ou les Must Have HR.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fr-FR" sz="1400" smtClean="0">
              <a:solidFill>
                <a:schemeClr val="bg1"/>
              </a:solidFill>
            </a:endParaRPr>
          </a:p>
        </p:txBody>
      </p:sp>
      <p:sp>
        <p:nvSpPr>
          <p:cNvPr id="1133571" name="Text Box 3"/>
          <p:cNvSpPr txBox="1">
            <a:spLocks noChangeArrowheads="1"/>
          </p:cNvSpPr>
          <p:nvPr/>
        </p:nvSpPr>
        <p:spPr bwMode="auto">
          <a:xfrm>
            <a:off x="1374775" y="254000"/>
            <a:ext cx="7739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3000" smtClean="0">
                <a:solidFill>
                  <a:srgbClr val="B5A692"/>
                </a:solidFill>
              </a:rPr>
              <a:t>LA SALLE DE FORMATION</a:t>
            </a:r>
          </a:p>
        </p:txBody>
      </p:sp>
      <p:pic>
        <p:nvPicPr>
          <p:cNvPr id="251909" name="Picture 13" descr="Linea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19887"/>
          <a:stretch>
            <a:fillRect/>
          </a:stretch>
        </p:blipFill>
        <p:spPr bwMode="auto">
          <a:xfrm>
            <a:off x="304800" y="3319463"/>
            <a:ext cx="20415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1910" name="Group 37"/>
          <p:cNvGrpSpPr>
            <a:grpSpLocks/>
          </p:cNvGrpSpPr>
          <p:nvPr/>
        </p:nvGrpSpPr>
        <p:grpSpPr bwMode="auto">
          <a:xfrm>
            <a:off x="2916238" y="4095750"/>
            <a:ext cx="2917825" cy="1492250"/>
            <a:chOff x="2840" y="2135"/>
            <a:chExt cx="1966" cy="1006"/>
          </a:xfrm>
        </p:grpSpPr>
        <p:pic>
          <p:nvPicPr>
            <p:cNvPr id="251911" name="Picture 25" descr="35_MUST_HAV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12" b="15564"/>
            <a:stretch>
              <a:fillRect/>
            </a:stretch>
          </p:blipFill>
          <p:spPr bwMode="auto">
            <a:xfrm>
              <a:off x="2840" y="2135"/>
              <a:ext cx="1966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12" name="Picture 30" descr="MUST_HAV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" y="2271"/>
              <a:ext cx="22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13" name="Picture 17" descr="COLLAGENIST_EYE_ZOO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2323"/>
              <a:ext cx="88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14" name="Picture 18" descr="COLLAGENIST_LIP_ZOO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" y="2472"/>
              <a:ext cx="13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15" name="Picture 19" descr="COLOR_CLON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" y="2446"/>
              <a:ext cx="16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16" name="Picture 20" descr="LASH_QUEEN_FELINE_BLA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" y="2416"/>
              <a:ext cx="155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17" name="Picture 21" descr="MAGIC_CONCEAL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534"/>
              <a:ext cx="16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18" name="Picture 22" descr="PRODIGY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2589"/>
              <a:ext cx="27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19" name="Picture 23" descr="PRODIGY_POWERCE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2552"/>
              <a:ext cx="1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20" name="Picture 24" descr="PRODIGY_REPLAST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2343"/>
              <a:ext cx="148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21" name="Picture 47" descr="AGE RECOVERY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2520"/>
              <a:ext cx="35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073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5621" name="Text Box 5"/>
          <p:cNvSpPr txBox="1">
            <a:spLocks noChangeArrowheads="1"/>
          </p:cNvSpPr>
          <p:nvPr/>
        </p:nvSpPr>
        <p:spPr bwMode="auto">
          <a:xfrm>
            <a:off x="1404938" y="263525"/>
            <a:ext cx="7739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smtClean="0">
                <a:solidFill>
                  <a:srgbClr val="B5A692"/>
                </a:solidFill>
              </a:rPr>
              <a:t>GROOMING FORMATRICE</a:t>
            </a:r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4789488" y="5106988"/>
            <a:ext cx="1603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800">
                <a:solidFill>
                  <a:srgbClr val="FFFFFF"/>
                </a:solidFill>
              </a:rPr>
              <a:t>Un maquillage des yeux basé sur la précision des lignes et les teintes neutres pour mettre en valeur une bouche très présente. </a:t>
            </a:r>
          </a:p>
        </p:txBody>
      </p:sp>
      <p:sp>
        <p:nvSpPr>
          <p:cNvPr id="40965" name="Text Box 13"/>
          <p:cNvSpPr txBox="1">
            <a:spLocks noChangeArrowheads="1"/>
          </p:cNvSpPr>
          <p:nvPr/>
        </p:nvSpPr>
        <p:spPr bwMode="auto">
          <a:xfrm>
            <a:off x="6369050" y="5078413"/>
            <a:ext cx="16954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800">
                <a:solidFill>
                  <a:srgbClr val="FFFFFF"/>
                </a:solidFill>
              </a:rPr>
              <a:t>Un maquillage des yeux basé sur des fards  et des couleurs dégradés tout en douceur, sans ligne nette, pour mettre en valeur une bouche faussement naturelle. </a:t>
            </a:r>
          </a:p>
        </p:txBody>
      </p:sp>
      <p:pic>
        <p:nvPicPr>
          <p:cNvPr id="55302" name="Picture 6" descr="H:\156 Wanted Rouge lipstick\maquette\dessins visages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686" y="2912665"/>
            <a:ext cx="1368801" cy="2119457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20000">
                  <a:schemeClr val="tx1"/>
                </a:gs>
                <a:gs pos="50000">
                  <a:schemeClr val="tx1"/>
                </a:gs>
                <a:gs pos="75000">
                  <a:schemeClr val="tx1"/>
                </a:gs>
                <a:gs pos="89999">
                  <a:srgbClr val="D20000"/>
                </a:gs>
                <a:gs pos="100000">
                  <a:srgbClr val="D2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  <p:sp>
        <p:nvSpPr>
          <p:cNvPr id="1135629" name="Text Box 13"/>
          <p:cNvSpPr txBox="1">
            <a:spLocks noChangeArrowheads="1"/>
          </p:cNvSpPr>
          <p:nvPr/>
        </p:nvSpPr>
        <p:spPr bwMode="auto">
          <a:xfrm>
            <a:off x="4841875" y="4883150"/>
            <a:ext cx="12668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600">
                <a:solidFill>
                  <a:srgbClr val="000000"/>
                </a:solidFill>
              </a:rPr>
              <a:t>Wanted Rouge 101 </a:t>
            </a:r>
          </a:p>
        </p:txBody>
      </p:sp>
      <p:pic>
        <p:nvPicPr>
          <p:cNvPr id="55303" name="Picture 7" descr="H:\156 Wanted Rouge lipstick\maquette\dessins visages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134" y="2911083"/>
            <a:ext cx="1370372" cy="2121033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20000">
                  <a:schemeClr val="tx1"/>
                </a:gs>
                <a:gs pos="50000">
                  <a:schemeClr val="tx1"/>
                </a:gs>
                <a:gs pos="75000">
                  <a:schemeClr val="tx1"/>
                </a:gs>
                <a:gs pos="89999">
                  <a:srgbClr val="D20000"/>
                </a:gs>
                <a:gs pos="100000">
                  <a:srgbClr val="D2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  <p:sp>
        <p:nvSpPr>
          <p:cNvPr id="1135630" name="Text Box 14"/>
          <p:cNvSpPr txBox="1">
            <a:spLocks noChangeArrowheads="1"/>
          </p:cNvSpPr>
          <p:nvPr/>
        </p:nvSpPr>
        <p:spPr bwMode="auto">
          <a:xfrm>
            <a:off x="6451600" y="4894263"/>
            <a:ext cx="12668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600">
                <a:solidFill>
                  <a:srgbClr val="000000"/>
                </a:solidFill>
              </a:rPr>
              <a:t>Wanted Rouge 002 </a:t>
            </a:r>
          </a:p>
        </p:txBody>
      </p:sp>
      <p:pic>
        <p:nvPicPr>
          <p:cNvPr id="40970" name="Picture 17" descr="DSC036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8" t="31245" r="45718" b="52420"/>
          <a:stretch>
            <a:fillRect/>
          </a:stretch>
        </p:blipFill>
        <p:spPr bwMode="auto">
          <a:xfrm>
            <a:off x="2384425" y="2928938"/>
            <a:ext cx="10080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20" descr="DSC03663"/>
          <p:cNvPicPr>
            <a:picLocks noChangeAspect="1" noChangeArrowheads="1"/>
          </p:cNvPicPr>
          <p:nvPr/>
        </p:nvPicPr>
        <p:blipFill>
          <a:blip r:embed="rId7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1421" r="18175" b="19305"/>
          <a:stretch>
            <a:fillRect/>
          </a:stretch>
        </p:blipFill>
        <p:spPr bwMode="auto">
          <a:xfrm>
            <a:off x="1257300" y="2913063"/>
            <a:ext cx="9255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5637" name="Text Box 21"/>
          <p:cNvSpPr txBox="1">
            <a:spLocks noChangeArrowheads="1"/>
          </p:cNvSpPr>
          <p:nvPr/>
        </p:nvSpPr>
        <p:spPr bwMode="auto">
          <a:xfrm>
            <a:off x="1619250" y="5183188"/>
            <a:ext cx="13335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800">
                <a:solidFill>
                  <a:srgbClr val="FFFFFF"/>
                </a:solidFill>
              </a:rPr>
              <a:t>Uniformes</a:t>
            </a:r>
          </a:p>
        </p:txBody>
      </p:sp>
      <p:sp>
        <p:nvSpPr>
          <p:cNvPr id="1135641" name="Text Box 25"/>
          <p:cNvSpPr txBox="1">
            <a:spLocks noChangeArrowheads="1"/>
          </p:cNvSpPr>
          <p:nvPr/>
        </p:nvSpPr>
        <p:spPr bwMode="auto">
          <a:xfrm>
            <a:off x="206375" y="1095375"/>
            <a:ext cx="8715375" cy="23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400" u="sng" dirty="0" smtClean="0">
                <a:solidFill>
                  <a:srgbClr val="FFFFFF"/>
                </a:solidFill>
              </a:rPr>
              <a:t>Maquillage</a:t>
            </a:r>
            <a:r>
              <a:rPr lang="fr-FR" sz="1400" dirty="0" smtClean="0">
                <a:solidFill>
                  <a:srgbClr val="FFFFFF"/>
                </a:solidFill>
              </a:rPr>
              <a:t> : </a:t>
            </a:r>
          </a:p>
          <a:p>
            <a:pPr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rgbClr val="FFFFFF"/>
                </a:solidFill>
              </a:rPr>
              <a:t>Nous recommandons ces deux types de maquillage qui peuvent convenir  à une majorité de femmes.	 </a:t>
            </a:r>
            <a:br>
              <a:rPr lang="fr-FR" sz="1400" dirty="0" smtClean="0">
                <a:solidFill>
                  <a:srgbClr val="FFFFFF"/>
                </a:solidFill>
              </a:rPr>
            </a:br>
            <a:r>
              <a:rPr lang="fr-FR" sz="1400" dirty="0" smtClean="0">
                <a:solidFill>
                  <a:srgbClr val="FFFFFF"/>
                </a:solidFill>
              </a:rPr>
              <a:t>La coiffure doit être sobre, élégante et dégager le visage.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400" u="sng" dirty="0" smtClean="0">
                <a:solidFill>
                  <a:srgbClr val="FFFFFF"/>
                </a:solidFill>
              </a:rPr>
              <a:t>Tenue vestimentaire</a:t>
            </a:r>
            <a:r>
              <a:rPr lang="fr-FR" sz="1400" dirty="0" smtClean="0">
                <a:solidFill>
                  <a:srgbClr val="FFFFFF"/>
                </a:solidFill>
              </a:rPr>
              <a:t> : 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rgbClr val="FFFFFF"/>
                </a:solidFill>
              </a:rPr>
              <a:t>Nous recommandons de porter alternativement l</a:t>
            </a:r>
            <a:r>
              <a:rPr lang="fr-FR" altLang="en-US" sz="1400" dirty="0" smtClean="0">
                <a:solidFill>
                  <a:srgbClr val="FFFFFF"/>
                </a:solidFill>
              </a:rPr>
              <a:t>’</a:t>
            </a:r>
            <a:r>
              <a:rPr lang="fr-FR" sz="1400" dirty="0" smtClean="0">
                <a:solidFill>
                  <a:srgbClr val="FFFFFF"/>
                </a:solidFill>
              </a:rPr>
              <a:t>uniforme HR ou une tenue aux couleurs neutres et foncées avec la broche orchidée. 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sz="1400" dirty="0" smtClean="0">
              <a:solidFill>
                <a:srgbClr val="FFFFFF"/>
              </a:solidFill>
            </a:endParaRPr>
          </a:p>
          <a:p>
            <a:pPr algn="just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9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528</Words>
  <Application>Microsoft Office PowerPoint</Application>
  <PresentationFormat>Affichage à l'écran (4:3)</PresentationFormat>
  <Paragraphs>80</Paragraphs>
  <Slides>7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2_Thème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L'Oréal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PLOUVIER Camille</dc:creator>
  <cp:lastModifiedBy>PLOUVIER Camille</cp:lastModifiedBy>
  <cp:revision>3</cp:revision>
  <dcterms:created xsi:type="dcterms:W3CDTF">2012-03-05T12:58:05Z</dcterms:created>
  <dcterms:modified xsi:type="dcterms:W3CDTF">2012-03-20T15:46:49Z</dcterms:modified>
</cp:coreProperties>
</file>