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3" r:id="rId5"/>
    <p:sldId id="260" r:id="rId6"/>
    <p:sldId id="262" r:id="rId7"/>
    <p:sldId id="261" r:id="rId8"/>
    <p:sldId id="265" r:id="rId9"/>
    <p:sldId id="266" r:id="rId10"/>
    <p:sldId id="267" r:id="rId11"/>
    <p:sldId id="268" r:id="rId12"/>
    <p:sldId id="269" r:id="rId13"/>
    <p:sldId id="264" r:id="rId14"/>
  </p:sldIdLst>
  <p:sldSz cx="7561263" cy="10693400"/>
  <p:notesSz cx="7099300" cy="10234613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4" d="100"/>
          <a:sy n="44" d="100"/>
        </p:scale>
        <p:origin x="-2358" y="-12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888DB56-F0EE-4992-B4A7-C3D3E37977AA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B8BE561-5FBD-41E0-A429-FF3D36C348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28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E561-5FBD-41E0-A429-FF3D36C3483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12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E561-5FBD-41E0-A429-FF3D36C3483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12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19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82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28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63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91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41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41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2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14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43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035F-2488-40B7-81F3-79F44D3A9CC4}" type="datetimeFigureOut">
              <a:rPr lang="fr-FR" smtClean="0"/>
              <a:pPr/>
              <a:t>17/08/2012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56FB-0AE6-4636-8CD7-47520A932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4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39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8.jpe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60942" y="1390896"/>
            <a:ext cx="3518033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400" b="0" i="0" smtClean="0">
                <a:solidFill>
                  <a:srgbClr val="000000"/>
                </a:solidFill>
                <a:latin typeface="Century Gothic" pitchFamily="18" charset="0"/>
              </a:rPr>
              <a:t>LAST NAME:……………………………….. </a:t>
            </a:r>
          </a:p>
          <a:p>
            <a:r>
              <a:rPr lang="en-US" sz="1400" b="0" i="0" smtClean="0">
                <a:solidFill>
                  <a:srgbClr val="000000"/>
                </a:solidFill>
                <a:latin typeface="Century Gothic" pitchFamily="18" charset="0"/>
              </a:rPr>
              <a:t>FIRST NAME: ………………..……………..</a:t>
            </a:r>
          </a:p>
          <a:p>
            <a:r>
              <a:rPr lang="en-US" sz="1400" b="0" i="0" smtClean="0">
                <a:solidFill>
                  <a:srgbClr val="000000"/>
                </a:solidFill>
                <a:latin typeface="Century Gothic" pitchFamily="18" charset="0"/>
              </a:rPr>
              <a:t>TRAINING DATE:          …./…./……..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0" i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en-US" sz="1400" b="0" i="0" smtClean="0">
                <a:solidFill>
                  <a:srgbClr val="FFFFFF"/>
                </a:solidFill>
              </a:rPr>
              <a:t>KNOWLEDGE TEST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0942" y="1220441"/>
            <a:ext cx="3518033" cy="109472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4574602" y="1530276"/>
            <a:ext cx="2302373" cy="4746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US" sz="2400" b="1" i="0" smtClean="0">
                <a:solidFill>
                  <a:srgbClr val="000000"/>
                </a:solidFill>
                <a:latin typeface="Century Gothic" pitchFamily="18" charset="0"/>
              </a:rPr>
              <a:t>SCORE:      /20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95362" y="2567792"/>
            <a:ext cx="6590969" cy="336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en-US" sz="1500" b="1" i="0" smtClean="0">
                <a:solidFill>
                  <a:srgbClr val="000000"/>
                </a:solidFill>
                <a:latin typeface="Century Gothic" pitchFamily="18" charset="0"/>
              </a:rPr>
              <a:t>PART 1: SKIN BIOLOGY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2279" y="6609841"/>
            <a:ext cx="3375410" cy="32369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100" b="1" i="0" smtClean="0">
                <a:solidFill>
                  <a:srgbClr val="000000"/>
                </a:solidFill>
              </a:rPr>
              <a:t>4) The skin is composed of: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2 layers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3 layers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4 layers</a:t>
            </a:r>
          </a:p>
          <a:p>
            <a:endParaRPr lang="en-US" sz="1100" smtClean="0"/>
          </a:p>
          <a:p>
            <a:r>
              <a:rPr lang="en-US" sz="1100" b="1" i="0" smtClean="0">
                <a:solidFill>
                  <a:srgbClr val="000000"/>
                </a:solidFill>
              </a:rPr>
              <a:t>5) How many layers are there in the epidermis?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3 layers 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4 layers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5 layers</a:t>
            </a:r>
          </a:p>
          <a:p>
            <a:endParaRPr lang="en-US" sz="1100" smtClean="0"/>
          </a:p>
          <a:p>
            <a:r>
              <a:rPr lang="en-US" sz="1100" b="1" i="0" smtClean="0">
                <a:solidFill>
                  <a:srgbClr val="000000"/>
                </a:solidFill>
              </a:rPr>
              <a:t>6) What makes up the majority of the epidermis?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Adipocytes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Water at 80% 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Keratinocytes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08172" y="9774104"/>
            <a:ext cx="356835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600" smtClean="0"/>
              <a:t>1</a:t>
            </a:r>
            <a:endParaRPr lang="en-US" sz="1600"/>
          </a:p>
        </p:txBody>
      </p:sp>
      <p:sp>
        <p:nvSpPr>
          <p:cNvPr id="24" name="ZoneTexte 23"/>
          <p:cNvSpPr txBox="1"/>
          <p:nvPr/>
        </p:nvSpPr>
        <p:spPr>
          <a:xfrm>
            <a:off x="3860024" y="3157257"/>
            <a:ext cx="3166920" cy="179809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100" b="1" i="0" dirty="0" smtClean="0">
                <a:solidFill>
                  <a:srgbClr val="000000"/>
                </a:solidFill>
              </a:rPr>
              <a:t>7) Which cells are found in the dermis?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dirty="0" smtClean="0">
                <a:solidFill>
                  <a:srgbClr val="000000"/>
                </a:solidFill>
              </a:rPr>
              <a:t>Melanocytes  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dirty="0" smtClean="0">
                <a:solidFill>
                  <a:srgbClr val="000000"/>
                </a:solidFill>
              </a:rPr>
              <a:t>Fibroblasts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dirty="0" smtClean="0">
                <a:solidFill>
                  <a:srgbClr val="000000"/>
                </a:solidFill>
              </a:rPr>
              <a:t>Adipocytes</a:t>
            </a:r>
          </a:p>
          <a:p>
            <a:endParaRPr lang="en-US" sz="1100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8) Where in the skin are wrinkles formed?</a:t>
            </a:r>
          </a:p>
          <a:p>
            <a:pPr marL="298793">
              <a:lnSpc>
                <a:spcPct val="150000"/>
              </a:lnSpc>
            </a:pPr>
            <a:r>
              <a:rPr lang="en-US" sz="1100" dirty="0" smtClean="0"/>
              <a:t>………………………………………………………….</a:t>
            </a:r>
          </a:p>
          <a:p>
            <a:r>
              <a:rPr lang="en-US" sz="1100" dirty="0" smtClean="0"/>
              <a:t>         ………………………………………………………….</a:t>
            </a:r>
            <a:endParaRPr lang="en-US" sz="1100" dirty="0"/>
          </a:p>
        </p:txBody>
      </p:sp>
      <p:sp>
        <p:nvSpPr>
          <p:cNvPr id="25" name="Rectangle 24"/>
          <p:cNvSpPr/>
          <p:nvPr/>
        </p:nvSpPr>
        <p:spPr>
          <a:xfrm>
            <a:off x="3860024" y="8803084"/>
            <a:ext cx="3229770" cy="120562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lvl="0"/>
            <a:r>
              <a:rPr lang="en-US" sz="1100" b="1" i="0" smtClean="0">
                <a:solidFill>
                  <a:srgbClr val="000000"/>
                </a:solidFill>
              </a:rPr>
              <a:t>11) What role do the adipocytes play in the hypodermis?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Accumulate and store fat 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Ensure that skin is renewed  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Synthesise keratin 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12279" y="3157257"/>
            <a:ext cx="3553421" cy="32369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100" b="1" i="0" smtClean="0">
                <a:solidFill>
                  <a:srgbClr val="000000"/>
                </a:solidFill>
              </a:rPr>
              <a:t>1) The total surface area of the skin is: 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1 m²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2 m²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4 m²</a:t>
            </a:r>
          </a:p>
          <a:p>
            <a:endParaRPr lang="en-US" sz="1100" smtClean="0"/>
          </a:p>
          <a:p>
            <a:r>
              <a:rPr lang="en-US" sz="1100" b="1" i="0" smtClean="0">
                <a:solidFill>
                  <a:srgbClr val="000000"/>
                </a:solidFill>
              </a:rPr>
              <a:t>2) It weighs: 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2 kg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4 kg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6 kg</a:t>
            </a:r>
          </a:p>
          <a:p>
            <a:endParaRPr lang="en-US" sz="1100" smtClean="0"/>
          </a:p>
          <a:p>
            <a:r>
              <a:rPr lang="en-US" sz="1100" b="1" i="0" smtClean="0">
                <a:solidFill>
                  <a:srgbClr val="000000"/>
                </a:solidFill>
              </a:rPr>
              <a:t>3) What is the thickness of adult skin?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1.2 mm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3 mm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4 mm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60024" y="5346700"/>
            <a:ext cx="3229770" cy="145954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lvl="0"/>
            <a:r>
              <a:rPr lang="en-US" sz="1100" b="1" i="0" smtClean="0">
                <a:solidFill>
                  <a:srgbClr val="000000"/>
                </a:solidFill>
              </a:rPr>
              <a:t>9) What do fibroblasts synthesize? (several right answers)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Keratinocytes 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Collagen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Elastin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Melanocytes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52639" y="7145611"/>
            <a:ext cx="3229770" cy="120562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lvl="0"/>
            <a:r>
              <a:rPr lang="en-US" sz="1100" b="1" i="0" smtClean="0">
                <a:solidFill>
                  <a:srgbClr val="000000"/>
                </a:solidFill>
              </a:rPr>
              <a:t>10) What is the name of the cell that synthesises melanin?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Keratinocyte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Melanocyte</a:t>
            </a:r>
          </a:p>
          <a:p>
            <a:pPr marL="711669" indent="-41287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100" b="0" i="0" smtClean="0">
                <a:solidFill>
                  <a:srgbClr val="000000"/>
                </a:solidFill>
              </a:rPr>
              <a:t>Fibroblast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2279" y="362954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12279" y="470966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12279" y="578978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2279" y="70748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12279" y="822831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2279" y="92351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852639" y="364344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852639" y="455461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852639" y="607781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924647" y="780600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852639" y="946218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/1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8903" y="253838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0" i="0" smtClean="0">
                <a:solidFill>
                  <a:srgbClr val="000000"/>
                </a:solidFill>
                <a:latin typeface="Century Gothic" pitchFamily="18" charset="0"/>
              </a:rPr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083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660951" y="9774104"/>
            <a:ext cx="648072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 smtClean="0"/>
              <a:t>10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972319" y="1386260"/>
            <a:ext cx="5708399" cy="45065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40) Give at least 3 reasons to use Re-PLASTY AGE RECOVERY (link with aesthetic medicine).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1:………………………………………………………………………………………………………………………………………………….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fr-FR" sz="1100" dirty="0"/>
              <a:t>……………………………………………………………………………………………………………………………………………………………</a:t>
            </a:r>
            <a:r>
              <a:rPr lang="fr-FR" sz="1100" dirty="0" smtClean="0"/>
              <a:t>.</a:t>
            </a:r>
            <a:endParaRPr lang="fr-FR" sz="1100" dirty="0"/>
          </a:p>
          <a:p>
            <a:endParaRPr lang="fr-FR" sz="1100" dirty="0" smtClean="0"/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2:………………………………………………………………………………………………………………………………………………….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fr-FR" sz="1100" dirty="0"/>
              <a:t>……………</a:t>
            </a:r>
            <a:r>
              <a:rPr lang="fr-FR" sz="1100" dirty="0" smtClean="0"/>
              <a:t>…………….</a:t>
            </a:r>
          </a:p>
          <a:p>
            <a:endParaRPr lang="fr-FR" sz="1100" dirty="0"/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3:………………………………………………………………………………………………………………………………………………….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b="1" dirty="0" smtClean="0"/>
          </a:p>
        </p:txBody>
      </p:sp>
      <p:sp>
        <p:nvSpPr>
          <p:cNvPr id="33" name="ZoneTexte 32"/>
          <p:cNvSpPr txBox="1"/>
          <p:nvPr/>
        </p:nvSpPr>
        <p:spPr>
          <a:xfrm>
            <a:off x="684287" y="16742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2319" y="5717838"/>
            <a:ext cx="5708399" cy="349086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41) Write out the all the selling points </a:t>
            </a:r>
            <a:r>
              <a:rPr lang="fr-FR" sz="1100" b="1" i="0" u="sng" dirty="0" smtClean="0">
                <a:solidFill>
                  <a:srgbClr val="000000"/>
                </a:solidFill>
              </a:rPr>
              <a:t>in full</a:t>
            </a:r>
            <a:r>
              <a:rPr lang="fr-FR" sz="1100" b="1" i="0" dirty="0" smtClean="0">
                <a:solidFill>
                  <a:srgbClr val="000000"/>
                </a:solidFill>
              </a:rPr>
              <a:t> for Re-PLASTY Age Recovery: </a:t>
            </a:r>
          </a:p>
          <a:p>
            <a:endParaRPr lang="fr-FR" sz="1100" dirty="0" smtClean="0"/>
          </a:p>
          <a:p>
            <a:r>
              <a:rPr lang="fr-FR" sz="1100" dirty="0" smtClean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fr-FR" sz="1100" dirty="0"/>
              <a:t>……………………………………………………………………………………………………………………………………………………</a:t>
            </a:r>
            <a:r>
              <a:rPr lang="fr-FR" sz="1100" dirty="0" smtClean="0"/>
              <a:t>.</a:t>
            </a:r>
            <a:endParaRPr lang="fr-FR" sz="1100" dirty="0"/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 smtClean="0"/>
          </a:p>
          <a:p>
            <a:endParaRPr lang="fr-FR" sz="1100" b="1" dirty="0" smtClean="0"/>
          </a:p>
          <a:p>
            <a:endParaRPr lang="fr-FR" sz="11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84287" y="59947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/5</a:t>
            </a:r>
          </a:p>
        </p:txBody>
      </p:sp>
    </p:spTree>
    <p:extLst>
      <p:ext uri="{BB962C8B-B14F-4D97-AF65-F5344CB8AC3E}">
        <p14:creationId xmlns:p14="http://schemas.microsoft.com/office/powerpoint/2010/main" val="7591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660951" y="9774104"/>
            <a:ext cx="530720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 smtClean="0"/>
              <a:t>11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972319" y="1386260"/>
            <a:ext cx="5708399" cy="704568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42) Write out all the selling points </a:t>
            </a:r>
            <a:r>
              <a:rPr lang="fr-FR" sz="1100" b="1" i="0" u="sng" dirty="0" smtClean="0">
                <a:solidFill>
                  <a:srgbClr val="000000"/>
                </a:solidFill>
              </a:rPr>
              <a:t>in full</a:t>
            </a:r>
            <a:r>
              <a:rPr lang="fr-FR" sz="1100" b="1" i="0" dirty="0" smtClean="0">
                <a:solidFill>
                  <a:srgbClr val="000000"/>
                </a:solidFill>
              </a:rPr>
              <a:t> for Re-PLASTY Mesolift:</a:t>
            </a:r>
          </a:p>
          <a:p>
            <a:endParaRPr lang="fr-FR" sz="1100" dirty="0" smtClean="0"/>
          </a:p>
          <a:p>
            <a:r>
              <a:rPr lang="fr-FR" sz="1100" dirty="0" smtClean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 smtClean="0"/>
          </a:p>
          <a:p>
            <a:endParaRPr lang="fr-FR" sz="1100" b="1" dirty="0" smtClean="0"/>
          </a:p>
          <a:p>
            <a:endParaRPr lang="fr-FR" sz="1100" b="1" dirty="0"/>
          </a:p>
          <a:p>
            <a:endParaRPr lang="fr-FR" sz="1100" b="1" dirty="0" smtClean="0"/>
          </a:p>
          <a:p>
            <a:endParaRPr lang="fr-FR" sz="1100" b="1" dirty="0"/>
          </a:p>
          <a:p>
            <a:r>
              <a:rPr lang="fr-FR" sz="1100" b="1" i="0" dirty="0" smtClean="0">
                <a:solidFill>
                  <a:srgbClr val="000000"/>
                </a:solidFill>
              </a:rPr>
              <a:t>43) Write out all the selling points </a:t>
            </a:r>
            <a:r>
              <a:rPr lang="fr-FR" sz="1100" b="1" i="0" u="sng" dirty="0" smtClean="0">
                <a:solidFill>
                  <a:srgbClr val="000000"/>
                </a:solidFill>
              </a:rPr>
              <a:t>in full</a:t>
            </a:r>
            <a:r>
              <a:rPr lang="fr-FR" sz="1100" b="1" i="0" dirty="0" smtClean="0">
                <a:solidFill>
                  <a:srgbClr val="000000"/>
                </a:solidFill>
              </a:rPr>
              <a:t> for Re-PLASTY HD Peel:</a:t>
            </a:r>
          </a:p>
          <a:p>
            <a:endParaRPr lang="fr-FR" sz="1100" dirty="0"/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100" dirty="0"/>
          </a:p>
          <a:p>
            <a:endParaRPr lang="fr-FR" sz="1100" b="1" dirty="0" smtClean="0"/>
          </a:p>
        </p:txBody>
      </p:sp>
      <p:sp>
        <p:nvSpPr>
          <p:cNvPr id="33" name="ZoneTexte 32"/>
          <p:cNvSpPr txBox="1"/>
          <p:nvPr/>
        </p:nvSpPr>
        <p:spPr>
          <a:xfrm>
            <a:off x="684287" y="16742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/5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4287" y="528572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/5</a:t>
            </a:r>
          </a:p>
        </p:txBody>
      </p:sp>
    </p:spTree>
    <p:extLst>
      <p:ext uri="{BB962C8B-B14F-4D97-AF65-F5344CB8AC3E}">
        <p14:creationId xmlns:p14="http://schemas.microsoft.com/office/powerpoint/2010/main" val="29881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680718" y="9774104"/>
            <a:ext cx="484289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 smtClean="0"/>
              <a:t>12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972319" y="1386260"/>
            <a:ext cx="5708399" cy="704568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44) Write out all the selling points </a:t>
            </a:r>
            <a:r>
              <a:rPr lang="fr-FR" sz="1100" b="1" i="0" u="sng" dirty="0" smtClean="0">
                <a:solidFill>
                  <a:srgbClr val="000000"/>
                </a:solidFill>
              </a:rPr>
              <a:t>in full</a:t>
            </a:r>
            <a:r>
              <a:rPr lang="fr-FR" sz="1100" b="1" i="0" dirty="0" smtClean="0">
                <a:solidFill>
                  <a:srgbClr val="000000"/>
                </a:solidFill>
              </a:rPr>
              <a:t> for Re-PLASTY Laserist:</a:t>
            </a:r>
          </a:p>
          <a:p>
            <a:endParaRPr lang="fr-FR" sz="1100" dirty="0" smtClean="0"/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100" dirty="0" smtClean="0"/>
          </a:p>
          <a:p>
            <a:endParaRPr lang="fr-FR" sz="1100" b="1" dirty="0" smtClean="0"/>
          </a:p>
          <a:p>
            <a:endParaRPr lang="fr-FR" sz="1100" b="1" dirty="0"/>
          </a:p>
          <a:p>
            <a:endParaRPr lang="fr-FR" sz="1100" b="1" dirty="0" smtClean="0"/>
          </a:p>
          <a:p>
            <a:endParaRPr lang="fr-FR" sz="1100" b="1" dirty="0"/>
          </a:p>
          <a:p>
            <a:r>
              <a:rPr lang="fr-FR" sz="1100" b="1" i="0" dirty="0" smtClean="0">
                <a:solidFill>
                  <a:srgbClr val="000000"/>
                </a:solidFill>
              </a:rPr>
              <a:t>45) Write out all the selling points </a:t>
            </a:r>
            <a:r>
              <a:rPr lang="fr-FR" sz="1100" b="1" i="0" u="sng" dirty="0" smtClean="0">
                <a:solidFill>
                  <a:srgbClr val="000000"/>
                </a:solidFill>
              </a:rPr>
              <a:t>in full</a:t>
            </a:r>
            <a:r>
              <a:rPr lang="fr-FR" sz="1100" b="1" i="0" dirty="0" smtClean="0">
                <a:solidFill>
                  <a:srgbClr val="000000"/>
                </a:solidFill>
              </a:rPr>
              <a:t> for Re-PLASTY Pro Filler:</a:t>
            </a:r>
          </a:p>
          <a:p>
            <a:endParaRPr lang="fr-FR" sz="1100" dirty="0"/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100" dirty="0"/>
              <a:t>..………………………………………………………………………………………………………………………………………………….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100" dirty="0"/>
          </a:p>
          <a:p>
            <a:endParaRPr lang="fr-FR" sz="1100" b="1" dirty="0" smtClean="0"/>
          </a:p>
        </p:txBody>
      </p:sp>
      <p:sp>
        <p:nvSpPr>
          <p:cNvPr id="33" name="ZoneTexte 32"/>
          <p:cNvSpPr txBox="1"/>
          <p:nvPr/>
        </p:nvSpPr>
        <p:spPr>
          <a:xfrm>
            <a:off x="684287" y="16742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/5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4287" y="528572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/5</a:t>
            </a:r>
          </a:p>
        </p:txBody>
      </p:sp>
    </p:spTree>
    <p:extLst>
      <p:ext uri="{BB962C8B-B14F-4D97-AF65-F5344CB8AC3E}">
        <p14:creationId xmlns:p14="http://schemas.microsoft.com/office/powerpoint/2010/main" val="9675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95364" y="1194119"/>
            <a:ext cx="6590966" cy="336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1500" b="1" i="0" dirty="0" smtClean="0">
                <a:solidFill>
                  <a:srgbClr val="000000"/>
                </a:solidFill>
                <a:latin typeface="Century Gothic" pitchFamily="18" charset="0"/>
              </a:rPr>
              <a:t>PART 3: CUSTOMER PATH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660951" y="9774104"/>
            <a:ext cx="576064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 smtClean="0"/>
              <a:t>13</a:t>
            </a:r>
            <a:endParaRPr lang="fr-FR" sz="1600" dirty="0"/>
          </a:p>
        </p:txBody>
      </p:sp>
      <p:pic>
        <p:nvPicPr>
          <p:cNvPr id="72" name="Picture 2" descr="F:\HR CLAIRE\SHOOTING SCENRIO DE SERVICE MAI 2012\RETOUCHE03\RETOUCHE03\DSC7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7" y="6843452"/>
            <a:ext cx="2379749" cy="15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F:\HR CLAIRE\SHOOTING SCENRIO DE SERVICE MAI 2012\RETOUCHE03\RETOUCHE03\DSC7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14" y="6843452"/>
            <a:ext cx="2356229" cy="15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F:\HR CLAIRE\SHOOTING SCENRIO DE SERVICE MAI 2012\RETOUCHE04\RETOUCHE04\DSC77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14" y="1890316"/>
            <a:ext cx="2356229" cy="15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F:\HR CLAIRE\SHOOTING SCENRIO DE SERVICE MAI 2012\PHOTOS INCRUSTE IPAD\DSC7718_RETOUCH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14" y="3572438"/>
            <a:ext cx="2356229" cy="154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F:\HR CLAIRE\SHOOTING SCENRIO DE SERVICE MAI 2012\PHOTOS INCRUSTE IPAD\DSC7783_RETOUCH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2" y="1890316"/>
            <a:ext cx="2357176" cy="15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F:\HR CLAIRE\SHOOTING SCENRIO DE SERVICE MAI 2012\RETOUCHE03\RETOUCHE03\DSC77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14" y="5186636"/>
            <a:ext cx="2356229" cy="15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9" descr="F:\HR CLAIRE\SHOOTING SCENRIO DE SERVICE MAI 2012\RETOUCHE03\RETOUCHE03\DSC78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" y="5186636"/>
            <a:ext cx="2356225" cy="15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0" descr="F:\HR CLAIRE\SHOOTING SCENRIO DE SERVICE MAI 2012\PHOTOS INCRUSTE IPAD\DSC7789_RETOUCH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19" y="8531455"/>
            <a:ext cx="2356024" cy="15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0333" y="1556698"/>
            <a:ext cx="6167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37) Number the stages in the customer path in chronological order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87" y="2466380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84287" y="4174954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84287" y="5831138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84287" y="7487322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84287" y="9091116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831071" y="2466380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831071" y="4174954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831071" y="5831138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831071" y="7487322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F:\HR CLAIRE\SHOOTING SCENRIO DE SERVICE MAI 2012\PHOTOS RETOUCHEES DEF\DSC782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7" y="8530963"/>
            <a:ext cx="2356229" cy="15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852639" y="9091116"/>
            <a:ext cx="309600" cy="30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G:\DPLI_Commun_PCI_HR\Service\Commun_HR\2.EDUCATION\07- PHOTOS VENTE\SHOOTING SCENARIO DE SERVICE MAI 2012- PHOTOS RETOUCHEES DEF\DSC7661_RETOUCH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3" y="3572437"/>
            <a:ext cx="2332703" cy="15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4321660" y="3618508"/>
            <a:ext cx="757273" cy="527383"/>
            <a:chOff x="2269485" y="4343713"/>
            <a:chExt cx="1883241" cy="1461551"/>
          </a:xfrm>
        </p:grpSpPr>
        <p:pic>
          <p:nvPicPr>
            <p:cNvPr id="40" name="Picture 2" descr="http://t1.gstatic.com/images?q=tbn:ANd9GcQcQSASgpsSk0xB6ySYut681dQRDUhs79OSXZYh-6ILjPdJRlUP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3" t="3631" r="7369" b="4801"/>
            <a:stretch/>
          </p:blipFill>
          <p:spPr bwMode="auto">
            <a:xfrm rot="5400000">
              <a:off x="2480330" y="4132868"/>
              <a:ext cx="1461551" cy="18832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1" name="Picture 2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8" t="28340" r="39934" b="14569"/>
            <a:stretch>
              <a:fillRect/>
            </a:stretch>
          </p:blipFill>
          <p:spPr bwMode="auto">
            <a:xfrm>
              <a:off x="2511044" y="4559917"/>
              <a:ext cx="1412884" cy="1054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4329825" y="8587060"/>
            <a:ext cx="777367" cy="552882"/>
            <a:chOff x="4329825" y="8541223"/>
            <a:chExt cx="777367" cy="552882"/>
          </a:xfrm>
        </p:grpSpPr>
        <p:pic>
          <p:nvPicPr>
            <p:cNvPr id="43" name="Picture 2" descr="http://t1.gstatic.com/images?q=tbn:ANd9GcQcQSASgpsSk0xB6ySYut681dQRDUhs79OSXZYh-6ILjPdJRlUP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3" t="3631" r="7369" b="4801"/>
            <a:stretch/>
          </p:blipFill>
          <p:spPr bwMode="auto">
            <a:xfrm rot="5400000">
              <a:off x="4442068" y="8428980"/>
              <a:ext cx="552882" cy="7773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4" name="678e2c00-1b91-4b04-aa9a-4d05987a1178" descr="EEFD4DC5-FF03-4729-8E41-7AF573CAFFC0@redshift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162" y="8594749"/>
              <a:ext cx="602914" cy="445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AutoShape 4" descr="data:image/jpeg;base64,/9j/4AAQSkZJRgABAQAAAQABAAD/2wCEAAkGBhQSERQUEhQUFRUUFxUUFBUUFxcXFBQUFRQXFBUUFRQXHCYeFxkkGRQUHy8gJCcpLCwsFx4xNTAqNSYsLCkBCQoKDQwNFA8PFCkYFBgpKSkpKSkpKSkpKSkpKSkpKSkpKSkpKSkpKSkpKSkpKSkpKSkpKSkpKSkpKSkpKSkpKf/AABEIAMABBgMBIgACEQEDEQH/xAAcAAACAwEBAQEAAAAAAAAAAAACBAEDBQYABwj/xAA+EAACAgECBAMGAQgKAwEAAAABAgARAxIhBAUxQQYiURMyYXGBkaEUQlJysdHh8AcVFiNTYoKSwfEzosJD/8QAFwEBAQEBAAAAAAAAAAAAAAAAAAECBP/EABcRAQEBAQAAAAAAAAAAAAAAAAABESH/2gAMAwEAAhEDEQA/AOwGTaEHiqZdoSvOZpYXlGVYTGBqgRqgGA7bw2XaUErw9cWDVDLQLfawtUVLVCGWAyGnjklAyQTlgMJljCtM8PGMeSA/jaNJkmcjy9MkDSxvDLxTG0uhV6NLdcXRoWqBeGhXKkaFqlQdwg8rEKQGHhBpTcNIVeguEcchekJTcAWSAZfplLwKiJNSTPKYESZLrPSDgMWSMapm433jgybQGkNiVMaMrTLPM9wLNiZcV2iqiNK20IUcbyIeQSdG0KXaRPE7wquBGqVlpBeQzwhnGZeoi3DxrVAtRo3hWLYZp/ktC2+3YfOUZfF8yyKCcOI5K7lgifIMev0BEwuaeK+MxpfssC/Vsh/AqP2zo+INzM47ggRvIOGz+P8Ajr3yqnwTGn/0pnsXjnjQpb8pb4BseE3/AOgjPOuXBr0j67fs+s5Ti+FI2O/X+RKOr5f/AEwcShrNjx5B3q8bfcWP/Wd/4b8ccPxlKjFMn+Hk2Y/qno4+W/wE+Eex6fH8f3fz1jfCuq9fn6fJlPYjbcSj9Hq0PVPmfgH+kTXkHC8S+osdOHK3Vj0GPIe7Hs3fod9z9MCyK8JaokKsOBYhha5SHnrgMHJKHaRqgMZRLNI1yBIEgtD+s9K5ED5pjyRpcsSRd40iyC5MkNWi6neMrUgtDQ/axdmlftKkF7NPe0lPtJBaaHsxl2PEagJjjQMDPyLvJTFcYfHIRYQxgwwcwoyceSoeRx377D4nsPvA0+TcNtrI/VH4Fv5+MY47NQqXPzNVwKdJoAgEdGQAaWHzB/bPn3FeMWfIabCu+ysTqq9tz1/n1hXTaorzBxps7fGDwfHlgvtAvm91lJ0k+hB6H09ZdmxagRCON5plB7gH8f4iczxrXfqD0vf6GdBzfFpZlYV/PUTk+aaUGzE+kCp6qiL+nQxTNjI2/CL/AJYx72P56GWe12638D1E0ipm7z73/Rn4y/LeG05DefDS5PV1/NyfM0QfiL7ifn7ITc67+i/mLYePRgCVK5FyAfoabBP+sY5aP0Gckj2kR5LzUcTiGQI6eZ10vWoFHKHpt2jZmWlgaHqlCmSTKgmyQfaSsmAWkF5eSrSlWhrCrg0iCDPQPna46lymUO0txmZAZTCxOZDJcsRYBmUM0YlGVYEhoSvFtUNTAb9rtDXLFElqrKGVaGpEpEJZBcUlPHcrGbGUY0G6HqfmP3/9RlGABJ7Db57Aftv6SrDxqkkKwZh1Fgn61KGcKrjxheyrpUEkgAb0L+JM4h+VYcnFu+XFkZaIXSAos9ybB27fE32E7B81wFxXAx+U4DjJTSdBsUaII7E1sD60AD1oTbwgjvcsTDUk7QMPxPytcuMnowGxE+Scz4Z1Y2dQ9e//AHPrviDIfZmun81PmPOGDGx1/OHxliMG5GqMYOXZMjBcalmboBuf5+MZ4/wxxGFC74/KvvFWRwv62ljU0hHEhdgqgkkgKALJY7AADqbqfWvCvhgcFgZ8oHtX3buEXsgPeupPc/ACKf0e+ERhReIzD+9YWgI/8akdvRiOp7A163teLi7YSFarI1Hvosaq+l/jJaOt5HzbCyLix5Ud1UFlUjV6nbrsSfl3mmWn539sqHViysrBlNg76rbcEADrR79Op6z9BcI5ONC3vFVLfrFQT+Nwq4SSYIhCAFStpcRBKSAUltysLDEKNZ6eUT0D52RDUVIU7wszbTA8XnkeVpvCG0sDFyjIDPe1l6ixAUCXD9nUvGLeFpgUY0jSpPKsNTIIIkqYRE8qwLMQsgHodj9dpl8w8J4UyWqKN9aMo05Fa7vWtH9/e4/xyZPY5PYkDJoYoTVaqNbnYbz5/wABzvmeDLfEYs2fGTuCNTD9Rhdfqnb5dZod0EINk3ccwLMvgubY866k1CuoZSrKfQgj9lzSxZZAyWqK5ssN8sTd5Qvxo1Cpx/FeEmz5PKQPXYbTsHYQuDzaT5RbHp8T2FwjA4XlycMCmlm3C5StlxjIFkAbkCwSB2s9pq8y5fhBxY0UUUINCtaChTD87r3mhw+LSxfIoDtudwBdV9gJlYuKGTiyFNrixIinsdTOWYfC1UX/AJDA6PDjtJl8yUMpDfEGaqtQoGZ3MuFY79YCfhX+jTDY4hyXTUSmIjYlTVu3VwGuhQ6b3PoMr5HhA4HBRvykn5l2JH3JH0lpE0IhLIAhKIBATzCFUhjCqzJAgXLLkFmOekJPQPnJgZDLmEpMwBRqku0kCQZRCmO8OLiqJc0OFSBIEIpLGxSBAhFhezk1AbNUgKpIEXbNCTNKNHgMBcn0Ckk/gPxIiJ2YgGx6w2zHQQO9fWpmJzReh2I9YD7JckbRM80X1lT8yX1gOZssTfMIll5kPWKtxJPSUM5eIs0Jm8RzUhyNbposbbBiep1gk9LGymr+s1eE4buZhc+8PtqbJiNahRHfrvR7D1rtY7wgeI8XLiT+9ByHrjDADVdkjaxoFqPp8pkeDfFBbjXOYi8+kA9ACuyIPQUaHyHrMbxBj0sa3O5ZqqyepqYc3JxH6Kw5d/hEPEPH5MRxFToxWfauFViBW1Kw37irFkjcTj/BXjXWPY5j5xsGP5/z/wA073gOPxNkC5T5FAJ7bm6FnbtMqweB8ZZwlqDoBPdV6kkGjj6kADarKnfedF4e8Ue0tczoj3aBzXlsCi3lBq7vb5RHmfKEYMFOE4n1btqOTFsdOTGQau6odOvynM835Kq+XUNYCnG9e0bKH6gm9OIdxtZ6GoH05ed4hh9tkdUS61E+UnUVGk/nWRsBubjHBcwx5l1YnVx6g9PgR1B+c+WNyXiW4bGjZAyhyyYydZVsamg2NRY6mhdEdp03g3mmTieJfIcIwquMLk0ghGfyaVFk3QVj1/OHrKO6BguJAaBkyQoCZAaVNkkHJIhtHkShMk9A4kptEmajH9XaKZse8yo9MErL8XSSyQJ4VZoYlqJ8PtHA0C9ASaAsnYAbkn0juDlmwLq4ttIoAX62T0/79IrwTsGJx/8Ak0to6e+QVHXbvf0mln4AcLwYVWLHXrYDuxW2C9CQSCRfrKFH5eFyK1nQptlKh9Q/RIux89p7NpyDTpC0WI0gCrrb8IeHIzhWR29abuN9jqFiW4+Nxs4xvSZD0UkW1da9YGI/LyOpAHqb+nSDxXBlATasBQJXoNXS/TrNXn/L/IpIsWQRVjcCrvtsZzfGswBGPUHcVaqCp0kFVcHaro32o7i6MDuPMoDWy+X3vMu2177+m8Xz82wE0xVvpqHpe139Pj6GKcXiJFu1LqNHGdNltrYgWBZG/l6bTl+be14Y3gOTSy+YudRADuo0Xug06dxV2OnQEaWfmC5cwTDjAADE0xJpetrVDqOh/OHrGFwkgTM8KcYy8YxyMMmvCca5AbsLkBBOwO9d96r0nWjEIVkpwdxjFwQjrYh2kpjgRjXSJmc2z7GamY0JzfMs/WVHC8+99v5+cw9E6jiSPaMWCkAAbmtzdEH129Ol9I/yrh+H4kNjdcWPIpsA+UkDve1i9iLv4zUuI5rkXKsmfKBiB2IZiPzVsea59G4nNoHnoKrguHAVR5atj3boarsYXApwPA1lxY8jZa7hsiC+q6jS9utE7TK49zxFhgAz5g62tMGajXoB2kt0dDyTmuTLnUKWNhtyQC400fe2IAAAHX06R88Rw4DswcDKCpFK4FjyBQaONyVPmB6VMPNyNeG4jH+UAtw+RyDoNaSvYkfGvufSpqnNwWTM2IITjc0DkJtSAPdo2PgT6wpXDk4llXGjMnCsxay4AIO3vA6tXwmnwmfNwCg+0XJiY/8AjCkkE2bVh7o2rc9T0mxxPJMeXCuPH5FUjSR2AsEAHZrB6xxeACoE6gCt/wDmA1yvnWPiNYxk+TTdj9IWK+xH09KJZymZ/KSmG10BQTdqK3+NdZrZcIIsShBjCQSWxyVEiiVZElTPQji3TeA6SwHeEyTClrqWY2hnFIx4oFmiXYbO0PSK+MLAAANrPc9LPyHSUaGPCUBOJmbJpoLahSeu223zN9O0PLxGVlUZV0nuoOoavXVQvaIZc+nzIrMw/MFWw76TtbD9HvN/hf71KbuNj3/gZRn4cRBsTRy8AuVA4A1puNt/jUHFhIOk9V/EdjPcY2ZAvsFVizKGDGqQnzEGxuNj36HYwLuOyXwz/q199pzHKuWAErbHW5PmJNatzpvoPh8Z0/FLeFx8VP3I/wCZkDA4dRjKq3W2FgbekDiM/Kkx5c40g0SSGAaz5vdBB7EGt9+t9Ji87wkeY5NCrVLuVZkJClQQA9IMd7Edbqxq6XmvG4cXE58xB1M5QkA2dIUVR2C9D6G+5qkeJwrkB1BGBI0gMpJZyQC53GsnKwDeYXbbkSI5PguYBcwfSFWwNgB8NzQsnck9TPonB5dSgzhcPD5ApJGhMnmoCgVZTsAPLVN6XsOk3+Wc0GCkyBit6RQtlbpVdTvt6iB0EnVFhzNHopqN3VK29dfrvJPE0L0vvYUaTZqr2/1D7woOZcTpE5XjeKq2MY5xzFiSFBugfkCaB2+JH3EQy49Ch2NuOzgMp6GtJ+Yv5yowTmUuSyayWHTV7vf3WBsUCBXc79Ju8x5KMh8vloCrvYjSCob3epIG9Vtv1g8l4Nixyp7hVsZWjqYKqkihSsSQovf3r0k7TYzcFlVHY4my6iaCAtSnYgMVr0+YFdqlGbyTh8mJHVmUE6emosvmtmUG1HurvXSW8TwzPxflfYjUHo0z6Q2rzAEdxVVt36zV4ThQq+0KaOiqGWtJNDdew2H49zueTIxdQqKzJWplGlAvs1Br4Ww2r06SIxOI4ZuF4vLj1MMbKcvn0jUWxl1PQi7b632nQeGhj4gMQqY3xqmJHUU7mvMxVrv40fSPeISeJygvSrhxDGxStTV5iCTtsGH+5QOs5jlnNRj4jGWtbZla9zpNaWL7Bu3b1lH1HleAY0VASaFWep+MfKTM4PLNTE0KoyYLlvB8QU8re7+z+EuOOVPihTuTDfSKvilnL+I0nQ3Tt8D6R7Lw8DKCT0dfh5MI4JloyQZORZWomFW1AN9hLxi+EsTB85QoGPpPflDDtHThgthEBQ8b6gzZ5Rz1ejNp9C38/wA7TNbAIB4cekDruCyhsaFsiZGXqwoWO+1mu32jTtVTg24QQ0OQCldwPSzX2jR1rNZ0/U/IGwPvM/iMgDkA+agAPg2xb9o+/pMfFzbOhJ1A3sdSiefnOYsCwU102IA/GA34q5UFC5VUXXnNdNqD9RRA2JHautVOZz5m2VfKNiWb80XvS9S1eoWiL7WNnDzEqXOjd21MdTGzv0DE0NzsP3TOzoCTSijR0kCiV92yOw9eoF1V3AQ4jEGOoArouwq2tlB7tWTsirV0Nul7LZOSPkYAPZ3IrYAgsQRVaFLCr2onYTZsH3gR8RuAexogg18u5HxjPk6klrJZv8w2OliTbHc106Dtdh5eHoWo00PIK2CqoHUdFsfDdvhunzJ7ONaul1GwKAyOxX3v8qY9utHYHpC4d8jlzkqg5oAhn8g3dSaBLMCV8qka9iFuM8w4Uaw+3mRQVUggEN7nxABFdtj0gYXHctDlGIbyMxOrsuwNmyeo7A+7uAJTzTlBbE1HSvlJL9Ao94lz5mAC+tVVdanRNjT1onfaq2J3IJIJN367i+lSoIHZF8xskFhs1lWNdO9haH/AhGbwPCKSxQKPMHYMumzZFnaqtdOmjRBPrenyzgeIfLo1L7Low3LLRo+YqL2BoEmr+G92bk2rINIUkXp3br1carIKG97vfYi9z03JsDI7YzjIUBSuSxTbUVrtXp027bSjB5lgGNSKsA1Q7i6qDjwpjxO6YyrHSArLTE6vIpHUAkD6ETp+N4VDmxBkYljq1AeQFKam+ZqOcz4ZSRqAPm6nr0sH9sDgeYYq4cKp1szU5Hru5LV0LFtVf5vgIhxfBBlVQvlTpfVmNWx+3SdZxQX3VAqyxAG1k3/H5mLtwAPwgJ8l401pbqJ03D5ZymbhzjbVW3c9pucu4oMNpRtI0IyrG0JngA6zV5bxOpaPvL+I9ZmASzhjpcH6H5H+RA1XWeltT0K+aGWYMdmUM8t4TJvMDQXBJZRCycYoXrM9uNBlDDNBlPtYa5h6wDKSthLPaTwMgo3kqZcalbZRAraegZOJA7xduYAd4DZxwTjET/rZfWC3Nl9YD6Yx6SzHwomFl8QKvcQMHiQX12gdCOWg9hK25MIti8RqRsYb+IVAuxKDycsIG0XXhSLIsEbi+ljpM/J44xa9Aa27Vvfwj3L/ABWjWHUrXcjYwNfl/LeI0K65cSEgsQzKfLuQAt2KpvvNDl3iDfS4BI2JX/i+syMWXDk3VqP2losD3Qw7FesDpm4lXK6T67d+h7SnPhzJiyNmdXGpnTSK0oTsp2HQCu/c3vQ53DzCz5GII6BvKw7bGMcR4tb2T4smNvdoOK/Ed/p9pdC+LJe8aXJOU/tAg2uWjxGn6Q+8I6lQGFHeCvK9JtDXw7TG4DnyN0YfebOHmi+olGhisDeS+SKjjwe4lWTiwYDv5RUVbmPnA9SB9zEeK48ASPCmI5uIDsaTGb+bDoPp1v5QPoD9BPQnf4yIV8px8Qrd6+cP2bE+UiLZeGBFekhcZX3TMBjLy7Kw98fYyF5Rk/TH2P757DzBu8Zx8zHeUUDlOX/EH2/jCXlmT/E/D+MfXjAYX5WJBnjl+T/E/CSOAyd8n4TQGcSfaCBnnhH/AE/wlGTljn/9T9pr6hIsQMM8gJ65X+wgf2XU9cj/AHE3rEg1AxR4UxfpZD/qkjwnh/zn/WZsioSuIGE3grhibKE/Nm/fL8HhTCuwT8TNj2sn2wlGZ/Z7F+j+JlWXwlgb3ser5k/vmwM4h/lAgYWLwTwym1wqD67/AL40vhbB/hj7n980/wAqnhxggZ48L4f0D/ub98ewcnCil1AfrE/tlo5gIR5oICr8iRm1MGJHfUYbclQ9VuvUmXjmgk/1qICz8kxt72JD81BkJ4Ww/wCEn2jY5qIQ5wJRRj8GYevs0+0vHg3F6V8i375I58PWe/tAPWAK+DcY6Fv9x/fDHhRB3b/cZ7+0I9Z4+Ih6yorzeDcbe9qP+th+wwuF8JYse64xfr1P3O8NfEQ9Z7+0Y9YDmPltDYEfImeig8SCekHMKLEsbFDw4tpdomWiK4oDcNHzjg6ICmNCBAYGOFJBWBnHKRCHHmMZ8G0zMuKjCHl5jIfmUzxjkHHAe/rIz39YxEY4YSA0eaSV5mYi2OeVYGgOZGC3MTE6k6YDQ5iZ5uZGKFZGmA3/AFiZB48xbRJCwLTx7SDxplTJI0QLfyxp48U3rKis9plB/lbesgcUT36dfh33+kHRKP6vFZBbVlvUOtWpU6bG3W/oO20QMPxdAm7oXtvt6/DoftPY85YA31ANelgEA/eJ4uUgM1EgMrDymq1M9AJWkBVah630FQc3IFbfUQ1adVAndWxnbp7jKBQAtASDNIfbNVWTuQooEkk9gBv0BPwAJ6CebiKNG/dLd+gO+w+cV5ny/Xo3P56XRYj2mMi/wo/M7iC3LHLkh9Pum9PfWMhAGuwNSi76hiKoCBp6jJDmZ/A8sbGR/eFgARRB3slyffoeY7bGlAHqSwzktp0keZdyVphWokC7oEUduvw3gNo89PIs9A//2Q=="/>
          <p:cNvSpPr>
            <a:spLocks noChangeAspect="1" noChangeArrowheads="1"/>
          </p:cNvSpPr>
          <p:nvPr/>
        </p:nvSpPr>
        <p:spPr bwMode="auto">
          <a:xfrm>
            <a:off x="0" y="-896938"/>
            <a:ext cx="249555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data:image/jpeg;base64,/9j/4AAQSkZJRgABAQAAAQABAAD/2wCEAAkGBhQSERQUEhQUFRUUFxUUFBUUFxcXFBQUFRQXFBUUFRQXHCYeFxkkGRQUHy8gJCcpLCwsFx4xNTAqNSYsLCkBCQoKDQwNFA8PFCkYFBgpKSkpKSkpKSkpKSkpKSkpKSkpKSkpKSkpKSkpKSkpKSkpKSkpKSkpKSkpKSkpKSkpKf/AABEIAMABBgMBIgACEQEDEQH/xAAcAAACAwEBAQEAAAAAAAAAAAACBAEDBQYABwj/xAA+EAACAgECBAMGAQgKAwEAAAABAgARAxIhBAUxQQYiURMyYXGBkaEUQlJysdHh8AcVFiNTYoKSwfEzosJD/8QAFwEBAQEBAAAAAAAAAAAAAAAAAAECBP/EABcRAQEBAQAAAAAAAAAAAAAAAAABESH/2gAMAwEAAhEDEQA/AOwGTaEHiqZdoSvOZpYXlGVYTGBqgRqgGA7bw2XaUErw9cWDVDLQLfawtUVLVCGWAyGnjklAyQTlgMJljCtM8PGMeSA/jaNJkmcjy9MkDSxvDLxTG0uhV6NLdcXRoWqBeGhXKkaFqlQdwg8rEKQGHhBpTcNIVeguEcchekJTcAWSAZfplLwKiJNSTPKYESZLrPSDgMWSMapm433jgybQGkNiVMaMrTLPM9wLNiZcV2iqiNK20IUcbyIeQSdG0KXaRPE7wquBGqVlpBeQzwhnGZeoi3DxrVAtRo3hWLYZp/ktC2+3YfOUZfF8yyKCcOI5K7lgifIMev0BEwuaeK+MxpfssC/Vsh/AqP2zo+INzM47ggRvIOGz+P8Ajr3yqnwTGn/0pnsXjnjQpb8pb4BseE3/AOgjPOuXBr0j67fs+s5Ti+FI2O/X+RKOr5f/AEwcShrNjx5B3q8bfcWP/Wd/4b8ccPxlKjFMn+Hk2Y/qno4+W/wE+Eex6fH8f3fz1jfCuq9fn6fJlPYjbcSj9Hq0PVPmfgH+kTXkHC8S+osdOHK3Vj0GPIe7Hs3fod9z9MCyK8JaokKsOBYhha5SHnrgMHJKHaRqgMZRLNI1yBIEgtD+s9K5ED5pjyRpcsSRd40iyC5MkNWi6neMrUgtDQ/axdmlftKkF7NPe0lPtJBaaHsxl2PEagJjjQMDPyLvJTFcYfHIRYQxgwwcwoyceSoeRx377D4nsPvA0+TcNtrI/VH4Fv5+MY47NQqXPzNVwKdJoAgEdGQAaWHzB/bPn3FeMWfIabCu+ysTqq9tz1/n1hXTaorzBxps7fGDwfHlgvtAvm91lJ0k+hB6H09ZdmxagRCON5plB7gH8f4iczxrXfqD0vf6GdBzfFpZlYV/PUTk+aaUGzE+kCp6qiL+nQxTNjI2/CL/AJYx72P56GWe12638D1E0ipm7z73/Rn4y/LeG05DefDS5PV1/NyfM0QfiL7ifn7ITc67+i/mLYePRgCVK5FyAfoabBP+sY5aP0Gckj2kR5LzUcTiGQI6eZ10vWoFHKHpt2jZmWlgaHqlCmSTKgmyQfaSsmAWkF5eSrSlWhrCrg0iCDPQPna46lymUO0txmZAZTCxOZDJcsRYBmUM0YlGVYEhoSvFtUNTAb9rtDXLFElqrKGVaGpEpEJZBcUlPHcrGbGUY0G6HqfmP3/9RlGABJ7Db57Aftv6SrDxqkkKwZh1Fgn61KGcKrjxheyrpUEkgAb0L+JM4h+VYcnFu+XFkZaIXSAos9ybB27fE32E7B81wFxXAx+U4DjJTSdBsUaII7E1sD60AD1oTbwgjvcsTDUk7QMPxPytcuMnowGxE+Scz4Z1Y2dQ9e//AHPrviDIfZmun81PmPOGDGx1/OHxliMG5GqMYOXZMjBcalmboBuf5+MZ4/wxxGFC74/KvvFWRwv62ljU0hHEhdgqgkkgKALJY7AADqbqfWvCvhgcFgZ8oHtX3buEXsgPeupPc/ACKf0e+ERhReIzD+9YWgI/8akdvRiOp7A163teLi7YSFarI1Hvosaq+l/jJaOt5HzbCyLix5Ud1UFlUjV6nbrsSfl3mmWn539sqHViysrBlNg76rbcEADrR79Op6z9BcI5ONC3vFVLfrFQT+Nwq4SSYIhCAFStpcRBKSAUltysLDEKNZ6eUT0D52RDUVIU7wszbTA8XnkeVpvCG0sDFyjIDPe1l6ixAUCXD9nUvGLeFpgUY0jSpPKsNTIIIkqYRE8qwLMQsgHodj9dpl8w8J4UyWqKN9aMo05Fa7vWtH9/e4/xyZPY5PYkDJoYoTVaqNbnYbz5/wABzvmeDLfEYs2fGTuCNTD9Rhdfqnb5dZod0EINk3ccwLMvgubY866k1CuoZSrKfQgj9lzSxZZAyWqK5ssN8sTd5Qvxo1Cpx/FeEmz5PKQPXYbTsHYQuDzaT5RbHp8T2FwjA4XlycMCmlm3C5StlxjIFkAbkCwSB2s9pq8y5fhBxY0UUUINCtaChTD87r3mhw+LSxfIoDtudwBdV9gJlYuKGTiyFNrixIinsdTOWYfC1UX/AJDA6PDjtJl8yUMpDfEGaqtQoGZ3MuFY79YCfhX+jTDY4hyXTUSmIjYlTVu3VwGuhQ6b3PoMr5HhA4HBRvykn5l2JH3JH0lpE0IhLIAhKIBATzCFUhjCqzJAgXLLkFmOekJPQPnJgZDLmEpMwBRqku0kCQZRCmO8OLiqJc0OFSBIEIpLGxSBAhFhezk1AbNUgKpIEXbNCTNKNHgMBcn0Ckk/gPxIiJ2YgGx6w2zHQQO9fWpmJzReh2I9YD7JckbRM80X1lT8yX1gOZssTfMIll5kPWKtxJPSUM5eIs0Jm8RzUhyNbposbbBiep1gk9LGymr+s1eE4buZhc+8PtqbJiNahRHfrvR7D1rtY7wgeI8XLiT+9ByHrjDADVdkjaxoFqPp8pkeDfFBbjXOYi8+kA9ACuyIPQUaHyHrMbxBj0sa3O5ZqqyepqYc3JxH6Kw5d/hEPEPH5MRxFToxWfauFViBW1Kw37irFkjcTj/BXjXWPY5j5xsGP5/z/wA073gOPxNkC5T5FAJ7bm6FnbtMqweB8ZZwlqDoBPdV6kkGjj6kADarKnfedF4e8Ue0tczoj3aBzXlsCi3lBq7vb5RHmfKEYMFOE4n1btqOTFsdOTGQau6odOvynM835Kq+XUNYCnG9e0bKH6gm9OIdxtZ6GoH05ed4hh9tkdUS61E+UnUVGk/nWRsBubjHBcwx5l1YnVx6g9PgR1B+c+WNyXiW4bGjZAyhyyYydZVsamg2NRY6mhdEdp03g3mmTieJfIcIwquMLk0ghGfyaVFk3QVj1/OHrKO6BguJAaBkyQoCZAaVNkkHJIhtHkShMk9A4kptEmajH9XaKZse8yo9MErL8XSSyQJ4VZoYlqJ8PtHA0C9ASaAsnYAbkn0juDlmwLq4ttIoAX62T0/79IrwTsGJx/8Ak0to6e+QVHXbvf0mln4AcLwYVWLHXrYDuxW2C9CQSCRfrKFH5eFyK1nQptlKh9Q/RIux89p7NpyDTpC0WI0gCrrb8IeHIzhWR29abuN9jqFiW4+Nxs4xvSZD0UkW1da9YGI/LyOpAHqb+nSDxXBlATasBQJXoNXS/TrNXn/L/IpIsWQRVjcCrvtsZzfGswBGPUHcVaqCp0kFVcHaro32o7i6MDuPMoDWy+X3vMu2177+m8Xz82wE0xVvpqHpe139Pj6GKcXiJFu1LqNHGdNltrYgWBZG/l6bTl+be14Y3gOTSy+YudRADuo0Xug06dxV2OnQEaWfmC5cwTDjAADE0xJpetrVDqOh/OHrGFwkgTM8KcYy8YxyMMmvCca5AbsLkBBOwO9d96r0nWjEIVkpwdxjFwQjrYh2kpjgRjXSJmc2z7GamY0JzfMs/WVHC8+99v5+cw9E6jiSPaMWCkAAbmtzdEH129Ol9I/yrh+H4kNjdcWPIpsA+UkDve1i9iLv4zUuI5rkXKsmfKBiB2IZiPzVsea59G4nNoHnoKrguHAVR5atj3boarsYXApwPA1lxY8jZa7hsiC+q6jS9utE7TK49zxFhgAz5g62tMGajXoB2kt0dDyTmuTLnUKWNhtyQC400fe2IAAAHX06R88Rw4DswcDKCpFK4FjyBQaONyVPmB6VMPNyNeG4jH+UAtw+RyDoNaSvYkfGvufSpqnNwWTM2IITjc0DkJtSAPdo2PgT6wpXDk4llXGjMnCsxay4AIO3vA6tXwmnwmfNwCg+0XJiY/8AjCkkE2bVh7o2rc9T0mxxPJMeXCuPH5FUjSR2AsEAHZrB6xxeACoE6gCt/wDmA1yvnWPiNYxk+TTdj9IWK+xH09KJZymZ/KSmG10BQTdqK3+NdZrZcIIsShBjCQSWxyVEiiVZElTPQji3TeA6SwHeEyTClrqWY2hnFIx4oFmiXYbO0PSK+MLAAANrPc9LPyHSUaGPCUBOJmbJpoLahSeu223zN9O0PLxGVlUZV0nuoOoavXVQvaIZc+nzIrMw/MFWw76TtbD9HvN/hf71KbuNj3/gZRn4cRBsTRy8AuVA4A1puNt/jUHFhIOk9V/EdjPcY2ZAvsFVizKGDGqQnzEGxuNj36HYwLuOyXwz/q199pzHKuWAErbHW5PmJNatzpvoPh8Z0/FLeFx8VP3I/wCZkDA4dRjKq3W2FgbekDiM/Kkx5c40g0SSGAaz5vdBB7EGt9+t9Ji87wkeY5NCrVLuVZkJClQQA9IMd7Edbqxq6XmvG4cXE58xB1M5QkA2dIUVR2C9D6G+5qkeJwrkB1BGBI0gMpJZyQC53GsnKwDeYXbbkSI5PguYBcwfSFWwNgB8NzQsnck9TPonB5dSgzhcPD5ApJGhMnmoCgVZTsAPLVN6XsOk3+Wc0GCkyBit6RQtlbpVdTvt6iB0EnVFhzNHopqN3VK29dfrvJPE0L0vvYUaTZqr2/1D7woOZcTpE5XjeKq2MY5xzFiSFBugfkCaB2+JH3EQy49Ch2NuOzgMp6GtJ+Yv5yowTmUuSyayWHTV7vf3WBsUCBXc79Ju8x5KMh8vloCrvYjSCob3epIG9Vtv1g8l4Nixyp7hVsZWjqYKqkihSsSQovf3r0k7TYzcFlVHY4my6iaCAtSnYgMVr0+YFdqlGbyTh8mJHVmUE6emosvmtmUG1HurvXSW8TwzPxflfYjUHo0z6Q2rzAEdxVVt36zV4ThQq+0KaOiqGWtJNDdew2H49zueTIxdQqKzJWplGlAvs1Br4Ww2r06SIxOI4ZuF4vLj1MMbKcvn0jUWxl1PQi7b632nQeGhj4gMQqY3xqmJHUU7mvMxVrv40fSPeISeJygvSrhxDGxStTV5iCTtsGH+5QOs5jlnNRj4jGWtbZla9zpNaWL7Bu3b1lH1HleAY0VASaFWep+MfKTM4PLNTE0KoyYLlvB8QU8re7+z+EuOOVPihTuTDfSKvilnL+I0nQ3Tt8D6R7Lw8DKCT0dfh5MI4JloyQZORZWomFW1AN9hLxi+EsTB85QoGPpPflDDtHThgthEBQ8b6gzZ5Rz1ejNp9C38/wA7TNbAIB4cekDruCyhsaFsiZGXqwoWO+1mu32jTtVTg24QQ0OQCldwPSzX2jR1rNZ0/U/IGwPvM/iMgDkA+agAPg2xb9o+/pMfFzbOhJ1A3sdSiefnOYsCwU102IA/GA34q5UFC5VUXXnNdNqD9RRA2JHautVOZz5m2VfKNiWb80XvS9S1eoWiL7WNnDzEqXOjd21MdTGzv0DE0NzsP3TOzoCTSijR0kCiV92yOw9eoF1V3AQ4jEGOoArouwq2tlB7tWTsirV0Nul7LZOSPkYAPZ3IrYAgsQRVaFLCr2onYTZsH3gR8RuAexogg18u5HxjPk6klrJZv8w2OliTbHc106Dtdh5eHoWo00PIK2CqoHUdFsfDdvhunzJ7ONaul1GwKAyOxX3v8qY9utHYHpC4d8jlzkqg5oAhn8g3dSaBLMCV8qka9iFuM8w4Uaw+3mRQVUggEN7nxABFdtj0gYXHctDlGIbyMxOrsuwNmyeo7A+7uAJTzTlBbE1HSvlJL9Ao94lz5mAC+tVVdanRNjT1onfaq2J3IJIJN367i+lSoIHZF8xskFhs1lWNdO9haH/AhGbwPCKSxQKPMHYMumzZFnaqtdOmjRBPrenyzgeIfLo1L7Low3LLRo+YqL2BoEmr+G92bk2rINIUkXp3br1carIKG97vfYi9z03JsDI7YzjIUBSuSxTbUVrtXp027bSjB5lgGNSKsA1Q7i6qDjwpjxO6YyrHSArLTE6vIpHUAkD6ETp+N4VDmxBkYljq1AeQFKam+ZqOcz4ZSRqAPm6nr0sH9sDgeYYq4cKp1szU5Hru5LV0LFtVf5vgIhxfBBlVQvlTpfVmNWx+3SdZxQX3VAqyxAG1k3/H5mLtwAPwgJ8l401pbqJ03D5ZymbhzjbVW3c9pucu4oMNpRtI0IyrG0JngA6zV5bxOpaPvL+I9ZmASzhjpcH6H5H+RA1XWeltT0K+aGWYMdmUM8t4TJvMDQXBJZRCycYoXrM9uNBlDDNBlPtYa5h6wDKSthLPaTwMgo3kqZcalbZRAraegZOJA7xduYAd4DZxwTjET/rZfWC3Nl9YD6Yx6SzHwomFl8QKvcQMHiQX12gdCOWg9hK25MIti8RqRsYb+IVAuxKDycsIG0XXhSLIsEbi+ljpM/J44xa9Aa27Vvfwj3L/ABWjWHUrXcjYwNfl/LeI0K65cSEgsQzKfLuQAt2KpvvNDl3iDfS4BI2JX/i+syMWXDk3VqP2losD3Qw7FesDpm4lXK6T67d+h7SnPhzJiyNmdXGpnTSK0oTsp2HQCu/c3vQ53DzCz5GII6BvKw7bGMcR4tb2T4smNvdoOK/Ed/p9pdC+LJe8aXJOU/tAg2uWjxGn6Q+8I6lQGFHeCvK9JtDXw7TG4DnyN0YfebOHmi+olGhisDeS+SKjjwe4lWTiwYDv5RUVbmPnA9SB9zEeK48ASPCmI5uIDsaTGb+bDoPp1v5QPoD9BPQnf4yIV8px8Qrd6+cP2bE+UiLZeGBFekhcZX3TMBjLy7Kw98fYyF5Rk/TH2P757DzBu8Zx8zHeUUDlOX/EH2/jCXlmT/E/D+MfXjAYX5WJBnjl+T/E/CSOAyd8n4TQGcSfaCBnnhH/AE/wlGTljn/9T9pr6hIsQMM8gJ65X+wgf2XU9cj/AHE3rEg1AxR4UxfpZD/qkjwnh/zn/WZsioSuIGE3grhibKE/Nm/fL8HhTCuwT8TNj2sn2wlGZ/Z7F+j+JlWXwlgb3ser5k/vmwM4h/lAgYWLwTwym1wqD67/AL40vhbB/hj7n980/wAqnhxggZ48L4f0D/ub98ewcnCil1AfrE/tlo5gIR5oICr8iRm1MGJHfUYbclQ9VuvUmXjmgk/1qICz8kxt72JD81BkJ4Ww/wCEn2jY5qIQ5wJRRj8GYevs0+0vHg3F6V8i375I58PWe/tAPWAK+DcY6Fv9x/fDHhRB3b/cZ7+0I9Z4+Ih6yorzeDcbe9qP+th+wwuF8JYse64xfr1P3O8NfEQ9Z7+0Y9YDmPltDYEfImeig8SCekHMKLEsbFDw4tpdomWiK4oDcNHzjg6ICmNCBAYGOFJBWBnHKRCHHmMZ8G0zMuKjCHl5jIfmUzxjkHHAe/rIz39YxEY4YSA0eaSV5mYi2OeVYGgOZGC3MTE6k6YDQ5iZ5uZGKFZGmA3/AFiZB48xbRJCwLTx7SDxplTJI0QLfyxp48U3rKis9plB/lbesgcUT36dfh33+kHRKP6vFZBbVlvUOtWpU6bG3W/oO20QMPxdAm7oXtvt6/DoftPY85YA31ANelgEA/eJ4uUgM1EgMrDymq1M9AJWkBVah630FQc3IFbfUQ1adVAndWxnbp7jKBQAtASDNIfbNVWTuQooEkk9gBv0BPwAJ6CebiKNG/dLd+gO+w+cV5ny/Xo3P56XRYj2mMi/wo/M7iC3LHLkh9Pum9PfWMhAGuwNSi76hiKoCBp6jJDmZ/A8sbGR/eFgARRB3slyffoeY7bGlAHqSwzktp0keZdyVphWokC7oEUduvw3gNo89PIs9A//2Q=="/>
          <p:cNvSpPr>
            <a:spLocks noChangeAspect="1" noChangeArrowheads="1"/>
          </p:cNvSpPr>
          <p:nvPr/>
        </p:nvSpPr>
        <p:spPr bwMode="auto">
          <a:xfrm>
            <a:off x="152400" y="-744538"/>
            <a:ext cx="249555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163228" y="3625487"/>
            <a:ext cx="737061" cy="523560"/>
            <a:chOff x="1163228" y="3625487"/>
            <a:chExt cx="737061" cy="523560"/>
          </a:xfrm>
        </p:grpSpPr>
        <p:pic>
          <p:nvPicPr>
            <p:cNvPr id="37" name="Picture 2" descr="http://t1.gstatic.com/images?q=tbn:ANd9GcQcQSASgpsSk0xB6ySYut681dQRDUhs79OSXZYh-6ILjPdJRlUP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3" t="3631" r="7369" b="4801"/>
            <a:stretch/>
          </p:blipFill>
          <p:spPr bwMode="auto">
            <a:xfrm rot="5400000">
              <a:off x="1269979" y="3518736"/>
              <a:ext cx="523560" cy="7370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031" name="Picture 7" descr="C:\Documents and Settings\claire.imbert\Mes documents\Mes images\Helena-Rubinstein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609" y="3675956"/>
              <a:ext cx="576299" cy="422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/>
          <p:cNvGrpSpPr/>
          <p:nvPr/>
        </p:nvGrpSpPr>
        <p:grpSpPr>
          <a:xfrm>
            <a:off x="1154336" y="1956585"/>
            <a:ext cx="737061" cy="523560"/>
            <a:chOff x="1154336" y="1956585"/>
            <a:chExt cx="737061" cy="523560"/>
          </a:xfrm>
        </p:grpSpPr>
        <p:pic>
          <p:nvPicPr>
            <p:cNvPr id="47" name="Picture 2" descr="http://t1.gstatic.com/images?q=tbn:ANd9GcQcQSASgpsSk0xB6ySYut681dQRDUhs79OSXZYh-6ILjPdJRlUP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3" t="3631" r="7369" b="4801"/>
            <a:stretch/>
          </p:blipFill>
          <p:spPr bwMode="auto">
            <a:xfrm rot="5400000">
              <a:off x="1261087" y="1849834"/>
              <a:ext cx="523560" cy="7370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5" t="13100" r="9674" b="11560"/>
            <a:stretch/>
          </p:blipFill>
          <p:spPr bwMode="auto">
            <a:xfrm>
              <a:off x="1247775" y="2019650"/>
              <a:ext cx="572133" cy="416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Rectangle 50"/>
          <p:cNvSpPr/>
          <p:nvPr/>
        </p:nvSpPr>
        <p:spPr>
          <a:xfrm>
            <a:off x="6158890" y="1191722"/>
            <a:ext cx="502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0" i="0" dirty="0" smtClean="0">
                <a:solidFill>
                  <a:srgbClr val="000000"/>
                </a:solidFill>
                <a:latin typeface="Century Gothic" pitchFamily="18" charset="0"/>
              </a:rPr>
              <a:t>/20</a:t>
            </a: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</p:spTree>
    <p:extLst>
      <p:ext uri="{BB962C8B-B14F-4D97-AF65-F5344CB8AC3E}">
        <p14:creationId xmlns:p14="http://schemas.microsoft.com/office/powerpoint/2010/main" val="28360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28986" r="19773" b="8428"/>
          <a:stretch/>
        </p:blipFill>
        <p:spPr>
          <a:xfrm rot="5400000">
            <a:off x="998326" y="1337135"/>
            <a:ext cx="5615228" cy="6560774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714822" y="4937962"/>
            <a:ext cx="302021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952199" y="4607564"/>
            <a:ext cx="302021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81298" y="3164653"/>
            <a:ext cx="302021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743798" y="3157257"/>
            <a:ext cx="302021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84337" y="4169212"/>
            <a:ext cx="302021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630268" y="4506049"/>
            <a:ext cx="302021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088088" y="5600771"/>
            <a:ext cx="302021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727899" y="6274445"/>
            <a:ext cx="393392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916264" y="4386079"/>
            <a:ext cx="302021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718141" y="2736210"/>
            <a:ext cx="282785" cy="42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2100" b="1" i="0" dirty="0" smtClean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690717" y="4253420"/>
            <a:ext cx="354919" cy="42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2100" b="1" i="0" dirty="0" smtClean="0">
                <a:solidFill>
                  <a:srgbClr val="000000"/>
                </a:solidFill>
              </a:rPr>
              <a:t>II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638749" y="5672671"/>
            <a:ext cx="427055" cy="42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2100" b="1" i="0" dirty="0" smtClean="0">
                <a:solidFill>
                  <a:srgbClr val="000000"/>
                </a:solidFill>
              </a:rPr>
              <a:t>III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747641" y="5443812"/>
            <a:ext cx="302021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9</a:t>
            </a:r>
          </a:p>
        </p:txBody>
      </p:sp>
      <p:cxnSp>
        <p:nvCxnSpPr>
          <p:cNvPr id="3" name="Connecteur droit avec flèche 2"/>
          <p:cNvCxnSpPr>
            <a:stCxn id="48" idx="1"/>
          </p:cNvCxnSpPr>
          <p:nvPr/>
        </p:nvCxnSpPr>
        <p:spPr>
          <a:xfrm flipH="1" flipV="1">
            <a:off x="1371506" y="4253423"/>
            <a:ext cx="544758" cy="293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1081298" y="3488587"/>
            <a:ext cx="145104" cy="6806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44" idx="3"/>
          </p:cNvCxnSpPr>
          <p:nvPr/>
        </p:nvCxnSpPr>
        <p:spPr>
          <a:xfrm>
            <a:off x="986358" y="4329596"/>
            <a:ext cx="228417" cy="1397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604945" y="1437756"/>
            <a:ext cx="3553421" cy="27460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12) Fill in the diagram of the cross-section of skin below: </a:t>
            </a:r>
          </a:p>
        </p:txBody>
      </p:sp>
      <p:cxnSp>
        <p:nvCxnSpPr>
          <p:cNvPr id="66" name="Connecteur droit avec flèche 65"/>
          <p:cNvCxnSpPr/>
          <p:nvPr/>
        </p:nvCxnSpPr>
        <p:spPr>
          <a:xfrm flipH="1">
            <a:off x="1743798" y="3488588"/>
            <a:ext cx="145104" cy="34234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1170063" y="4937961"/>
            <a:ext cx="544759" cy="1850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 flipV="1">
            <a:off x="1442443" y="5706782"/>
            <a:ext cx="659850" cy="925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2381656" y="4685334"/>
            <a:ext cx="248612" cy="155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>
            <a:off x="3542456" y="4763091"/>
            <a:ext cx="41037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>
            <a:stCxn id="47" idx="2"/>
          </p:cNvCxnSpPr>
          <p:nvPr/>
        </p:nvCxnSpPr>
        <p:spPr>
          <a:xfrm flipH="1">
            <a:off x="3727901" y="6595213"/>
            <a:ext cx="196694" cy="2672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684337" y="7506940"/>
            <a:ext cx="2858118" cy="95171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SKIN LAYERS: </a:t>
            </a:r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I: …………………………………………………………………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II: ………………………………………………………………..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III: ……………………………………………………………….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684337" y="8799283"/>
            <a:ext cx="2858118" cy="95171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0" i="0" dirty="0" smtClean="0">
                <a:solidFill>
                  <a:srgbClr val="000000"/>
                </a:solidFill>
              </a:rPr>
              <a:t>1: ………………………………………………………………..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2: ………………………………………………………………..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3: ………………………………………………………………..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4: ………………………………………………………………..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5: ………………………………………………………………..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780631" y="8799283"/>
            <a:ext cx="2858118" cy="95171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0" i="0" dirty="0" smtClean="0">
                <a:solidFill>
                  <a:srgbClr val="000000"/>
                </a:solidFill>
              </a:rPr>
              <a:t>6: ………………………………………………………………..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7: ………………………………………………………………..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8: ………………………………………………………………..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9: ………………………………………………………………..</a:t>
            </a:r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10: ………………………………………………………………..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2827925" y="8546656"/>
            <a:ext cx="2858118" cy="27460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COMPONENTS OF THE SKIN: 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6808172" y="9774104"/>
            <a:ext cx="356835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/>
              <a:t>2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268463" y="751797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716735" y="852629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/10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</p:spTree>
    <p:extLst>
      <p:ext uri="{BB962C8B-B14F-4D97-AF65-F5344CB8AC3E}">
        <p14:creationId xmlns:p14="http://schemas.microsoft.com/office/powerpoint/2010/main" val="289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495364" y="1292549"/>
            <a:ext cx="6590966" cy="32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400" b="1" i="0" smtClean="0">
                <a:solidFill>
                  <a:srgbClr val="000000"/>
                </a:solidFill>
                <a:latin typeface="Century Gothic" pitchFamily="18" charset="0"/>
              </a:rPr>
              <a:t>PART 2: AESTHETIC MEDICINE PROCEDURES AND HR SOLUTIONS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26079" y="1978327"/>
            <a:ext cx="3166920" cy="21366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100" b="1" i="0" dirty="0" smtClean="0">
                <a:solidFill>
                  <a:srgbClr val="000000"/>
                </a:solidFill>
              </a:rPr>
              <a:t>18) Which aesthetic medicine procedure       inspired Re-PLASTY HD Peel?</a:t>
            </a:r>
          </a:p>
          <a:p>
            <a:r>
              <a:rPr lang="en-US" sz="1100" dirty="0" smtClean="0"/>
              <a:t>……………………………………………………………………………….</a:t>
            </a:r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Give the definition of the procedure</a:t>
            </a:r>
            <a:r>
              <a:rPr lang="en-US" sz="1100" b="0" i="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100" dirty="0" smtClean="0"/>
              <a:t>…………………………………………………………………………….…………………………………………………………………………….……………………………………………………………………………….</a:t>
            </a:r>
          </a:p>
          <a:p>
            <a:endParaRPr lang="en-US" sz="1100" dirty="0" smtClean="0"/>
          </a:p>
          <a:p>
            <a:endParaRPr lang="en-US" sz="1100" b="1" dirty="0" smtClean="0"/>
          </a:p>
          <a:p>
            <a:endParaRPr lang="en-US" sz="1100" b="1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19) Match the aesthetic medicine procedures         to the products</a:t>
            </a:r>
            <a:r>
              <a:rPr lang="en-US" sz="1000" b="1" i="0" dirty="0" smtClean="0">
                <a:solidFill>
                  <a:srgbClr val="000000"/>
                </a:solidFill>
                <a:latin typeface="Century Gothic" pitchFamily="18" charset="0"/>
              </a:rPr>
              <a:t>: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88796" y="1978326"/>
            <a:ext cx="3166920" cy="78920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100" b="1" i="0" dirty="0" smtClean="0">
                <a:solidFill>
                  <a:srgbClr val="000000"/>
                </a:solidFill>
              </a:rPr>
              <a:t>13) Please give a basic definition of aesthetic medicine.    </a:t>
            </a:r>
          </a:p>
          <a:p>
            <a:endParaRPr lang="en-US" sz="1100" dirty="0" smtClean="0"/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sz="1100" b="1" dirty="0" smtClean="0"/>
          </a:p>
          <a:p>
            <a:endParaRPr lang="en-US" sz="1100" b="1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14) What is the difference between aesthetic medicine and aesthetic surgery? </a:t>
            </a:r>
          </a:p>
          <a:p>
            <a:r>
              <a:rPr lang="en-US" sz="1100" dirty="0" smtClean="0"/>
              <a:t>……………………………………………………………………………..………………………………………………………………………………</a:t>
            </a:r>
          </a:p>
          <a:p>
            <a:r>
              <a:rPr lang="en-US" sz="1100" dirty="0" smtClean="0"/>
              <a:t>……………………………………………………………………………….</a:t>
            </a:r>
          </a:p>
          <a:p>
            <a:r>
              <a:rPr lang="en-US" sz="1100" dirty="0" smtClean="0"/>
              <a:t>……………………………………………………………………………….</a:t>
            </a:r>
          </a:p>
          <a:p>
            <a:endParaRPr lang="en-US" sz="1100" dirty="0" smtClean="0"/>
          </a:p>
          <a:p>
            <a:endParaRPr lang="en-US" sz="1100" b="1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15) Which aesthetic medicine procedure         inspired Re-PLASTY </a:t>
            </a:r>
            <a:r>
              <a:rPr lang="en-US" sz="1100" b="1" i="0" dirty="0" err="1" smtClean="0">
                <a:solidFill>
                  <a:srgbClr val="000000"/>
                </a:solidFill>
              </a:rPr>
              <a:t>Mesolift</a:t>
            </a:r>
            <a:r>
              <a:rPr lang="en-US" sz="1100" b="1" i="0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sz="1100" dirty="0" smtClean="0"/>
              <a:t>……………………………………………………………………………….</a:t>
            </a:r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Give the definition of the procedure</a:t>
            </a:r>
            <a:r>
              <a:rPr lang="en-US" sz="1100" b="0" i="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100" dirty="0" smtClean="0"/>
              <a:t>…………………………………………………………………………….…………………………………………………………………………..……………………………………………………………………………….</a:t>
            </a:r>
          </a:p>
          <a:p>
            <a:endParaRPr lang="en-US" sz="1100" dirty="0" smtClean="0"/>
          </a:p>
          <a:p>
            <a:endParaRPr lang="en-US" sz="1100" b="1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16) Which aesthetic medicine procedure      inspired Re-PLASTY </a:t>
            </a:r>
            <a:r>
              <a:rPr lang="en-US" sz="1100" b="1" i="0" dirty="0" err="1" smtClean="0">
                <a:solidFill>
                  <a:srgbClr val="000000"/>
                </a:solidFill>
              </a:rPr>
              <a:t>Mesolift</a:t>
            </a:r>
            <a:r>
              <a:rPr lang="en-US" sz="1100" b="1" i="0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sz="1100" dirty="0" smtClean="0"/>
              <a:t>……………………………………………………………………………….</a:t>
            </a:r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Give the definition of the procedure</a:t>
            </a:r>
            <a:r>
              <a:rPr lang="en-US" sz="1100" b="0" i="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100" dirty="0" smtClean="0"/>
              <a:t>…………………………………………………………………………….…………………………………………………………………………………………………………………………………………………………….</a:t>
            </a:r>
          </a:p>
          <a:p>
            <a:endParaRPr lang="en-US" sz="1100" dirty="0" smtClean="0"/>
          </a:p>
          <a:p>
            <a:endParaRPr lang="en-US" sz="1100" b="1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17) Which aesthetic medicine procedure      inspired Re-PLASTY Pro Filler?</a:t>
            </a:r>
          </a:p>
          <a:p>
            <a:r>
              <a:rPr lang="en-US" sz="1100" dirty="0" smtClean="0"/>
              <a:t>……………………………………………………………………………….</a:t>
            </a:r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Give the definition of the procedure</a:t>
            </a:r>
            <a:r>
              <a:rPr lang="en-US" sz="1100" b="0" i="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100" dirty="0" smtClean="0"/>
              <a:t>…………………………………………………………………………….…………………………………………………………………………….……………………………………………………………………………….</a:t>
            </a:r>
          </a:p>
          <a:p>
            <a:endParaRPr lang="en-US" sz="1100" b="1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pic>
        <p:nvPicPr>
          <p:cNvPr id="16" name="Picture 4" descr="G:\DPLI_Commun_Helena_Rubinstein_PCI\Service\MATHILDE\Re-PLASTY\VISUEL AMBIANCE GAMME RePLASTY\BD\Packshots détourés gamme Re-PLASTY\Packshot MESO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99" y="4698628"/>
            <a:ext cx="288032" cy="8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DPLI_Commun_Helena_Rubinstein_PCI\Service\MATHILDE\Re-PLASTY\VISUEL AMBIANCE GAMME RePLASTY\BD\Packshots détourés gamme Re-PLASTY\Packshot HD PEEL 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38" y="1681528"/>
            <a:ext cx="348407" cy="8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G:\DPLI_Commun_Helena_Rubinstein_PCI\Service\MATHILDE\Re-PLASTY\VISUEL AMBIANCE GAMME RePLASTY\BD\Packshots détourés gamme Re-PLASTY\Packshot LASERIST Deto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09" y="6320000"/>
            <a:ext cx="624738" cy="7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G:\DPLI_Commun_Helena_Rubinstein_PCI\Service\MATHILDE\Re-PLASTY\VISUEL AMBIANCE GAMME RePLASTY\BD\Packshots détourés gamme Re-PLASTY\Packshot PROFILL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28" y="7694546"/>
            <a:ext cx="289803" cy="8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6808172" y="9774104"/>
            <a:ext cx="356835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600" smtClean="0"/>
              <a:t>3</a:t>
            </a:r>
            <a:endParaRPr lang="en-US" sz="1600"/>
          </a:p>
        </p:txBody>
      </p:sp>
      <p:pic>
        <p:nvPicPr>
          <p:cNvPr id="30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37" y="4325366"/>
            <a:ext cx="309756" cy="88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5478"/>
          <a:stretch/>
        </p:blipFill>
        <p:spPr bwMode="auto">
          <a:xfrm>
            <a:off x="6456576" y="6875274"/>
            <a:ext cx="630469" cy="9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56" y="5621544"/>
            <a:ext cx="307742" cy="9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9" descr="PRO FILLER BOOK copi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4596" r="26996" b="2036"/>
          <a:stretch>
            <a:fillRect/>
          </a:stretch>
        </p:blipFill>
        <p:spPr bwMode="auto">
          <a:xfrm>
            <a:off x="6644398" y="8213798"/>
            <a:ext cx="289095" cy="9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Ellipse 33"/>
          <p:cNvSpPr/>
          <p:nvPr/>
        </p:nvSpPr>
        <p:spPr>
          <a:xfrm>
            <a:off x="6409555" y="47969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6409555" y="613878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6409555" y="738921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6409555" y="861334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 descr="F:\HR CLAIRE\MENU DE SOIN HR 2012\WeTransfer-49qr4LD0\LASER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t="5687" r="22714" b="15462"/>
          <a:stretch/>
        </p:blipFill>
        <p:spPr bwMode="auto">
          <a:xfrm>
            <a:off x="4083200" y="6830043"/>
            <a:ext cx="983054" cy="9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HR CLAIRE\MENU DE SOIN HR 2012\WeTransfer-49qr4LD0\MES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3" r="12773" b="13567"/>
          <a:stretch/>
        </p:blipFill>
        <p:spPr bwMode="auto">
          <a:xfrm>
            <a:off x="4062709" y="5562724"/>
            <a:ext cx="1003545" cy="9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F:\HR CLAIRE\MENU DE SOIN HR 2012\WeTransfer-49qr4LD0\PEEL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1" r="7214"/>
          <a:stretch/>
        </p:blipFill>
        <p:spPr bwMode="auto">
          <a:xfrm>
            <a:off x="4062710" y="8083004"/>
            <a:ext cx="1003544" cy="9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:\HR CLAIRE\MENU DE SOIN HR 2012\WeTransfer-49qr4LD0\HA INJECTION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6" t="31818" r="30385" b="27400"/>
          <a:stretch/>
        </p:blipFill>
        <p:spPr bwMode="auto">
          <a:xfrm>
            <a:off x="4062710" y="4289649"/>
            <a:ext cx="1003545" cy="9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llipse 41"/>
          <p:cNvSpPr/>
          <p:nvPr/>
        </p:nvSpPr>
        <p:spPr>
          <a:xfrm>
            <a:off x="5286845" y="47969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5286845" y="613878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5286845" y="738921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5286845" y="861334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oneTexte 46"/>
          <p:cNvSpPr txBox="1"/>
          <p:nvPr/>
        </p:nvSpPr>
        <p:spPr>
          <a:xfrm>
            <a:off x="540271" y="232236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40271" y="398958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40271" y="529860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40271" y="68699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40271" y="838206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780631" y="233339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660951" y="369051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534032" y="1304960"/>
            <a:ext cx="615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i="0" smtClean="0">
                <a:solidFill>
                  <a:srgbClr val="000000"/>
                </a:solidFill>
                <a:latin typeface="Century Gothic" pitchFamily="18" charset="0"/>
              </a:rPr>
              <a:t>/115</a:t>
            </a: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0" i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en-US" sz="1400" b="0" i="0" smtClean="0">
                <a:solidFill>
                  <a:srgbClr val="FFFFFF"/>
                </a:solidFill>
              </a:rPr>
              <a:t>KNOWLEDGE TEST</a:t>
            </a:r>
          </a:p>
        </p:txBody>
      </p:sp>
    </p:spTree>
    <p:extLst>
      <p:ext uri="{BB962C8B-B14F-4D97-AF65-F5344CB8AC3E}">
        <p14:creationId xmlns:p14="http://schemas.microsoft.com/office/powerpoint/2010/main" val="12186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116335" y="1897639"/>
            <a:ext cx="5121434" cy="890773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100" b="1" i="0" dirty="0" smtClean="0">
                <a:solidFill>
                  <a:srgbClr val="000000"/>
                </a:solidFill>
              </a:rPr>
              <a:t>20) Give the key actions performed by Re-PLASTY </a:t>
            </a:r>
            <a:r>
              <a:rPr lang="en-US" sz="1100" b="1" i="0" dirty="0" err="1" smtClean="0">
                <a:solidFill>
                  <a:srgbClr val="000000"/>
                </a:solidFill>
              </a:rPr>
              <a:t>Mesolift</a:t>
            </a:r>
            <a:r>
              <a:rPr lang="en-US" sz="1100" b="1" i="0" dirty="0" smtClean="0">
                <a:solidFill>
                  <a:srgbClr val="000000"/>
                </a:solidFill>
              </a:rPr>
              <a:t>, and at least 2 active ingredients</a:t>
            </a:r>
            <a:r>
              <a:rPr lang="en-US" sz="1100" b="1" dirty="0" smtClean="0">
                <a:solidFill>
                  <a:srgbClr val="000000"/>
                </a:solidFill>
              </a:rPr>
              <a:t>,</a:t>
            </a:r>
            <a:r>
              <a:rPr lang="en-US" sz="1100" b="1" i="0" dirty="0" smtClean="0">
                <a:solidFill>
                  <a:srgbClr val="000000"/>
                </a:solidFill>
              </a:rPr>
              <a:t> as well as the results the products has on the skin: </a:t>
            </a:r>
          </a:p>
          <a:p>
            <a:endParaRPr lang="en-US" sz="1100" dirty="0" smtClean="0"/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endParaRPr lang="en-US" sz="1100" dirty="0" smtClean="0"/>
          </a:p>
          <a:p>
            <a:endParaRPr lang="en-US" sz="1100" b="1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21) Give the key </a:t>
            </a:r>
            <a:r>
              <a:rPr lang="en-US" sz="1100" b="1" dirty="0">
                <a:solidFill>
                  <a:srgbClr val="000000"/>
                </a:solidFill>
              </a:rPr>
              <a:t>actions performed by Re</a:t>
            </a:r>
            <a:r>
              <a:rPr lang="en-US" sz="1100" b="1" i="0" dirty="0" smtClean="0">
                <a:solidFill>
                  <a:srgbClr val="000000"/>
                </a:solidFill>
              </a:rPr>
              <a:t>-PLASTY Laserist, and at least 2 active ingredients as well as the results the products has on the skin: </a:t>
            </a:r>
          </a:p>
          <a:p>
            <a:endParaRPr lang="en-US" sz="1100" dirty="0" smtClean="0"/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endParaRPr lang="en-US" sz="1100" dirty="0" smtClean="0"/>
          </a:p>
          <a:p>
            <a:endParaRPr lang="en-US" sz="1100" b="1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22) Give the key </a:t>
            </a:r>
            <a:r>
              <a:rPr lang="en-US" sz="1100" b="1" dirty="0">
                <a:solidFill>
                  <a:srgbClr val="000000"/>
                </a:solidFill>
              </a:rPr>
              <a:t>actions performed by Re</a:t>
            </a:r>
            <a:r>
              <a:rPr lang="en-US" sz="1100" b="1" i="0" dirty="0" smtClean="0">
                <a:solidFill>
                  <a:srgbClr val="000000"/>
                </a:solidFill>
              </a:rPr>
              <a:t>-PLASTY HD Peel, and at least 2 active ingredients as well as the results the products has on the skin: </a:t>
            </a:r>
          </a:p>
          <a:p>
            <a:endParaRPr lang="en-US" sz="1100" dirty="0" smtClean="0"/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endParaRPr lang="en-US" sz="1100" dirty="0" smtClean="0"/>
          </a:p>
          <a:p>
            <a:endParaRPr lang="en-US" sz="1100" b="1" dirty="0" smtClean="0"/>
          </a:p>
          <a:p>
            <a:endParaRPr lang="en-US" sz="1100" b="1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23) Give the key </a:t>
            </a:r>
            <a:r>
              <a:rPr lang="en-US" sz="1100" b="1" dirty="0">
                <a:solidFill>
                  <a:srgbClr val="000000"/>
                </a:solidFill>
              </a:rPr>
              <a:t>actions performed by Re</a:t>
            </a:r>
            <a:r>
              <a:rPr lang="en-US" sz="1100" b="1" i="0" dirty="0" smtClean="0">
                <a:solidFill>
                  <a:srgbClr val="000000"/>
                </a:solidFill>
              </a:rPr>
              <a:t>-PLASTY Pro Filler, and at least 2 active ingredients as well as the results the products has on the skin: </a:t>
            </a:r>
          </a:p>
          <a:p>
            <a:endParaRPr lang="en-US" sz="1100" dirty="0" smtClean="0"/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endParaRPr lang="en-US" sz="1100" dirty="0" smtClean="0"/>
          </a:p>
          <a:p>
            <a:endParaRPr lang="en-US" sz="1100" b="1" dirty="0" smtClean="0"/>
          </a:p>
          <a:p>
            <a:endParaRPr lang="en-US" sz="1100" b="1" dirty="0" smtClean="0"/>
          </a:p>
          <a:p>
            <a:r>
              <a:rPr lang="en-US" sz="1100" b="1" i="0" dirty="0" smtClean="0">
                <a:solidFill>
                  <a:srgbClr val="000000"/>
                </a:solidFill>
              </a:rPr>
              <a:t>24) What is the name of Doctor </a:t>
            </a:r>
            <a:r>
              <a:rPr lang="en-US" sz="1100" b="1" i="0" dirty="0" err="1" smtClean="0">
                <a:solidFill>
                  <a:srgbClr val="000000"/>
                </a:solidFill>
              </a:rPr>
              <a:t>Pfulg's</a:t>
            </a:r>
            <a:r>
              <a:rPr lang="en-US" sz="1100" b="1" i="0" dirty="0" smtClean="0">
                <a:solidFill>
                  <a:srgbClr val="000000"/>
                </a:solidFill>
              </a:rPr>
              <a:t> secret?</a:t>
            </a:r>
          </a:p>
          <a:p>
            <a:endParaRPr lang="en-US" sz="1100" dirty="0" smtClean="0"/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b="0" i="0" dirty="0" smtClean="0">
                <a:solidFill>
                  <a:srgbClr val="000000"/>
                </a:solidFill>
              </a:rPr>
              <a:t>What are the actions, active ingredients and results of this product?</a:t>
            </a:r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r>
              <a:rPr lang="en-US" sz="1100" dirty="0" smtClean="0"/>
              <a:t>……………………………………………………………………………………………………………………………………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b="1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808172" y="9774104"/>
            <a:ext cx="356835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 smtClean="0"/>
              <a:t>4</a:t>
            </a:r>
            <a:endParaRPr lang="fr-FR" sz="1600" dirty="0"/>
          </a:p>
        </p:txBody>
      </p:sp>
      <p:pic>
        <p:nvPicPr>
          <p:cNvPr id="23" name="Picture 4" descr="G:\DPLI_Commun_Helena_Rubinstein_PCI\Service\MATHILDE\Re-PLASTY\VISUEL AMBIANCE GAMME RePLASTY\BD\Packshots détourés gamme Re-PLASTY\Packshot MESO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53" y="1647324"/>
            <a:ext cx="288032" cy="8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G:\DPLI_Commun_Helena_Rubinstein_PCI\Service\MATHILDE\Re-PLASTY\VISUEL AMBIANCE GAMME RePLASTY\BD\Packshots détourés gamme Re-PLASTY\Packshot LASERIST Deto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37" y="3151648"/>
            <a:ext cx="624738" cy="7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:\DPLI_Commun_Helena_Rubinstein_PCI\Service\MATHILDE\Re-PLASTY\VISUEL AMBIANCE GAMME RePLASTY\BD\Packshots détourés gamme Re-PLASTY\Packshot HD PEEL 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65" y="4705864"/>
            <a:ext cx="348407" cy="8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G:\DPLI_Commun_Helena_Rubinstein_PCI\Service\MATHILDE\Re-PLASTY\VISUEL AMBIANCE GAMME RePLASTY\BD\Packshots détourés gamme Re-PLASTY\Packshot PROFILL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67" y="6182378"/>
            <a:ext cx="289803" cy="8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56295" y="202110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56295" y="362954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6295" y="514170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56295" y="68699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56295" y="851505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</p:spTree>
    <p:extLst>
      <p:ext uri="{BB962C8B-B14F-4D97-AF65-F5344CB8AC3E}">
        <p14:creationId xmlns:p14="http://schemas.microsoft.com/office/powerpoint/2010/main" val="36338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71490"/>
              </p:ext>
            </p:extLst>
          </p:nvPr>
        </p:nvGraphicFramePr>
        <p:xfrm>
          <a:off x="1033461" y="1910882"/>
          <a:ext cx="5987530" cy="192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</a:tblGrid>
              <a:tr h="10801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4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355740" y="5143984"/>
            <a:ext cx="936625" cy="46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720" tIns="50040" rIns="99720" bIns="5004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750"/>
              </a:spcBef>
              <a:defRPr/>
            </a:pPr>
            <a:r>
              <a:rPr lang="en-US" sz="2800" u="none" smtClean="0">
                <a:solidFill>
                  <a:srgbClr val="FFFFFF"/>
                </a:solidFill>
                <a:latin typeface="+mj-lt"/>
                <a:cs typeface="Arial" pitchFamily="34" charset="0"/>
              </a:rPr>
              <a:t>+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9167" y="3089432"/>
            <a:ext cx="1037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mtClean="0">
                <a:solidFill>
                  <a:srgbClr val="000000"/>
                </a:solidFill>
              </a:rPr>
              <a:t>MORN.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11175" y="3495058"/>
            <a:ext cx="518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mtClean="0">
                <a:solidFill>
                  <a:srgbClr val="000000"/>
                </a:solidFill>
              </a:rPr>
              <a:t>EVE.</a:t>
            </a: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65" y="2388050"/>
            <a:ext cx="549444" cy="6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15198" r="12172" b="9669"/>
          <a:stretch>
            <a:fillRect/>
          </a:stretch>
        </p:blipFill>
        <p:spPr bwMode="auto">
          <a:xfrm>
            <a:off x="4657352" y="2409418"/>
            <a:ext cx="519485" cy="5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642" t="15198" r="12172" b="96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11238" r="17558" b="14603"/>
          <a:stretch>
            <a:fillRect/>
          </a:stretch>
        </p:blipFill>
        <p:spPr bwMode="auto">
          <a:xfrm>
            <a:off x="5925378" y="2126905"/>
            <a:ext cx="425311" cy="8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737" t="11238" r="17558" b="14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2" descr="PRODIGY_REPLAS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8" y="2388050"/>
            <a:ext cx="552705" cy="6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68" y="2126905"/>
            <a:ext cx="197517" cy="8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19" y="2126906"/>
            <a:ext cx="309756" cy="88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3" y="2126906"/>
            <a:ext cx="1194503" cy="9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51" y="2054899"/>
            <a:ext cx="307742" cy="9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PRO FILLER BOOK copi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4596" r="26996" b="2036"/>
          <a:stretch>
            <a:fillRect/>
          </a:stretch>
        </p:blipFill>
        <p:spPr bwMode="auto">
          <a:xfrm>
            <a:off x="2944589" y="2023083"/>
            <a:ext cx="289095" cy="9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5701" r="21428"/>
          <a:stretch>
            <a:fillRect/>
          </a:stretch>
        </p:blipFill>
        <p:spPr bwMode="auto">
          <a:xfrm>
            <a:off x="6721047" y="2099063"/>
            <a:ext cx="1365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375" t="5701" r="214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979639" y="1337050"/>
            <a:ext cx="5969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0" dirty="0" smtClean="0">
                <a:solidFill>
                  <a:srgbClr val="000000"/>
                </a:solidFill>
              </a:rPr>
              <a:t>25) Which Re-PLASTY routine would you recommend to a customer with dark spots, redness and imperfections? (check the boxes below)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391495" y="2054900"/>
            <a:ext cx="687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mtClean="0">
                <a:solidFill>
                  <a:srgbClr val="000000"/>
                </a:solidFill>
                <a:latin typeface="Century Gothic" pitchFamily="18" charset="0"/>
              </a:rPr>
              <a:t>Mesolift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996655" y="2054899"/>
            <a:ext cx="66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mtClean="0">
                <a:solidFill>
                  <a:srgbClr val="000000"/>
                </a:solidFill>
                <a:latin typeface="Century Gothic" pitchFamily="18" charset="0"/>
              </a:rPr>
              <a:t>HD Peel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796855" y="3186460"/>
            <a:ext cx="6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mtClean="0">
                <a:solidFill>
                  <a:srgbClr val="000000"/>
                </a:solidFill>
                <a:latin typeface="Century Gothic" pitchFamily="18" charset="0"/>
              </a:rPr>
              <a:t>……X / week</a:t>
            </a:r>
          </a:p>
        </p:txBody>
      </p:sp>
      <p:graphicFrame>
        <p:nvGraphicFramePr>
          <p:cNvPr id="62" name="Tableau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47359"/>
              </p:ext>
            </p:extLst>
          </p:nvPr>
        </p:nvGraphicFramePr>
        <p:xfrm>
          <a:off x="1033461" y="4768404"/>
          <a:ext cx="5987530" cy="192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</a:tblGrid>
              <a:tr h="10801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4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3" name="ZoneTexte 62"/>
          <p:cNvSpPr txBox="1"/>
          <p:nvPr/>
        </p:nvSpPr>
        <p:spPr>
          <a:xfrm>
            <a:off x="439167" y="5946954"/>
            <a:ext cx="1037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mtClean="0">
                <a:solidFill>
                  <a:srgbClr val="000000"/>
                </a:solidFill>
              </a:rPr>
              <a:t>MORN.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11175" y="6352580"/>
            <a:ext cx="518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mtClean="0">
                <a:solidFill>
                  <a:srgbClr val="000000"/>
                </a:solidFill>
              </a:rPr>
              <a:t>EVE.</a:t>
            </a:r>
          </a:p>
        </p:txBody>
      </p:sp>
      <p:pic>
        <p:nvPicPr>
          <p:cNvPr id="6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65" y="5245572"/>
            <a:ext cx="549444" cy="6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15198" r="12172" b="9669"/>
          <a:stretch>
            <a:fillRect/>
          </a:stretch>
        </p:blipFill>
        <p:spPr bwMode="auto">
          <a:xfrm>
            <a:off x="4657352" y="5266940"/>
            <a:ext cx="519485" cy="5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642" t="15198" r="12172" b="96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11238" r="17558" b="14603"/>
          <a:stretch>
            <a:fillRect/>
          </a:stretch>
        </p:blipFill>
        <p:spPr bwMode="auto">
          <a:xfrm>
            <a:off x="5925378" y="4984427"/>
            <a:ext cx="425311" cy="8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737" t="11238" r="17558" b="14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22" descr="PRODIGY_REPLAS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8" y="5245572"/>
            <a:ext cx="552705" cy="6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68" y="4984427"/>
            <a:ext cx="197517" cy="8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19" y="4984428"/>
            <a:ext cx="309756" cy="88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3" y="4984428"/>
            <a:ext cx="1194503" cy="9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51" y="4912421"/>
            <a:ext cx="307742" cy="9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9" descr="PRO FILLER BOOK copi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4596" r="26996" b="2036"/>
          <a:stretch>
            <a:fillRect/>
          </a:stretch>
        </p:blipFill>
        <p:spPr bwMode="auto">
          <a:xfrm>
            <a:off x="2944589" y="4880605"/>
            <a:ext cx="289095" cy="9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5701" r="21428"/>
          <a:stretch>
            <a:fillRect/>
          </a:stretch>
        </p:blipFill>
        <p:spPr bwMode="auto">
          <a:xfrm>
            <a:off x="6721047" y="4956585"/>
            <a:ext cx="1365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375" t="5701" r="214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979639" y="4194572"/>
            <a:ext cx="5969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0" dirty="0" smtClean="0">
                <a:solidFill>
                  <a:srgbClr val="000000"/>
                </a:solidFill>
              </a:rPr>
              <a:t>26) Which Re-PLASTY routine would you recommend to a customer with wrinkles and a loss of volume and elasticity</a:t>
            </a:r>
            <a:r>
              <a:rPr lang="en-US" sz="1100" b="1" dirty="0">
                <a:solidFill>
                  <a:srgbClr val="000000"/>
                </a:solidFill>
              </a:rPr>
              <a:t>? (check the </a:t>
            </a:r>
            <a:r>
              <a:rPr lang="en-US" sz="1100" b="1" i="0" dirty="0" smtClean="0">
                <a:solidFill>
                  <a:srgbClr val="000000"/>
                </a:solidFill>
              </a:rPr>
              <a:t>boxes below)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391495" y="4912422"/>
            <a:ext cx="687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mtClean="0">
                <a:solidFill>
                  <a:srgbClr val="000000"/>
                </a:solidFill>
                <a:latin typeface="Century Gothic" pitchFamily="18" charset="0"/>
              </a:rPr>
              <a:t>Mesolift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996655" y="4912421"/>
            <a:ext cx="66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mtClean="0">
                <a:solidFill>
                  <a:srgbClr val="000000"/>
                </a:solidFill>
                <a:latin typeface="Century Gothic" pitchFamily="18" charset="0"/>
              </a:rPr>
              <a:t>HD Peel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5796855" y="6043982"/>
            <a:ext cx="6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mtClean="0">
                <a:solidFill>
                  <a:srgbClr val="000000"/>
                </a:solidFill>
                <a:latin typeface="Century Gothic" pitchFamily="18" charset="0"/>
              </a:rPr>
              <a:t>……X / week</a:t>
            </a: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4355740" y="8047102"/>
            <a:ext cx="936625" cy="46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720" tIns="50040" rIns="99720" bIns="5004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u="sng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750"/>
              </a:spcBef>
              <a:defRPr/>
            </a:pPr>
            <a:r>
              <a:rPr lang="en-US" sz="2800" u="none" smtClean="0">
                <a:solidFill>
                  <a:srgbClr val="FFFFFF"/>
                </a:solidFill>
                <a:latin typeface="+mj-lt"/>
                <a:cs typeface="Arial" pitchFamily="34" charset="0"/>
              </a:rPr>
              <a:t>+</a:t>
            </a:r>
          </a:p>
        </p:txBody>
      </p:sp>
      <p:graphicFrame>
        <p:nvGraphicFramePr>
          <p:cNvPr id="80" name="Tableau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11327"/>
              </p:ext>
            </p:extLst>
          </p:nvPr>
        </p:nvGraphicFramePr>
        <p:xfrm>
          <a:off x="1033461" y="7671522"/>
          <a:ext cx="5987530" cy="192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</a:tblGrid>
              <a:tr h="10801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4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1" name="ZoneTexte 80"/>
          <p:cNvSpPr txBox="1"/>
          <p:nvPr/>
        </p:nvSpPr>
        <p:spPr>
          <a:xfrm>
            <a:off x="439167" y="8850072"/>
            <a:ext cx="1037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mtClean="0">
                <a:solidFill>
                  <a:srgbClr val="000000"/>
                </a:solidFill>
              </a:rPr>
              <a:t>MORN.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11175" y="9255698"/>
            <a:ext cx="518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mtClean="0">
                <a:solidFill>
                  <a:srgbClr val="000000"/>
                </a:solidFill>
              </a:rPr>
              <a:t>EVE.</a:t>
            </a:r>
          </a:p>
        </p:txBody>
      </p:sp>
      <p:pic>
        <p:nvPicPr>
          <p:cNvPr id="83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65" y="8148690"/>
            <a:ext cx="549444" cy="6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15198" r="12172" b="9669"/>
          <a:stretch>
            <a:fillRect/>
          </a:stretch>
        </p:blipFill>
        <p:spPr bwMode="auto">
          <a:xfrm>
            <a:off x="4657352" y="8170058"/>
            <a:ext cx="519485" cy="5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642" t="15198" r="12172" b="96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11238" r="17558" b="14603"/>
          <a:stretch>
            <a:fillRect/>
          </a:stretch>
        </p:blipFill>
        <p:spPr bwMode="auto">
          <a:xfrm>
            <a:off x="5925378" y="7887545"/>
            <a:ext cx="425311" cy="8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737" t="11238" r="17558" b="14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22" descr="PRODIGY_REPLAS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8" y="8148690"/>
            <a:ext cx="552705" cy="6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68" y="7887545"/>
            <a:ext cx="197517" cy="8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19" y="7887546"/>
            <a:ext cx="309756" cy="88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3" y="7887546"/>
            <a:ext cx="1194503" cy="9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51" y="7815539"/>
            <a:ext cx="307742" cy="9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9" descr="PRO FILLER BOOK copi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4596" r="26996" b="2036"/>
          <a:stretch>
            <a:fillRect/>
          </a:stretch>
        </p:blipFill>
        <p:spPr bwMode="auto">
          <a:xfrm>
            <a:off x="2944589" y="7783723"/>
            <a:ext cx="289095" cy="9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5701" r="21428"/>
          <a:stretch>
            <a:fillRect/>
          </a:stretch>
        </p:blipFill>
        <p:spPr bwMode="auto">
          <a:xfrm>
            <a:off x="6721047" y="7859703"/>
            <a:ext cx="1365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375" t="5701" r="214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979639" y="7097690"/>
            <a:ext cx="5969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0" dirty="0" smtClean="0">
                <a:solidFill>
                  <a:srgbClr val="000000"/>
                </a:solidFill>
              </a:rPr>
              <a:t>27) Which Re-PLASTY routine would you recommend for a customer with a dull complexion and a sagging face</a:t>
            </a:r>
            <a:r>
              <a:rPr lang="en-US" sz="1100" b="1" dirty="0">
                <a:solidFill>
                  <a:srgbClr val="000000"/>
                </a:solidFill>
              </a:rPr>
              <a:t>? (check the </a:t>
            </a:r>
            <a:r>
              <a:rPr lang="en-US" sz="1100" b="1" i="0" dirty="0" smtClean="0">
                <a:solidFill>
                  <a:srgbClr val="000000"/>
                </a:solidFill>
              </a:rPr>
              <a:t>boxes below)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391495" y="7815540"/>
            <a:ext cx="687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mtClean="0">
                <a:solidFill>
                  <a:srgbClr val="000000"/>
                </a:solidFill>
                <a:latin typeface="Century Gothic" pitchFamily="18" charset="0"/>
              </a:rPr>
              <a:t>Mesolift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996655" y="7815539"/>
            <a:ext cx="66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mtClean="0">
                <a:solidFill>
                  <a:srgbClr val="000000"/>
                </a:solidFill>
                <a:latin typeface="Century Gothic" pitchFamily="18" charset="0"/>
              </a:rPr>
              <a:t>HD Peel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5796855" y="8947100"/>
            <a:ext cx="6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mtClean="0">
                <a:solidFill>
                  <a:srgbClr val="000000"/>
                </a:solidFill>
                <a:latin typeface="Century Gothic" pitchFamily="18" charset="0"/>
              </a:rPr>
              <a:t>……X / week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6808172" y="9774104"/>
            <a:ext cx="356835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600" smtClean="0"/>
              <a:t>5</a:t>
            </a:r>
            <a:endParaRPr lang="en-US" sz="1600"/>
          </a:p>
        </p:txBody>
      </p:sp>
      <p:sp>
        <p:nvSpPr>
          <p:cNvPr id="98" name="ZoneTexte 97"/>
          <p:cNvSpPr txBox="1"/>
          <p:nvPr/>
        </p:nvSpPr>
        <p:spPr>
          <a:xfrm>
            <a:off x="684287" y="141399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/5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684287" y="427151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/5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684287" y="721890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mtClean="0">
                <a:solidFill>
                  <a:srgbClr val="000000"/>
                </a:solidFill>
              </a:rPr>
              <a:t>/5</a:t>
            </a:r>
          </a:p>
        </p:txBody>
      </p:sp>
      <p:sp>
        <p:nvSpPr>
          <p:cNvPr id="101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0" i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en-US" sz="1400" b="0" i="0" smtClean="0">
                <a:solidFill>
                  <a:srgbClr val="FFFFFF"/>
                </a:solidFill>
              </a:rPr>
              <a:t>KNOWLEDGE TEST</a:t>
            </a:r>
          </a:p>
        </p:txBody>
      </p:sp>
    </p:spTree>
    <p:extLst>
      <p:ext uri="{BB962C8B-B14F-4D97-AF65-F5344CB8AC3E}">
        <p14:creationId xmlns:p14="http://schemas.microsoft.com/office/powerpoint/2010/main" val="7508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58961"/>
              </p:ext>
            </p:extLst>
          </p:nvPr>
        </p:nvGraphicFramePr>
        <p:xfrm>
          <a:off x="1033461" y="1910882"/>
          <a:ext cx="5987530" cy="192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  <a:gridCol w="598753"/>
              </a:tblGrid>
              <a:tr h="10801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4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39167" y="3082803"/>
            <a:ext cx="749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MORN.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11175" y="3495058"/>
            <a:ext cx="518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EVE.</a:t>
            </a: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65" y="2388050"/>
            <a:ext cx="549444" cy="6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15198" r="12172" b="9669"/>
          <a:stretch>
            <a:fillRect/>
          </a:stretch>
        </p:blipFill>
        <p:spPr bwMode="auto">
          <a:xfrm>
            <a:off x="4657352" y="2409418"/>
            <a:ext cx="519485" cy="5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642" t="15198" r="12172" b="96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11238" r="17558" b="14603"/>
          <a:stretch>
            <a:fillRect/>
          </a:stretch>
        </p:blipFill>
        <p:spPr bwMode="auto">
          <a:xfrm>
            <a:off x="5925378" y="2126905"/>
            <a:ext cx="425311" cy="8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737" t="11238" r="17558" b="14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2" descr="PRODIGY_REPLAS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68" y="2388050"/>
            <a:ext cx="552705" cy="6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68" y="2126905"/>
            <a:ext cx="197517" cy="8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19" y="2126906"/>
            <a:ext cx="309756" cy="88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3" y="2126906"/>
            <a:ext cx="1194503" cy="9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51" y="2054899"/>
            <a:ext cx="307742" cy="9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PRO FILLER BOOK copi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4596" r="26996" b="2036"/>
          <a:stretch>
            <a:fillRect/>
          </a:stretch>
        </p:blipFill>
        <p:spPr bwMode="auto">
          <a:xfrm>
            <a:off x="2944589" y="2023083"/>
            <a:ext cx="289095" cy="9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5701" r="21428"/>
          <a:stretch>
            <a:fillRect/>
          </a:stretch>
        </p:blipFill>
        <p:spPr bwMode="auto">
          <a:xfrm>
            <a:off x="6721047" y="2099063"/>
            <a:ext cx="1365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375" t="5701" r="214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979640" y="1337050"/>
            <a:ext cx="5969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28) Which Re-PLASTY routine would you recommend to a customer with irregular skin texture and fine lines? (tick the boxes below)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391495" y="2054900"/>
            <a:ext cx="687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dirty="0" smtClean="0">
                <a:solidFill>
                  <a:srgbClr val="000000"/>
                </a:solidFill>
                <a:latin typeface="Century Gothic" pitchFamily="18" charset="0"/>
              </a:rPr>
              <a:t>Mesolift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996655" y="2054899"/>
            <a:ext cx="66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dirty="0" smtClean="0">
                <a:solidFill>
                  <a:srgbClr val="000000"/>
                </a:solidFill>
                <a:latin typeface="Century Gothic" pitchFamily="18" charset="0"/>
              </a:rPr>
              <a:t>HD Peel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796855" y="3186460"/>
            <a:ext cx="6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0" i="0" dirty="0" smtClean="0">
                <a:solidFill>
                  <a:srgbClr val="000000"/>
                </a:solidFill>
                <a:latin typeface="Century Gothic" pitchFamily="18" charset="0"/>
              </a:rPr>
              <a:t>……X / week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6808172" y="9774104"/>
            <a:ext cx="356835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 smtClean="0"/>
              <a:t>6</a:t>
            </a:r>
            <a:endParaRPr lang="fr-FR" sz="1600" dirty="0"/>
          </a:p>
        </p:txBody>
      </p:sp>
      <p:sp>
        <p:nvSpPr>
          <p:cNvPr id="98" name="Rectangle 97"/>
          <p:cNvSpPr/>
          <p:nvPr/>
        </p:nvSpPr>
        <p:spPr>
          <a:xfrm>
            <a:off x="972319" y="4194572"/>
            <a:ext cx="59693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29) Match the concerns below with the corresponding products: </a:t>
            </a:r>
          </a:p>
        </p:txBody>
      </p:sp>
      <p:pic>
        <p:nvPicPr>
          <p:cNvPr id="99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86" y="4934777"/>
            <a:ext cx="309756" cy="88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5478"/>
          <a:stretch/>
        </p:blipFill>
        <p:spPr bwMode="auto">
          <a:xfrm>
            <a:off x="5510125" y="7484685"/>
            <a:ext cx="630469" cy="9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05" y="6230955"/>
            <a:ext cx="307742" cy="9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9" descr="PRO FILLER BOOK copi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4596" r="26996" b="2036"/>
          <a:stretch>
            <a:fillRect/>
          </a:stretch>
        </p:blipFill>
        <p:spPr bwMode="auto">
          <a:xfrm>
            <a:off x="5697947" y="8823209"/>
            <a:ext cx="289095" cy="9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-101166" y="4723591"/>
            <a:ext cx="30010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DARK SPOTS</a:t>
            </a:r>
          </a:p>
          <a:p>
            <a:pPr algn="r"/>
            <a:endParaRPr lang="fr-FR" sz="1200" dirty="0" smtClean="0"/>
          </a:p>
          <a:p>
            <a:pPr algn="r"/>
            <a:endParaRPr lang="fr-FR" sz="1200" dirty="0" smtClean="0"/>
          </a:p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LOSS OF VOLUME </a:t>
            </a:r>
          </a:p>
          <a:p>
            <a:pPr algn="r"/>
            <a:endParaRPr lang="fr-FR" sz="1200" dirty="0" smtClean="0"/>
          </a:p>
          <a:p>
            <a:pPr algn="r"/>
            <a:endParaRPr lang="fr-FR" sz="1200" dirty="0" smtClean="0"/>
          </a:p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WRINKLES </a:t>
            </a:r>
          </a:p>
          <a:p>
            <a:pPr algn="r"/>
            <a:endParaRPr lang="fr-FR" sz="1200" dirty="0" smtClean="0"/>
          </a:p>
          <a:p>
            <a:pPr algn="r"/>
            <a:endParaRPr lang="fr-FR" sz="1200" dirty="0" smtClean="0"/>
          </a:p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IRREGULAR SKIN TEXTURE</a:t>
            </a:r>
          </a:p>
          <a:p>
            <a:pPr algn="r"/>
            <a:endParaRPr lang="fr-FR" sz="1200" dirty="0" smtClean="0"/>
          </a:p>
          <a:p>
            <a:pPr algn="r"/>
            <a:endParaRPr lang="fr-FR" sz="1200" dirty="0" smtClean="0"/>
          </a:p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DULL COMPLEXION</a:t>
            </a:r>
          </a:p>
          <a:p>
            <a:pPr algn="r"/>
            <a:endParaRPr lang="fr-FR" sz="1200" dirty="0" smtClean="0"/>
          </a:p>
          <a:p>
            <a:pPr algn="r"/>
            <a:endParaRPr lang="fr-FR" sz="1200" dirty="0" smtClean="0"/>
          </a:p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REDNESS</a:t>
            </a:r>
          </a:p>
          <a:p>
            <a:pPr algn="r"/>
            <a:endParaRPr lang="fr-FR" sz="1200" dirty="0" smtClean="0"/>
          </a:p>
          <a:p>
            <a:pPr algn="r"/>
            <a:endParaRPr lang="fr-FR" sz="1200" dirty="0" smtClean="0"/>
          </a:p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IMPERFECTIONS</a:t>
            </a:r>
          </a:p>
          <a:p>
            <a:pPr algn="r"/>
            <a:endParaRPr lang="fr-FR" sz="1200" dirty="0" smtClean="0"/>
          </a:p>
          <a:p>
            <a:pPr algn="r"/>
            <a:endParaRPr lang="fr-FR" sz="1200" dirty="0" smtClean="0"/>
          </a:p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FINE LINES</a:t>
            </a:r>
          </a:p>
          <a:p>
            <a:pPr algn="r"/>
            <a:endParaRPr lang="fr-FR" sz="1200" dirty="0" smtClean="0"/>
          </a:p>
          <a:p>
            <a:pPr algn="r"/>
            <a:endParaRPr lang="fr-FR" sz="1200" dirty="0" smtClean="0"/>
          </a:p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LOSS OF ELASTICITY</a:t>
            </a:r>
          </a:p>
          <a:p>
            <a:pPr algn="r"/>
            <a:endParaRPr lang="fr-FR" sz="1200" dirty="0" smtClean="0"/>
          </a:p>
          <a:p>
            <a:pPr algn="r"/>
            <a:endParaRPr lang="fr-FR" sz="1200" dirty="0" smtClean="0"/>
          </a:p>
          <a:p>
            <a:pPr algn="r"/>
            <a:r>
              <a:rPr lang="fr-FR" sz="1200" b="0" i="0" dirty="0" smtClean="0">
                <a:solidFill>
                  <a:srgbClr val="000000"/>
                </a:solidFill>
              </a:rPr>
              <a:t>SAGGING FACE </a:t>
            </a:r>
          </a:p>
          <a:p>
            <a:pPr algn="r"/>
            <a:endParaRPr lang="fr-FR" sz="1200" dirty="0"/>
          </a:p>
        </p:txBody>
      </p:sp>
      <p:sp>
        <p:nvSpPr>
          <p:cNvPr id="6" name="Ellipse 5"/>
          <p:cNvSpPr/>
          <p:nvPr/>
        </p:nvSpPr>
        <p:spPr>
          <a:xfrm>
            <a:off x="3086840" y="48302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3086840" y="540633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3086840" y="595611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3086840" y="64864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3086840" y="703623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3086840" y="76122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3086840" y="81426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3086840" y="869241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3086840" y="9222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3086840" y="97988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5463104" y="540633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5463104" y="67481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5463104" y="79986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5463104" y="9222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684287" y="141399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/5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12279" y="419886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/10</a:t>
            </a: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</p:spTree>
    <p:extLst>
      <p:ext uri="{BB962C8B-B14F-4D97-AF65-F5344CB8AC3E}">
        <p14:creationId xmlns:p14="http://schemas.microsoft.com/office/powerpoint/2010/main" val="23149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002428" y="1383423"/>
            <a:ext cx="5730531" cy="87384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30) What is the general hook for the Re-PLASTY range?</a:t>
            </a:r>
          </a:p>
          <a:p>
            <a:endParaRPr lang="fr-FR" sz="1100" dirty="0" smtClean="0"/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100" b="1" dirty="0">
              <a:solidFill>
                <a:srgbClr val="FF0000"/>
              </a:solidFill>
            </a:endParaRPr>
          </a:p>
          <a:p>
            <a:endParaRPr lang="fr-FR" sz="1100" b="1" dirty="0" smtClean="0"/>
          </a:p>
          <a:p>
            <a:r>
              <a:rPr lang="fr-FR" sz="1100" b="1" i="0" dirty="0" smtClean="0">
                <a:solidFill>
                  <a:srgbClr val="000000"/>
                </a:solidFill>
              </a:rPr>
              <a:t>31) What is the hook for Re-PLASTY Mesolift?</a:t>
            </a:r>
          </a:p>
          <a:p>
            <a:endParaRPr lang="fr-FR" sz="1100" dirty="0" smtClean="0"/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b="1" i="0" dirty="0" smtClean="0">
                <a:solidFill>
                  <a:srgbClr val="000000"/>
                </a:solidFill>
              </a:rPr>
              <a:t>32) What is the hook for Re-PLASTY HD Peel?</a:t>
            </a:r>
          </a:p>
          <a:p>
            <a:endParaRPr lang="fr-FR" sz="1100" dirty="0"/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  <a:p>
            <a:r>
              <a:rPr lang="fr-FR" sz="1100" b="1" i="0" dirty="0" smtClean="0">
                <a:solidFill>
                  <a:srgbClr val="000000"/>
                </a:solidFill>
              </a:rPr>
              <a:t>33) What is the hook for Re-PLASTY Laserist?</a:t>
            </a:r>
          </a:p>
          <a:p>
            <a:endParaRPr lang="fr-FR" sz="1100" dirty="0"/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>
              <a:solidFill>
                <a:srgbClr val="FF0000"/>
              </a:solidFill>
            </a:endParaRPr>
          </a:p>
          <a:p>
            <a:endParaRPr lang="fr-FR" sz="1100" b="1" dirty="0" smtClean="0"/>
          </a:p>
          <a:p>
            <a:endParaRPr lang="fr-FR" sz="1100" b="1" dirty="0"/>
          </a:p>
          <a:p>
            <a:endParaRPr lang="fr-FR" sz="1100" b="1" dirty="0"/>
          </a:p>
          <a:p>
            <a:r>
              <a:rPr lang="fr-FR" sz="1100" b="1" i="0" dirty="0" smtClean="0">
                <a:solidFill>
                  <a:srgbClr val="000000"/>
                </a:solidFill>
              </a:rPr>
              <a:t>34) What is the hook for Re-PLASTY Pro Filler?</a:t>
            </a:r>
          </a:p>
          <a:p>
            <a:endParaRPr lang="fr-FR" sz="1100" b="1" dirty="0"/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100" b="1" dirty="0">
              <a:solidFill>
                <a:srgbClr val="FF0000"/>
              </a:solidFill>
            </a:endParaRPr>
          </a:p>
          <a:p>
            <a:endParaRPr lang="fr-FR" sz="1100" b="1" dirty="0">
              <a:solidFill>
                <a:srgbClr val="FF0000"/>
              </a:solidFill>
            </a:endParaRPr>
          </a:p>
          <a:p>
            <a:r>
              <a:rPr lang="fr-FR" sz="1100" b="1" i="0" dirty="0" smtClean="0">
                <a:solidFill>
                  <a:srgbClr val="000000"/>
                </a:solidFill>
              </a:rPr>
              <a:t>35) Give the hook for Re-PLASTY Age </a:t>
            </a:r>
            <a:r>
              <a:rPr lang="fr-FR" sz="1100" b="1" i="0" dirty="0" err="1" smtClean="0">
                <a:solidFill>
                  <a:srgbClr val="000000"/>
                </a:solidFill>
              </a:rPr>
              <a:t>Recovery</a:t>
            </a:r>
            <a:r>
              <a:rPr lang="fr-FR" sz="1100" b="1" i="0" dirty="0" smtClean="0">
                <a:solidFill>
                  <a:srgbClr val="000000"/>
                </a:solidFill>
              </a:rPr>
              <a:t>.</a:t>
            </a:r>
          </a:p>
          <a:p>
            <a:endParaRPr lang="fr-FR" sz="1100" dirty="0"/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21" name="Picture 19" descr="PRO FILLER BOOK c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4596" r="26996" b="2036"/>
          <a:stretch>
            <a:fillRect/>
          </a:stretch>
        </p:blipFill>
        <p:spPr bwMode="auto">
          <a:xfrm>
            <a:off x="3924648" y="6858868"/>
            <a:ext cx="233235" cy="76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28" y="2454960"/>
            <a:ext cx="257044" cy="7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5478"/>
          <a:stretch/>
        </p:blipFill>
        <p:spPr bwMode="auto">
          <a:xfrm>
            <a:off x="3767845" y="5366200"/>
            <a:ext cx="516843" cy="78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8" y="3841836"/>
            <a:ext cx="262137" cy="81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808172" y="9774104"/>
            <a:ext cx="356835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 smtClean="0"/>
              <a:t>7</a:t>
            </a:r>
            <a:endParaRPr lang="fr-FR" sz="1600" dirty="0"/>
          </a:p>
        </p:txBody>
      </p:sp>
      <p:pic>
        <p:nvPicPr>
          <p:cNvPr id="30" name="Picture 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15198" r="12172" b="9669"/>
          <a:stretch>
            <a:fillRect/>
          </a:stretch>
        </p:blipFill>
        <p:spPr bwMode="auto">
          <a:xfrm>
            <a:off x="3882749" y="8502629"/>
            <a:ext cx="401939" cy="4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642" t="15198" r="12172" b="96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756295" y="153027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6295" y="28984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56295" y="448260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56295" y="59947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56295" y="751797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56295" y="881411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</p:spTree>
    <p:extLst>
      <p:ext uri="{BB962C8B-B14F-4D97-AF65-F5344CB8AC3E}">
        <p14:creationId xmlns:p14="http://schemas.microsoft.com/office/powerpoint/2010/main" val="7812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808172" y="9774104"/>
            <a:ext cx="356835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 smtClean="0"/>
              <a:t>8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972319" y="1386260"/>
            <a:ext cx="5708399" cy="856918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36) Give at least 3 reasons to use Re-PLASTY MESOLIFT (link with aesthetic medicine).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1:………………………………………………………………………………………………………………………………………………….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 smtClean="0"/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2:………………………………………………………………………………………………………………………………………………….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fr-FR" sz="1100" dirty="0" smtClean="0"/>
          </a:p>
          <a:p>
            <a:endParaRPr lang="fr-FR" sz="1100" dirty="0"/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3:………………………………………………………………………………………………………………………………………………….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b="1" dirty="0" smtClean="0"/>
          </a:p>
          <a:p>
            <a:endParaRPr lang="fr-FR" sz="1100" b="1" dirty="0"/>
          </a:p>
          <a:p>
            <a:r>
              <a:rPr lang="fr-FR" sz="1100" b="1" i="0" dirty="0" smtClean="0">
                <a:solidFill>
                  <a:srgbClr val="000000"/>
                </a:solidFill>
              </a:rPr>
              <a:t>37) Give at least 3 reasons to use Re-PLASTY HD PEEL (link with aesthetic medicine).</a:t>
            </a:r>
          </a:p>
          <a:p>
            <a:endParaRPr lang="fr-FR" sz="1100" dirty="0"/>
          </a:p>
          <a:p>
            <a:endParaRPr lang="fr-FR" sz="1100" dirty="0" smtClean="0"/>
          </a:p>
          <a:p>
            <a:r>
              <a:rPr lang="fr-FR" sz="1100" dirty="0" smtClean="0"/>
              <a:t>1</a:t>
            </a:r>
            <a:r>
              <a:rPr lang="fr-FR" sz="1100" dirty="0"/>
              <a:t>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100" dirty="0"/>
          </a:p>
          <a:p>
            <a:endParaRPr lang="fr-FR" sz="1100" dirty="0" smtClean="0"/>
          </a:p>
          <a:p>
            <a:r>
              <a:rPr lang="fr-FR" sz="1100" dirty="0" smtClean="0"/>
              <a:t>2</a:t>
            </a:r>
            <a:r>
              <a:rPr lang="fr-FR" sz="1100" dirty="0"/>
              <a:t>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/>
          </a:p>
          <a:p>
            <a:endParaRPr lang="fr-FR" sz="1100" dirty="0" smtClean="0"/>
          </a:p>
          <a:p>
            <a:r>
              <a:rPr lang="fr-FR" sz="1100" dirty="0" smtClean="0"/>
              <a:t>3</a:t>
            </a:r>
            <a:r>
              <a:rPr lang="fr-FR" sz="1100" dirty="0"/>
              <a:t>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 smtClean="0"/>
          </a:p>
          <a:p>
            <a:endParaRPr lang="fr-FR" sz="1100" b="1" dirty="0" smtClean="0"/>
          </a:p>
        </p:txBody>
      </p:sp>
      <p:sp>
        <p:nvSpPr>
          <p:cNvPr id="33" name="ZoneTexte 32"/>
          <p:cNvSpPr txBox="1"/>
          <p:nvPr/>
        </p:nvSpPr>
        <p:spPr>
          <a:xfrm>
            <a:off x="684287" y="16742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84287" y="59947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36984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-5114115" y="5064398"/>
            <a:ext cx="10693400" cy="52555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992192" y="5094137"/>
            <a:ext cx="10693400" cy="505126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19525"/>
            <a:ext cx="7561263" cy="1071548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-1" y="1052023"/>
            <a:ext cx="7561264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748533" y="0"/>
            <a:ext cx="0" cy="1052023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30192" y="-19525"/>
            <a:ext cx="1341051" cy="1071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420309" y="-8271"/>
            <a:ext cx="1169441" cy="114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92" y="10157626"/>
            <a:ext cx="7561263" cy="535774"/>
          </a:xfrm>
          <a:prstGeom prst="rect">
            <a:avLst/>
          </a:prstGeom>
          <a:solidFill>
            <a:srgbClr val="1B1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808172" y="9774104"/>
            <a:ext cx="356835" cy="3599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600" dirty="0"/>
              <a:t>9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72319" y="1386260"/>
            <a:ext cx="5708399" cy="856918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100" b="1" i="0" dirty="0" smtClean="0">
                <a:solidFill>
                  <a:srgbClr val="000000"/>
                </a:solidFill>
              </a:rPr>
              <a:t>38) Give at least 3 reasons to use Re-PLASTY LASERIST (link with aesthetic medicine).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1:………………………………………………………………………………………………………………………………………………….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 smtClean="0"/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2:………………………………………………………………………………………………………………………………………………….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 smtClean="0"/>
          </a:p>
          <a:p>
            <a:endParaRPr lang="fr-FR" sz="1100" dirty="0"/>
          </a:p>
          <a:p>
            <a:endParaRPr lang="fr-FR" sz="1100" dirty="0" smtClean="0"/>
          </a:p>
          <a:p>
            <a:r>
              <a:rPr lang="fr-FR" sz="1100" b="0" i="0" dirty="0" smtClean="0">
                <a:solidFill>
                  <a:srgbClr val="000000"/>
                </a:solidFill>
              </a:rPr>
              <a:t>3:………………………………………………………………………………………………………………………………………………….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 </a:t>
            </a:r>
            <a:endParaRPr lang="fr-FR" sz="1100" dirty="0" smtClean="0"/>
          </a:p>
          <a:p>
            <a:endParaRPr lang="fr-FR" sz="1100" dirty="0"/>
          </a:p>
          <a:p>
            <a:endParaRPr lang="fr-FR" sz="1100" b="1" dirty="0" smtClean="0"/>
          </a:p>
          <a:p>
            <a:endParaRPr lang="fr-FR" sz="1100" b="1" dirty="0"/>
          </a:p>
          <a:p>
            <a:r>
              <a:rPr lang="fr-FR" sz="1100" b="1" i="0" dirty="0" smtClean="0">
                <a:solidFill>
                  <a:srgbClr val="000000"/>
                </a:solidFill>
              </a:rPr>
              <a:t>39) Give at least 3 reasons to use Re-PLASTY PRO FILLER (link with aesthetic medicine).</a:t>
            </a:r>
          </a:p>
          <a:p>
            <a:endParaRPr lang="fr-FR" sz="1100" dirty="0"/>
          </a:p>
          <a:p>
            <a:endParaRPr lang="fr-FR" sz="1100" dirty="0" smtClean="0"/>
          </a:p>
          <a:p>
            <a:r>
              <a:rPr lang="fr-FR" sz="1100" dirty="0" smtClean="0"/>
              <a:t>1</a:t>
            </a:r>
            <a:r>
              <a:rPr lang="fr-FR" sz="1100" dirty="0"/>
              <a:t>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/>
          </a:p>
          <a:p>
            <a:endParaRPr lang="fr-FR" sz="1100" dirty="0" smtClean="0"/>
          </a:p>
          <a:p>
            <a:r>
              <a:rPr lang="fr-FR" sz="1100" dirty="0" smtClean="0"/>
              <a:t>2</a:t>
            </a:r>
            <a:r>
              <a:rPr lang="fr-FR" sz="1100" dirty="0"/>
              <a:t>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/>
          </a:p>
          <a:p>
            <a:endParaRPr lang="fr-FR" sz="1100" dirty="0" smtClean="0"/>
          </a:p>
          <a:p>
            <a:r>
              <a:rPr lang="fr-FR" sz="1100" dirty="0" smtClean="0"/>
              <a:t>3</a:t>
            </a:r>
            <a:r>
              <a:rPr lang="fr-FR" sz="1100" dirty="0"/>
              <a:t>:………………………………………………………………………………………………………………………………………………….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100" dirty="0"/>
          </a:p>
          <a:p>
            <a:endParaRPr lang="fr-FR" sz="1100" dirty="0" smtClean="0"/>
          </a:p>
          <a:p>
            <a:endParaRPr lang="fr-FR" sz="1100" b="1" dirty="0" smtClean="0"/>
          </a:p>
        </p:txBody>
      </p:sp>
      <p:sp>
        <p:nvSpPr>
          <p:cNvPr id="33" name="ZoneTexte 32"/>
          <p:cNvSpPr txBox="1"/>
          <p:nvPr/>
        </p:nvSpPr>
        <p:spPr>
          <a:xfrm>
            <a:off x="684287" y="16742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972319" y="18108"/>
            <a:ext cx="6231041" cy="10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 MEDICINE                                              TO HR SKINCARE EXPERTISE                                            </a:t>
            </a:r>
            <a:r>
              <a:rPr lang="fr-FR" sz="1400" b="0" i="0" dirty="0" smtClean="0">
                <a:solidFill>
                  <a:srgbClr val="FFFFFF"/>
                </a:solidFill>
              </a:rPr>
              <a:t>KNOWLEDGE TEST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84287" y="59947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dirty="0" smtClean="0">
                <a:solidFill>
                  <a:srgbClr val="000000"/>
                </a:solidFill>
              </a:rPr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24166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1128</Words>
  <Application>Microsoft Office PowerPoint</Application>
  <PresentationFormat>Personnalisé</PresentationFormat>
  <Paragraphs>452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L'Oréal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IMBERT Claire</dc:creator>
  <cp:lastModifiedBy>IMBERT Claire</cp:lastModifiedBy>
  <cp:revision>68</cp:revision>
  <cp:lastPrinted>2012-07-20T12:12:08Z</cp:lastPrinted>
  <dcterms:created xsi:type="dcterms:W3CDTF">2012-07-09T13:49:03Z</dcterms:created>
  <dcterms:modified xsi:type="dcterms:W3CDTF">2012-08-17T08:58:10Z</dcterms:modified>
</cp:coreProperties>
</file>