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1.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ags/tag2.xml" ContentType="application/vnd.openxmlformats-officedocument.presentationml.tags+xml"/>
  <Override PartName="/ppt/notesSlides/notesSlide156.xml" ContentType="application/vnd.openxmlformats-officedocument.presentationml.notesSlide+xml"/>
  <Override PartName="/ppt/tags/tag3.xml" ContentType="application/vnd.openxmlformats-officedocument.presentationml.tags+xml"/>
  <Override PartName="/ppt/notesSlides/notesSlide157.xml" ContentType="application/vnd.openxmlformats-officedocument.presentationml.notesSlide+xml"/>
  <Override PartName="/ppt/tags/tag4.xml" ContentType="application/vnd.openxmlformats-officedocument.presentationml.tags+xml"/>
  <Override PartName="/ppt/notesSlides/notesSlide158.xml" ContentType="application/vnd.openxmlformats-officedocument.presentationml.notesSlide+xml"/>
  <Override PartName="/ppt/tags/tag5.xml" ContentType="application/vnd.openxmlformats-officedocument.presentationml.tags+xml"/>
  <Override PartName="/ppt/notesSlides/notesSlide159.xml" ContentType="application/vnd.openxmlformats-officedocument.presentationml.notesSlide+xml"/>
  <Override PartName="/ppt/tags/tag6.xml" ContentType="application/vnd.openxmlformats-officedocument.presentationml.tags+xml"/>
  <Override PartName="/ppt/notesSlides/notesSlide160.xml" ContentType="application/vnd.openxmlformats-officedocument.presentationml.notesSlide+xml"/>
  <Override PartName="/ppt/tags/tag7.xml" ContentType="application/vnd.openxmlformats-officedocument.presentationml.tags+xml"/>
  <Override PartName="/ppt/notesSlides/notesSlide161.xml" ContentType="application/vnd.openxmlformats-officedocument.presentationml.notesSlide+xml"/>
  <Override PartName="/ppt/tags/tag8.xml" ContentType="application/vnd.openxmlformats-officedocument.presentationml.tags+xml"/>
  <Override PartName="/ppt/notesSlides/notesSlide162.xml" ContentType="application/vnd.openxmlformats-officedocument.presentationml.notesSlide+xml"/>
  <Override PartName="/ppt/tags/tag9.xml" ContentType="application/vnd.openxmlformats-officedocument.presentationml.tags+xml"/>
  <Override PartName="/ppt/notesSlides/notesSlide163.xml" ContentType="application/vnd.openxmlformats-officedocument.presentationml.notesSlide+xml"/>
  <Override PartName="/ppt/tags/tag10.xml" ContentType="application/vnd.openxmlformats-officedocument.presentationml.tags+xml"/>
  <Override PartName="/ppt/notesSlides/notesSlide164.xml" ContentType="application/vnd.openxmlformats-officedocument.presentationml.notesSlide+xml"/>
  <Override PartName="/ppt/tags/tag11.xml" ContentType="application/vnd.openxmlformats-officedocument.presentationml.tags+xml"/>
  <Override PartName="/ppt/notesSlides/notesSlide165.xml" ContentType="application/vnd.openxmlformats-officedocument.presentationml.notesSlide+xml"/>
  <Override PartName="/ppt/tags/tag12.xml" ContentType="application/vnd.openxmlformats-officedocument.presentationml.tags+xml"/>
  <Override PartName="/ppt/notesSlides/notesSlide166.xml" ContentType="application/vnd.openxmlformats-officedocument.presentationml.notesSlide+xml"/>
  <Override PartName="/ppt/tags/tag13.xml" ContentType="application/vnd.openxmlformats-officedocument.presentationml.tags+xml"/>
  <Override PartName="/ppt/notesSlides/notesSlide167.xml" ContentType="application/vnd.openxmlformats-officedocument.presentationml.notesSlide+xml"/>
  <Override PartName="/ppt/tags/tag14.xml" ContentType="application/vnd.openxmlformats-officedocument.presentationml.tags+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ags/tag15.xml" ContentType="application/vnd.openxmlformats-officedocument.presentationml.tags+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16.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tags/tag17.xml" ContentType="application/vnd.openxmlformats-officedocument.presentationml.tags+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0" r:id="rId2"/>
    <p:sldMasterId id="2147483673" r:id="rId3"/>
    <p:sldMasterId id="2147483698" r:id="rId4"/>
    <p:sldMasterId id="2147483722" r:id="rId5"/>
    <p:sldMasterId id="2147483710" r:id="rId6"/>
    <p:sldMasterId id="2147483734" r:id="rId7"/>
    <p:sldMasterId id="2147483746" r:id="rId8"/>
    <p:sldMasterId id="2147483775" r:id="rId9"/>
  </p:sldMasterIdLst>
  <p:notesMasterIdLst>
    <p:notesMasterId r:id="rId193"/>
  </p:notesMasterIdLst>
  <p:handoutMasterIdLst>
    <p:handoutMasterId r:id="rId194"/>
  </p:handoutMasterIdLst>
  <p:sldIdLst>
    <p:sldId id="313" r:id="rId10"/>
    <p:sldId id="314" r:id="rId11"/>
    <p:sldId id="496" r:id="rId12"/>
    <p:sldId id="330" r:id="rId13"/>
    <p:sldId id="410" r:id="rId14"/>
    <p:sldId id="543" r:id="rId15"/>
    <p:sldId id="544" r:id="rId16"/>
    <p:sldId id="545" r:id="rId17"/>
    <p:sldId id="546" r:id="rId18"/>
    <p:sldId id="547" r:id="rId19"/>
    <p:sldId id="548" r:id="rId20"/>
    <p:sldId id="549" r:id="rId21"/>
    <p:sldId id="550" r:id="rId22"/>
    <p:sldId id="551" r:id="rId23"/>
    <p:sldId id="552" r:id="rId24"/>
    <p:sldId id="553" r:id="rId25"/>
    <p:sldId id="554" r:id="rId26"/>
    <p:sldId id="555" r:id="rId27"/>
    <p:sldId id="556" r:id="rId28"/>
    <p:sldId id="557" r:id="rId29"/>
    <p:sldId id="558" r:id="rId30"/>
    <p:sldId id="559" r:id="rId31"/>
    <p:sldId id="560" r:id="rId32"/>
    <p:sldId id="561" r:id="rId33"/>
    <p:sldId id="562" r:id="rId34"/>
    <p:sldId id="564" r:id="rId35"/>
    <p:sldId id="565" r:id="rId36"/>
    <p:sldId id="566" r:id="rId37"/>
    <p:sldId id="567" r:id="rId38"/>
    <p:sldId id="568" r:id="rId39"/>
    <p:sldId id="569" r:id="rId40"/>
    <p:sldId id="570" r:id="rId41"/>
    <p:sldId id="571" r:id="rId42"/>
    <p:sldId id="572" r:id="rId43"/>
    <p:sldId id="573" r:id="rId44"/>
    <p:sldId id="574" r:id="rId45"/>
    <p:sldId id="575" r:id="rId46"/>
    <p:sldId id="576" r:id="rId47"/>
    <p:sldId id="577" r:id="rId48"/>
    <p:sldId id="578" r:id="rId49"/>
    <p:sldId id="579" r:id="rId50"/>
    <p:sldId id="497" r:id="rId51"/>
    <p:sldId id="498" r:id="rId52"/>
    <p:sldId id="499" r:id="rId53"/>
    <p:sldId id="500" r:id="rId54"/>
    <p:sldId id="501" r:id="rId55"/>
    <p:sldId id="502" r:id="rId56"/>
    <p:sldId id="503" r:id="rId57"/>
    <p:sldId id="504" r:id="rId58"/>
    <p:sldId id="505" r:id="rId59"/>
    <p:sldId id="506" r:id="rId60"/>
    <p:sldId id="507" r:id="rId61"/>
    <p:sldId id="508" r:id="rId62"/>
    <p:sldId id="509" r:id="rId63"/>
    <p:sldId id="510" r:id="rId64"/>
    <p:sldId id="511" r:id="rId65"/>
    <p:sldId id="512"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526" r:id="rId80"/>
    <p:sldId id="527" r:id="rId81"/>
    <p:sldId id="528" r:id="rId82"/>
    <p:sldId id="529" r:id="rId83"/>
    <p:sldId id="580" r:id="rId84"/>
    <p:sldId id="581" r:id="rId85"/>
    <p:sldId id="582" r:id="rId86"/>
    <p:sldId id="583" r:id="rId87"/>
    <p:sldId id="530" r:id="rId88"/>
    <p:sldId id="531" r:id="rId89"/>
    <p:sldId id="532" r:id="rId90"/>
    <p:sldId id="533" r:id="rId91"/>
    <p:sldId id="534" r:id="rId92"/>
    <p:sldId id="535" r:id="rId93"/>
    <p:sldId id="536" r:id="rId94"/>
    <p:sldId id="537" r:id="rId95"/>
    <p:sldId id="538" r:id="rId96"/>
    <p:sldId id="539" r:id="rId97"/>
    <p:sldId id="540" r:id="rId98"/>
    <p:sldId id="541" r:id="rId99"/>
    <p:sldId id="542" r:id="rId100"/>
    <p:sldId id="584" r:id="rId101"/>
    <p:sldId id="585" r:id="rId102"/>
    <p:sldId id="586" r:id="rId103"/>
    <p:sldId id="587" r:id="rId104"/>
    <p:sldId id="588" r:id="rId105"/>
    <p:sldId id="589" r:id="rId106"/>
    <p:sldId id="590" r:id="rId107"/>
    <p:sldId id="591" r:id="rId108"/>
    <p:sldId id="592" r:id="rId109"/>
    <p:sldId id="593" r:id="rId110"/>
    <p:sldId id="594" r:id="rId111"/>
    <p:sldId id="595" r:id="rId112"/>
    <p:sldId id="596" r:id="rId113"/>
    <p:sldId id="597" r:id="rId114"/>
    <p:sldId id="598" r:id="rId115"/>
    <p:sldId id="599" r:id="rId116"/>
    <p:sldId id="600" r:id="rId117"/>
    <p:sldId id="601" r:id="rId118"/>
    <p:sldId id="602" r:id="rId119"/>
    <p:sldId id="603" r:id="rId120"/>
    <p:sldId id="604" r:id="rId121"/>
    <p:sldId id="605" r:id="rId122"/>
    <p:sldId id="606" r:id="rId123"/>
    <p:sldId id="607" r:id="rId124"/>
    <p:sldId id="608" r:id="rId125"/>
    <p:sldId id="609" r:id="rId126"/>
    <p:sldId id="610" r:id="rId127"/>
    <p:sldId id="611" r:id="rId128"/>
    <p:sldId id="612" r:id="rId129"/>
    <p:sldId id="651" r:id="rId130"/>
    <p:sldId id="613" r:id="rId131"/>
    <p:sldId id="614" r:id="rId132"/>
    <p:sldId id="652" r:id="rId133"/>
    <p:sldId id="653" r:id="rId134"/>
    <p:sldId id="654" r:id="rId135"/>
    <p:sldId id="655" r:id="rId136"/>
    <p:sldId id="656" r:id="rId137"/>
    <p:sldId id="657" r:id="rId138"/>
    <p:sldId id="615" r:id="rId139"/>
    <p:sldId id="616" r:id="rId140"/>
    <p:sldId id="617" r:id="rId141"/>
    <p:sldId id="618" r:id="rId142"/>
    <p:sldId id="619" r:id="rId143"/>
    <p:sldId id="658" r:id="rId144"/>
    <p:sldId id="620" r:id="rId145"/>
    <p:sldId id="621" r:id="rId146"/>
    <p:sldId id="622" r:id="rId147"/>
    <p:sldId id="623" r:id="rId148"/>
    <p:sldId id="659" r:id="rId149"/>
    <p:sldId id="624" r:id="rId150"/>
    <p:sldId id="625" r:id="rId151"/>
    <p:sldId id="660" r:id="rId152"/>
    <p:sldId id="661" r:id="rId153"/>
    <p:sldId id="626" r:id="rId154"/>
    <p:sldId id="662" r:id="rId155"/>
    <p:sldId id="627" r:id="rId156"/>
    <p:sldId id="628" r:id="rId157"/>
    <p:sldId id="629" r:id="rId158"/>
    <p:sldId id="630" r:id="rId159"/>
    <p:sldId id="631" r:id="rId160"/>
    <p:sldId id="663" r:id="rId161"/>
    <p:sldId id="664" r:id="rId162"/>
    <p:sldId id="632" r:id="rId163"/>
    <p:sldId id="633" r:id="rId164"/>
    <p:sldId id="634" r:id="rId165"/>
    <p:sldId id="665" r:id="rId166"/>
    <p:sldId id="635" r:id="rId167"/>
    <p:sldId id="666" r:id="rId168"/>
    <p:sldId id="636" r:id="rId169"/>
    <p:sldId id="667" r:id="rId170"/>
    <p:sldId id="668" r:id="rId171"/>
    <p:sldId id="637" r:id="rId172"/>
    <p:sldId id="669" r:id="rId173"/>
    <p:sldId id="670" r:id="rId174"/>
    <p:sldId id="638" r:id="rId175"/>
    <p:sldId id="639" r:id="rId176"/>
    <p:sldId id="640" r:id="rId177"/>
    <p:sldId id="641" r:id="rId178"/>
    <p:sldId id="642" r:id="rId179"/>
    <p:sldId id="643" r:id="rId180"/>
    <p:sldId id="644" r:id="rId181"/>
    <p:sldId id="645" r:id="rId182"/>
    <p:sldId id="646" r:id="rId183"/>
    <p:sldId id="647" r:id="rId184"/>
    <p:sldId id="648" r:id="rId185"/>
    <p:sldId id="649" r:id="rId186"/>
    <p:sldId id="671" r:id="rId187"/>
    <p:sldId id="650" r:id="rId188"/>
    <p:sldId id="672" r:id="rId189"/>
    <p:sldId id="673" r:id="rId190"/>
    <p:sldId id="674" r:id="rId191"/>
    <p:sldId id="675" r:id="rId19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uth S" initials="R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D631"/>
    <a:srgbClr val="FF0000"/>
    <a:srgbClr val="B5A6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897" autoAdjust="0"/>
    <p:restoredTop sz="96309" autoAdjust="0"/>
  </p:normalViewPr>
  <p:slideViewPr>
    <p:cSldViewPr>
      <p:cViewPr>
        <p:scale>
          <a:sx n="125" d="100"/>
          <a:sy n="125" d="100"/>
        </p:scale>
        <p:origin x="-2010" y="162"/>
      </p:cViewPr>
      <p:guideLst>
        <p:guide orient="horz" pos="981"/>
        <p:guide orient="horz" pos="4292"/>
        <p:guide pos="5556"/>
      </p:guideLst>
    </p:cSldViewPr>
  </p:slideViewPr>
  <p:outlineViewPr>
    <p:cViewPr>
      <p:scale>
        <a:sx n="33" d="100"/>
        <a:sy n="33" d="100"/>
      </p:scale>
      <p:origin x="0" y="6132"/>
    </p:cViewPr>
  </p:outlineViewPr>
  <p:notesTextViewPr>
    <p:cViewPr>
      <p:scale>
        <a:sx n="75" d="100"/>
        <a:sy n="75" d="100"/>
      </p:scale>
      <p:origin x="0" y="0"/>
    </p:cViewPr>
  </p:notesTextViewPr>
  <p:sorterViewPr>
    <p:cViewPr>
      <p:scale>
        <a:sx n="150" d="100"/>
        <a:sy n="150" d="100"/>
      </p:scale>
      <p:origin x="0" y="111000"/>
    </p:cViewPr>
  </p:sorterViewPr>
  <p:notesViewPr>
    <p:cSldViewPr>
      <p:cViewPr varScale="1">
        <p:scale>
          <a:sx n="50" d="100"/>
          <a:sy n="50" d="100"/>
        </p:scale>
        <p:origin x="-2934" y="-114"/>
      </p:cViewPr>
      <p:guideLst>
        <p:guide orient="horz" pos="501"/>
        <p:guide orient="horz" pos="2905"/>
        <p:guide orient="horz" pos="3042"/>
        <p:guide pos="648"/>
        <p:guide pos="3869"/>
        <p:guide pos="4050"/>
        <p:guide pos="46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196"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181" Type="http://schemas.openxmlformats.org/officeDocument/2006/relationships/slide" Target="slides/slide172.xml"/><Relationship Id="rId186" Type="http://schemas.openxmlformats.org/officeDocument/2006/relationships/slide" Target="slides/slide177.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slide" Target="slides/slide167.xml"/><Relationship Id="rId192" Type="http://schemas.openxmlformats.org/officeDocument/2006/relationships/slide" Target="slides/slide183.xml"/><Relationship Id="rId197"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theme" Target="theme/theme1.xml"/><Relationship Id="rId172" Type="http://schemas.openxmlformats.org/officeDocument/2006/relationships/slide" Target="slides/slide163.xml"/><Relationship Id="rId193" Type="http://schemas.openxmlformats.org/officeDocument/2006/relationships/notesMaster" Target="notesMasters/notes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handoutMaster" Target="handoutMasters/handoutMaster1.xml"/><Relationship Id="rId199"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commentAuthors" Target="commentAuthors.xml"/><Relationship Id="rId190" Type="http://schemas.openxmlformats.org/officeDocument/2006/relationships/slide" Target="slides/slide18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39" tIns="49520" rIns="99039" bIns="49520"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39" tIns="49520" rIns="99039" bIns="49520" rtlCol="0"/>
          <a:lstStyle>
            <a:lvl1pPr algn="r">
              <a:defRPr sz="1300"/>
            </a:lvl1pPr>
          </a:lstStyle>
          <a:p>
            <a:fld id="{E4D0A076-CC20-4A2C-9EA5-3FD248900CEC}" type="datetimeFigureOut">
              <a:rPr lang="fr-FR" smtClean="0"/>
              <a:pPr/>
              <a:t>24/09/2012</a:t>
            </a:fld>
            <a:endParaRPr lang="fr-FR"/>
          </a:p>
        </p:txBody>
      </p:sp>
      <p:sp>
        <p:nvSpPr>
          <p:cNvPr id="4" name="Espace réservé du pied de page 3"/>
          <p:cNvSpPr>
            <a:spLocks noGrp="1"/>
          </p:cNvSpPr>
          <p:nvPr>
            <p:ph type="ftr" sz="quarter" idx="2"/>
          </p:nvPr>
        </p:nvSpPr>
        <p:spPr>
          <a:xfrm>
            <a:off x="0" y="9721107"/>
            <a:ext cx="3076363" cy="511731"/>
          </a:xfrm>
          <a:prstGeom prst="rect">
            <a:avLst/>
          </a:prstGeom>
        </p:spPr>
        <p:txBody>
          <a:bodyPr vert="horz" lIns="99039" tIns="49520" rIns="99039" bIns="49520"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7"/>
            <a:ext cx="3076363" cy="511731"/>
          </a:xfrm>
          <a:prstGeom prst="rect">
            <a:avLst/>
          </a:prstGeom>
        </p:spPr>
        <p:txBody>
          <a:bodyPr vert="horz" lIns="99039" tIns="49520" rIns="99039" bIns="49520" rtlCol="0" anchor="b"/>
          <a:lstStyle>
            <a:lvl1pPr algn="r">
              <a:defRPr sz="1300"/>
            </a:lvl1pPr>
          </a:lstStyle>
          <a:p>
            <a:fld id="{D87719B2-EF04-49A1-8C17-DF040BB25ED1}" type="slidenum">
              <a:rPr lang="fr-FR" smtClean="0"/>
              <a:pPr/>
              <a:t>‹N°›</a:t>
            </a:fld>
            <a:endParaRPr lang="fr-FR"/>
          </a:p>
        </p:txBody>
      </p:sp>
    </p:spTree>
    <p:extLst>
      <p:ext uri="{BB962C8B-B14F-4D97-AF65-F5344CB8AC3E}">
        <p14:creationId xmlns:p14="http://schemas.microsoft.com/office/powerpoint/2010/main" val="367610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39" tIns="49520" rIns="99039" bIns="49520"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39" tIns="49520" rIns="99039" bIns="49520" rtlCol="0"/>
          <a:lstStyle>
            <a:lvl1pPr algn="r">
              <a:defRPr sz="1300"/>
            </a:lvl1pPr>
          </a:lstStyle>
          <a:p>
            <a:fld id="{9C7F4B04-68B3-480C-9098-C1FA24805DB9}" type="datetimeFigureOut">
              <a:rPr lang="fr-FR" smtClean="0"/>
              <a:pPr/>
              <a:t>24/09/2012</a:t>
            </a:fld>
            <a:endParaRPr lang="fr-FR"/>
          </a:p>
        </p:txBody>
      </p:sp>
      <p:sp>
        <p:nvSpPr>
          <p:cNvPr id="4" name="Espace réservé de l'image des diapositives 3"/>
          <p:cNvSpPr>
            <a:spLocks noGrp="1" noRot="1" noChangeAspect="1"/>
          </p:cNvSpPr>
          <p:nvPr>
            <p:ph type="sldImg" idx="2"/>
          </p:nvPr>
        </p:nvSpPr>
        <p:spPr>
          <a:xfrm>
            <a:off x="992188" y="769938"/>
            <a:ext cx="5114925" cy="3835400"/>
          </a:xfrm>
          <a:prstGeom prst="rect">
            <a:avLst/>
          </a:prstGeom>
          <a:noFill/>
          <a:ln w="12700">
            <a:solidFill>
              <a:prstClr val="black"/>
            </a:solidFill>
          </a:ln>
        </p:spPr>
        <p:txBody>
          <a:bodyPr vert="horz" lIns="99039" tIns="49520" rIns="99039" bIns="49520" rtlCol="0" anchor="ctr"/>
          <a:lstStyle/>
          <a:p>
            <a:endParaRPr lang="fr-FR"/>
          </a:p>
        </p:txBody>
      </p:sp>
      <p:sp>
        <p:nvSpPr>
          <p:cNvPr id="5" name="Espace réservé des commentaires 4"/>
          <p:cNvSpPr>
            <a:spLocks noGrp="1"/>
          </p:cNvSpPr>
          <p:nvPr>
            <p:ph type="body" sz="quarter" idx="3"/>
          </p:nvPr>
        </p:nvSpPr>
        <p:spPr>
          <a:xfrm>
            <a:off x="741338" y="4829275"/>
            <a:ext cx="5679440" cy="4605576"/>
          </a:xfrm>
          <a:prstGeom prst="rect">
            <a:avLst/>
          </a:prstGeom>
        </p:spPr>
        <p:txBody>
          <a:bodyPr vert="horz" lIns="99039" tIns="49520" rIns="99039" bIns="49520" rtlCol="0"/>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9721107"/>
            <a:ext cx="3076363" cy="511731"/>
          </a:xfrm>
          <a:prstGeom prst="rect">
            <a:avLst/>
          </a:prstGeom>
        </p:spPr>
        <p:txBody>
          <a:bodyPr vert="horz" lIns="99039" tIns="49520" rIns="99039" bIns="49520"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1731"/>
          </a:xfrm>
          <a:prstGeom prst="rect">
            <a:avLst/>
          </a:prstGeom>
        </p:spPr>
        <p:txBody>
          <a:bodyPr vert="horz" lIns="99039" tIns="49520" rIns="99039" bIns="49520" rtlCol="0" anchor="b"/>
          <a:lstStyle>
            <a:lvl1pPr algn="r">
              <a:defRPr sz="1300"/>
            </a:lvl1pPr>
          </a:lstStyle>
          <a:p>
            <a:fld id="{09375C1B-2584-4A01-95F7-9CA792E560AA}" type="slidenum">
              <a:rPr lang="fr-FR" smtClean="0"/>
              <a:pPr/>
              <a:t>‹N°›</a:t>
            </a:fld>
            <a:endParaRPr lang="fr-FR"/>
          </a:p>
        </p:txBody>
      </p:sp>
    </p:spTree>
    <p:extLst>
      <p:ext uri="{BB962C8B-B14F-4D97-AF65-F5344CB8AC3E}">
        <p14:creationId xmlns:p14="http://schemas.microsoft.com/office/powerpoint/2010/main" val="55296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1301" y="9721109"/>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9" rIns="94697" bIns="47349" anchor="b"/>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48783C02-1A72-4332-9025-E72400A2586E}" type="slidenum">
              <a:rPr lang="fr-FR" sz="1100">
                <a:solidFill>
                  <a:srgbClr val="000000"/>
                </a:solidFill>
                <a:latin typeface="Arial" pitchFamily="34" charset="0"/>
              </a:rPr>
              <a:pPr algn="r" eaLnBrk="1" hangingPunct="1"/>
              <a:t>1</a:t>
            </a:fld>
            <a:endParaRPr lang="fr-FR" sz="1100" dirty="0">
              <a:solidFill>
                <a:srgbClr val="000000"/>
              </a:solidFill>
              <a:latin typeface="Arial" pitchFamily="34" charset="0"/>
            </a:endParaRPr>
          </a:p>
        </p:txBody>
      </p:sp>
      <p:sp>
        <p:nvSpPr>
          <p:cNvPr id="74755" name="Rectangle 7"/>
          <p:cNvSpPr txBox="1">
            <a:spLocks noGrp="1" noChangeArrowheads="1"/>
          </p:cNvSpPr>
          <p:nvPr/>
        </p:nvSpPr>
        <p:spPr bwMode="auto">
          <a:xfrm>
            <a:off x="4021301" y="9721109"/>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9" rIns="94697" bIns="47349" anchor="b"/>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86AEE51E-9FA1-45E3-88FC-0F22FB1F1DCB}" type="slidenum">
              <a:rPr lang="fr-FR" sz="1100">
                <a:solidFill>
                  <a:srgbClr val="000000"/>
                </a:solidFill>
                <a:latin typeface="Arial" pitchFamily="34" charset="0"/>
              </a:rPr>
              <a:pPr algn="r" eaLnBrk="1" hangingPunct="1"/>
              <a:t>1</a:t>
            </a:fld>
            <a:endParaRPr lang="fr-FR" sz="1100" dirty="0">
              <a:solidFill>
                <a:srgbClr val="000000"/>
              </a:solidFill>
              <a:latin typeface="Arial" pitchFamily="34" charset="0"/>
            </a:endParaRPr>
          </a:p>
        </p:txBody>
      </p:sp>
      <p:sp>
        <p:nvSpPr>
          <p:cNvPr id="74756" name="Rectangle 7"/>
          <p:cNvSpPr txBox="1">
            <a:spLocks noGrp="1" noChangeArrowheads="1"/>
          </p:cNvSpPr>
          <p:nvPr/>
        </p:nvSpPr>
        <p:spPr bwMode="auto">
          <a:xfrm>
            <a:off x="4019657" y="9722888"/>
            <a:ext cx="3078007"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36" tIns="46918" rIns="93836" bIns="46918" anchor="b"/>
          <a:lstStyle>
            <a:lvl1pPr defTabSz="906463" eaLnBrk="0" hangingPunct="0">
              <a:defRPr>
                <a:solidFill>
                  <a:schemeClr val="tx1"/>
                </a:solidFill>
                <a:latin typeface="Century Gothic" pitchFamily="34" charset="0"/>
                <a:ea typeface="ＭＳ Ｐゴシック"/>
                <a:cs typeface="ＭＳ Ｐゴシック"/>
              </a:defRPr>
            </a:lvl1pPr>
            <a:lvl2pPr marL="742950" indent="-285750" defTabSz="906463" eaLnBrk="0" hangingPunct="0">
              <a:defRPr>
                <a:solidFill>
                  <a:schemeClr val="tx1"/>
                </a:solidFill>
                <a:latin typeface="Century Gothic" pitchFamily="34" charset="0"/>
                <a:ea typeface="ＭＳ Ｐゴシック"/>
                <a:cs typeface="ＭＳ Ｐゴシック"/>
              </a:defRPr>
            </a:lvl2pPr>
            <a:lvl3pPr marL="1143000" indent="-228600" defTabSz="906463" eaLnBrk="0" hangingPunct="0">
              <a:defRPr>
                <a:solidFill>
                  <a:schemeClr val="tx1"/>
                </a:solidFill>
                <a:latin typeface="Century Gothic" pitchFamily="34" charset="0"/>
                <a:ea typeface="ＭＳ Ｐゴシック"/>
                <a:cs typeface="ＭＳ Ｐゴシック"/>
              </a:defRPr>
            </a:lvl3pPr>
            <a:lvl4pPr marL="1600200" indent="-228600" defTabSz="906463" eaLnBrk="0" hangingPunct="0">
              <a:defRPr>
                <a:solidFill>
                  <a:schemeClr val="tx1"/>
                </a:solidFill>
                <a:latin typeface="Century Gothic" pitchFamily="34" charset="0"/>
                <a:ea typeface="ＭＳ Ｐゴシック"/>
                <a:cs typeface="ＭＳ Ｐゴシック"/>
              </a:defRPr>
            </a:lvl4pPr>
            <a:lvl5pPr marL="2057400" indent="-228600" defTabSz="906463" eaLnBrk="0" hangingPunct="0">
              <a:defRPr>
                <a:solidFill>
                  <a:schemeClr val="tx1"/>
                </a:solidFill>
                <a:latin typeface="Century Gothic" pitchFamily="34" charset="0"/>
                <a:ea typeface="ＭＳ Ｐゴシック"/>
                <a:cs typeface="ＭＳ Ｐゴシック"/>
              </a:defRPr>
            </a:lvl5pPr>
            <a:lvl6pPr marL="25146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54AE86E4-C196-4510-B3F9-9D5157056F69}" type="slidenum">
              <a:rPr lang="fr-FR" altLang="ko-KR" sz="1100">
                <a:solidFill>
                  <a:srgbClr val="000000"/>
                </a:solidFill>
                <a:latin typeface="Arial" pitchFamily="34" charset="0"/>
                <a:ea typeface="굴림"/>
                <a:cs typeface="굴림"/>
              </a:rPr>
              <a:pPr algn="r" eaLnBrk="1" hangingPunct="1"/>
              <a:t>1</a:t>
            </a:fld>
            <a:endParaRPr lang="fr-FR" altLang="ko-KR" sz="1100" dirty="0">
              <a:solidFill>
                <a:srgbClr val="000000"/>
              </a:solidFill>
              <a:latin typeface="Arial" pitchFamily="34" charset="0"/>
              <a:ea typeface="굴림"/>
              <a:cs typeface="굴림"/>
            </a:endParaRPr>
          </a:p>
        </p:txBody>
      </p:sp>
      <p:sp>
        <p:nvSpPr>
          <p:cNvPr id="74757" name="Rectangle 7"/>
          <p:cNvSpPr txBox="1">
            <a:spLocks noGrp="1" noChangeArrowheads="1"/>
          </p:cNvSpPr>
          <p:nvPr/>
        </p:nvSpPr>
        <p:spPr bwMode="auto">
          <a:xfrm>
            <a:off x="4018012" y="9722888"/>
            <a:ext cx="3079651"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8" tIns="46482" rIns="92968" bIns="46482" anchor="b"/>
          <a:lstStyle>
            <a:lvl1pPr defTabSz="898525" eaLnBrk="0" hangingPunct="0">
              <a:defRPr>
                <a:solidFill>
                  <a:schemeClr val="tx1"/>
                </a:solidFill>
                <a:latin typeface="Century Gothic" pitchFamily="34" charset="0"/>
                <a:ea typeface="ＭＳ Ｐゴシック"/>
                <a:cs typeface="ＭＳ Ｐゴシック"/>
              </a:defRPr>
            </a:lvl1pPr>
            <a:lvl2pPr marL="742950" indent="-285750" defTabSz="898525" eaLnBrk="0" hangingPunct="0">
              <a:defRPr>
                <a:solidFill>
                  <a:schemeClr val="tx1"/>
                </a:solidFill>
                <a:latin typeface="Century Gothic" pitchFamily="34" charset="0"/>
                <a:ea typeface="ＭＳ Ｐゴシック"/>
                <a:cs typeface="ＭＳ Ｐゴシック"/>
              </a:defRPr>
            </a:lvl2pPr>
            <a:lvl3pPr marL="1143000" indent="-228600" defTabSz="898525" eaLnBrk="0" hangingPunct="0">
              <a:defRPr>
                <a:solidFill>
                  <a:schemeClr val="tx1"/>
                </a:solidFill>
                <a:latin typeface="Century Gothic" pitchFamily="34" charset="0"/>
                <a:ea typeface="ＭＳ Ｐゴシック"/>
                <a:cs typeface="ＭＳ Ｐゴシック"/>
              </a:defRPr>
            </a:lvl3pPr>
            <a:lvl4pPr marL="1600200" indent="-228600" defTabSz="898525" eaLnBrk="0" hangingPunct="0">
              <a:defRPr>
                <a:solidFill>
                  <a:schemeClr val="tx1"/>
                </a:solidFill>
                <a:latin typeface="Century Gothic" pitchFamily="34" charset="0"/>
                <a:ea typeface="ＭＳ Ｐゴシック"/>
                <a:cs typeface="ＭＳ Ｐゴシック"/>
              </a:defRPr>
            </a:lvl4pPr>
            <a:lvl5pPr marL="2057400" indent="-228600" defTabSz="898525" eaLnBrk="0" hangingPunct="0">
              <a:defRPr>
                <a:solidFill>
                  <a:schemeClr val="tx1"/>
                </a:solidFill>
                <a:latin typeface="Century Gothic" pitchFamily="34" charset="0"/>
                <a:ea typeface="ＭＳ Ｐゴシック"/>
                <a:cs typeface="ＭＳ Ｐゴシック"/>
              </a:defRPr>
            </a:lvl5pPr>
            <a:lvl6pPr marL="25146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9DF344BB-DBB5-4202-9B16-5B5402B9638C}" type="slidenum">
              <a:rPr lang="en-US" altLang="ko-KR" sz="1100">
                <a:solidFill>
                  <a:srgbClr val="000000"/>
                </a:solidFill>
                <a:latin typeface="Arial" pitchFamily="34" charset="0"/>
              </a:rPr>
              <a:pPr algn="r" eaLnBrk="1" hangingPunct="1"/>
              <a:t>1</a:t>
            </a:fld>
            <a:endParaRPr lang="en-US" altLang="ko-KR" sz="1100" dirty="0">
              <a:solidFill>
                <a:srgbClr val="000000"/>
              </a:solidFill>
              <a:latin typeface="Arial" pitchFamily="34" charset="0"/>
            </a:endParaRPr>
          </a:p>
        </p:txBody>
      </p:sp>
      <p:sp>
        <p:nvSpPr>
          <p:cNvPr id="747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9" name="Rectangle 3"/>
          <p:cNvSpPr>
            <a:spLocks noGrp="1" noChangeArrowheads="1"/>
          </p:cNvSpPr>
          <p:nvPr>
            <p:ph type="body" idx="1"/>
          </p:nvPr>
        </p:nvSpPr>
        <p:spPr bwMode="auto">
          <a:xfrm>
            <a:off x="708294" y="4857890"/>
            <a:ext cx="5682727" cy="460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68" tIns="46482" rIns="92968" bIns="46482" numCol="1" anchor="t" anchorCtr="0" compatLnSpc="1">
            <a:prstTxWarp prst="textNoShape">
              <a:avLst/>
            </a:prstTxWarp>
          </a:bodyPr>
          <a:lstStyle/>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The Re-PLASTY range is the brand's strategic line and we have therefore decided to develop the "FROM AESTHETIC MEDICINE TO HR SKINCARE EXPERTISE". </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en-GB" sz="1000" i="1" dirty="0">
              <a:latin typeface="Century Gothic" pitchFamily="34" charset="0"/>
            </a:endParaRP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This week-long* module will allow your BAs to acquire knowledge about </a:t>
            </a:r>
            <a:r>
              <a:rPr lang="en-GB" sz="1000" b="1" i="1" dirty="0">
                <a:solidFill>
                  <a:srgbClr val="000000"/>
                </a:solidFill>
                <a:latin typeface="Century Gothic" pitchFamily="18" charset="0"/>
              </a:rPr>
              <a:t>skin biology</a:t>
            </a:r>
            <a:r>
              <a:rPr lang="en-GB" sz="1000" i="1" dirty="0">
                <a:solidFill>
                  <a:srgbClr val="000000"/>
                </a:solidFill>
                <a:latin typeface="Century Gothic" pitchFamily="18" charset="0"/>
              </a:rPr>
              <a:t>, </a:t>
            </a:r>
            <a:r>
              <a:rPr lang="en-GB" sz="1000" b="1" i="1" dirty="0">
                <a:solidFill>
                  <a:srgbClr val="000000"/>
                </a:solidFill>
                <a:latin typeface="Century Gothic" pitchFamily="18" charset="0"/>
              </a:rPr>
              <a:t>aesthetic medicine</a:t>
            </a:r>
            <a:r>
              <a:rPr lang="en-GB" sz="1000" i="1" dirty="0">
                <a:solidFill>
                  <a:srgbClr val="000000"/>
                </a:solidFill>
                <a:latin typeface="Century Gothic" pitchFamily="18" charset="0"/>
              </a:rPr>
              <a:t>, advanced knowledge on each </a:t>
            </a:r>
            <a:r>
              <a:rPr lang="en-GB" sz="1000" b="1" i="1" dirty="0">
                <a:solidFill>
                  <a:srgbClr val="000000"/>
                </a:solidFill>
                <a:latin typeface="Century Gothic" pitchFamily="18" charset="0"/>
              </a:rPr>
              <a:t>product in the Re-PLASTY range </a:t>
            </a:r>
            <a:r>
              <a:rPr lang="en-GB" sz="1000" i="1" dirty="0">
                <a:solidFill>
                  <a:srgbClr val="000000"/>
                </a:solidFill>
                <a:latin typeface="Century Gothic" pitchFamily="18" charset="0"/>
              </a:rPr>
              <a:t>(aesthetic medicine procedure that inspired the product, results, technology, texture, hook, price selling points, etc.) and finally a reminder of the HR customer circle with training on Re-PLASTY sales scenarios.</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Lastly, 1 day will be dedicated to training BAs (non beauticians) in </a:t>
            </a:r>
            <a:r>
              <a:rPr lang="en-GB" sz="1000" b="1" i="1" dirty="0">
                <a:solidFill>
                  <a:srgbClr val="000000"/>
                </a:solidFill>
                <a:latin typeface="Century Gothic" pitchFamily="18" charset="0"/>
              </a:rPr>
              <a:t>Re-PLASTY 15’ et 30’ protocols.</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2 days are also set aside to train beauticians in </a:t>
            </a:r>
            <a:r>
              <a:rPr lang="en-GB" sz="1000" b="1" i="1" dirty="0">
                <a:solidFill>
                  <a:srgbClr val="000000"/>
                </a:solidFill>
                <a:latin typeface="Century Gothic" pitchFamily="18" charset="0"/>
              </a:rPr>
              <a:t>Re-PLASTY treatment cabin protocols (1hr and 2hrs).</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en-GB" sz="1000" i="1" dirty="0">
              <a:latin typeface="Century Gothic" pitchFamily="34" charset="0"/>
            </a:endParaRP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In order to validate the knowledge that your BAs acquire during this training day, a written evaluation on all the information in the module has been developed. After this evaluation, the trainer will assess and grade each BA using a points scale.</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Following the written evaluation, BAs will also be assessed during a role play.</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i="1" dirty="0">
                <a:solidFill>
                  <a:srgbClr val="000000"/>
                </a:solidFill>
                <a:latin typeface="Century Gothic" pitchFamily="18" charset="0"/>
              </a:rPr>
              <a:t>Only BAs with score of 15/20 or over on the knowledge test, role play and those who are able to master the 15’/30’ protocols (for non aesthetician BAs) and 1 </a:t>
            </a:r>
            <a:r>
              <a:rPr lang="en-GB" sz="1000" i="1" dirty="0" err="1">
                <a:solidFill>
                  <a:srgbClr val="000000"/>
                </a:solidFill>
                <a:latin typeface="Century Gothic" pitchFamily="18" charset="0"/>
              </a:rPr>
              <a:t>hr</a:t>
            </a:r>
            <a:r>
              <a:rPr lang="en-GB" sz="1000" i="1" dirty="0">
                <a:solidFill>
                  <a:srgbClr val="000000"/>
                </a:solidFill>
                <a:latin typeface="Century Gothic" pitchFamily="18" charset="0"/>
              </a:rPr>
              <a:t>/2 </a:t>
            </a:r>
            <a:r>
              <a:rPr lang="en-GB" sz="1000" i="1" dirty="0" err="1">
                <a:solidFill>
                  <a:srgbClr val="000000"/>
                </a:solidFill>
                <a:latin typeface="Century Gothic" pitchFamily="18" charset="0"/>
              </a:rPr>
              <a:t>hrs</a:t>
            </a:r>
            <a:r>
              <a:rPr lang="en-GB" sz="1000" i="1" dirty="0">
                <a:solidFill>
                  <a:srgbClr val="000000"/>
                </a:solidFill>
                <a:latin typeface="Century Gothic" pitchFamily="18" charset="0"/>
              </a:rPr>
              <a:t> (for aesthetician BAs) will be awarded the “Instant Cosmetic Interventions- Re-PLASTY” Diploma signed by the Vice-President &amp; General Manager </a:t>
            </a:r>
            <a:r>
              <a:rPr lang="en-GB" sz="1000" i="1" dirty="0" err="1">
                <a:solidFill>
                  <a:srgbClr val="000000"/>
                </a:solidFill>
                <a:latin typeface="Century Gothic" pitchFamily="18" charset="0"/>
              </a:rPr>
              <a:t>L’Oréal</a:t>
            </a:r>
            <a:r>
              <a:rPr lang="en-GB" sz="1000" i="1" dirty="0">
                <a:solidFill>
                  <a:srgbClr val="000000"/>
                </a:solidFill>
                <a:latin typeface="Century Gothic" pitchFamily="18" charset="0"/>
              </a:rPr>
              <a:t> </a:t>
            </a:r>
            <a:r>
              <a:rPr lang="en-GB" sz="1000" i="1" dirty="0" err="1">
                <a:solidFill>
                  <a:srgbClr val="000000"/>
                </a:solidFill>
                <a:latin typeface="Century Gothic" pitchFamily="18" charset="0"/>
              </a:rPr>
              <a:t>Luxe</a:t>
            </a:r>
            <a:r>
              <a:rPr lang="en-GB" sz="1000" i="1" dirty="0">
                <a:solidFill>
                  <a:srgbClr val="000000"/>
                </a:solidFill>
                <a:latin typeface="Century Gothic" pitchFamily="18" charset="0"/>
              </a:rPr>
              <a:t> and by the Training Manager Helena Rubinstein and approved by LACLINIC-MONTREUX.</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b="1" i="1" dirty="0">
                <a:solidFill>
                  <a:srgbClr val="000000"/>
                </a:solidFill>
                <a:latin typeface="Century Gothic" pitchFamily="18" charset="0"/>
              </a:rPr>
              <a:t>Names on the diploma has to be adapted to your country.</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en-GB" sz="1000" i="1" dirty="0">
              <a:latin typeface="Century Gothic" pitchFamily="34" charset="0"/>
            </a:endParaRPr>
          </a:p>
          <a:p>
            <a:pPr algn="just">
              <a:spcBef>
                <a:spcPct val="0"/>
              </a:spcBef>
            </a:pPr>
            <a:r>
              <a:rPr lang="en-GB" sz="1000" i="1" dirty="0">
                <a:solidFill>
                  <a:srgbClr val="000000"/>
                </a:solidFill>
                <a:latin typeface="Century Gothic" pitchFamily="18" charset="0"/>
              </a:rPr>
              <a:t>This training module is for professional and internal use only. </a:t>
            </a:r>
          </a:p>
          <a:p>
            <a:pPr algn="just">
              <a:spcBef>
                <a:spcPct val="0"/>
              </a:spcBef>
            </a:pPr>
            <a:r>
              <a:rPr lang="en-GB" sz="1000" i="1" dirty="0">
                <a:solidFill>
                  <a:srgbClr val="000000"/>
                </a:solidFill>
                <a:latin typeface="Century Gothic" pitchFamily="18" charset="0"/>
              </a:rPr>
              <a:t>As such, you are not permitted to reveal, use or reproduce the information, photographs or any other content included in this PPT document for other purposes than training.</a:t>
            </a: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en-GB" sz="1000" i="1" dirty="0">
              <a:latin typeface="Century Gothic" pitchFamily="34" charset="0"/>
            </a:endParaRPr>
          </a:p>
          <a:p>
            <a:pPr algn="just">
              <a:spcBef>
                <a:spcPct val="0"/>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800" i="1" dirty="0">
                <a:solidFill>
                  <a:srgbClr val="000000"/>
                </a:solidFill>
                <a:latin typeface="Century Gothic" pitchFamily="18" charset="0"/>
              </a:rPr>
              <a:t>* 3 days for non beauticians BAs and 5 days for beauticians BAs.</a:t>
            </a:r>
          </a:p>
          <a:p>
            <a:pPr algn="just" eaLnBrk="1" hangingPunct="1">
              <a:spcBef>
                <a:spcPct val="0"/>
              </a:spcBef>
            </a:pPr>
            <a:endParaRPr lang="en-GB" altLang="ko-KR" sz="1000" i="1" dirty="0">
              <a:latin typeface="Century Gothic" pitchFamily="34" charset="0"/>
              <a:cs typeface="맑은 고딕"/>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10</a:t>
            </a:fld>
            <a:endParaRPr lang="fr-FR">
              <a:solidFill>
                <a:prstClr val="black"/>
              </a:solidFill>
            </a:endParaRPr>
          </a:p>
        </p:txBody>
      </p:sp>
      <p:sp>
        <p:nvSpPr>
          <p:cNvPr id="4" name="Espace réservé des commentaires 3"/>
          <p:cNvSpPr>
            <a:spLocks noGrp="1"/>
          </p:cNvSpPr>
          <p:nvPr>
            <p:ph type="body" idx="1"/>
          </p:nvPr>
        </p:nvSpPr>
        <p:spPr>
          <a:xfrm>
            <a:off x="741363" y="4829273"/>
            <a:ext cx="5679415" cy="5405339"/>
          </a:xfrm>
        </p:spPr>
        <p:txBody>
          <a:bodyPr>
            <a:noAutofit/>
          </a:bodyPr>
          <a:lstStyle/>
          <a:p>
            <a:pPr marL="443696" indent="-266219" algn="just"/>
            <a:r>
              <a:rPr lang="en-GB" sz="1000" i="1" dirty="0">
                <a:solidFill>
                  <a:srgbClr val="000000"/>
                </a:solidFill>
                <a:latin typeface="Century Gothic" pitchFamily="34" charset="0"/>
              </a:rPr>
              <a:t>Figures are valid for adult skin.</a:t>
            </a:r>
          </a:p>
          <a:p>
            <a:pPr marL="443696" indent="-266219" algn="just"/>
            <a:endParaRPr lang="en-GB" sz="1000" b="1" dirty="0">
              <a:solidFill>
                <a:srgbClr val="000000"/>
              </a:solidFill>
              <a:latin typeface="Century Gothic" pitchFamily="34" charset="0"/>
            </a:endParaRPr>
          </a:p>
          <a:p>
            <a:pPr marL="177479" algn="just"/>
            <a:r>
              <a:rPr lang="en-GB" sz="1000" b="1" dirty="0">
                <a:solidFill>
                  <a:srgbClr val="000000"/>
                </a:solidFill>
                <a:latin typeface="Century Gothic" pitchFamily="34" charset="0"/>
              </a:rPr>
              <a:t>The skin is the heaviest organ with the largest surface area </a:t>
            </a:r>
            <a:r>
              <a:rPr lang="en-GB" sz="1000" dirty="0">
                <a:solidFill>
                  <a:srgbClr val="000000"/>
                </a:solidFill>
                <a:latin typeface="Century Gothic" pitchFamily="34" charset="0"/>
              </a:rPr>
              <a:t>in the human body.  </a:t>
            </a:r>
          </a:p>
          <a:p>
            <a:pPr marL="361883" indent="-184115" algn="just">
              <a:buFont typeface="Wingdings" pitchFamily="2" charset="2"/>
              <a:buChar char="§"/>
            </a:pPr>
            <a:r>
              <a:rPr lang="en-GB" sz="1000" dirty="0">
                <a:solidFill>
                  <a:srgbClr val="000000"/>
                </a:solidFill>
                <a:latin typeface="Century Gothic" pitchFamily="34" charset="0"/>
              </a:rPr>
              <a:t>Area of 2 m² for an adult weighing 80 kg.</a:t>
            </a:r>
          </a:p>
          <a:p>
            <a:pPr marL="361883" indent="-184115" algn="just">
              <a:buFont typeface="Wingdings" pitchFamily="2" charset="2"/>
              <a:buChar char="§"/>
            </a:pPr>
            <a:r>
              <a:rPr lang="en-GB" sz="1000" dirty="0">
                <a:solidFill>
                  <a:srgbClr val="000000"/>
                </a:solidFill>
                <a:latin typeface="Century Gothic" pitchFamily="34" charset="0"/>
              </a:rPr>
              <a:t>It is twice as heavy as the brain that only weighs 2 kg</a:t>
            </a:r>
          </a:p>
          <a:p>
            <a:pPr marL="361883" indent="-184115" algn="just">
              <a:buFont typeface="Wingdings" pitchFamily="2" charset="2"/>
              <a:buChar char="§"/>
            </a:pPr>
            <a:endParaRPr lang="en-GB" sz="1000" dirty="0">
              <a:solidFill>
                <a:srgbClr val="000000"/>
              </a:solidFill>
              <a:latin typeface="Century Gothic" pitchFamily="34" charset="0"/>
            </a:endParaRPr>
          </a:p>
          <a:p>
            <a:pPr marL="177767" algn="just"/>
            <a:r>
              <a:rPr lang="en-GB" sz="1000" b="1" dirty="0">
                <a:solidFill>
                  <a:srgbClr val="000000"/>
                </a:solidFill>
                <a:latin typeface="Century Gothic" pitchFamily="34" charset="0"/>
              </a:rPr>
              <a:t>The skin is approximately 1.2  mm thick </a:t>
            </a:r>
          </a:p>
          <a:p>
            <a:pPr marL="177479" algn="just"/>
            <a:r>
              <a:rPr lang="en-GB" sz="1000" dirty="0">
                <a:solidFill>
                  <a:srgbClr val="000000"/>
                </a:solidFill>
                <a:latin typeface="Century Gothic" pitchFamily="34" charset="0"/>
              </a:rPr>
              <a:t>It varies according to location:</a:t>
            </a:r>
          </a:p>
          <a:p>
            <a:pPr marL="177479" algn="just"/>
            <a:r>
              <a:rPr lang="en-GB" sz="1000" dirty="0">
                <a:solidFill>
                  <a:srgbClr val="000000"/>
                </a:solidFill>
                <a:latin typeface="Century Gothic" pitchFamily="34" charset="0"/>
              </a:rPr>
              <a:t>- Thin skin is located on the eyelids 0.05 mm, the auricle or nipple</a:t>
            </a:r>
          </a:p>
          <a:p>
            <a:pPr marL="177479" algn="just"/>
            <a:r>
              <a:rPr lang="en-GB" sz="1000" dirty="0">
                <a:solidFill>
                  <a:srgbClr val="000000"/>
                </a:solidFill>
                <a:latin typeface="Century Gothic" pitchFamily="34" charset="0"/>
              </a:rPr>
              <a:t>- Thick skin is located on the back, the palms of the hands or on the soles of the feet (1.2 mm)</a:t>
            </a:r>
          </a:p>
          <a:p>
            <a:pPr marL="177479" algn="just"/>
            <a:r>
              <a:rPr lang="en-GB" sz="1000" dirty="0">
                <a:solidFill>
                  <a:srgbClr val="000000"/>
                </a:solidFill>
                <a:latin typeface="Century Gothic" pitchFamily="34" charset="0"/>
              </a:rPr>
              <a:t>- Men’s skin is thicker than women’s skin.</a:t>
            </a:r>
          </a:p>
          <a:p>
            <a:pPr marL="177479" algn="just"/>
            <a:r>
              <a:rPr lang="en-GB" sz="1000" dirty="0">
                <a:solidFill>
                  <a:srgbClr val="000000"/>
                </a:solidFill>
                <a:latin typeface="Century Gothic" pitchFamily="34" charset="0"/>
              </a:rPr>
              <a:t>- Skin thickness decreases with age</a:t>
            </a:r>
          </a:p>
          <a:p>
            <a:pPr marL="361883" indent="-184115" algn="just"/>
            <a:endParaRPr lang="en-GB" sz="1000" dirty="0">
              <a:solidFill>
                <a:srgbClr val="000000"/>
              </a:solidFill>
              <a:latin typeface="Century Gothic" pitchFamily="34" charset="0"/>
            </a:endParaRPr>
          </a:p>
          <a:p>
            <a:pPr marL="361883" indent="-184115" algn="just"/>
            <a:r>
              <a:rPr lang="en-GB" sz="1000" b="1" dirty="0">
                <a:solidFill>
                  <a:srgbClr val="000000"/>
                </a:solidFill>
                <a:latin typeface="Century Gothic" pitchFamily="34" charset="0"/>
              </a:rPr>
              <a:t>The skin is composed of 3 layers:</a:t>
            </a:r>
          </a:p>
          <a:p>
            <a:pPr marL="361883" indent="-184115" algn="just"/>
            <a:endParaRPr lang="en-GB" sz="1000" b="1" dirty="0">
              <a:solidFill>
                <a:srgbClr val="000000"/>
              </a:solidFill>
              <a:latin typeface="Century Gothic" pitchFamily="34" charset="0"/>
            </a:endParaRPr>
          </a:p>
          <a:p>
            <a:pPr marL="361883" indent="-184115" algn="just">
              <a:lnSpc>
                <a:spcPct val="110000"/>
              </a:lnSpc>
              <a:buFont typeface="Wingdings" pitchFamily="2" charset="2"/>
              <a:buChar char="§"/>
            </a:pPr>
            <a:r>
              <a:rPr lang="en-GB" sz="1000" b="1" dirty="0">
                <a:solidFill>
                  <a:srgbClr val="000000"/>
                </a:solidFill>
                <a:latin typeface="Century Gothic" pitchFamily="34" charset="0"/>
              </a:rPr>
              <a:t>The epidermis: </a:t>
            </a:r>
            <a:r>
              <a:rPr lang="en-GB" sz="1000" dirty="0">
                <a:solidFill>
                  <a:srgbClr val="000000"/>
                </a:solidFill>
                <a:latin typeface="Century Gothic" pitchFamily="34" charset="0"/>
              </a:rPr>
              <a:t>acts as a barrier, it plays a protective role and is the where cellular regeneration occurs</a:t>
            </a:r>
          </a:p>
          <a:p>
            <a:pPr marL="361883" indent="-184115" algn="just">
              <a:lnSpc>
                <a:spcPct val="110000"/>
              </a:lnSpc>
              <a:buFont typeface="Wingdings" pitchFamily="2" charset="2"/>
              <a:buChar char="§"/>
            </a:pPr>
            <a:r>
              <a:rPr lang="en-GB" sz="1000" b="1" dirty="0">
                <a:solidFill>
                  <a:srgbClr val="000000"/>
                </a:solidFill>
                <a:latin typeface="Century Gothic" pitchFamily="34" charset="0"/>
              </a:rPr>
              <a:t>The dermis: </a:t>
            </a:r>
            <a:r>
              <a:rPr lang="en-GB" sz="1000" dirty="0">
                <a:solidFill>
                  <a:srgbClr val="000000"/>
                </a:solidFill>
                <a:latin typeface="Century Gothic" pitchFamily="34" charset="0"/>
              </a:rPr>
              <a:t>water storage, network of elastin and collagen that forms a matrix, support tissue</a:t>
            </a:r>
          </a:p>
          <a:p>
            <a:pPr marL="361883" indent="-184115" algn="just">
              <a:lnSpc>
                <a:spcPct val="110000"/>
              </a:lnSpc>
              <a:buFont typeface="Wingdings" pitchFamily="2" charset="2"/>
              <a:buChar char="§"/>
            </a:pPr>
            <a:r>
              <a:rPr lang="en-GB" sz="1000" b="1" dirty="0">
                <a:solidFill>
                  <a:srgbClr val="000000"/>
                </a:solidFill>
                <a:latin typeface="Century Gothic" pitchFamily="34" charset="0"/>
              </a:rPr>
              <a:t>The hypodermis: </a:t>
            </a:r>
            <a:r>
              <a:rPr lang="en-GB" sz="1000" dirty="0">
                <a:solidFill>
                  <a:srgbClr val="000000"/>
                </a:solidFill>
                <a:latin typeface="Century Gothic" pitchFamily="34" charset="0"/>
              </a:rPr>
              <a:t>energy storage, protects against impacts and provides thermal insulation</a:t>
            </a:r>
          </a:p>
          <a:p>
            <a:pPr marL="361883" indent="-184115" algn="just">
              <a:lnSpc>
                <a:spcPct val="110000"/>
              </a:lnSpc>
              <a:buFont typeface="Wingdings" pitchFamily="2" charset="2"/>
              <a:buChar char="§"/>
            </a:pPr>
            <a:endParaRPr lang="en-GB" sz="1000" dirty="0">
              <a:solidFill>
                <a:srgbClr val="000000"/>
              </a:solidFill>
              <a:latin typeface="Century Gothic" pitchFamily="34" charset="0"/>
            </a:endParaRPr>
          </a:p>
          <a:p>
            <a:pPr marL="177767" algn="just">
              <a:lnSpc>
                <a:spcPct val="110000"/>
              </a:lnSpc>
            </a:pPr>
            <a:r>
              <a:rPr lang="en-GB" sz="1000" dirty="0">
                <a:solidFill>
                  <a:srgbClr val="000000"/>
                </a:solidFill>
                <a:latin typeface="Century Gothic" pitchFamily="34" charset="0"/>
              </a:rPr>
              <a:t>The dermal-epidermal junction separates the dermis from the epidermis</a:t>
            </a:r>
          </a:p>
          <a:p>
            <a:pPr marL="444418" indent="-266649" algn="just">
              <a:lnSpc>
                <a:spcPct val="110000"/>
              </a:lnSpc>
              <a:buFont typeface="Wingdings" pitchFamily="2" charset="2"/>
              <a:buChar char="§"/>
            </a:pPr>
            <a:endParaRPr lang="en-GB" sz="1000" dirty="0">
              <a:solidFill>
                <a:srgbClr val="000000"/>
              </a:solidFill>
              <a:latin typeface="Century Gothic" pitchFamily="34" charset="0"/>
            </a:endParaRPr>
          </a:p>
          <a:p>
            <a:pPr marL="177767" algn="just">
              <a:lnSpc>
                <a:spcPct val="110000"/>
              </a:lnSpc>
            </a:pPr>
            <a:r>
              <a:rPr lang="en-GB" sz="1000" b="1" dirty="0">
                <a:solidFill>
                  <a:srgbClr val="000000"/>
                </a:solidFill>
                <a:latin typeface="Century Gothic" pitchFamily="34" charset="0"/>
              </a:rPr>
              <a:t>The skin is classified according to 3 types. </a:t>
            </a:r>
          </a:p>
          <a:p>
            <a:pPr marL="177767" algn="just">
              <a:lnSpc>
                <a:spcPct val="110000"/>
              </a:lnSpc>
            </a:pPr>
            <a:endParaRPr lang="en-GB" sz="1000" dirty="0">
              <a:solidFill>
                <a:srgbClr val="000000"/>
              </a:solidFill>
              <a:latin typeface="Century Gothic" pitchFamily="34" charset="0"/>
            </a:endParaRPr>
          </a:p>
          <a:p>
            <a:pPr lvl="0" algn="just"/>
            <a:r>
              <a:rPr lang="en-GB" sz="900" u="sng" dirty="0">
                <a:solidFill>
                  <a:srgbClr val="000000"/>
                </a:solidFill>
                <a:latin typeface="Century Gothic" pitchFamily="34" charset="0"/>
              </a:rPr>
              <a:t>Transition</a:t>
            </a:r>
          </a:p>
          <a:p>
            <a:pPr lvl="0" algn="just"/>
            <a:endParaRPr lang="en-GB" sz="900" u="sng" dirty="0">
              <a:solidFill>
                <a:srgbClr val="000000"/>
              </a:solidFill>
              <a:latin typeface="Century Gothic" pitchFamily="34" charset="0"/>
            </a:endParaRPr>
          </a:p>
          <a:p>
            <a:pPr lvl="0" algn="just"/>
            <a:r>
              <a:rPr lang="en-GB" sz="900" dirty="0">
                <a:solidFill>
                  <a:srgbClr val="000000"/>
                </a:solidFill>
                <a:latin typeface="Century Gothic" pitchFamily="34" charset="0"/>
              </a:rPr>
              <a:t>"Perhaps you already know that Madame Rubinstein was the first to classify skin types in 1910 (oily, dry, combination) and the first to require strict scientific testing for all of her products, which had never been done before. </a:t>
            </a:r>
          </a:p>
          <a:p>
            <a:pPr lvl="0" algn="just"/>
            <a:endParaRPr lang="en-GB" sz="900" dirty="0">
              <a:solidFill>
                <a:srgbClr val="000000"/>
              </a:solidFill>
              <a:latin typeface="Century Gothic" pitchFamily="34" charset="0"/>
            </a:endParaRPr>
          </a:p>
          <a:p>
            <a:pPr lvl="0" algn="just"/>
            <a:r>
              <a:rPr lang="en-GB" sz="900" dirty="0">
                <a:solidFill>
                  <a:srgbClr val="000000"/>
                </a:solidFill>
                <a:latin typeface="Century Gothic" pitchFamily="34" charset="0"/>
              </a:rPr>
              <a:t>In your opinion, what are the main characteristics of these 3 skin types?" </a:t>
            </a:r>
          </a:p>
          <a:p>
            <a:pPr lvl="0" algn="just"/>
            <a:r>
              <a:rPr lang="en-GB" sz="900" dirty="0">
                <a:solidFill>
                  <a:srgbClr val="000000"/>
                </a:solidFill>
                <a:latin typeface="Century Gothic" pitchFamily="34" charset="0"/>
              </a:rPr>
              <a:t> </a:t>
            </a:r>
          </a:p>
          <a:p>
            <a:pPr lvl="0" algn="just"/>
            <a:endParaRPr lang="en-GB" sz="1000" dirty="0">
              <a:solidFill>
                <a:srgbClr val="000000"/>
              </a:solidFill>
              <a:latin typeface="Century Gothic" pitchFamily="34" charset="0"/>
            </a:endParaRPr>
          </a:p>
          <a:p>
            <a:pPr marL="444418" indent="-266649" algn="just">
              <a:lnSpc>
                <a:spcPct val="110000"/>
              </a:lnSpc>
            </a:pPr>
            <a:endParaRPr lang="en-GB" sz="1000" u="sng" dirty="0">
              <a:solidFill>
                <a:srgbClr val="000000"/>
              </a:solidFill>
              <a:latin typeface="Century Gothic" pitchFamily="34" charset="0"/>
            </a:endParaRPr>
          </a:p>
          <a:p>
            <a:pPr marL="444418" indent="-266649" algn="just">
              <a:lnSpc>
                <a:spcPct val="110000"/>
              </a:lnSpc>
            </a:pPr>
            <a:endParaRPr lang="en-GB" sz="1000" u="sng" dirty="0">
              <a:solidFill>
                <a:srgbClr val="000000"/>
              </a:solidFill>
              <a:latin typeface="Century Gothic"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100</a:t>
            </a:fld>
            <a:endParaRPr lang="fr-FR"/>
          </a:p>
        </p:txBody>
      </p:sp>
      <p:sp>
        <p:nvSpPr>
          <p:cNvPr id="5" name="Espace réservé des commentaires 1"/>
          <p:cNvSpPr>
            <a:spLocks noGrp="1"/>
          </p:cNvSpPr>
          <p:nvPr/>
        </p:nvSpPr>
        <p:spPr bwMode="auto">
          <a:xfrm>
            <a:off x="708025" y="4829275"/>
            <a:ext cx="567848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007" tIns="48365" rIns="93007" bIns="48365"/>
          <a:lstStyle/>
          <a:p>
            <a:pPr algn="just">
              <a:spcBef>
                <a:spcPct val="30000"/>
              </a:spcBef>
            </a:pPr>
            <a:r>
              <a:rPr lang="en-US" sz="1000" dirty="0">
                <a:latin typeface="Century Gothic" pitchFamily="34" charset="0"/>
              </a:rPr>
              <a:t>We recommend using Re-PLASTY HD PEEL with Re-PLASTY HD PEEL day cream, Re-PLASTY MESOLIFT eye contour, Re-PLASTY HD PEEL mask and Re-PLASTY AGE RECOVERY night cream.</a:t>
            </a:r>
          </a:p>
          <a:p>
            <a:pPr algn="just">
              <a:spcBef>
                <a:spcPct val="30000"/>
              </a:spcBef>
            </a:pPr>
            <a:endParaRPr lang="en-US" sz="1000" dirty="0">
              <a:latin typeface="Century Gothic" pitchFamily="34" charset="0"/>
            </a:endParaRPr>
          </a:p>
          <a:p>
            <a:pPr algn="just">
              <a:spcBef>
                <a:spcPct val="30000"/>
              </a:spcBef>
              <a:buFontTx/>
              <a:buChar char="-"/>
            </a:pPr>
            <a:r>
              <a:rPr lang="en-US" sz="1000" dirty="0">
                <a:latin typeface="Century Gothic" pitchFamily="34" charset="0"/>
              </a:rPr>
              <a:t>Apply Re-PLASTY HD PEEL serum over the entire face and neck (following the specific application procedure). </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As a day cream, you can recommend Re-PLASTY HD PEEL. Apply the day cream over the face and neck using upward smoothing movements. Use the entire surface of the hand, working from the neck towards the forehead, avoiding the eye contour.</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For the delicate eye zone, you can recommend the eye contour product from the same range. Apply the texture, working from the inner to the outer corner of the eye, for an instant anti-ageing and smoothing effect.</a:t>
            </a:r>
          </a:p>
          <a:p>
            <a:pPr algn="just">
              <a:spcBef>
                <a:spcPct val="30000"/>
              </a:spcBef>
              <a:buFontTx/>
              <a:buChar char="-"/>
            </a:pPr>
            <a:endParaRPr lang="en-US" sz="1000" dirty="0">
              <a:latin typeface="Century Gothic" pitchFamily="34" charset="0"/>
            </a:endParaRPr>
          </a:p>
          <a:p>
            <a:pPr algn="just">
              <a:spcBef>
                <a:spcPct val="30000"/>
              </a:spcBef>
              <a:buFontTx/>
              <a:buChar char="-"/>
            </a:pPr>
            <a:r>
              <a:rPr lang="en-US" sz="1000" dirty="0">
                <a:latin typeface="Century Gothic" pitchFamily="34" charset="0"/>
              </a:rPr>
              <a:t> Twice a week, apply Re-PLASTY HD PEEL mask over the entire face and neck, avoiding the eye contour, for 5 minutes. You can also recommend applying it to the hands.</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As a night cream, you can recommend Re-PLASTY AGE RECOVERY, an accelerating night care that fights against all the signs of ageing: wrinkles, skin damage and imperfections.</a:t>
            </a:r>
          </a:p>
          <a:p>
            <a:pPr algn="just"/>
            <a:endParaRPr lang="en-US" sz="1000" dirty="0">
              <a:latin typeface="Century Gothic" pitchFamily="34" charset="0"/>
            </a:endParaRPr>
          </a:p>
          <a:p>
            <a:pPr algn="just"/>
            <a:r>
              <a:rPr lang="en-US" sz="1000" dirty="0">
                <a:latin typeface="Century Gothic" pitchFamily="34" charset="0"/>
              </a:rPr>
              <a:t>The Re-PLASTY AGE RECOVERY night cream is "positioned" as a must have.</a:t>
            </a:r>
          </a:p>
          <a:p>
            <a:pPr algn="just"/>
            <a:r>
              <a:rPr lang="en-US" sz="1000" dirty="0">
                <a:latin typeface="Century Gothic" pitchFamily="34" charset="0"/>
              </a:rPr>
              <a:t>We will be reviewing more details about the product together in a moment.</a:t>
            </a:r>
          </a:p>
          <a:p>
            <a:pPr algn="just">
              <a:spcBef>
                <a:spcPct val="30000"/>
              </a:spcBef>
              <a:buFontTx/>
              <a:buChar char="-"/>
            </a:pPr>
            <a:endParaRPr lang="en-US" sz="1000" i="1" dirty="0">
              <a:solidFill>
                <a:srgbClr val="14D631"/>
              </a:solidFill>
              <a:latin typeface="Century Gothic" pitchFamily="34" charset="0"/>
            </a:endParaRPr>
          </a:p>
        </p:txBody>
      </p:sp>
    </p:spTree>
    <p:extLst>
      <p:ext uri="{BB962C8B-B14F-4D97-AF65-F5344CB8AC3E}">
        <p14:creationId xmlns:p14="http://schemas.microsoft.com/office/powerpoint/2010/main" val="35086620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b="1" dirty="0">
                <a:solidFill>
                  <a:srgbClr val="000000"/>
                </a:solidFill>
                <a:latin typeface="Century Gothic" pitchFamily="18" charset="0"/>
              </a:rPr>
              <a:t>Re-PLASTY HD PEEL </a:t>
            </a:r>
            <a:r>
              <a:rPr lang="en-US" sz="1000" b="1" dirty="0">
                <a:latin typeface="Century Gothic" pitchFamily="18" charset="0"/>
              </a:rPr>
              <a:t>high potency retinol anti-wrinkle spot reducing night concentrate</a:t>
            </a:r>
          </a:p>
          <a:p>
            <a:pPr algn="just"/>
            <a:r>
              <a:rPr lang="en-US" sz="1000" dirty="0">
                <a:solidFill>
                  <a:srgbClr val="000000"/>
                </a:solidFill>
                <a:latin typeface="Century Gothic" pitchFamily="18" charset="0"/>
              </a:rPr>
              <a:t>A high performance, silky texture fluid, as delicate as a silk veil. Its high concentration texture, enriched with 0.1% retinol (anti-ageing) as well as a vitamin  E derivative (anti-free radical) instantly permeates the skin for smooth, skin-renewal and unprecedented anti-ageing results</a:t>
            </a:r>
            <a:r>
              <a:rPr lang="en-US" sz="1000" dirty="0"/>
              <a:t/>
            </a:r>
            <a:br>
              <a:rPr lang="en-US" sz="1000" dirty="0"/>
            </a:br>
            <a:r>
              <a:rPr lang="en-US" sz="1000" dirty="0">
                <a:solidFill>
                  <a:srgbClr val="000000"/>
                </a:solidFill>
                <a:latin typeface="Century Gothic" pitchFamily="18" charset="0"/>
              </a:rPr>
              <a:t>WARNING: avoid the eye contour. Combine daily with a day care treatment containing </a:t>
            </a:r>
            <a:r>
              <a:rPr lang="en-US" sz="1000" dirty="0" err="1">
                <a:solidFill>
                  <a:srgbClr val="000000"/>
                </a:solidFill>
                <a:latin typeface="Century Gothic" pitchFamily="18" charset="0"/>
              </a:rPr>
              <a:t>photoprotection</a:t>
            </a:r>
            <a:r>
              <a:rPr lang="en-US" sz="1000" dirty="0">
                <a:solidFill>
                  <a:srgbClr val="000000"/>
                </a:solidFill>
                <a:latin typeface="Century Gothic" pitchFamily="18" charset="0"/>
              </a:rPr>
              <a:t>. Do not use with another product containing retinol. In case of recurring discomfort, space out the applications to help the skin adapt.</a:t>
            </a:r>
          </a:p>
          <a:p>
            <a:pPr algn="just"/>
            <a:endParaRPr lang="en-US" sz="1000" b="1" dirty="0">
              <a:latin typeface="Century Gothic" pitchFamily="34" charset="0"/>
            </a:endParaRPr>
          </a:p>
          <a:p>
            <a:pPr algn="just"/>
            <a:r>
              <a:rPr lang="en-US" sz="1000" b="1" dirty="0">
                <a:solidFill>
                  <a:srgbClr val="000000"/>
                </a:solidFill>
                <a:latin typeface="Century Gothic" pitchFamily="18" charset="0"/>
              </a:rPr>
              <a:t>Re-PLASTY HD PEEL Refining cream SPF 10</a:t>
            </a:r>
          </a:p>
          <a:p>
            <a:pPr algn="just"/>
            <a:r>
              <a:rPr lang="en-US" sz="1000" dirty="0">
                <a:solidFill>
                  <a:srgbClr val="000000"/>
                </a:solidFill>
                <a:latin typeface="Century Gothic" pitchFamily="18" charset="0"/>
              </a:rPr>
              <a:t>Smoothing, rich emulsion which creates a protective, soothing film on the skin surface. This cream with its rich appearance delivers extreme comfort for the skin to counterbalance the exfoliating ingredients (acids: glycolic, lactic, </a:t>
            </a:r>
            <a:r>
              <a:rPr lang="en-US" sz="1000" dirty="0" err="1">
                <a:solidFill>
                  <a:srgbClr val="000000"/>
                </a:solidFill>
                <a:latin typeface="Century Gothic" pitchFamily="18" charset="0"/>
              </a:rPr>
              <a:t>phytic</a:t>
            </a:r>
            <a:r>
              <a:rPr lang="en-US" sz="1000" dirty="0">
                <a:solidFill>
                  <a:srgbClr val="000000"/>
                </a:solidFill>
                <a:latin typeface="Century Gothic" pitchFamily="18" charset="0"/>
              </a:rPr>
              <a:t> + 0.35% LHA). Its SPF 10 / PA+++ protection shields the skin from photo-ageing and prevents the appearance of dark spots.</a:t>
            </a:r>
          </a:p>
          <a:p>
            <a:pPr algn="just"/>
            <a:endParaRPr lang="en-US" sz="1000" dirty="0">
              <a:latin typeface="Century Gothic" pitchFamily="34" charset="0"/>
            </a:endParaRPr>
          </a:p>
          <a:p>
            <a:pPr algn="just"/>
            <a:endParaRPr lang="en-US" sz="1000" b="1" dirty="0">
              <a:latin typeface="Century Gothic" pitchFamily="34" charset="0"/>
            </a:endParaRPr>
          </a:p>
          <a:p>
            <a:pPr algn="just"/>
            <a:r>
              <a:rPr lang="en-US" sz="1000" b="1" dirty="0">
                <a:solidFill>
                  <a:srgbClr val="000000"/>
                </a:solidFill>
                <a:latin typeface="Century Gothic" pitchFamily="18" charset="0"/>
              </a:rPr>
              <a:t>Re-PLASTY HD PEEL Skin </a:t>
            </a:r>
            <a:r>
              <a:rPr lang="en-US" sz="1000" b="1" dirty="0" err="1">
                <a:solidFill>
                  <a:srgbClr val="000000"/>
                </a:solidFill>
                <a:latin typeface="Century Gothic" pitchFamily="18" charset="0"/>
              </a:rPr>
              <a:t>renewer</a:t>
            </a:r>
            <a:r>
              <a:rPr lang="en-US" sz="1000" b="1" dirty="0">
                <a:solidFill>
                  <a:srgbClr val="000000"/>
                </a:solidFill>
                <a:latin typeface="Century Gothic" pitchFamily="18" charset="0"/>
              </a:rPr>
              <a:t> instant peel mask</a:t>
            </a:r>
          </a:p>
          <a:p>
            <a:pPr algn="just"/>
            <a:r>
              <a:rPr lang="en-US" sz="1000" dirty="0">
                <a:solidFill>
                  <a:srgbClr val="000000"/>
                </a:solidFill>
                <a:latin typeface="Century Gothic" pitchFamily="18" charset="0"/>
              </a:rPr>
              <a:t>A high performance formula for luminous, soft and smooth skin. This mask with an aqueous and transparent gel texture does not dry out and is extremely soft (the triple solution of exfoliating acids + 10% </a:t>
            </a:r>
            <a:r>
              <a:rPr lang="en-US" sz="1000" dirty="0" err="1">
                <a:solidFill>
                  <a:srgbClr val="000000"/>
                </a:solidFill>
                <a:latin typeface="Century Gothic" pitchFamily="18" charset="0"/>
              </a:rPr>
              <a:t>hepes</a:t>
            </a:r>
            <a:r>
              <a:rPr lang="en-US" sz="1000" dirty="0">
                <a:solidFill>
                  <a:srgbClr val="000000"/>
                </a:solidFill>
                <a:latin typeface="Century Gothic" pitchFamily="18" charset="0"/>
              </a:rPr>
              <a:t> – </a:t>
            </a:r>
            <a:r>
              <a:rPr lang="en-US" sz="1000" dirty="0" err="1">
                <a:solidFill>
                  <a:srgbClr val="000000"/>
                </a:solidFill>
                <a:latin typeface="Century Gothic" pitchFamily="18" charset="0"/>
              </a:rPr>
              <a:t>keratolytic</a:t>
            </a:r>
            <a:r>
              <a:rPr lang="en-US" sz="1000" dirty="0">
                <a:solidFill>
                  <a:srgbClr val="000000"/>
                </a:solidFill>
                <a:latin typeface="Century Gothic" pitchFamily="18" charset="0"/>
              </a:rPr>
              <a:t> – are counter balanced by 10% urea – moisturizing). It should be applied once or twice a week in a thick layer, avoiding the eye contour, and left to work for 5 minutes.</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101</a:t>
            </a:fld>
            <a:endParaRPr lang="fr-FR"/>
          </a:p>
        </p:txBody>
      </p:sp>
    </p:spTree>
    <p:extLst>
      <p:ext uri="{BB962C8B-B14F-4D97-AF65-F5344CB8AC3E}">
        <p14:creationId xmlns:p14="http://schemas.microsoft.com/office/powerpoint/2010/main" val="3802783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102</a:t>
            </a:fld>
            <a:endParaRPr lang="fr-FR"/>
          </a:p>
        </p:txBody>
      </p:sp>
    </p:spTree>
    <p:extLst>
      <p:ext uri="{BB962C8B-B14F-4D97-AF65-F5344CB8AC3E}">
        <p14:creationId xmlns:p14="http://schemas.microsoft.com/office/powerpoint/2010/main" val="26999131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103</a:t>
            </a:fld>
            <a:endParaRPr lang="fr-FR"/>
          </a:p>
        </p:txBody>
      </p:sp>
    </p:spTree>
    <p:extLst>
      <p:ext uri="{BB962C8B-B14F-4D97-AF65-F5344CB8AC3E}">
        <p14:creationId xmlns:p14="http://schemas.microsoft.com/office/powerpoint/2010/main" val="35266279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98994" fontAlgn="base">
              <a:lnSpc>
                <a:spcPct val="90000"/>
              </a:lnSpc>
              <a:spcBef>
                <a:spcPct val="30000"/>
              </a:spcBef>
              <a:spcAft>
                <a:spcPct val="0"/>
              </a:spcAft>
            </a:pPr>
            <a:r>
              <a:rPr lang="en-US" sz="1000" dirty="0">
                <a:latin typeface="Century Gothic" pitchFamily="34" charset="0"/>
                <a:cs typeface="Times New Roman" pitchFamily="18" charset="0"/>
              </a:rPr>
              <a:t>What is a Laser session?</a:t>
            </a:r>
          </a:p>
          <a:p>
            <a:pPr algn="just" defTabSz="998994" fontAlgn="base">
              <a:lnSpc>
                <a:spcPct val="90000"/>
              </a:lnSpc>
              <a:spcBef>
                <a:spcPct val="30000"/>
              </a:spcBef>
              <a:spcAft>
                <a:spcPct val="0"/>
              </a:spcAft>
            </a:pPr>
            <a:endParaRPr lang="en-US" sz="1000" dirty="0">
              <a:latin typeface="Century Gothic" pitchFamily="34" charset="0"/>
              <a:cs typeface="Times New Roman" pitchFamily="18" charset="0"/>
            </a:endParaRPr>
          </a:p>
          <a:p>
            <a:pPr algn="just">
              <a:spcBef>
                <a:spcPct val="50000"/>
              </a:spcBef>
              <a:defRPr/>
            </a:pPr>
            <a:r>
              <a:rPr lang="en-US" sz="1000" dirty="0">
                <a:latin typeface="Century Gothic" pitchFamily="34" charset="0"/>
                <a:cs typeface="Times New Roman" pitchFamily="18" charset="0"/>
              </a:rPr>
              <a:t>Intense Pulsed Light (IPL) photo rejuvenation is a nonsurgical cosmetic skin treatment performed on patients aiming to reverse signs of ageing and to correct skin </a:t>
            </a:r>
            <a:r>
              <a:rPr lang="en-US" sz="1000" dirty="0" err="1">
                <a:latin typeface="Century Gothic" pitchFamily="34" charset="0"/>
                <a:cs typeface="Times New Roman" pitchFamily="18" charset="0"/>
              </a:rPr>
              <a:t>dischromia</a:t>
            </a:r>
            <a:r>
              <a:rPr lang="en-US" sz="1000" dirty="0">
                <a:latin typeface="Century Gothic" pitchFamily="34" charset="0"/>
                <a:cs typeface="Times New Roman" pitchFamily="18" charset="0"/>
              </a:rPr>
              <a:t>.</a:t>
            </a:r>
          </a:p>
          <a:p>
            <a:pPr algn="just">
              <a:spcBef>
                <a:spcPct val="50000"/>
              </a:spcBef>
              <a:defRPr/>
            </a:pPr>
            <a:r>
              <a:rPr lang="en-US" sz="1000" dirty="0">
                <a:latin typeface="Century Gothic" pitchFamily="34" charset="0"/>
                <a:cs typeface="Times New Roman" pitchFamily="18" charset="0"/>
              </a:rPr>
              <a:t>Corrective IPL treatment is commonly used to reduce skin discoloration - technically referred to as hyperpigmentation - usually caused by sun damage. IPL is used to diminish the appearance of age and liver spots (flat, dark spots of varying size and hue). Age spots are a typical skin result in fair-skinned people who've experienced an overexposure to UV rays.</a:t>
            </a:r>
          </a:p>
          <a:p>
            <a:pPr algn="just">
              <a:spcBef>
                <a:spcPct val="50000"/>
              </a:spcBef>
              <a:defRPr/>
            </a:pPr>
            <a:r>
              <a:rPr lang="en-US" sz="1000" dirty="0">
                <a:latin typeface="Century Gothic" pitchFamily="34" charset="0"/>
                <a:cs typeface="Times New Roman" pitchFamily="18" charset="0"/>
              </a:rPr>
              <a:t>IPL treatment is also used on unwanted birthmarks and redness caused by rosacea. IPL photo rejuvenation is also used for the reduction of fine lines and wrinkles, which is achievable with multiple sessions. </a:t>
            </a:r>
          </a:p>
          <a:p>
            <a:pPr algn="just">
              <a:spcBef>
                <a:spcPct val="50000"/>
              </a:spcBef>
              <a:defRPr/>
            </a:pPr>
            <a:r>
              <a:rPr lang="en-US" sz="1000" dirty="0">
                <a:latin typeface="Century Gothic" pitchFamily="34" charset="0"/>
                <a:cs typeface="Times New Roman" pitchFamily="18" charset="0"/>
              </a:rPr>
              <a:t>One session takes 20 minutes.</a:t>
            </a:r>
          </a:p>
          <a:p>
            <a:pPr algn="just">
              <a:spcBef>
                <a:spcPct val="50000"/>
              </a:spcBef>
              <a:defRPr/>
            </a:pPr>
            <a:r>
              <a:rPr lang="en-US" sz="1000" dirty="0">
                <a:latin typeface="Century Gothic" pitchFamily="34" charset="0"/>
                <a:cs typeface="Times New Roman" pitchFamily="18" charset="0"/>
              </a:rPr>
              <a:t>One or two sessions can correct broken capillaries and redness, typically around the nose. Age spots, liver spots and similar forms of skin hyperpigmentation usually require multiple sessions. Session quantity depends on the depth of the skin ailment. Texture issues, like fine lines and wrinkles, require the most time. All results are long-term to permanent.</a:t>
            </a:r>
          </a:p>
          <a:p>
            <a:pPr algn="just">
              <a:spcBef>
                <a:spcPct val="50000"/>
              </a:spcBef>
              <a:defRPr/>
            </a:pPr>
            <a:endParaRPr lang="en-US" sz="1000" dirty="0">
              <a:latin typeface="Century Gothic" pitchFamily="34" charset="0"/>
              <a:cs typeface="Times New Roman" pitchFamily="18" charset="0"/>
            </a:endParaRPr>
          </a:p>
          <a:p>
            <a:r>
              <a:rPr lang="en-US" sz="800" dirty="0">
                <a:latin typeface="Century Gothic" pitchFamily="18" charset="0"/>
              </a:rPr>
              <a:t>Find out more about the use of laser in aesthetic medicine: </a:t>
            </a:r>
          </a:p>
          <a:p>
            <a:pPr algn="just" defTabSz="998994" fontAlgn="base">
              <a:spcBef>
                <a:spcPct val="0"/>
              </a:spcBef>
              <a:spcAft>
                <a:spcPct val="0"/>
              </a:spcAft>
            </a:pPr>
            <a:r>
              <a:rPr lang="en-US" sz="800" b="1" dirty="0">
                <a:latin typeface="Century Gothic" pitchFamily="18" charset="0"/>
              </a:rPr>
              <a:t>Laser or IPL</a:t>
            </a:r>
            <a:r>
              <a:rPr lang="en-US" sz="800" dirty="0">
                <a:latin typeface="Century Gothic" pitchFamily="18" charset="0"/>
              </a:rPr>
              <a:t>:  The difference between LASER and "INTENSE PULSED LIGHT" is that LASER only has one beam of light, in other words, the light only delivers one color, whereas Intense Pulsed Light releases more white colored beams of light. </a:t>
            </a:r>
          </a:p>
          <a:p>
            <a:pPr algn="just" defTabSz="998994" fontAlgn="base">
              <a:spcBef>
                <a:spcPct val="0"/>
              </a:spcBef>
              <a:spcAft>
                <a:spcPct val="0"/>
              </a:spcAft>
            </a:pPr>
            <a:r>
              <a:rPr lang="en-US" sz="800" dirty="0">
                <a:latin typeface="Century Gothic" pitchFamily="18" charset="0"/>
              </a:rPr>
              <a:t>In the case of Intense Pulsed Light, the emission may be modified by filters which transmit light beyond a specific ray, which gives Intense Pulsed Light many different uses, such as depilation, photo-rejuvenation and vessels. </a:t>
            </a:r>
          </a:p>
          <a:p>
            <a:pPr algn="just" defTabSz="998994" fontAlgn="base">
              <a:spcBef>
                <a:spcPct val="0"/>
              </a:spcBef>
              <a:spcAft>
                <a:spcPct val="0"/>
              </a:spcAft>
            </a:pPr>
            <a:r>
              <a:rPr lang="en-US" sz="800" dirty="0">
                <a:latin typeface="Century Gothic" pitchFamily="18" charset="0"/>
              </a:rPr>
              <a:t>As the lasers only have one beam of light, multiple lasers are required for multiple uses.</a:t>
            </a:r>
          </a:p>
          <a:p>
            <a:pPr algn="just" defTabSz="998994" fontAlgn="base">
              <a:spcBef>
                <a:spcPct val="0"/>
              </a:spcBef>
              <a:spcAft>
                <a:spcPct val="0"/>
              </a:spcAft>
            </a:pPr>
            <a:r>
              <a:rPr lang="en-US" sz="800" dirty="0">
                <a:latin typeface="Century Gothic" pitchFamily="18" charset="0"/>
              </a:rPr>
              <a:t>A laser / Intense Pulsed Light are very specific sources of light which emit a wavelength in just one direction, which allows for the production of a small, but very intense beam of light. The action of each laser and of IPL depend on their wavelength. The light emitted is harnessed by the target cells, which means that vascular, pigmentation or xxx cells can stimulate collagen synthesis without altering the other tissue. These techniques have been used more and more frequently in aesthetic medicine over the last few years.</a:t>
            </a:r>
          </a:p>
          <a:p>
            <a:endParaRPr lang="en-US" sz="1000" dirty="0">
              <a:latin typeface="Helvetica Neue"/>
            </a:endParaRPr>
          </a:p>
          <a:p>
            <a:pPr algn="just">
              <a:spcBef>
                <a:spcPct val="50000"/>
              </a:spcBef>
              <a:defRPr/>
            </a:pPr>
            <a:endParaRPr lang="en-US" sz="1000" dirty="0">
              <a:latin typeface="Century Gothic" pitchFamily="34" charset="0"/>
              <a:cs typeface="Times New Roman" pitchFamily="18"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104</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105</a:t>
            </a:fld>
            <a:endParaRPr lang="fr-FR">
              <a:solidFill>
                <a:prstClr val="black"/>
              </a:solidFill>
            </a:endParaRPr>
          </a:p>
        </p:txBody>
      </p:sp>
    </p:spTree>
    <p:extLst>
      <p:ext uri="{BB962C8B-B14F-4D97-AF65-F5344CB8AC3E}">
        <p14:creationId xmlns:p14="http://schemas.microsoft.com/office/powerpoint/2010/main" val="42468564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106</a:t>
            </a:fld>
            <a:endParaRPr lang="fr-FR">
              <a:solidFill>
                <a:prstClr val="black"/>
              </a:solidFill>
            </a:endParaRPr>
          </a:p>
        </p:txBody>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179500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107</a:t>
            </a:fld>
            <a:endParaRPr lang="fr-FR"/>
          </a:p>
        </p:txBody>
      </p:sp>
    </p:spTree>
    <p:extLst>
      <p:ext uri="{BB962C8B-B14F-4D97-AF65-F5344CB8AC3E}">
        <p14:creationId xmlns:p14="http://schemas.microsoft.com/office/powerpoint/2010/main" val="23602184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Autofit/>
          </a:bodyPr>
          <a:lstStyle/>
          <a:p>
            <a:pPr algn="just" defTabSz="998994" eaLnBrk="0" hangingPunct="0">
              <a:lnSpc>
                <a:spcPct val="110000"/>
              </a:lnSpc>
              <a:spcBef>
                <a:spcPct val="40000"/>
              </a:spcBef>
            </a:pPr>
            <a:r>
              <a:rPr lang="fr-FR" sz="1000" b="1" dirty="0">
                <a:solidFill>
                  <a:srgbClr val="000000"/>
                </a:solidFill>
                <a:latin typeface="Century Gothic" pitchFamily="18" charset="0"/>
              </a:rPr>
              <a:t>INSTANT ANTI-AGEING PROCEDURES </a:t>
            </a:r>
          </a:p>
          <a:p>
            <a:pPr algn="just" defTabSz="998994" eaLnBrk="0" hangingPunct="0">
              <a:lnSpc>
                <a:spcPct val="110000"/>
              </a:lnSpc>
              <a:spcBef>
                <a:spcPct val="40000"/>
              </a:spcBef>
            </a:pPr>
            <a:r>
              <a:rPr lang="fr-FR" sz="1000" b="1" dirty="0">
                <a:solidFill>
                  <a:srgbClr val="000000"/>
                </a:solidFill>
                <a:latin typeface="Century Gothic" pitchFamily="18" charset="0"/>
              </a:rPr>
              <a:t>Re-Plasty Laserist</a:t>
            </a:r>
          </a:p>
          <a:p>
            <a:pPr algn="just" defTabSz="998994" eaLnBrk="0" hangingPunct="0">
              <a:lnSpc>
                <a:spcPct val="110000"/>
              </a:lnSpc>
              <a:spcBef>
                <a:spcPct val="40000"/>
              </a:spcBef>
            </a:pPr>
            <a:endParaRPr lang="fr-FR" sz="1000" dirty="0">
              <a:latin typeface="Century Gothic" pitchFamily="34" charset="0"/>
            </a:endParaRPr>
          </a:p>
          <a:p>
            <a:pPr algn="just" defTabSz="998994" eaLnBrk="0" hangingPunct="0">
              <a:lnSpc>
                <a:spcPct val="110000"/>
              </a:lnSpc>
              <a:spcBef>
                <a:spcPct val="40000"/>
              </a:spcBef>
            </a:pPr>
            <a:r>
              <a:rPr lang="fr-FR" sz="1000" dirty="0">
                <a:solidFill>
                  <a:srgbClr val="000000"/>
                </a:solidFill>
                <a:latin typeface="Century Gothic" pitchFamily="18" charset="0"/>
              </a:rPr>
              <a:t>In the search for excellent results on skin plasticity, HELENA RUBINSTEIN and </a:t>
            </a:r>
            <a:r>
              <a:rPr lang="fr-FR" sz="1000" dirty="0"/>
              <a:t/>
            </a:r>
            <a:br>
              <a:rPr lang="fr-FR" sz="1000" dirty="0"/>
            </a:br>
            <a:r>
              <a:rPr lang="fr-FR" sz="1000" dirty="0">
                <a:solidFill>
                  <a:srgbClr val="000000"/>
                </a:solidFill>
                <a:latin typeface="Century Gothic" pitchFamily="18" charset="0"/>
              </a:rPr>
              <a:t>LACLINIC-MONTREUX have joined forces in an unprecedented partnership on anti-ageing expertise to </a:t>
            </a:r>
            <a:r>
              <a:rPr lang="fr-FR" sz="1000" dirty="0" err="1">
                <a:solidFill>
                  <a:srgbClr val="000000"/>
                </a:solidFill>
                <a:latin typeface="Century Gothic" pitchFamily="18" charset="0"/>
              </a:rPr>
              <a:t>replicate</a:t>
            </a:r>
            <a:r>
              <a:rPr lang="fr-FR" sz="1000" dirty="0">
                <a:solidFill>
                  <a:srgbClr val="000000"/>
                </a:solidFill>
                <a:latin typeface="Century Gothic" pitchFamily="18" charset="0"/>
              </a:rPr>
              <a:t> a laser procedure in a skincare product.</a:t>
            </a:r>
          </a:p>
          <a:p>
            <a:pPr algn="just" defTabSz="998994" eaLnBrk="0" hangingPunct="0">
              <a:lnSpc>
                <a:spcPct val="110000"/>
              </a:lnSpc>
              <a:spcBef>
                <a:spcPct val="40000"/>
              </a:spcBef>
            </a:pPr>
            <a:r>
              <a:rPr lang="fr-FR" sz="1000" dirty="0">
                <a:solidFill>
                  <a:srgbClr val="000000"/>
                </a:solidFill>
                <a:latin typeface="Century Gothic" pitchFamily="18" charset="0"/>
              </a:rPr>
              <a:t>Inspired by the laser procedure at LACLINIC-MONTREUX, HELENA RUBINSTEIN laboratories have fine-tuned Laserist-Solution: a unique combination of cutting-edge depigmentation molecules.</a:t>
            </a:r>
          </a:p>
          <a:p>
            <a:pPr algn="just" defTabSz="998994" eaLnBrk="0" hangingPunct="0">
              <a:lnSpc>
                <a:spcPct val="110000"/>
              </a:lnSpc>
              <a:spcBef>
                <a:spcPct val="40000"/>
              </a:spcBef>
            </a:pPr>
            <a:r>
              <a:rPr lang="fr-FR" sz="1000" dirty="0">
                <a:solidFill>
                  <a:srgbClr val="000000"/>
                </a:solidFill>
                <a:latin typeface="Century Gothic" pitchFamily="18" charset="0"/>
              </a:rPr>
              <a:t>Laserist-Solution combined with escine and hyaluronic acid which helps to fight against: </a:t>
            </a:r>
          </a:p>
          <a:p>
            <a:pPr algn="just" defTabSz="998994" eaLnBrk="0" hangingPunct="0">
              <a:lnSpc>
                <a:spcPct val="110000"/>
              </a:lnSpc>
              <a:spcBef>
                <a:spcPct val="40000"/>
              </a:spcBef>
            </a:pPr>
            <a:r>
              <a:rPr lang="fr-FR" sz="1000" dirty="0">
                <a:solidFill>
                  <a:srgbClr val="000000"/>
                </a:solidFill>
                <a:latin typeface="Century Gothic" pitchFamily="18" charset="0"/>
              </a:rPr>
              <a:t> Dark spots </a:t>
            </a:r>
          </a:p>
          <a:p>
            <a:pPr algn="just" defTabSz="998994" eaLnBrk="0" hangingPunct="0">
              <a:lnSpc>
                <a:spcPct val="110000"/>
              </a:lnSpc>
              <a:spcBef>
                <a:spcPct val="40000"/>
              </a:spcBef>
            </a:pPr>
            <a:r>
              <a:rPr lang="fr-FR" sz="1000" dirty="0">
                <a:solidFill>
                  <a:srgbClr val="000000"/>
                </a:solidFill>
                <a:latin typeface="Century Gothic" pitchFamily="18" charset="0"/>
              </a:rPr>
              <a:t> Redness </a:t>
            </a:r>
          </a:p>
          <a:p>
            <a:pPr algn="just" defTabSz="998994" eaLnBrk="0" hangingPunct="0">
              <a:lnSpc>
                <a:spcPct val="110000"/>
              </a:lnSpc>
              <a:spcBef>
                <a:spcPct val="40000"/>
              </a:spcBef>
            </a:pPr>
            <a:r>
              <a:rPr lang="fr-FR" sz="1000" dirty="0">
                <a:solidFill>
                  <a:srgbClr val="000000"/>
                </a:solidFill>
                <a:latin typeface="Century Gothic" pitchFamily="18" charset="0"/>
              </a:rPr>
              <a:t> Irregularities </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108</a:t>
            </a:fld>
            <a:endParaRPr lang="fr-FR">
              <a:solidFill>
                <a:prstClr val="black"/>
              </a:solidFill>
            </a:endParaRPr>
          </a:p>
        </p:txBody>
      </p:sp>
    </p:spTree>
    <p:extLst>
      <p:ext uri="{BB962C8B-B14F-4D97-AF65-F5344CB8AC3E}">
        <p14:creationId xmlns:p14="http://schemas.microsoft.com/office/powerpoint/2010/main" val="42468564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fr-FR" sz="1000" b="1" dirty="0">
                <a:solidFill>
                  <a:srgbClr val="000000"/>
                </a:solidFill>
                <a:latin typeface="Century Gothic" pitchFamily="18" charset="0"/>
              </a:rPr>
              <a:t>INSTANT COSMETIC PROCEDURES </a:t>
            </a:r>
          </a:p>
          <a:p>
            <a:pPr algn="just">
              <a:defRPr/>
            </a:pPr>
            <a:r>
              <a:rPr lang="fr-FR" sz="1000" b="1" dirty="0">
                <a:solidFill>
                  <a:srgbClr val="000000"/>
                </a:solidFill>
                <a:latin typeface="Century Gothic" pitchFamily="18" charset="0"/>
              </a:rPr>
              <a:t>Re-Plasty Laserist</a:t>
            </a:r>
          </a:p>
          <a:p>
            <a:pPr algn="just">
              <a:defRPr/>
            </a:pPr>
            <a:endParaRPr lang="fr-FR" sz="1000" b="1" dirty="0">
              <a:latin typeface="Century Gothic" pitchFamily="34" charset="0"/>
              <a:cs typeface="ＭＳ Ｐゴシック" charset="0"/>
            </a:endParaRPr>
          </a:p>
          <a:p>
            <a:pPr algn="just">
              <a:defRPr/>
            </a:pPr>
            <a:r>
              <a:rPr lang="fr-FR" sz="1000" b="1" dirty="0">
                <a:solidFill>
                  <a:srgbClr val="000000"/>
                </a:solidFill>
                <a:latin typeface="Century Gothic" pitchFamily="18" charset="0"/>
              </a:rPr>
              <a:t>LHA: </a:t>
            </a:r>
            <a:r>
              <a:rPr lang="fr-FR" sz="1000" dirty="0">
                <a:solidFill>
                  <a:srgbClr val="000000"/>
                </a:solidFill>
                <a:latin typeface="Century Gothic" pitchFamily="18" charset="0"/>
              </a:rPr>
              <a:t>Lipo Hydroxy Acid is a L’Oréal exclusive patented active ingredient. This product of 10 years of research is the latest generation of salicylic acid derivatives. Its exfoliating action is much more powerful than that of traditional salicylic acid. It has excellent affinity with the epidermis. High definition exfoliation for the epidermis.</a:t>
            </a:r>
          </a:p>
          <a:p>
            <a:pPr algn="just">
              <a:defRPr/>
            </a:pPr>
            <a:endParaRPr lang="fr-FR" sz="1000" dirty="0">
              <a:latin typeface="Century Gothic" pitchFamily="34" charset="0"/>
              <a:cs typeface="ＭＳ Ｐゴシック" charset="0"/>
            </a:endParaRPr>
          </a:p>
          <a:p>
            <a:pPr algn="just">
              <a:defRPr/>
            </a:pPr>
            <a:r>
              <a:rPr lang="fr-FR" sz="1000" b="1" dirty="0">
                <a:solidFill>
                  <a:srgbClr val="000000"/>
                </a:solidFill>
                <a:latin typeface="Century Gothic" pitchFamily="18" charset="0"/>
              </a:rPr>
              <a:t>White Ceramide: </a:t>
            </a:r>
            <a:r>
              <a:rPr lang="fr-FR" sz="1000" dirty="0">
                <a:solidFill>
                  <a:srgbClr val="000000"/>
                </a:solidFill>
                <a:latin typeface="Century Gothic" pitchFamily="18" charset="0"/>
              </a:rPr>
              <a:t>this new generation anti-dark spot molecule regulates the pigmentation process at the source. </a:t>
            </a:r>
          </a:p>
          <a:p>
            <a:pPr algn="just">
              <a:defRPr/>
            </a:pPr>
            <a:endParaRPr lang="fr-FR" sz="1000" dirty="0">
              <a:latin typeface="Century Gothic" pitchFamily="34" charset="0"/>
              <a:cs typeface="ＭＳ Ｐゴシック" charset="0"/>
            </a:endParaRPr>
          </a:p>
          <a:p>
            <a:pPr algn="just">
              <a:defRPr/>
            </a:pPr>
            <a:r>
              <a:rPr lang="fr-FR" sz="1000" b="1" dirty="0">
                <a:solidFill>
                  <a:srgbClr val="000000"/>
                </a:solidFill>
                <a:latin typeface="Century Gothic" pitchFamily="18" charset="0"/>
              </a:rPr>
              <a:t>Vitamin CG </a:t>
            </a:r>
            <a:r>
              <a:rPr lang="fr-FR" sz="1000" dirty="0">
                <a:solidFill>
                  <a:srgbClr val="000000"/>
                </a:solidFill>
                <a:latin typeface="Century Gothic" pitchFamily="18" charset="0"/>
              </a:rPr>
              <a:t>(stable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derivative) reduces pigmentation spots and protects against free radicals.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CG has various actions: it inhibits tyrosinase activity, the key enzyme in melanin synthesis, which helps to brighten the complexion. It is also anti-free radical and keratolytic. It is also known for its anti-ageing properties, through the synthesis of collagen, an essential component in the dermis that is responsible for its resistence and contributes to its elasticity. As opposed to Vitamin C, which changes very easily in an aqueous solution, with heat or light. Vitamin CG </a:t>
            </a:r>
            <a:r>
              <a:rPr lang="fr-FR" sz="1000" dirty="0" err="1">
                <a:solidFill>
                  <a:srgbClr val="000000"/>
                </a:solidFill>
                <a:latin typeface="Century Gothic" pitchFamily="18" charset="0"/>
              </a:rPr>
              <a:t>is</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stabilized</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(glucosylated form of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which makes it less sensitive to oxidation. It gradually transforms itself into active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inside the skin, which means that it has a prolonged action for optimum effectiveness.</a:t>
            </a:r>
          </a:p>
          <a:p>
            <a:pPr algn="just">
              <a:defRPr/>
            </a:pPr>
            <a:endParaRPr lang="fr-FR" sz="1000" dirty="0">
              <a:latin typeface="Century Gothic" pitchFamily="34" charset="0"/>
              <a:cs typeface="ＭＳ Ｐゴシック" charset="0"/>
            </a:endParaRPr>
          </a:p>
          <a:p>
            <a:pPr algn="just">
              <a:defRPr/>
            </a:pPr>
            <a:r>
              <a:rPr lang="fr-FR" sz="1000" b="1" dirty="0">
                <a:solidFill>
                  <a:srgbClr val="000000"/>
                </a:solidFill>
                <a:latin typeface="Century Gothic" pitchFamily="18" charset="0"/>
              </a:rPr>
              <a:t>Red algae extract: </a:t>
            </a:r>
            <a:r>
              <a:rPr lang="fr-FR" sz="1000" dirty="0">
                <a:solidFill>
                  <a:srgbClr val="000000"/>
                </a:solidFill>
                <a:latin typeface="Century Gothic" pitchFamily="18" charset="0"/>
              </a:rPr>
              <a:t>Palmaria palmata is a red algae measuring 50cm long that grows in the North Atlantic. It is rich in alginate and other trace elements as well as marine minerals, antioxidants and proteins. It is used in the cosmetics industry for its brightening properties (anti-tyrosinase and anti-melanin transfer activities).</a:t>
            </a:r>
          </a:p>
          <a:p>
            <a:pPr algn="just">
              <a:defRPr/>
            </a:pPr>
            <a:endParaRPr lang="fr-FR" sz="1000" dirty="0">
              <a:latin typeface="Century Gothic" pitchFamily="34" charset="0"/>
              <a:cs typeface="ＭＳ Ｐゴシック" charset="0"/>
            </a:endParaRPr>
          </a:p>
          <a:p>
            <a:pPr algn="just">
              <a:defRPr/>
            </a:pPr>
            <a:endParaRPr lang="fr-FR" sz="1000" dirty="0">
              <a:latin typeface="Century Gothic" pitchFamily="34" charset="0"/>
              <a:cs typeface="ＭＳ Ｐゴシック"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109</a:t>
            </a:fld>
            <a:endParaRPr lang="fr-FR">
              <a:solidFill>
                <a:prstClr val="black"/>
              </a:solidFill>
            </a:endParaRPr>
          </a:p>
        </p:txBody>
      </p:sp>
    </p:spTree>
    <p:extLst>
      <p:ext uri="{BB962C8B-B14F-4D97-AF65-F5344CB8AC3E}">
        <p14:creationId xmlns:p14="http://schemas.microsoft.com/office/powerpoint/2010/main" val="55775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1400" y="795338"/>
            <a:ext cx="5087938" cy="3816350"/>
          </a:xfrm>
        </p:spPr>
      </p:sp>
      <p:sp>
        <p:nvSpPr>
          <p:cNvPr id="3" name="Espace réservé des commentaires 2"/>
          <p:cNvSpPr>
            <a:spLocks noGrp="1"/>
          </p:cNvSpPr>
          <p:nvPr>
            <p:ph type="body" idx="1"/>
          </p:nvPr>
        </p:nvSpPr>
        <p:spPr>
          <a:xfrm>
            <a:off x="741364" y="4829175"/>
            <a:ext cx="5688012" cy="9345516"/>
          </a:xfrm>
        </p:spPr>
        <p:txBody>
          <a:bodyPr>
            <a:noAutofit/>
          </a:bodyPr>
          <a:lstStyle/>
          <a:p>
            <a:pPr marL="171418" indent="-171418" algn="just">
              <a:buFont typeface="Wingdings" pitchFamily="2" charset="2"/>
              <a:buChar char="§"/>
            </a:pPr>
            <a:r>
              <a:rPr lang="en-GB" sz="700" b="1" dirty="0">
                <a:solidFill>
                  <a:srgbClr val="000000"/>
                </a:solidFill>
                <a:latin typeface="Century Gothic" pitchFamily="34" charset="0"/>
              </a:rPr>
              <a:t>Pair-up participants: Make a face to face skin diagnosis, to be validated by trainer</a:t>
            </a:r>
          </a:p>
          <a:p>
            <a:pPr marL="171418" indent="-171418" algn="just"/>
            <a:endParaRPr lang="en-GB" sz="700" b="1" dirty="0">
              <a:solidFill>
                <a:srgbClr val="000000"/>
              </a:solidFill>
              <a:latin typeface="Century Gothic" pitchFamily="34" charset="0"/>
            </a:endParaRPr>
          </a:p>
          <a:p>
            <a:pPr marL="171418" indent="-171418" algn="just">
              <a:buFont typeface="Wingdings" pitchFamily="2" charset="2"/>
              <a:buChar char="§"/>
            </a:pPr>
            <a:r>
              <a:rPr lang="en-GB" sz="700" b="1" dirty="0">
                <a:solidFill>
                  <a:srgbClr val="000000"/>
                </a:solidFill>
                <a:latin typeface="Century Gothic" pitchFamily="34" charset="0"/>
              </a:rPr>
              <a:t>Objective: think about characteristics for each skin type (visual and tactile examination).</a:t>
            </a:r>
          </a:p>
          <a:p>
            <a:pPr marL="171418" indent="-171418" algn="just"/>
            <a:r>
              <a:rPr lang="en-GB" sz="700" dirty="0">
                <a:solidFill>
                  <a:srgbClr val="000000"/>
                </a:solidFill>
                <a:latin typeface="Century Gothic" pitchFamily="34" charset="0"/>
              </a:rPr>
              <a:t> </a:t>
            </a:r>
          </a:p>
          <a:p>
            <a:pPr marL="171418" indent="-171418" algn="just"/>
            <a:r>
              <a:rPr lang="en-GB" sz="700" dirty="0">
                <a:solidFill>
                  <a:srgbClr val="000000"/>
                </a:solidFill>
                <a:latin typeface="Century Gothic" pitchFamily="34" charset="0"/>
              </a:rPr>
              <a:t>Normal skin does not exist in adults. Only babies and children before puberty have normal skin.</a:t>
            </a:r>
          </a:p>
          <a:p>
            <a:pPr marL="171418" indent="-171418" algn="just"/>
            <a:r>
              <a:rPr lang="en-GB" sz="700" dirty="0">
                <a:solidFill>
                  <a:srgbClr val="000000"/>
                </a:solidFill>
                <a:latin typeface="Century Gothic" pitchFamily="34" charset="0"/>
              </a:rPr>
              <a:t>However, a woman who states that she has normal skin means that she has no major skin problems.</a:t>
            </a:r>
          </a:p>
          <a:p>
            <a:pPr marL="171418" indent="-171418" algn="just"/>
            <a:endParaRPr lang="en-GB" sz="700" dirty="0">
              <a:solidFill>
                <a:srgbClr val="000000"/>
              </a:solidFill>
              <a:latin typeface="Century Gothic" pitchFamily="34" charset="0"/>
            </a:endParaRPr>
          </a:p>
          <a:p>
            <a:pPr marL="180941" indent="-180941" algn="just">
              <a:buFont typeface="Wingdings" pitchFamily="2" charset="2"/>
              <a:buChar char="§"/>
            </a:pPr>
            <a:r>
              <a:rPr lang="en-GB" sz="700" b="1" u="sng" dirty="0">
                <a:solidFill>
                  <a:srgbClr val="000000"/>
                </a:solidFill>
                <a:latin typeface="Century Gothic" pitchFamily="34" charset="0"/>
              </a:rPr>
              <a:t>DRY SKIN</a:t>
            </a:r>
          </a:p>
          <a:p>
            <a:pPr marL="180941" algn="just"/>
            <a:r>
              <a:rPr lang="en-GB" sz="700" dirty="0">
                <a:solidFill>
                  <a:srgbClr val="000000"/>
                </a:solidFill>
                <a:latin typeface="Century Gothic" pitchFamily="34" charset="0"/>
              </a:rPr>
              <a:t>Dry Skin is skin that lacks moisture, lipids or both.  </a:t>
            </a:r>
          </a:p>
          <a:p>
            <a:pPr marL="180941" algn="just"/>
            <a:r>
              <a:rPr lang="en-GB" sz="700" dirty="0">
                <a:solidFill>
                  <a:srgbClr val="000000"/>
                </a:solidFill>
                <a:latin typeface="Century Gothic" pitchFamily="34" charset="0"/>
              </a:rPr>
              <a:t>Reduced concentration in the stratum </a:t>
            </a:r>
            <a:r>
              <a:rPr lang="en-GB" sz="700" dirty="0" err="1">
                <a:solidFill>
                  <a:srgbClr val="000000"/>
                </a:solidFill>
                <a:latin typeface="Century Gothic" pitchFamily="34" charset="0"/>
              </a:rPr>
              <a:t>corneum</a:t>
            </a:r>
            <a:r>
              <a:rPr lang="en-GB" sz="700" dirty="0">
                <a:solidFill>
                  <a:srgbClr val="000000"/>
                </a:solidFill>
                <a:latin typeface="Century Gothic" pitchFamily="34" charset="0"/>
              </a:rPr>
              <a:t> is due to an alteration of the </a:t>
            </a:r>
            <a:r>
              <a:rPr lang="en-GB" sz="700" dirty="0" err="1">
                <a:solidFill>
                  <a:srgbClr val="000000"/>
                </a:solidFill>
                <a:latin typeface="Century Gothic" pitchFamily="34" charset="0"/>
              </a:rPr>
              <a:t>hydrolipid</a:t>
            </a:r>
            <a:r>
              <a:rPr lang="en-GB" sz="700" dirty="0">
                <a:solidFill>
                  <a:srgbClr val="000000"/>
                </a:solidFill>
                <a:latin typeface="Century Gothic" pitchFamily="34" charset="0"/>
              </a:rPr>
              <a:t> film and disorganization of the intercellular cement.</a:t>
            </a:r>
          </a:p>
          <a:p>
            <a:pPr marL="180941" algn="just"/>
            <a:r>
              <a:rPr lang="en-GB" sz="700" dirty="0">
                <a:solidFill>
                  <a:srgbClr val="000000"/>
                </a:solidFill>
                <a:latin typeface="Century Gothic" pitchFamily="34" charset="0"/>
              </a:rPr>
              <a:t>When skin is dry due to a lack of sebum, there are fewer protective lipids and it reacts more strongly to aggression. It becomes wrinkled earlier than other skin types.</a:t>
            </a:r>
          </a:p>
          <a:p>
            <a:pPr marL="180941" algn="just"/>
            <a:r>
              <a:rPr lang="en-GB" sz="700" dirty="0">
                <a:solidFill>
                  <a:srgbClr val="000000"/>
                </a:solidFill>
                <a:latin typeface="Century Gothic" pitchFamily="34" charset="0"/>
              </a:rPr>
              <a:t>It is frequent among older people who have a loss of elasticity and visible signs of ageing caused by slower cellular regeneration in the epidermis.</a:t>
            </a:r>
          </a:p>
          <a:p>
            <a:pPr marL="361883" indent="-180941" algn="just">
              <a:buFontTx/>
              <a:buChar char="-"/>
            </a:pPr>
            <a:r>
              <a:rPr lang="en-GB" sz="700" u="sng" dirty="0">
                <a:solidFill>
                  <a:srgbClr val="000000"/>
                </a:solidFill>
                <a:latin typeface="Century Gothic" pitchFamily="34" charset="0"/>
              </a:rPr>
              <a:t>Major internal causes</a:t>
            </a:r>
            <a:r>
              <a:rPr lang="en-GB" sz="700" dirty="0">
                <a:solidFill>
                  <a:srgbClr val="000000"/>
                </a:solidFill>
                <a:latin typeface="Century Gothic" pitchFamily="34" charset="0"/>
              </a:rPr>
              <a:t>: heredity, age, menopause, certain medications and low-lipid nourishment. When under hormonal influence, sebaceous glands produce little sebum.</a:t>
            </a:r>
          </a:p>
          <a:p>
            <a:pPr marL="361883" indent="-180941" algn="just">
              <a:buFontTx/>
              <a:buChar char="-"/>
            </a:pPr>
            <a:r>
              <a:rPr lang="en-GB" sz="700" u="sng" dirty="0">
                <a:solidFill>
                  <a:srgbClr val="000000"/>
                </a:solidFill>
                <a:latin typeface="Century Gothic" pitchFamily="34" charset="0"/>
              </a:rPr>
              <a:t>Major external causes</a:t>
            </a:r>
            <a:r>
              <a:rPr lang="en-GB" sz="700" dirty="0">
                <a:solidFill>
                  <a:srgbClr val="000000"/>
                </a:solidFill>
                <a:latin typeface="Century Gothic" pitchFamily="34" charset="0"/>
              </a:rPr>
              <a:t>: weather (wind, cold, sun, UV rays) air conditioning, poorly adapted cosmetics and makeup, hard water, soap and certain dermatological treatments.</a:t>
            </a:r>
          </a:p>
          <a:p>
            <a:pPr marL="361883" indent="-180941" algn="just"/>
            <a:endParaRPr lang="en-GB" sz="700" dirty="0">
              <a:solidFill>
                <a:srgbClr val="000000"/>
              </a:solidFill>
              <a:latin typeface="Century Gothic" pitchFamily="34" charset="0"/>
            </a:endParaRPr>
          </a:p>
          <a:p>
            <a:pPr algn="just"/>
            <a:r>
              <a:rPr lang="en-GB" sz="700" dirty="0">
                <a:solidFill>
                  <a:srgbClr val="000000"/>
                </a:solidFill>
                <a:latin typeface="Century Gothic" pitchFamily="34" charset="0"/>
              </a:rPr>
              <a:t>People who have dry skin </a:t>
            </a:r>
            <a:r>
              <a:rPr lang="en-GB" sz="700" i="1" u="sng" dirty="0">
                <a:solidFill>
                  <a:srgbClr val="000000"/>
                </a:solidFill>
                <a:latin typeface="Century Gothic" pitchFamily="34" charset="0"/>
              </a:rPr>
              <a:t>feel a sensation of tautness and discomfort (more or less intense itchiness).</a:t>
            </a:r>
            <a:r>
              <a:rPr lang="en-GB" sz="700" i="1" dirty="0">
                <a:solidFill>
                  <a:srgbClr val="000000"/>
                </a:solidFill>
                <a:latin typeface="Century Gothic" pitchFamily="34" charset="0"/>
              </a:rPr>
              <a:t> </a:t>
            </a:r>
            <a:r>
              <a:rPr lang="en-GB" sz="700" dirty="0">
                <a:solidFill>
                  <a:srgbClr val="000000"/>
                </a:solidFill>
                <a:latin typeface="Century Gothic" pitchFamily="34" charset="0"/>
              </a:rPr>
              <a:t>They look for lasting daily comfort : non-greasy products that penetrate immediately and that can be used under makeup. </a:t>
            </a:r>
          </a:p>
          <a:p>
            <a:pPr marL="171418" indent="-171418" algn="just"/>
            <a:endParaRPr lang="en-GB" sz="700" dirty="0">
              <a:solidFill>
                <a:srgbClr val="000000"/>
              </a:solidFill>
              <a:latin typeface="Century Gothic" pitchFamily="34" charset="0"/>
            </a:endParaRPr>
          </a:p>
          <a:p>
            <a:pPr marL="180941" indent="-180941" algn="just">
              <a:buFont typeface="Wingdings" pitchFamily="2" charset="2"/>
              <a:buChar char="§"/>
            </a:pPr>
            <a:r>
              <a:rPr lang="en-GB" sz="700" b="1" u="sng" dirty="0">
                <a:solidFill>
                  <a:srgbClr val="000000"/>
                </a:solidFill>
                <a:latin typeface="Century Gothic" pitchFamily="34" charset="0"/>
              </a:rPr>
              <a:t>OILY SKIN</a:t>
            </a:r>
          </a:p>
          <a:p>
            <a:pPr marL="180941" algn="just"/>
            <a:r>
              <a:rPr lang="en-GB" sz="700" dirty="0">
                <a:solidFill>
                  <a:srgbClr val="000000"/>
                </a:solidFill>
                <a:latin typeface="Century Gothic" pitchFamily="34" charset="0"/>
              </a:rPr>
              <a:t>Oily skin is related to the abundance and nature of sebum on the skin’s surface</a:t>
            </a:r>
          </a:p>
          <a:p>
            <a:pPr marL="180941" algn="just"/>
            <a:r>
              <a:rPr lang="en-GB" sz="700" dirty="0">
                <a:solidFill>
                  <a:srgbClr val="000000"/>
                </a:solidFill>
                <a:latin typeface="Century Gothic" pitchFamily="34" charset="0"/>
              </a:rPr>
              <a:t>It is frequent among teens and young adults.</a:t>
            </a:r>
          </a:p>
          <a:p>
            <a:pPr marL="180941" algn="just"/>
            <a:r>
              <a:rPr lang="en-GB" sz="700" dirty="0">
                <a:solidFill>
                  <a:srgbClr val="000000"/>
                </a:solidFill>
                <a:latin typeface="Century Gothic" pitchFamily="34" charset="0"/>
              </a:rPr>
              <a:t>Excess sebum makes the forehead, sides of the nose and chin look shiny: the "T" zone.</a:t>
            </a:r>
          </a:p>
          <a:p>
            <a:pPr marL="180941" algn="just"/>
            <a:r>
              <a:rPr lang="en-GB" sz="700" dirty="0">
                <a:solidFill>
                  <a:srgbClr val="000000"/>
                </a:solidFill>
                <a:latin typeface="Century Gothic" pitchFamily="34" charset="0"/>
              </a:rPr>
              <a:t>In extreme cases, various forms of acne can develop. </a:t>
            </a:r>
          </a:p>
          <a:p>
            <a:pPr marL="180941" algn="just"/>
            <a:r>
              <a:rPr lang="en-GB" sz="700" dirty="0">
                <a:solidFill>
                  <a:srgbClr val="000000"/>
                </a:solidFill>
                <a:latin typeface="Century Gothic" pitchFamily="34" charset="0"/>
              </a:rPr>
              <a:t>Oily skin is thick and covered with a protective oily film. </a:t>
            </a:r>
          </a:p>
          <a:p>
            <a:pPr marL="361883" indent="-180941" algn="just">
              <a:buFontTx/>
              <a:buChar char="-"/>
            </a:pPr>
            <a:r>
              <a:rPr lang="en-GB" sz="700" u="sng" dirty="0">
                <a:solidFill>
                  <a:srgbClr val="000000"/>
                </a:solidFill>
                <a:latin typeface="Century Gothic" pitchFamily="34" charset="0"/>
              </a:rPr>
              <a:t>Major internal causes</a:t>
            </a:r>
            <a:r>
              <a:rPr lang="en-GB" sz="700" dirty="0">
                <a:solidFill>
                  <a:srgbClr val="000000"/>
                </a:solidFill>
                <a:latin typeface="Century Gothic" pitchFamily="34" charset="0"/>
              </a:rPr>
              <a:t>: heredity, medication (antibiotics, anticoagulants) hormones. When under hormonal influence, sebaceous glands produce too much sebum beginning at puberty</a:t>
            </a:r>
          </a:p>
          <a:p>
            <a:pPr marL="361883" indent="-180941" algn="just">
              <a:buFontTx/>
              <a:buChar char="-"/>
            </a:pPr>
            <a:r>
              <a:rPr lang="en-GB" sz="700" u="sng" dirty="0">
                <a:solidFill>
                  <a:srgbClr val="000000"/>
                </a:solidFill>
                <a:latin typeface="Century Gothic" pitchFamily="34" charset="0"/>
              </a:rPr>
              <a:t>Major external causes</a:t>
            </a:r>
            <a:r>
              <a:rPr lang="en-GB" sz="700" dirty="0">
                <a:solidFill>
                  <a:srgbClr val="000000"/>
                </a:solidFill>
                <a:latin typeface="Century Gothic" pitchFamily="34" charset="0"/>
              </a:rPr>
              <a:t>: weather (heat, humidity), pollution , poorly adapted cosmetics, bad hygiene habits. </a:t>
            </a:r>
          </a:p>
          <a:p>
            <a:pPr algn="just"/>
            <a:endParaRPr lang="en-GB" sz="700" dirty="0">
              <a:solidFill>
                <a:srgbClr val="000000"/>
              </a:solidFill>
              <a:latin typeface="Century Gothic" pitchFamily="34" charset="0"/>
            </a:endParaRPr>
          </a:p>
          <a:p>
            <a:pPr algn="just"/>
            <a:r>
              <a:rPr lang="en-GB" sz="700" dirty="0">
                <a:solidFill>
                  <a:srgbClr val="000000"/>
                </a:solidFill>
                <a:latin typeface="Century Gothic" pitchFamily="34" charset="0"/>
              </a:rPr>
              <a:t>People who have oily skin look for light, non-greasy textures that are instantly absorbed by the skin. They like aqueous emulsions.</a:t>
            </a:r>
          </a:p>
          <a:p>
            <a:pPr algn="just"/>
            <a:r>
              <a:rPr lang="en-GB" sz="700" b="1" dirty="0">
                <a:solidFill>
                  <a:srgbClr val="000000"/>
                </a:solidFill>
                <a:latin typeface="Century Gothic" pitchFamily="34" charset="0"/>
              </a:rPr>
              <a:t>However, no cosmetic product can treat acne because it is an inflammatory condition of the </a:t>
            </a:r>
            <a:r>
              <a:rPr lang="en-GB" sz="700" b="1" dirty="0" err="1">
                <a:solidFill>
                  <a:srgbClr val="000000"/>
                </a:solidFill>
                <a:latin typeface="Century Gothic" pitchFamily="34" charset="0"/>
              </a:rPr>
              <a:t>pilo</a:t>
            </a:r>
            <a:r>
              <a:rPr lang="en-GB" sz="700" b="1" dirty="0">
                <a:solidFill>
                  <a:srgbClr val="000000"/>
                </a:solidFill>
                <a:latin typeface="Century Gothic" pitchFamily="34" charset="0"/>
              </a:rPr>
              <a:t>-sebaceous follicles. The only solution: dermatologist</a:t>
            </a:r>
          </a:p>
          <a:p>
            <a:pPr marL="171418" indent="-171418" algn="just"/>
            <a:endParaRPr lang="en-GB" sz="700" dirty="0">
              <a:solidFill>
                <a:srgbClr val="000000"/>
              </a:solidFill>
              <a:latin typeface="Century Gothic" pitchFamily="34" charset="0"/>
            </a:endParaRPr>
          </a:p>
          <a:p>
            <a:pPr marL="180941" indent="-180941" algn="just">
              <a:buFont typeface="Wingdings" pitchFamily="2" charset="2"/>
              <a:buChar char="§"/>
            </a:pPr>
            <a:r>
              <a:rPr lang="en-GB" sz="700" b="1" u="sng" dirty="0">
                <a:solidFill>
                  <a:srgbClr val="000000"/>
                </a:solidFill>
                <a:latin typeface="Century Gothic" pitchFamily="34" charset="0"/>
              </a:rPr>
              <a:t>COMBINATION SKIN</a:t>
            </a:r>
          </a:p>
          <a:p>
            <a:pPr marL="180941" indent="-180941" algn="just"/>
            <a:r>
              <a:rPr lang="en-GB" sz="700" dirty="0">
                <a:solidFill>
                  <a:srgbClr val="000000"/>
                </a:solidFill>
                <a:latin typeface="Century Gothic" pitchFamily="34" charset="0"/>
              </a:rPr>
              <a:t>	Combination skin is soft to touch, it is even and has no visible blemishes. </a:t>
            </a:r>
          </a:p>
          <a:p>
            <a:pPr marL="180941" indent="-180941" algn="just"/>
            <a:r>
              <a:rPr lang="en-GB" sz="700" dirty="0">
                <a:solidFill>
                  <a:srgbClr val="000000"/>
                </a:solidFill>
                <a:latin typeface="Century Gothic" pitchFamily="34" charset="0"/>
              </a:rPr>
              <a:t>	The "T" zone is oily and shiny (forehead, nose, chin) and there are some dehydrated areas on the rest of the face. Sebum production is not excessive.</a:t>
            </a:r>
          </a:p>
          <a:p>
            <a:pPr marL="180941" indent="-180941" algn="just"/>
            <a:endParaRPr lang="en-GB" sz="700" dirty="0">
              <a:solidFill>
                <a:srgbClr val="000000"/>
              </a:solidFill>
              <a:latin typeface="Century Gothic" pitchFamily="34" charset="0"/>
            </a:endParaRPr>
          </a:p>
          <a:p>
            <a:pPr algn="just"/>
            <a:r>
              <a:rPr lang="en-GB" sz="700" b="1" dirty="0">
                <a:solidFill>
                  <a:srgbClr val="000000"/>
                </a:solidFill>
                <a:latin typeface="Century Gothic" pitchFamily="34" charset="0"/>
              </a:rPr>
              <a:t>Sometimes people speak incorrectly of sensitive or dehydrated skin, but these are really conditions or states of the skin and not skin types.  The details for states of the skin are in the Level 2 module.</a:t>
            </a:r>
          </a:p>
          <a:p>
            <a:pPr marL="444418" indent="-266649" algn="just">
              <a:lnSpc>
                <a:spcPct val="110000"/>
              </a:lnSpc>
            </a:pPr>
            <a:endParaRPr lang="en-GB" sz="700" dirty="0">
              <a:solidFill>
                <a:srgbClr val="000000"/>
              </a:solidFill>
              <a:latin typeface="Century Gothic" pitchFamily="34" charset="0"/>
            </a:endParaRPr>
          </a:p>
          <a:p>
            <a:pPr marL="444418" indent="-266649" algn="just">
              <a:lnSpc>
                <a:spcPct val="110000"/>
              </a:lnSpc>
            </a:pPr>
            <a:r>
              <a:rPr lang="en-GB" sz="700" u="sng" dirty="0">
                <a:solidFill>
                  <a:srgbClr val="000000"/>
                </a:solidFill>
                <a:latin typeface="Century Gothic" pitchFamily="34" charset="0"/>
              </a:rPr>
              <a:t>Transition</a:t>
            </a:r>
          </a:p>
          <a:p>
            <a:pPr marL="180941" indent="-3174" algn="just">
              <a:lnSpc>
                <a:spcPct val="110000"/>
              </a:lnSpc>
            </a:pPr>
            <a:r>
              <a:rPr lang="en-GB" sz="700" dirty="0">
                <a:solidFill>
                  <a:srgbClr val="000000"/>
                </a:solidFill>
                <a:latin typeface="Century Gothic" pitchFamily="34" charset="0"/>
              </a:rPr>
              <a:t>"Before continuing on to the precise functions for each of these skin layers, let’s do a QUIZ." </a:t>
            </a:r>
          </a:p>
          <a:p>
            <a:pPr algn="just"/>
            <a:endParaRPr lang="en-GB" sz="700" dirty="0">
              <a:solidFill>
                <a:srgbClr val="000000"/>
              </a:solidFill>
              <a:latin typeface="Century Gothic" pitchFamily="34" charset="0"/>
            </a:endParaRPr>
          </a:p>
        </p:txBody>
      </p:sp>
      <p:sp>
        <p:nvSpPr>
          <p:cNvPr id="4" name="Espace réservé du numéro de diapositive 3"/>
          <p:cNvSpPr>
            <a:spLocks noGrp="1"/>
          </p:cNvSpPr>
          <p:nvPr>
            <p:ph type="sldNum" sz="quarter" idx="10"/>
          </p:nvPr>
        </p:nvSpPr>
        <p:spPr>
          <a:xfrm>
            <a:off x="4021300" y="9701109"/>
            <a:ext cx="3076363" cy="511731"/>
          </a:xfrm>
        </p:spPr>
        <p:txBody>
          <a:bodyPr/>
          <a:lstStyle/>
          <a:p>
            <a:fld id="{AFA5F4AA-6216-4015-9F03-568325F1F899}" type="slidenum">
              <a:rPr lang="fr-FR" smtClean="0">
                <a:solidFill>
                  <a:prstClr val="black"/>
                </a:solidFill>
              </a:rPr>
              <a:pPr/>
              <a:t>11</a:t>
            </a:fld>
            <a:endParaRPr lang="fr-FR" dirty="0">
              <a:solidFill>
                <a:prstClr val="black"/>
              </a:solidFill>
            </a:endParaRPr>
          </a:p>
        </p:txBody>
      </p:sp>
    </p:spTree>
    <p:extLst>
      <p:ext uri="{BB962C8B-B14F-4D97-AF65-F5344CB8AC3E}">
        <p14:creationId xmlns:p14="http://schemas.microsoft.com/office/powerpoint/2010/main" val="4591931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defRPr/>
            </a:pPr>
            <a:r>
              <a:rPr lang="en-US" sz="1000" b="1" dirty="0">
                <a:latin typeface="Century Gothic" pitchFamily="34" charset="0"/>
              </a:rPr>
              <a:t>INSTANT COSMETICS PROCEDURES: </a:t>
            </a:r>
            <a:r>
              <a:rPr lang="en-US" sz="1000" dirty="0"/>
              <a:t/>
            </a:r>
            <a:br>
              <a:rPr lang="en-US" sz="1000" dirty="0"/>
            </a:br>
            <a:r>
              <a:rPr lang="en-US" sz="1000" b="1" dirty="0">
                <a:latin typeface="Century Gothic" pitchFamily="34" charset="0"/>
              </a:rPr>
              <a:t>Re-Plasty Laserist</a:t>
            </a:r>
          </a:p>
          <a:p>
            <a:pPr>
              <a:lnSpc>
                <a:spcPct val="90000"/>
              </a:lnSpc>
              <a:defRPr/>
            </a:pPr>
            <a:endParaRPr lang="en-US" sz="1000" b="1" dirty="0">
              <a:solidFill>
                <a:srgbClr val="00B050"/>
              </a:solidFill>
              <a:latin typeface="Century Gothic" pitchFamily="18" charset="0"/>
            </a:endParaRPr>
          </a:p>
          <a:p>
            <a:pPr>
              <a:lnSpc>
                <a:spcPct val="90000"/>
              </a:lnSpc>
              <a:defRPr/>
            </a:pPr>
            <a:r>
              <a:rPr lang="en-US" sz="1000" b="1" dirty="0">
                <a:latin typeface="Century Gothic" pitchFamily="34" charset="0"/>
              </a:rPr>
              <a:t>ANTI-DARK SPOT CONCENTRATE INTENSIVELY BRIGHTENING</a:t>
            </a:r>
          </a:p>
          <a:p>
            <a:pPr>
              <a:lnSpc>
                <a:spcPct val="90000"/>
              </a:lnSpc>
              <a:spcBef>
                <a:spcPct val="0"/>
              </a:spcBef>
              <a:defRPr/>
            </a:pPr>
            <a:r>
              <a:rPr lang="en-US" sz="1000" u="sng" dirty="0">
                <a:latin typeface="Century Gothic" pitchFamily="34" charset="0"/>
              </a:rPr>
              <a:t>Results:</a:t>
            </a:r>
          </a:p>
          <a:p>
            <a:pPr>
              <a:lnSpc>
                <a:spcPct val="90000"/>
              </a:lnSpc>
              <a:defRPr/>
            </a:pPr>
            <a:r>
              <a:rPr lang="en-US" sz="1000" dirty="0">
                <a:latin typeface="Century Gothic" pitchFamily="34" charset="0"/>
              </a:rPr>
              <a:t>- Instantly, the complexion is radiant, unified and smooth. </a:t>
            </a:r>
          </a:p>
          <a:p>
            <a:pPr>
              <a:lnSpc>
                <a:spcPct val="90000"/>
              </a:lnSpc>
              <a:defRPr/>
            </a:pPr>
            <a:r>
              <a:rPr lang="en-US" sz="1000" dirty="0">
                <a:latin typeface="Century Gothic" pitchFamily="34" charset="0"/>
              </a:rPr>
              <a:t>- Day after day, dark spots, redness and imperfections are reduced. Skin texture is smoother, more even and more translucent.</a:t>
            </a:r>
          </a:p>
          <a:p>
            <a:pPr>
              <a:lnSpc>
                <a:spcPct val="90000"/>
              </a:lnSpc>
              <a:defRPr/>
            </a:pPr>
            <a:r>
              <a:rPr lang="en-US" sz="1000" u="sng" dirty="0">
                <a:latin typeface="Century Gothic" pitchFamily="34" charset="0"/>
              </a:rPr>
              <a:t>Texture:</a:t>
            </a:r>
            <a:r>
              <a:rPr lang="en-US" sz="1000" u="sng" dirty="0">
                <a:solidFill>
                  <a:srgbClr val="00B050"/>
                </a:solidFill>
                <a:latin typeface="Century Gothic" pitchFamily="18" charset="0"/>
              </a:rPr>
              <a:t> </a:t>
            </a:r>
          </a:p>
          <a:p>
            <a:pPr>
              <a:lnSpc>
                <a:spcPct val="90000"/>
              </a:lnSpc>
              <a:defRPr/>
            </a:pPr>
            <a:r>
              <a:rPr lang="en-US" sz="1000" dirty="0">
                <a:latin typeface="Century Gothic" pitchFamily="34" charset="0"/>
              </a:rPr>
              <a:t>Silky serum with a velvety finish for instantly illuminated skin</a:t>
            </a:r>
          </a:p>
          <a:p>
            <a:pPr>
              <a:lnSpc>
                <a:spcPct val="90000"/>
              </a:lnSpc>
              <a:defRPr/>
            </a:pPr>
            <a:endParaRPr lang="en-US" sz="1000" b="1" dirty="0">
              <a:solidFill>
                <a:srgbClr val="00B050"/>
              </a:solidFill>
              <a:latin typeface="Century Gothic" pitchFamily="34" charset="0"/>
            </a:endParaRPr>
          </a:p>
          <a:p>
            <a:pPr>
              <a:lnSpc>
                <a:spcPct val="90000"/>
              </a:lnSpc>
              <a:defRPr/>
            </a:pPr>
            <a:r>
              <a:rPr lang="en-US" sz="1000" b="1" dirty="0">
                <a:latin typeface="Century Gothic" pitchFamily="34" charset="0"/>
              </a:rPr>
              <a:t>INSTANT DARK SPOT CORRECTOR</a:t>
            </a:r>
          </a:p>
          <a:p>
            <a:pPr>
              <a:lnSpc>
                <a:spcPct val="90000"/>
              </a:lnSpc>
              <a:defRPr/>
            </a:pPr>
            <a:r>
              <a:rPr lang="en-US" sz="1000" u="sng" dirty="0">
                <a:latin typeface="Century Gothic" pitchFamily="34" charset="0"/>
              </a:rPr>
              <a:t>Results:</a:t>
            </a:r>
          </a:p>
          <a:p>
            <a:pPr>
              <a:lnSpc>
                <a:spcPct val="90000"/>
              </a:lnSpc>
              <a:defRPr/>
            </a:pPr>
            <a:r>
              <a:rPr lang="en-US" sz="1000" dirty="0">
                <a:latin typeface="Century Gothic" pitchFamily="34" charset="0"/>
              </a:rPr>
              <a:t>Instantly, dark spots are hidden.</a:t>
            </a:r>
            <a:br>
              <a:rPr lang="en-US" sz="1000" dirty="0">
                <a:latin typeface="Century Gothic" pitchFamily="34" charset="0"/>
              </a:rPr>
            </a:br>
            <a:r>
              <a:rPr lang="en-US" sz="1000" dirty="0">
                <a:latin typeface="Century Gothic" pitchFamily="34" charset="0"/>
              </a:rPr>
              <a:t>Day after day, dark spots are reduced in size, number and intensity.</a:t>
            </a:r>
          </a:p>
          <a:p>
            <a:pPr>
              <a:lnSpc>
                <a:spcPct val="90000"/>
              </a:lnSpc>
              <a:defRPr/>
            </a:pPr>
            <a:r>
              <a:rPr lang="en-US" sz="1000" u="sng" dirty="0">
                <a:latin typeface="Century Gothic" pitchFamily="34" charset="0"/>
              </a:rPr>
              <a:t>Texture:</a:t>
            </a:r>
          </a:p>
          <a:p>
            <a:pPr>
              <a:lnSpc>
                <a:spcPct val="90000"/>
              </a:lnSpc>
              <a:spcBef>
                <a:spcPct val="0"/>
              </a:spcBef>
              <a:defRPr/>
            </a:pPr>
            <a:r>
              <a:rPr lang="en-US" sz="1000" dirty="0">
                <a:latin typeface="Century Gothic" pitchFamily="34" charset="0"/>
              </a:rPr>
              <a:t>Refined and subtly tinted emulsion. </a:t>
            </a:r>
          </a:p>
          <a:p>
            <a:pPr>
              <a:lnSpc>
                <a:spcPct val="90000"/>
              </a:lnSpc>
              <a:defRPr/>
            </a:pPr>
            <a:r>
              <a:rPr lang="en-US" sz="1000" dirty="0">
                <a:latin typeface="Century Gothic" pitchFamily="34" charset="0"/>
              </a:rPr>
              <a:t>DIRECTIONS FOR USE</a:t>
            </a:r>
          </a:p>
          <a:p>
            <a:pPr>
              <a:lnSpc>
                <a:spcPct val="90000"/>
              </a:lnSpc>
              <a:defRPr/>
            </a:pPr>
            <a:r>
              <a:rPr lang="en-US" sz="1000" dirty="0">
                <a:latin typeface="Century Gothic" pitchFamily="34" charset="0"/>
              </a:rPr>
              <a:t>To load the pen, turn the dosing button anti-clockwise (X6 COMPLETE TURNS).</a:t>
            </a:r>
          </a:p>
          <a:p>
            <a:pPr>
              <a:lnSpc>
                <a:spcPct val="90000"/>
              </a:lnSpc>
              <a:defRPr/>
            </a:pPr>
            <a:r>
              <a:rPr lang="en-US" sz="1000" dirty="0">
                <a:latin typeface="Century Gothic" pitchFamily="34" charset="0"/>
              </a:rPr>
              <a:t>Then carry out ½ to 1 TURN between each use. Apply to dark spots before delicately blending with a brush and/or your fingertips.</a:t>
            </a:r>
          </a:p>
          <a:p>
            <a:pPr>
              <a:lnSpc>
                <a:spcPct val="90000"/>
              </a:lnSpc>
              <a:defRPr/>
            </a:pPr>
            <a:r>
              <a:rPr lang="en-US" sz="1000" u="sng" dirty="0">
                <a:latin typeface="Century Gothic" pitchFamily="34" charset="0"/>
              </a:rPr>
              <a:t>Tip: </a:t>
            </a:r>
          </a:p>
          <a:p>
            <a:pPr>
              <a:lnSpc>
                <a:spcPct val="90000"/>
              </a:lnSpc>
              <a:buFontTx/>
              <a:buChar char="-"/>
              <a:defRPr/>
            </a:pPr>
            <a:r>
              <a:rPr lang="en-US" sz="1000" dirty="0">
                <a:latin typeface="Century Gothic" pitchFamily="34" charset="0"/>
              </a:rPr>
              <a:t>Can be used for “touch ups" throughout the day.</a:t>
            </a:r>
          </a:p>
          <a:p>
            <a:pPr>
              <a:lnSpc>
                <a:spcPct val="90000"/>
              </a:lnSpc>
              <a:spcBef>
                <a:spcPct val="0"/>
              </a:spcBef>
              <a:defRPr/>
            </a:pPr>
            <a:r>
              <a:rPr lang="en-US" sz="1000" dirty="0">
                <a:latin typeface="Century Gothic" pitchFamily="34" charset="0"/>
              </a:rPr>
              <a:t>To maintain the quality and efficacy of your brush: wipe the brush with a clean and dry paper handkerchief after each use.</a:t>
            </a:r>
          </a:p>
          <a:p>
            <a:pPr>
              <a:lnSpc>
                <a:spcPct val="90000"/>
              </a:lnSpc>
              <a:spcBef>
                <a:spcPts val="388"/>
              </a:spcBef>
              <a:buFontTx/>
              <a:buChar char="-"/>
              <a:defRPr/>
            </a:pPr>
            <a:r>
              <a:rPr lang="en-US" sz="1000" dirty="0">
                <a:latin typeface="Century Gothic" pitchFamily="34" charset="0"/>
              </a:rPr>
              <a:t>In the point of sale, clean the pen using a paper handkerchief soaked in hydro-alcoholic solution to avoid the proliferation of bacteria and above all to reassure your customer. Ideally, this should be done in front of her.</a:t>
            </a:r>
          </a:p>
          <a:p>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110</a:t>
            </a:fld>
            <a:endParaRPr lang="fr-FR">
              <a:solidFill>
                <a:prstClr val="black"/>
              </a:solidFill>
            </a:endParaRPr>
          </a:p>
        </p:txBody>
      </p:sp>
    </p:spTree>
    <p:extLst>
      <p:ext uri="{BB962C8B-B14F-4D97-AF65-F5344CB8AC3E}">
        <p14:creationId xmlns:p14="http://schemas.microsoft.com/office/powerpoint/2010/main" val="9671445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41338" y="4829274"/>
            <a:ext cx="5679440" cy="5688632"/>
          </a:xfrm>
        </p:spPr>
        <p:txBody>
          <a:bodyPr/>
          <a:lstStyle/>
          <a:p>
            <a:pPr>
              <a:lnSpc>
                <a:spcPct val="105000"/>
              </a:lnSpc>
              <a:spcBef>
                <a:spcPct val="0"/>
              </a:spcBef>
              <a:spcAft>
                <a:spcPts val="1035"/>
              </a:spcAft>
              <a:defRPr/>
            </a:pPr>
            <a:r>
              <a:rPr lang="en-US" sz="900" b="1" dirty="0">
                <a:solidFill>
                  <a:srgbClr val="000000"/>
                </a:solidFill>
                <a:latin typeface="Century Gothic" pitchFamily="18" charset="0"/>
              </a:rPr>
              <a:t>LHA:</a:t>
            </a:r>
            <a:r>
              <a:rPr lang="en-US" sz="900" dirty="0">
                <a:solidFill>
                  <a:srgbClr val="00B050"/>
                </a:solidFill>
                <a:latin typeface="Century Gothic" pitchFamily="18" charset="0"/>
              </a:rPr>
              <a:t> </a:t>
            </a:r>
            <a:r>
              <a:rPr lang="en-US" sz="900" dirty="0" err="1">
                <a:latin typeface="Century Gothic" pitchFamily="34" charset="0"/>
              </a:rPr>
              <a:t>Lipo</a:t>
            </a:r>
            <a:r>
              <a:rPr lang="en-US" sz="900" dirty="0">
                <a:latin typeface="Century Gothic" pitchFamily="34" charset="0"/>
              </a:rPr>
              <a:t> </a:t>
            </a:r>
            <a:r>
              <a:rPr lang="en-US" sz="900" dirty="0" err="1">
                <a:latin typeface="Century Gothic" pitchFamily="34" charset="0"/>
              </a:rPr>
              <a:t>Hydroxy</a:t>
            </a:r>
            <a:r>
              <a:rPr lang="en-US" sz="900" dirty="0">
                <a:latin typeface="Century Gothic" pitchFamily="34" charset="0"/>
              </a:rPr>
              <a:t> Acid is an exclusive patented L'Oreal active ingredient. Stemming from 10 years' research, it represents the latest generation in salicylic acid derivatives. Its exfoliating action is significantly more powerful than traditional salicylic acid. It has excellent affinity with the epidermis. High-definition epidermal exfoliation.</a:t>
            </a:r>
          </a:p>
          <a:p>
            <a:pPr>
              <a:lnSpc>
                <a:spcPct val="105000"/>
              </a:lnSpc>
              <a:spcBef>
                <a:spcPct val="0"/>
              </a:spcBef>
              <a:spcAft>
                <a:spcPts val="1035"/>
              </a:spcAft>
              <a:defRPr/>
            </a:pPr>
            <a:r>
              <a:rPr lang="en-US" sz="900" b="1" dirty="0">
                <a:solidFill>
                  <a:srgbClr val="000000"/>
                </a:solidFill>
                <a:latin typeface="Century Gothic" pitchFamily="18" charset="0"/>
              </a:rPr>
              <a:t>White </a:t>
            </a:r>
            <a:r>
              <a:rPr lang="en-US" sz="900" b="1" dirty="0" err="1">
                <a:solidFill>
                  <a:srgbClr val="000000"/>
                </a:solidFill>
                <a:latin typeface="Century Gothic" pitchFamily="18" charset="0"/>
              </a:rPr>
              <a:t>Ceramide</a:t>
            </a:r>
            <a:r>
              <a:rPr lang="en-US" sz="900" b="1" dirty="0">
                <a:solidFill>
                  <a:srgbClr val="000000"/>
                </a:solidFill>
                <a:latin typeface="Century Gothic" pitchFamily="18" charset="0"/>
              </a:rPr>
              <a:t>: </a:t>
            </a:r>
            <a:r>
              <a:rPr lang="en-US" sz="900" dirty="0">
                <a:latin typeface="Century Gothic" pitchFamily="34" charset="0"/>
              </a:rPr>
              <a:t>a next-generation anti-dark spot molecule that regulates the pigmentation process at its source.</a:t>
            </a:r>
          </a:p>
          <a:p>
            <a:pPr algn="just">
              <a:lnSpc>
                <a:spcPct val="105000"/>
              </a:lnSpc>
              <a:spcBef>
                <a:spcPct val="0"/>
              </a:spcBef>
              <a:spcAft>
                <a:spcPts val="1035"/>
              </a:spcAft>
              <a:defRPr/>
            </a:pPr>
            <a:r>
              <a:rPr lang="en-US" sz="900" b="1" dirty="0">
                <a:solidFill>
                  <a:srgbClr val="000000"/>
                </a:solidFill>
                <a:latin typeface="Century Gothic" pitchFamily="18" charset="0"/>
              </a:rPr>
              <a:t>Vitamin CG: </a:t>
            </a:r>
            <a:r>
              <a:rPr lang="en-US" sz="900" dirty="0">
                <a:latin typeface="Century Gothic" pitchFamily="34" charset="0"/>
              </a:rPr>
              <a:t>(stable vitamin C derivative) clarifies pigmentation spots and protects against free radicals. Vitamin CG offers various actions: it inhibits the activity of </a:t>
            </a:r>
            <a:r>
              <a:rPr lang="en-US" sz="900" dirty="0" err="1">
                <a:latin typeface="Century Gothic" pitchFamily="34" charset="0"/>
              </a:rPr>
              <a:t>tyrosinase</a:t>
            </a:r>
            <a:r>
              <a:rPr lang="en-US" sz="900" dirty="0">
                <a:latin typeface="Century Gothic" pitchFamily="34" charset="0"/>
              </a:rPr>
              <a:t>, a key enzyme in melanin synthesis thus brightening the complexion; it is anti-free radical and </a:t>
            </a:r>
            <a:r>
              <a:rPr lang="en-US" sz="900" dirty="0" err="1">
                <a:latin typeface="Century Gothic" pitchFamily="34" charset="0"/>
              </a:rPr>
              <a:t>keratolytic</a:t>
            </a:r>
            <a:r>
              <a:rPr lang="en-US" sz="900" dirty="0">
                <a:latin typeface="Century Gothic" pitchFamily="34" charset="0"/>
              </a:rPr>
              <a:t>. It is also known for its anti-ageing properties by stimulating the synthesis of collagen, an essential dermal constituent, responsible for its resistance and involved in its elasticity. Unlike vitamin C, which easily degrades in aqueous solution or when exposed to heat or light, vitamin CG is a stabilized (</a:t>
            </a:r>
            <a:r>
              <a:rPr lang="en-US" sz="900" dirty="0" err="1">
                <a:latin typeface="Century Gothic" pitchFamily="34" charset="0"/>
              </a:rPr>
              <a:t>glucosylated</a:t>
            </a:r>
            <a:r>
              <a:rPr lang="en-US" sz="900" dirty="0">
                <a:latin typeface="Century Gothic" pitchFamily="34" charset="0"/>
              </a:rPr>
              <a:t>) form of vitamin C which is less sensitive to oxidation. It is gradually converted into active vitamin C within the skin, which </a:t>
            </a:r>
            <a:r>
              <a:rPr lang="en-US" sz="900" dirty="0">
                <a:solidFill>
                  <a:srgbClr val="000000"/>
                </a:solidFill>
                <a:latin typeface="Century Gothic" pitchFamily="18" charset="0"/>
              </a:rPr>
              <a:t>means that it has a prolonged action for optimum efficacy.</a:t>
            </a:r>
          </a:p>
          <a:p>
            <a:pPr algn="just">
              <a:defRPr/>
            </a:pPr>
            <a:r>
              <a:rPr lang="en-US" sz="900" b="1" dirty="0">
                <a:solidFill>
                  <a:srgbClr val="000000"/>
                </a:solidFill>
                <a:latin typeface="Century Gothic" pitchFamily="18" charset="0"/>
              </a:rPr>
              <a:t>Red algae extract: </a:t>
            </a:r>
            <a:r>
              <a:rPr lang="en-US" sz="900" dirty="0" err="1">
                <a:solidFill>
                  <a:srgbClr val="000000"/>
                </a:solidFill>
                <a:latin typeface="Century Gothic" pitchFamily="18" charset="0"/>
              </a:rPr>
              <a:t>Palmaria</a:t>
            </a:r>
            <a:r>
              <a:rPr lang="en-US" sz="900" dirty="0">
                <a:solidFill>
                  <a:srgbClr val="000000"/>
                </a:solidFill>
                <a:latin typeface="Century Gothic" pitchFamily="18" charset="0"/>
              </a:rPr>
              <a:t> </a:t>
            </a:r>
            <a:r>
              <a:rPr lang="en-US" sz="900" dirty="0" err="1">
                <a:solidFill>
                  <a:srgbClr val="000000"/>
                </a:solidFill>
                <a:latin typeface="Century Gothic" pitchFamily="18" charset="0"/>
              </a:rPr>
              <a:t>palmata</a:t>
            </a:r>
            <a:r>
              <a:rPr lang="en-US" sz="900" dirty="0">
                <a:solidFill>
                  <a:srgbClr val="000000"/>
                </a:solidFill>
                <a:latin typeface="Century Gothic" pitchFamily="18" charset="0"/>
              </a:rPr>
              <a:t> is a red algae measuring 50cm long that grows in the North Atlantic. It is rich in alginate and other trace elements as well as marine minerals, antioxidants and proteins. It is used in the cosmetics industry for its brightening properties (anti-</a:t>
            </a:r>
            <a:r>
              <a:rPr lang="en-US" sz="900" dirty="0" err="1">
                <a:solidFill>
                  <a:srgbClr val="000000"/>
                </a:solidFill>
                <a:latin typeface="Century Gothic" pitchFamily="18" charset="0"/>
              </a:rPr>
              <a:t>tyrosinase</a:t>
            </a:r>
            <a:r>
              <a:rPr lang="en-US" sz="900" dirty="0">
                <a:solidFill>
                  <a:srgbClr val="000000"/>
                </a:solidFill>
                <a:latin typeface="Century Gothic" pitchFamily="18" charset="0"/>
              </a:rPr>
              <a:t> and anti-melanin transfer activities).</a:t>
            </a:r>
          </a:p>
          <a:p>
            <a:pPr algn="just">
              <a:defRPr/>
            </a:pPr>
            <a:endParaRPr lang="en-US" sz="900" b="1" dirty="0">
              <a:solidFill>
                <a:srgbClr val="00B050"/>
              </a:solidFill>
              <a:latin typeface="Century Gothic" pitchFamily="18" charset="0"/>
            </a:endParaRPr>
          </a:p>
          <a:p>
            <a:pPr algn="just">
              <a:lnSpc>
                <a:spcPct val="105000"/>
              </a:lnSpc>
              <a:spcBef>
                <a:spcPct val="0"/>
              </a:spcBef>
              <a:spcAft>
                <a:spcPts val="1035"/>
              </a:spcAft>
              <a:defRPr/>
            </a:pPr>
            <a:r>
              <a:rPr lang="en-US" sz="900" b="1" dirty="0" err="1">
                <a:solidFill>
                  <a:srgbClr val="000000"/>
                </a:solidFill>
                <a:latin typeface="Century Gothic" pitchFamily="18" charset="0"/>
              </a:rPr>
              <a:t>Escine</a:t>
            </a:r>
            <a:r>
              <a:rPr lang="en-US" sz="900" b="1" dirty="0">
                <a:solidFill>
                  <a:srgbClr val="000000"/>
                </a:solidFill>
                <a:latin typeface="Century Gothic" pitchFamily="18" charset="0"/>
              </a:rPr>
              <a:t>: </a:t>
            </a:r>
            <a:r>
              <a:rPr lang="en-US" sz="900" dirty="0">
                <a:latin typeface="Century Gothic" pitchFamily="34" charset="0"/>
              </a:rPr>
              <a:t>Active extract derived from Indian horse chestnut. It is very rich in </a:t>
            </a:r>
            <a:r>
              <a:rPr lang="en-US" sz="900" dirty="0" err="1">
                <a:latin typeface="Century Gothic" pitchFamily="34" charset="0"/>
              </a:rPr>
              <a:t>saponin</a:t>
            </a:r>
            <a:r>
              <a:rPr lang="en-US" sz="900" dirty="0">
                <a:latin typeface="Century Gothic" pitchFamily="34" charset="0"/>
              </a:rPr>
              <a:t> and has anti-inflammatory and vasoconstrictor properties. It stimulates blood micro-circulation, protects capillaries, reduces their permeability and increases their resistance. Lastly, it soothes skin.</a:t>
            </a:r>
            <a:endParaRPr lang="en-US" sz="900" b="1" dirty="0">
              <a:solidFill>
                <a:srgbClr val="00B050"/>
              </a:solidFill>
              <a:latin typeface="Century Gothic" pitchFamily="18" charset="0"/>
            </a:endParaRPr>
          </a:p>
          <a:p>
            <a:pPr algn="just">
              <a:lnSpc>
                <a:spcPct val="105000"/>
              </a:lnSpc>
              <a:defRPr/>
            </a:pPr>
            <a:r>
              <a:rPr lang="en-US" sz="900" b="1" dirty="0">
                <a:solidFill>
                  <a:srgbClr val="000000"/>
                </a:solidFill>
                <a:latin typeface="Century Gothic" pitchFamily="18" charset="0"/>
              </a:rPr>
              <a:t>Hyaluronic acid: </a:t>
            </a:r>
            <a:r>
              <a:rPr lang="en-US" sz="900" dirty="0">
                <a:latin typeface="Century Gothic" pitchFamily="34" charset="0"/>
              </a:rPr>
              <a:t>One of the key components of the extra-cellular matrix. Hyaluronic acid is now widely used as an ingredient in beauty products thanks to its hydrating properties. It is also increasingly used in esthetic surgery to augment soft tissues, particularly for wrinkle filling.</a:t>
            </a:r>
          </a:p>
          <a:p>
            <a:pPr algn="just">
              <a:lnSpc>
                <a:spcPct val="105000"/>
              </a:lnSpc>
              <a:defRPr/>
            </a:pPr>
            <a:endParaRPr lang="en-US" sz="900" b="1" dirty="0">
              <a:solidFill>
                <a:srgbClr val="00B050"/>
              </a:solidFill>
              <a:latin typeface="Century Gothic" pitchFamily="34" charset="0"/>
            </a:endParaRPr>
          </a:p>
          <a:p>
            <a:pPr algn="just">
              <a:lnSpc>
                <a:spcPct val="105000"/>
              </a:lnSpc>
              <a:spcBef>
                <a:spcPct val="0"/>
              </a:spcBef>
              <a:spcAft>
                <a:spcPts val="1035"/>
              </a:spcAft>
              <a:defRPr/>
            </a:pPr>
            <a:r>
              <a:rPr lang="en-US" sz="900" b="1" dirty="0" err="1">
                <a:solidFill>
                  <a:srgbClr val="000000"/>
                </a:solidFill>
                <a:latin typeface="Century Gothic" pitchFamily="18" charset="0"/>
              </a:rPr>
              <a:t>Diakalytes</a:t>
            </a:r>
            <a:r>
              <a:rPr lang="en-US" sz="900" b="1" dirty="0">
                <a:solidFill>
                  <a:srgbClr val="000000"/>
                </a:solidFill>
                <a:latin typeface="Century Gothic" pitchFamily="18" charset="0"/>
              </a:rPr>
              <a:t>: </a:t>
            </a:r>
            <a:r>
              <a:rPr lang="en-US" sz="900" dirty="0">
                <a:latin typeface="Century Gothic" pitchFamily="34" charset="0"/>
              </a:rPr>
              <a:t>concave silicone micro-particles which reflect and diffuse light, thus visibly correcting irregularities at skin's surface.</a:t>
            </a:r>
          </a:p>
          <a:p>
            <a:pPr algn="just">
              <a:lnSpc>
                <a:spcPct val="105000"/>
              </a:lnSpc>
              <a:spcBef>
                <a:spcPct val="0"/>
              </a:spcBef>
              <a:spcAft>
                <a:spcPts val="1035"/>
              </a:spcAft>
              <a:defRPr/>
            </a:pPr>
            <a:r>
              <a:rPr lang="en-US" sz="900" b="1" dirty="0" err="1">
                <a:solidFill>
                  <a:srgbClr val="000000"/>
                </a:solidFill>
                <a:latin typeface="Century Gothic" pitchFamily="18" charset="0"/>
              </a:rPr>
              <a:t>Micropearl</a:t>
            </a:r>
            <a:r>
              <a:rPr lang="en-US" sz="900" b="1" dirty="0">
                <a:solidFill>
                  <a:srgbClr val="000000"/>
                </a:solidFill>
                <a:latin typeface="Century Gothic" pitchFamily="18" charset="0"/>
              </a:rPr>
              <a:t>: </a:t>
            </a:r>
            <a:r>
              <a:rPr lang="en-US" sz="900" dirty="0">
                <a:latin typeface="Century Gothic" pitchFamily="34" charset="0"/>
              </a:rPr>
              <a:t>reflects light at skin's surface for a rosy color effect.</a:t>
            </a:r>
          </a:p>
          <a:p>
            <a:pPr algn="just">
              <a:lnSpc>
                <a:spcPct val="105000"/>
              </a:lnSpc>
              <a:spcBef>
                <a:spcPct val="0"/>
              </a:spcBef>
              <a:spcAft>
                <a:spcPts val="1035"/>
              </a:spcAft>
              <a:defRPr/>
            </a:pPr>
            <a:r>
              <a:rPr lang="en-US" sz="900" b="1" dirty="0">
                <a:solidFill>
                  <a:srgbClr val="000000"/>
                </a:solidFill>
                <a:latin typeface="Century Gothic" pitchFamily="18" charset="0"/>
              </a:rPr>
              <a:t>Pigments:</a:t>
            </a:r>
            <a:r>
              <a:rPr lang="en-US" sz="900" b="1" dirty="0">
                <a:solidFill>
                  <a:srgbClr val="00B050"/>
                </a:solidFill>
                <a:latin typeface="Century Gothic" pitchFamily="18" charset="0"/>
              </a:rPr>
              <a:t> </a:t>
            </a:r>
            <a:r>
              <a:rPr lang="en-US" sz="900" dirty="0">
                <a:latin typeface="Century Gothic" pitchFamily="34" charset="0"/>
              </a:rPr>
              <a:t>cover the skin surface and blend with the skin’s own color to instantly hide pigmentation spots</a:t>
            </a:r>
            <a:r>
              <a:rPr lang="en-US" sz="900" dirty="0">
                <a:solidFill>
                  <a:srgbClr val="00B050"/>
                </a:solidFill>
                <a:latin typeface="Century Gothic" pitchFamily="18" charset="0"/>
              </a:rPr>
              <a:t>.</a:t>
            </a:r>
          </a:p>
          <a:p>
            <a:pPr algn="just" eaLnBrk="1" hangingPunct="1">
              <a:lnSpc>
                <a:spcPct val="90000"/>
              </a:lnSpc>
            </a:pPr>
            <a:endParaRPr lang="en-US" sz="900" dirty="0">
              <a:latin typeface="Century Gothic" pitchFamily="34" charset="0"/>
              <a:cs typeface="Arial" pitchFamily="34" charset="0"/>
            </a:endParaRPr>
          </a:p>
          <a:p>
            <a:pPr algn="just" eaLnBrk="1" hangingPunct="1">
              <a:lnSpc>
                <a:spcPct val="90000"/>
              </a:lnSpc>
            </a:pPr>
            <a:endParaRPr lang="en-US" sz="900" dirty="0">
              <a:latin typeface="Century Gothic" pitchFamily="34" charset="0"/>
              <a:cs typeface="Arial" pitchFamily="34" charset="0"/>
            </a:endParaRPr>
          </a:p>
          <a:p>
            <a:endParaRPr lang="en-US" sz="9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111</a:t>
            </a:fld>
            <a:endParaRPr lang="fr-FR" dirty="0">
              <a:solidFill>
                <a:prstClr val="black"/>
              </a:solidFill>
            </a:endParaRPr>
          </a:p>
        </p:txBody>
      </p:sp>
    </p:spTree>
    <p:extLst>
      <p:ext uri="{BB962C8B-B14F-4D97-AF65-F5344CB8AC3E}">
        <p14:creationId xmlns:p14="http://schemas.microsoft.com/office/powerpoint/2010/main" val="41186076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112</a:t>
            </a:fld>
            <a:endParaRPr lang="fr-FR">
              <a:solidFill>
                <a:prstClr val="black"/>
              </a:solidFill>
            </a:endParaRPr>
          </a:p>
        </p:txBody>
      </p:sp>
    </p:spTree>
    <p:extLst>
      <p:ext uri="{BB962C8B-B14F-4D97-AF65-F5344CB8AC3E}">
        <p14:creationId xmlns:p14="http://schemas.microsoft.com/office/powerpoint/2010/main" val="41852554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113</a:t>
            </a:fld>
            <a:endParaRPr lang="fr-FR">
              <a:solidFill>
                <a:prstClr val="black"/>
              </a:solidFill>
            </a:endParaRPr>
          </a:p>
        </p:txBody>
      </p:sp>
      <p:sp>
        <p:nvSpPr>
          <p:cNvPr id="5" name="Rectangle 3"/>
          <p:cNvSpPr txBox="1">
            <a:spLocks noChangeArrowheads="1"/>
          </p:cNvSpPr>
          <p:nvPr/>
        </p:nvSpPr>
        <p:spPr>
          <a:xfrm>
            <a:off x="741364" y="4829176"/>
            <a:ext cx="5688012" cy="1368153"/>
          </a:xfrm>
          <a:prstGeom prst="rect">
            <a:avLst/>
          </a:prstGeom>
        </p:spPr>
        <p:txBody>
          <a:bodyPr vert="horz" lIns="99039" tIns="49520" rIns="99039" bIns="495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sz="1000" dirty="0">
                <a:solidFill>
                  <a:srgbClr val="000000"/>
                </a:solidFill>
                <a:latin typeface="Century Gothic" pitchFamily="18" charset="0"/>
              </a:rPr>
              <a:t>In vivo tests, evaluation after the use of the serum morning and evening over 8 weeks.</a:t>
            </a:r>
          </a:p>
          <a:p>
            <a:pPr algn="just"/>
            <a:endParaRPr lang="en-US" sz="1000" dirty="0">
              <a:solidFill>
                <a:prstClr val="black"/>
              </a:solidFill>
              <a:latin typeface="Century Gothic" pitchFamily="34" charset="0"/>
            </a:endParaRPr>
          </a:p>
        </p:txBody>
      </p:sp>
    </p:spTree>
    <p:extLst>
      <p:ext uri="{BB962C8B-B14F-4D97-AF65-F5344CB8AC3E}">
        <p14:creationId xmlns:p14="http://schemas.microsoft.com/office/powerpoint/2010/main" val="41852554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24">
              <a:defRPr/>
            </a:pPr>
            <a:endParaRPr lang="fr-FR" b="1" i="1"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114</a:t>
            </a:fld>
            <a:endParaRPr lang="fr-FR"/>
          </a:p>
        </p:txBody>
      </p:sp>
    </p:spTree>
    <p:extLst>
      <p:ext uri="{BB962C8B-B14F-4D97-AF65-F5344CB8AC3E}">
        <p14:creationId xmlns:p14="http://schemas.microsoft.com/office/powerpoint/2010/main" val="41503870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115</a:t>
            </a:fld>
            <a:endParaRPr lang="fr-FR">
              <a:solidFill>
                <a:prstClr val="black"/>
              </a:solidFill>
            </a:endParaRPr>
          </a:p>
        </p:txBody>
      </p:sp>
      <p:sp>
        <p:nvSpPr>
          <p:cNvPr id="6" name="Espace réservé des commentaires 1"/>
          <p:cNvSpPr>
            <a:spLocks noGrp="1"/>
          </p:cNvSpPr>
          <p:nvPr/>
        </p:nvSpPr>
        <p:spPr bwMode="auto">
          <a:xfrm>
            <a:off x="708025" y="4860926"/>
            <a:ext cx="567848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007" tIns="48365" rIns="93007" bIns="48365"/>
          <a:lstStyle/>
          <a:p>
            <a:pPr algn="just">
              <a:spcBef>
                <a:spcPct val="30000"/>
              </a:spcBef>
            </a:pPr>
            <a:r>
              <a:rPr lang="en-US" sz="1000" dirty="0">
                <a:latin typeface="Century Gothic" pitchFamily="34" charset="0"/>
              </a:rPr>
              <a:t>We recommend using Re-PLASTY LASERIST serum with Re-PLASTY MESOLIFT or HD PEEL day cream, Re-PLASTY MESOLIFT eye contour, Re-PLASTY LASERIST CORRECTOR and Re-PLASTY AGE RECOVERY for the night.</a:t>
            </a:r>
          </a:p>
          <a:p>
            <a:pPr algn="just">
              <a:spcBef>
                <a:spcPct val="30000"/>
              </a:spcBef>
            </a:pPr>
            <a:endParaRPr lang="en-US" sz="1000" dirty="0">
              <a:latin typeface="Century Gothic" pitchFamily="34" charset="0"/>
            </a:endParaRPr>
          </a:p>
          <a:p>
            <a:pPr algn="just">
              <a:spcBef>
                <a:spcPct val="30000"/>
              </a:spcBef>
              <a:buFontTx/>
              <a:buChar char="-"/>
            </a:pPr>
            <a:r>
              <a:rPr lang="en-US" sz="1000" dirty="0">
                <a:latin typeface="Century Gothic" pitchFamily="34" charset="0"/>
              </a:rPr>
              <a:t>Apply the Re-PLASTY LASERIST serum concentrate over the entire face and neck (following the specific application techniques).</a:t>
            </a:r>
          </a:p>
          <a:p>
            <a:pPr algn="just">
              <a:spcBef>
                <a:spcPct val="30000"/>
              </a:spcBef>
              <a:buFontTx/>
              <a:buChar char="-"/>
            </a:pPr>
            <a:r>
              <a:rPr lang="en-US" sz="1000" dirty="0">
                <a:latin typeface="Century Gothic" pitchFamily="34" charset="0"/>
              </a:rPr>
              <a:t>As a day cream, you can suggest Re-PLASTY MESOLIFT or HD PEEL, according to the customer’s needs. Apply the day cream over the face and neck using upward smoothing movements. Use the entire surface of the hand, working from the neck towards the forehead, avoiding the eye contour.</a:t>
            </a:r>
          </a:p>
          <a:p>
            <a:pPr algn="just">
              <a:spcBef>
                <a:spcPct val="30000"/>
              </a:spcBef>
            </a:pPr>
            <a:endParaRPr lang="en-US" sz="1000" dirty="0">
              <a:latin typeface="Century Gothic" pitchFamily="34" charset="0"/>
            </a:endParaRPr>
          </a:p>
          <a:p>
            <a:pPr algn="just">
              <a:spcBef>
                <a:spcPct val="30000"/>
              </a:spcBef>
              <a:buFontTx/>
              <a:buChar char="-"/>
            </a:pPr>
            <a:r>
              <a:rPr lang="en-US" sz="1000" dirty="0">
                <a:latin typeface="Century Gothic" pitchFamily="34" charset="0"/>
              </a:rPr>
              <a:t>For the delicate eye zone, you should recommend the </a:t>
            </a:r>
            <a:r>
              <a:rPr lang="en-US" sz="1000" dirty="0" err="1">
                <a:latin typeface="Century Gothic" pitchFamily="34" charset="0"/>
              </a:rPr>
              <a:t>Mesolift</a:t>
            </a:r>
            <a:r>
              <a:rPr lang="en-US" sz="1000" dirty="0">
                <a:latin typeface="Century Gothic" pitchFamily="34" charset="0"/>
              </a:rPr>
              <a:t> eye contour. Apply the texture, working from the inner to the outer corner of the eye, for an instant anti-ageing and smoothing effect.</a:t>
            </a:r>
          </a:p>
          <a:p>
            <a:pPr algn="just">
              <a:spcBef>
                <a:spcPct val="30000"/>
              </a:spcBef>
              <a:buFontTx/>
              <a:buChar char="-"/>
            </a:pPr>
            <a:endParaRPr lang="en-US" sz="1000" dirty="0">
              <a:latin typeface="Century Gothic" pitchFamily="34" charset="0"/>
            </a:endParaRPr>
          </a:p>
          <a:p>
            <a:pPr algn="just">
              <a:spcBef>
                <a:spcPct val="30000"/>
              </a:spcBef>
              <a:buFontTx/>
              <a:buChar char="-"/>
            </a:pPr>
            <a:r>
              <a:rPr lang="en-US" sz="1000" dirty="0">
                <a:latin typeface="Century Gothic" pitchFamily="34" charset="0"/>
              </a:rPr>
              <a:t> In the morning, apply Re-PLASTY LASERIST corrector to any dark spots. </a:t>
            </a:r>
          </a:p>
          <a:p>
            <a:pPr algn="just">
              <a:spcBef>
                <a:spcPct val="30000"/>
              </a:spcBef>
            </a:pPr>
            <a:endParaRPr lang="en-US" sz="1000" dirty="0">
              <a:latin typeface="Century Gothic" pitchFamily="34" charset="0"/>
            </a:endParaRPr>
          </a:p>
          <a:p>
            <a:pPr algn="just">
              <a:spcBef>
                <a:spcPct val="30000"/>
              </a:spcBef>
              <a:buFontTx/>
              <a:buChar char="-"/>
            </a:pPr>
            <a:r>
              <a:rPr lang="en-US" sz="1000" dirty="0">
                <a:latin typeface="Century Gothic" pitchFamily="34" charset="0"/>
              </a:rPr>
              <a:t>As a night cream, you can suggest Re-PLASTY AGE RECOVERY, an accelerating night treatment to fight against all the signs of ageing: wrinkles, skin damage and imperfections.</a:t>
            </a:r>
          </a:p>
          <a:p>
            <a:pPr algn="just"/>
            <a:endParaRPr lang="en-US" sz="1000" dirty="0">
              <a:latin typeface="Century Gothic" pitchFamily="34" charset="0"/>
            </a:endParaRPr>
          </a:p>
          <a:p>
            <a:pPr algn="just"/>
            <a:r>
              <a:rPr lang="en-US" sz="1000" dirty="0">
                <a:latin typeface="Century Gothic" pitchFamily="34" charset="0"/>
              </a:rPr>
              <a:t>Re-PLASTY AGE RECOVERY night cream is "positioned" as a must have.</a:t>
            </a:r>
          </a:p>
          <a:p>
            <a:pPr algn="just"/>
            <a:r>
              <a:rPr lang="en-US" sz="1000" dirty="0">
                <a:latin typeface="Century Gothic" pitchFamily="34" charset="0"/>
              </a:rPr>
              <a:t>We will be reviewing more details about the product together in a moment.</a:t>
            </a:r>
          </a:p>
          <a:p>
            <a:pPr algn="just">
              <a:spcBef>
                <a:spcPct val="30000"/>
              </a:spcBef>
              <a:buFontTx/>
              <a:buChar char="-"/>
            </a:pPr>
            <a:endParaRPr lang="en-US" sz="1000" i="1" dirty="0">
              <a:latin typeface="Century Gothic" pitchFamily="34" charset="0"/>
            </a:endParaRPr>
          </a:p>
        </p:txBody>
      </p:sp>
    </p:spTree>
    <p:extLst>
      <p:ext uri="{BB962C8B-B14F-4D97-AF65-F5344CB8AC3E}">
        <p14:creationId xmlns:p14="http://schemas.microsoft.com/office/powerpoint/2010/main" val="35086620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dirty="0">
                <a:solidFill>
                  <a:srgbClr val="000000"/>
                </a:solidFill>
                <a:latin typeface="Century Gothic" pitchFamily="18" charset="0"/>
              </a:rPr>
              <a:t>Re-PLASTY LASERIST Anti-</a:t>
            </a:r>
            <a:r>
              <a:rPr lang="fr-FR" sz="1000" b="1" dirty="0" err="1">
                <a:solidFill>
                  <a:srgbClr val="000000"/>
                </a:solidFill>
                <a:latin typeface="Century Gothic" pitchFamily="18" charset="0"/>
              </a:rPr>
              <a:t>dark</a:t>
            </a:r>
            <a:r>
              <a:rPr lang="fr-FR" sz="1000" b="1" dirty="0">
                <a:solidFill>
                  <a:srgbClr val="000000"/>
                </a:solidFill>
                <a:latin typeface="Century Gothic" pitchFamily="18" charset="0"/>
              </a:rPr>
              <a:t> spot </a:t>
            </a:r>
            <a:r>
              <a:rPr lang="fr-FR" sz="1000" b="1" dirty="0" err="1">
                <a:solidFill>
                  <a:srgbClr val="000000"/>
                </a:solidFill>
                <a:latin typeface="Century Gothic" pitchFamily="18" charset="0"/>
              </a:rPr>
              <a:t>concentrate</a:t>
            </a:r>
            <a:endParaRPr lang="fr-FR" sz="1000" b="1" dirty="0">
              <a:solidFill>
                <a:srgbClr val="000000"/>
              </a:solidFill>
              <a:latin typeface="Century Gothic" pitchFamily="18" charset="0"/>
            </a:endParaRPr>
          </a:p>
          <a:p>
            <a:pPr algn="just"/>
            <a:r>
              <a:rPr lang="fr-FR" sz="1000" dirty="0">
                <a:solidFill>
                  <a:srgbClr val="000000"/>
                </a:solidFill>
                <a:latin typeface="Century Gothic" pitchFamily="18" charset="0"/>
              </a:rPr>
              <a:t>A silky serum texture with a delicate fragrance that melts onto the skin for an intensely velvet finish and instantly illuminated skin.</a:t>
            </a:r>
          </a:p>
          <a:p>
            <a:pPr algn="just"/>
            <a:endParaRPr lang="fr-FR" sz="1000" dirty="0">
              <a:latin typeface="Century Gothic" pitchFamily="34" charset="0"/>
            </a:endParaRPr>
          </a:p>
          <a:p>
            <a:pPr algn="just"/>
            <a:r>
              <a:rPr lang="fr-FR" sz="1000" b="1" dirty="0">
                <a:solidFill>
                  <a:srgbClr val="000000"/>
                </a:solidFill>
                <a:latin typeface="Century Gothic" pitchFamily="18" charset="0"/>
              </a:rPr>
              <a:t>Re-PLASTY LASERIST Instant dark spot corrector </a:t>
            </a:r>
          </a:p>
          <a:p>
            <a:pPr algn="just"/>
            <a:r>
              <a:rPr lang="fr-FR" sz="1000" dirty="0">
                <a:solidFill>
                  <a:srgbClr val="000000"/>
                </a:solidFill>
                <a:latin typeface="Century Gothic" pitchFamily="18" charset="0"/>
              </a:rPr>
              <a:t>Slightly tinted emulsion which helps to target pigmentation spots on the face and hands.</a:t>
            </a:r>
          </a:p>
          <a:p>
            <a:pPr algn="just"/>
            <a:r>
              <a:rPr lang="fr-FR" sz="1000" dirty="0">
                <a:solidFill>
                  <a:srgbClr val="000000"/>
                </a:solidFill>
                <a:latin typeface="Century Gothic" pitchFamily="18" charset="0"/>
              </a:rPr>
              <a:t>Its shade helps to conceal dark spots by melting into the skin's natural tone in an instant.</a:t>
            </a:r>
          </a:p>
          <a:p>
            <a:pPr algn="just"/>
            <a:r>
              <a:rPr lang="fr-FR" sz="1000" dirty="0">
                <a:solidFill>
                  <a:srgbClr val="000000"/>
                </a:solidFill>
                <a:latin typeface="Century Gothic" pitchFamily="18" charset="0"/>
              </a:rPr>
              <a:t>PRECAUTIONS FOR USE: instant dark spot corrector to be applied locally to dark spots on the face and/or hands.</a:t>
            </a:r>
          </a:p>
          <a:p>
            <a:pPr algn="just"/>
            <a:r>
              <a:rPr lang="fr-FR" sz="1000" dirty="0">
                <a:solidFill>
                  <a:srgbClr val="000000"/>
                </a:solidFill>
                <a:latin typeface="Century Gothic" pitchFamily="18" charset="0"/>
              </a:rPr>
              <a:t>Avoid the eye contour. Apply a broad spectrum sunscreen of SPF 15 or higher during the use of this dark spot corrector.</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116</a:t>
            </a:fld>
            <a:endParaRPr lang="fr-FR">
              <a:solidFill>
                <a:prstClr val="black"/>
              </a:solidFill>
            </a:endParaRPr>
          </a:p>
        </p:txBody>
      </p:sp>
    </p:spTree>
    <p:extLst>
      <p:ext uri="{BB962C8B-B14F-4D97-AF65-F5344CB8AC3E}">
        <p14:creationId xmlns:p14="http://schemas.microsoft.com/office/powerpoint/2010/main" val="3802783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117</a:t>
            </a:fld>
            <a:endParaRPr lang="fr-FR"/>
          </a:p>
        </p:txBody>
      </p:sp>
    </p:spTree>
    <p:extLst>
      <p:ext uri="{BB962C8B-B14F-4D97-AF65-F5344CB8AC3E}">
        <p14:creationId xmlns:p14="http://schemas.microsoft.com/office/powerpoint/2010/main" val="27407243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118</a:t>
            </a:fld>
            <a:endParaRPr lang="fr-FR"/>
          </a:p>
        </p:txBody>
      </p:sp>
    </p:spTree>
    <p:extLst>
      <p:ext uri="{BB962C8B-B14F-4D97-AF65-F5344CB8AC3E}">
        <p14:creationId xmlns:p14="http://schemas.microsoft.com/office/powerpoint/2010/main" val="30307212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98994" fontAlgn="base">
              <a:lnSpc>
                <a:spcPct val="90000"/>
              </a:lnSpc>
              <a:spcBef>
                <a:spcPct val="30000"/>
              </a:spcBef>
              <a:spcAft>
                <a:spcPct val="0"/>
              </a:spcAft>
            </a:pPr>
            <a:r>
              <a:rPr lang="en-US" sz="1000" dirty="0">
                <a:latin typeface="Century Gothic" pitchFamily="34" charset="0"/>
              </a:rPr>
              <a:t>What are hyaluronic acid injections?</a:t>
            </a:r>
          </a:p>
          <a:p>
            <a:pPr algn="just" defTabSz="998994" fontAlgn="base">
              <a:lnSpc>
                <a:spcPct val="90000"/>
              </a:lnSpc>
              <a:spcBef>
                <a:spcPct val="30000"/>
              </a:spcBef>
              <a:spcAft>
                <a:spcPct val="0"/>
              </a:spcAft>
            </a:pPr>
            <a:endParaRPr lang="en-US" sz="1000" dirty="0">
              <a:latin typeface="Century Gothic" pitchFamily="34" charset="0"/>
            </a:endParaRPr>
          </a:p>
          <a:p>
            <a:pPr algn="just">
              <a:spcBef>
                <a:spcPts val="338"/>
              </a:spcBef>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Hyaluronic acid injections are one of the most effective techniques used in aesthetic medicine to COMBAT:</a:t>
            </a:r>
          </a:p>
          <a:p>
            <a:pPr marL="171435" indent="-171435" algn="just">
              <a:spcBef>
                <a:spcPts val="338"/>
              </a:spcBef>
              <a:buFontTx/>
              <a:buChar char="-"/>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wrinkles</a:t>
            </a:r>
          </a:p>
          <a:p>
            <a:pPr marL="171435" indent="-171435" algn="just">
              <a:spcBef>
                <a:spcPts val="338"/>
              </a:spcBef>
              <a:buFontTx/>
              <a:buChar char="-"/>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loss of elasticity and volume</a:t>
            </a:r>
          </a:p>
          <a:p>
            <a:pPr marL="171435" indent="-171435" algn="just">
              <a:spcBef>
                <a:spcPts val="338"/>
              </a:spcBef>
              <a:buFontTx/>
              <a:buChar char="-"/>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irregularities</a:t>
            </a:r>
          </a:p>
          <a:p>
            <a:pPr marL="171435" indent="-171435" algn="just">
              <a:spcBef>
                <a:spcPts val="338"/>
              </a:spcBef>
              <a:buFontTx/>
              <a:buChar char="-"/>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endParaRPr lang="en-US" sz="1000" dirty="0">
              <a:latin typeface="Century Gothic" pitchFamily="34" charset="0"/>
            </a:endParaRPr>
          </a:p>
          <a:p>
            <a:pPr algn="just">
              <a:spcBef>
                <a:spcPts val="388"/>
              </a:spcBef>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Hyaluronic injections are intradermal injections able to correct imperfections and wrinkles. Hyaluronic acid is an excellent </a:t>
            </a:r>
            <a:r>
              <a:rPr lang="en-US" sz="1000" dirty="0" err="1">
                <a:latin typeface="Century Gothic" pitchFamily="34" charset="0"/>
              </a:rPr>
              <a:t>volumizer</a:t>
            </a:r>
            <a:r>
              <a:rPr lang="en-US" sz="1000" dirty="0">
                <a:latin typeface="Century Gothic" pitchFamily="34" charset="0"/>
              </a:rPr>
              <a:t> and is used for remodeling cheeks, lips and facial contours, thus restoring all the skin’s energy and vitality.</a:t>
            </a:r>
          </a:p>
          <a:p>
            <a:pPr algn="just">
              <a:spcBef>
                <a:spcPts val="388"/>
              </a:spcBef>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Hyaluronic acid is a substance naturally found in the dermis. It is an essential component of the structure of the skin because it helps to moisturize the tissues.</a:t>
            </a:r>
          </a:p>
          <a:p>
            <a:pPr algn="just">
              <a:defRPr/>
            </a:pPr>
            <a:r>
              <a:rPr lang="en-US" sz="1000" dirty="0">
                <a:latin typeface="Century Gothic" pitchFamily="34" charset="0"/>
              </a:rPr>
              <a:t>As we get older, the quality of this hyaluronic acid deteriorates, the amount decreases leading to an adverse effect on the dermis. The skin dries out and fine wrinkles appear, followed by actual wrinkles. The cheeks, cheekbones and lips lose their density. With its </a:t>
            </a:r>
            <a:r>
              <a:rPr lang="en-US" sz="1000" dirty="0" err="1">
                <a:latin typeface="Century Gothic" pitchFamily="34" charset="0"/>
              </a:rPr>
              <a:t>volumizing</a:t>
            </a:r>
            <a:r>
              <a:rPr lang="en-US" sz="1000" dirty="0">
                <a:latin typeface="Century Gothic" pitchFamily="34" charset="0"/>
              </a:rPr>
              <a:t> and moisturizing effect, hyaluronic acid fills wrinkles and thus restores the face's elasticity. </a:t>
            </a:r>
          </a:p>
          <a:p>
            <a:pPr algn="just">
              <a:defRPr/>
            </a:pPr>
            <a:r>
              <a:rPr lang="en-US" sz="1000" dirty="0">
                <a:latin typeface="Century Gothic" pitchFamily="34" charset="0"/>
              </a:rPr>
              <a:t>Hyaluronic acid is non-allergenic and is fully </a:t>
            </a:r>
            <a:r>
              <a:rPr lang="en-US" sz="1000" dirty="0" err="1">
                <a:latin typeface="Century Gothic" pitchFamily="34" charset="0"/>
              </a:rPr>
              <a:t>resorbable</a:t>
            </a:r>
            <a:r>
              <a:rPr lang="en-US" sz="1000" dirty="0">
                <a:latin typeface="Century Gothic" pitchFamily="34" charset="0"/>
              </a:rPr>
              <a:t>. The aesthetic results are immediate and very natural.</a:t>
            </a:r>
          </a:p>
          <a:p>
            <a:pPr algn="just">
              <a:spcBef>
                <a:spcPts val="338"/>
              </a:spcBef>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endParaRPr lang="en-US" sz="1000" dirty="0">
              <a:latin typeface="Century Gothic" pitchFamily="34" charset="0"/>
            </a:endParaRPr>
          </a:p>
          <a:p>
            <a:pPr algn="just">
              <a:spcBef>
                <a:spcPts val="338"/>
              </a:spcBef>
              <a:tabLst>
                <a:tab pos="0" algn="l"/>
                <a:tab pos="446051" algn="l"/>
                <a:tab pos="893689" algn="l"/>
                <a:tab pos="1344502" algn="l"/>
                <a:tab pos="1793726" algn="l"/>
                <a:tab pos="2242953" algn="l"/>
                <a:tab pos="2692177" algn="l"/>
                <a:tab pos="3141403" algn="l"/>
                <a:tab pos="3590628" algn="l"/>
                <a:tab pos="4038266" algn="l"/>
                <a:tab pos="4489078" algn="l"/>
                <a:tab pos="4936716" algn="l"/>
                <a:tab pos="5387529" algn="l"/>
                <a:tab pos="5835167" algn="l"/>
                <a:tab pos="6285980" algn="l"/>
                <a:tab pos="6733618" algn="l"/>
                <a:tab pos="7182844" algn="l"/>
                <a:tab pos="7632068" algn="l"/>
                <a:tab pos="8081295" algn="l"/>
                <a:tab pos="8530519" algn="l"/>
                <a:tab pos="8979745" algn="l"/>
              </a:tabLst>
              <a:defRPr/>
            </a:pPr>
            <a:r>
              <a:rPr lang="en-US" sz="1000" dirty="0">
                <a:latin typeface="Century Gothic" pitchFamily="34" charset="0"/>
              </a:rPr>
              <a:t>This technique has come increasingly to the forefront of aesthetic medicine in recent years.</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119</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4575" y="795338"/>
            <a:ext cx="5099050" cy="3824287"/>
          </a:xfrm>
        </p:spPr>
      </p:sp>
      <p:sp>
        <p:nvSpPr>
          <p:cNvPr id="3" name="Espace réservé des commentaires 2"/>
          <p:cNvSpPr>
            <a:spLocks noGrp="1"/>
          </p:cNvSpPr>
          <p:nvPr>
            <p:ph type="body" idx="1"/>
          </p:nvPr>
        </p:nvSpPr>
        <p:spPr/>
        <p:txBody>
          <a:bodyPr>
            <a:normAutofit/>
          </a:bodyPr>
          <a:lstStyle/>
          <a:p>
            <a:pPr marL="171418" indent="-171418" algn="just">
              <a:buFont typeface="Wingdings" pitchFamily="2" charset="2"/>
              <a:buChar char="§"/>
            </a:pPr>
            <a:r>
              <a:rPr lang="en-US" sz="1000" b="1" dirty="0">
                <a:solidFill>
                  <a:srgbClr val="000000"/>
                </a:solidFill>
                <a:latin typeface="Century Gothic" pitchFamily="34" charset="0"/>
              </a:rPr>
              <a:t>Ask participants to complete this text orally.</a:t>
            </a:r>
          </a:p>
          <a:p>
            <a:pPr algn="just"/>
            <a:endParaRPr lang="fr-FR" sz="1000" dirty="0">
              <a:solidFill>
                <a:srgbClr val="000000"/>
              </a:solidFill>
              <a:latin typeface="Century Gothic" pitchFamily="34" charset="0"/>
            </a:endParaRPr>
          </a:p>
          <a:p>
            <a:pPr algn="just"/>
            <a:r>
              <a:rPr lang="fr-FR" sz="1000" u="sng" dirty="0" err="1">
                <a:solidFill>
                  <a:srgbClr val="000000"/>
                </a:solidFill>
                <a:latin typeface="Century Gothic" pitchFamily="34" charset="0"/>
              </a:rPr>
              <a:t>Answers</a:t>
            </a:r>
            <a:endParaRPr lang="fr-FR" sz="1000" u="sng" dirty="0">
              <a:solidFill>
                <a:srgbClr val="000000"/>
              </a:solidFill>
              <a:latin typeface="Century Gothic" pitchFamily="34" charset="0"/>
            </a:endParaRPr>
          </a:p>
          <a:p>
            <a:pPr algn="just"/>
            <a:r>
              <a:rPr lang="en-US" sz="1000" i="1" dirty="0">
                <a:solidFill>
                  <a:srgbClr val="000000"/>
                </a:solidFill>
                <a:latin typeface="Century Gothic" pitchFamily="34" charset="0"/>
              </a:rPr>
              <a:t>living – protects – regulates – reveals</a:t>
            </a:r>
          </a:p>
          <a:p>
            <a:pPr algn="just"/>
            <a:r>
              <a:rPr lang="en-US" sz="1000" i="1" dirty="0">
                <a:solidFill>
                  <a:srgbClr val="000000"/>
                </a:solidFill>
                <a:latin typeface="Century Gothic" pitchFamily="34" charset="0"/>
              </a:rPr>
              <a:t>barrier </a:t>
            </a:r>
          </a:p>
          <a:p>
            <a:pPr algn="just"/>
            <a:r>
              <a:rPr lang="en-US" sz="1000" i="1" dirty="0">
                <a:solidFill>
                  <a:srgbClr val="000000"/>
                </a:solidFill>
                <a:latin typeface="Century Gothic" pitchFamily="34" charset="0"/>
              </a:rPr>
              <a:t>eyelids</a:t>
            </a:r>
          </a:p>
          <a:p>
            <a:pPr algn="just"/>
            <a:r>
              <a:rPr lang="en-US" sz="1000" i="1" dirty="0">
                <a:solidFill>
                  <a:srgbClr val="000000"/>
                </a:solidFill>
                <a:latin typeface="Century Gothic" pitchFamily="34" charset="0"/>
              </a:rPr>
              <a:t>soles of the feet</a:t>
            </a:r>
          </a:p>
          <a:p>
            <a:pPr algn="just"/>
            <a:r>
              <a:rPr lang="en-US" sz="1000" i="1" dirty="0">
                <a:solidFill>
                  <a:srgbClr val="000000"/>
                </a:solidFill>
                <a:latin typeface="Century Gothic" pitchFamily="34" charset="0"/>
              </a:rPr>
              <a:t>cells</a:t>
            </a:r>
          </a:p>
          <a:p>
            <a:pPr algn="just"/>
            <a:r>
              <a:rPr lang="en-US" sz="1000" i="1" dirty="0">
                <a:solidFill>
                  <a:srgbClr val="000000"/>
                </a:solidFill>
                <a:latin typeface="Century Gothic" pitchFamily="34" charset="0"/>
              </a:rPr>
              <a:t>three</a:t>
            </a:r>
          </a:p>
          <a:p>
            <a:pPr algn="just"/>
            <a:r>
              <a:rPr lang="en-US" sz="1000" i="1" dirty="0">
                <a:solidFill>
                  <a:srgbClr val="000000"/>
                </a:solidFill>
                <a:latin typeface="Century Gothic" pitchFamily="34" charset="0"/>
              </a:rPr>
              <a:t>epidermis – dermis – hypodermis</a:t>
            </a:r>
          </a:p>
          <a:p>
            <a:pPr algn="just"/>
            <a:endParaRPr lang="fr-FR" sz="1000" dirty="0">
              <a:solidFill>
                <a:srgbClr val="000000"/>
              </a:solidFill>
              <a:latin typeface="Century Gothic" pitchFamily="34" charset="0"/>
            </a:endParaRPr>
          </a:p>
          <a:p>
            <a:pPr algn="just"/>
            <a:r>
              <a:rPr lang="fr-FR" sz="1000" u="sng" dirty="0">
                <a:solidFill>
                  <a:srgbClr val="000000"/>
                </a:solidFill>
                <a:latin typeface="Century Gothic" pitchFamily="34" charset="0"/>
              </a:rPr>
              <a:t>Transition</a:t>
            </a:r>
          </a:p>
          <a:p>
            <a:pPr algn="just"/>
            <a:r>
              <a:rPr lang="en-US" sz="1000" dirty="0">
                <a:solidFill>
                  <a:srgbClr val="000000"/>
                </a:solidFill>
                <a:latin typeface="Century Gothic" pitchFamily="34" charset="0"/>
              </a:rPr>
              <a:t>Summarize the 3 layers of the skin and announce the study of the first layer: the epidermis.</a:t>
            </a: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12</a:t>
            </a:fld>
            <a:endParaRPr lang="fr-FR">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120</a:t>
            </a:fld>
            <a:endParaRPr lang="fr-FR">
              <a:solidFill>
                <a:prstClr val="black"/>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121</a:t>
            </a:fld>
            <a:endParaRPr lang="fr-FR">
              <a:solidFill>
                <a:prstClr val="black"/>
              </a:solidFill>
            </a:endParaRPr>
          </a:p>
        </p:txBody>
      </p:sp>
    </p:spTree>
    <p:extLst>
      <p:ext uri="{BB962C8B-B14F-4D97-AF65-F5344CB8AC3E}">
        <p14:creationId xmlns:p14="http://schemas.microsoft.com/office/powerpoint/2010/main" val="27179500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122</a:t>
            </a:fld>
            <a:endParaRPr lang="fr-FR"/>
          </a:p>
        </p:txBody>
      </p:sp>
    </p:spTree>
    <p:extLst>
      <p:ext uri="{BB962C8B-B14F-4D97-AF65-F5344CB8AC3E}">
        <p14:creationId xmlns:p14="http://schemas.microsoft.com/office/powerpoint/2010/main" val="20805266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Autofit/>
          </a:bodyPr>
          <a:lstStyle/>
          <a:p>
            <a:pPr algn="just" defTabSz="998994" eaLnBrk="0" hangingPunct="0">
              <a:lnSpc>
                <a:spcPct val="110000"/>
              </a:lnSpc>
              <a:spcBef>
                <a:spcPct val="40000"/>
              </a:spcBef>
            </a:pPr>
            <a:r>
              <a:rPr lang="en-US" sz="1000" b="1" dirty="0">
                <a:solidFill>
                  <a:srgbClr val="000000"/>
                </a:solidFill>
                <a:latin typeface="Century Gothic" pitchFamily="18" charset="0"/>
              </a:rPr>
              <a:t>INSTANT ANTI-AGEING PROCEDURES </a:t>
            </a:r>
          </a:p>
          <a:p>
            <a:pPr algn="just" defTabSz="998994" eaLnBrk="0" hangingPunct="0">
              <a:lnSpc>
                <a:spcPct val="110000"/>
              </a:lnSpc>
              <a:spcBef>
                <a:spcPct val="40000"/>
              </a:spcBef>
            </a:pPr>
            <a:r>
              <a:rPr lang="en-US" sz="1000" b="1" dirty="0">
                <a:latin typeface="Century Gothic" pitchFamily="34" charset="0"/>
              </a:rPr>
              <a:t>Re-Plasty Pro Filler</a:t>
            </a:r>
          </a:p>
          <a:p>
            <a:pPr algn="just"/>
            <a:endParaRPr lang="en-US" sz="1000" b="1" dirty="0">
              <a:solidFill>
                <a:srgbClr val="00B050"/>
              </a:solidFill>
              <a:latin typeface="Century Gothic" pitchFamily="34" charset="0"/>
            </a:endParaRPr>
          </a:p>
          <a:p>
            <a:pPr>
              <a:tabLst>
                <a:tab pos="723840" algn="l"/>
                <a:tab pos="1447681" algn="l"/>
                <a:tab pos="2171521" algn="l"/>
                <a:tab pos="2895360" algn="l"/>
                <a:tab pos="3619200" algn="l"/>
                <a:tab pos="4343041" algn="l"/>
              </a:tabLst>
            </a:pPr>
            <a:r>
              <a:rPr lang="en-US" sz="1000" dirty="0">
                <a:latin typeface="Century Gothic" pitchFamily="34" charset="0"/>
              </a:rPr>
              <a:t>Inspired by the hyaluronic acid injection procedure  at LACLINIC-MONTREUX, HELENA RUBINSTEIN Laboratories have developed the </a:t>
            </a:r>
            <a:r>
              <a:rPr lang="en-US" sz="1000" b="1" dirty="0">
                <a:latin typeface="Century Gothic" pitchFamily="34" charset="0"/>
              </a:rPr>
              <a:t>Filler-Solution</a:t>
            </a:r>
            <a:r>
              <a:rPr lang="en-US" sz="1000" dirty="0">
                <a:latin typeface="Century Gothic" pitchFamily="34" charset="0"/>
              </a:rPr>
              <a:t>: an innovative association of hyaluronic acid in high concentration and cutting-edge re-plumping molecules.</a:t>
            </a:r>
          </a:p>
          <a:p>
            <a:pPr>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spcBef>
                <a:spcPts val="338"/>
              </a:spcBef>
              <a:tabLst>
                <a:tab pos="723840" algn="l"/>
                <a:tab pos="1447681" algn="l"/>
                <a:tab pos="2171521" algn="l"/>
                <a:tab pos="2895360" algn="l"/>
                <a:tab pos="3619200" algn="l"/>
                <a:tab pos="4343041" algn="l"/>
              </a:tabLst>
            </a:pPr>
            <a:r>
              <a:rPr lang="en-US" sz="1000" dirty="0">
                <a:latin typeface="Century Gothic" pitchFamily="34" charset="0"/>
              </a:rPr>
              <a:t>When combined with hyaluronic acid, Filler-Solution allows users to fight against:</a:t>
            </a:r>
            <a:br>
              <a:rPr lang="en-US" sz="1000" dirty="0">
                <a:latin typeface="Century Gothic" pitchFamily="34" charset="0"/>
              </a:rPr>
            </a:br>
            <a:r>
              <a:rPr lang="en-US" sz="1000" dirty="0">
                <a:latin typeface="Century Gothic" pitchFamily="34" charset="0"/>
              </a:rPr>
              <a:t>- wrinkles,</a:t>
            </a:r>
            <a:br>
              <a:rPr lang="en-US" sz="1000" dirty="0">
                <a:latin typeface="Century Gothic" pitchFamily="34" charset="0"/>
              </a:rPr>
            </a:br>
            <a:r>
              <a:rPr lang="en-US" sz="1000" dirty="0">
                <a:latin typeface="Century Gothic" pitchFamily="34" charset="0"/>
              </a:rPr>
              <a:t>- loss of elasticity,</a:t>
            </a:r>
            <a:br>
              <a:rPr lang="en-US" sz="1000" dirty="0">
                <a:latin typeface="Century Gothic" pitchFamily="34" charset="0"/>
              </a:rPr>
            </a:br>
            <a:r>
              <a:rPr lang="en-US" sz="1000" dirty="0">
                <a:latin typeface="Century Gothic" pitchFamily="34" charset="0"/>
              </a:rPr>
              <a:t>- irregularities.</a:t>
            </a:r>
          </a:p>
          <a:p>
            <a:pPr>
              <a:spcBef>
                <a:spcPts val="338"/>
              </a:spcBef>
              <a:tabLst>
                <a:tab pos="723840" algn="l"/>
                <a:tab pos="1447681" algn="l"/>
                <a:tab pos="2171521" algn="l"/>
                <a:tab pos="2895360" algn="l"/>
                <a:tab pos="3619200" algn="l"/>
                <a:tab pos="4343041" algn="l"/>
              </a:tabLst>
            </a:pPr>
            <a:endParaRPr lang="en-US" sz="1000" dirty="0">
              <a:solidFill>
                <a:srgbClr val="00B050"/>
              </a:solidFill>
              <a:latin typeface="Century Gothic" pitchFamily="34" charset="0"/>
            </a:endParaRPr>
          </a:p>
          <a:p>
            <a:pPr>
              <a:tabLst>
                <a:tab pos="723840" algn="l"/>
                <a:tab pos="1447681" algn="l"/>
                <a:tab pos="2171521" algn="l"/>
                <a:tab pos="2895360" algn="l"/>
                <a:tab pos="3619200" algn="l"/>
                <a:tab pos="4343041" algn="l"/>
              </a:tabLst>
            </a:pPr>
            <a:r>
              <a:rPr lang="en-US" sz="1000" b="1" dirty="0">
                <a:latin typeface="Century Gothic" pitchFamily="34" charset="0"/>
              </a:rPr>
              <a:t>LR 2412(4%) ACTIONS:</a:t>
            </a:r>
          </a:p>
          <a:p>
            <a:pPr>
              <a:tabLst>
                <a:tab pos="723840" algn="l"/>
                <a:tab pos="1447681" algn="l"/>
                <a:tab pos="2171521" algn="l"/>
                <a:tab pos="2895360" algn="l"/>
                <a:tab pos="3619200" algn="l"/>
                <a:tab pos="4343041" algn="l"/>
              </a:tabLst>
            </a:pPr>
            <a:endParaRPr lang="en-US" sz="1000" dirty="0">
              <a:solidFill>
                <a:srgbClr val="00B050"/>
              </a:solidFill>
              <a:latin typeface="Century Gothic" pitchFamily="34" charset="0"/>
            </a:endParaRPr>
          </a:p>
          <a:p>
            <a:pPr>
              <a:tabLst>
                <a:tab pos="723840" algn="l"/>
                <a:tab pos="1447681" algn="l"/>
                <a:tab pos="2171521" algn="l"/>
                <a:tab pos="2895360" algn="l"/>
                <a:tab pos="3619200" algn="l"/>
                <a:tab pos="4343041" algn="l"/>
              </a:tabLst>
            </a:pPr>
            <a:r>
              <a:rPr lang="en-US" sz="1000" dirty="0">
                <a:latin typeface="Century Gothic" pitchFamily="34" charset="0"/>
              </a:rPr>
              <a:t>LR2412 (4%)  acts on the skin on 3 levels*, targeting the major factors involved in skin ageing.</a:t>
            </a:r>
          </a:p>
          <a:p>
            <a:pPr>
              <a:tabLst>
                <a:tab pos="723840" algn="l"/>
                <a:tab pos="1447681" algn="l"/>
                <a:tab pos="2171521" algn="l"/>
                <a:tab pos="2895360" algn="l"/>
                <a:tab pos="3619200" algn="l"/>
                <a:tab pos="4343041" algn="l"/>
              </a:tabLst>
            </a:pPr>
            <a:r>
              <a:rPr lang="en-US" sz="1000" dirty="0">
                <a:latin typeface="Century Gothic" pitchFamily="34" charset="0"/>
              </a:rPr>
              <a:t>+</a:t>
            </a:r>
          </a:p>
          <a:p>
            <a:pPr>
              <a:tabLst>
                <a:tab pos="723840" algn="l"/>
                <a:tab pos="1447681" algn="l"/>
                <a:tab pos="2171521" algn="l"/>
                <a:tab pos="2895360" algn="l"/>
                <a:tab pos="3619200" algn="l"/>
                <a:tab pos="4343041" algn="l"/>
              </a:tabLst>
            </a:pPr>
            <a:r>
              <a:rPr lang="en-US" sz="1000" dirty="0">
                <a:latin typeface="Century Gothic" pitchFamily="34" charset="0"/>
              </a:rPr>
              <a:t>LR 2412 (4%) acts on </a:t>
            </a:r>
            <a:r>
              <a:rPr lang="en-US" sz="1000" b="1" dirty="0" err="1">
                <a:latin typeface="Century Gothic" pitchFamily="34" charset="0"/>
              </a:rPr>
              <a:t>hyaluranosome</a:t>
            </a:r>
            <a:r>
              <a:rPr lang="en-US" sz="1000" dirty="0">
                <a:solidFill>
                  <a:srgbClr val="00B050"/>
                </a:solidFill>
                <a:latin typeface="Century Gothic" pitchFamily="18" charset="0"/>
              </a:rPr>
              <a:t> </a:t>
            </a:r>
            <a:r>
              <a:rPr lang="en-US" sz="1000" dirty="0">
                <a:latin typeface="Century Gothic" pitchFamily="34" charset="0"/>
              </a:rPr>
              <a:t>on 2 levels** of the skin </a:t>
            </a:r>
            <a:r>
              <a:rPr lang="en-US" sz="1000" b="1" dirty="0">
                <a:latin typeface="Century Gothic" pitchFamily="34" charset="0"/>
              </a:rPr>
              <a:t>to optimize the natural synthesis of hyaluronic acid.</a:t>
            </a:r>
          </a:p>
          <a:p>
            <a:pPr>
              <a:tabLst>
                <a:tab pos="723840" algn="l"/>
                <a:tab pos="1447681" algn="l"/>
                <a:tab pos="2171521" algn="l"/>
                <a:tab pos="2895360" algn="l"/>
                <a:tab pos="3619200" algn="l"/>
                <a:tab pos="4343041" algn="l"/>
              </a:tabLst>
            </a:pPr>
            <a:endParaRPr lang="en-US" sz="1000" b="1" dirty="0">
              <a:solidFill>
                <a:srgbClr val="00B050"/>
              </a:solidFill>
              <a:latin typeface="Century Gothic" pitchFamily="34" charset="0"/>
            </a:endParaRPr>
          </a:p>
          <a:p>
            <a:pPr>
              <a:tabLst>
                <a:tab pos="723840" algn="l"/>
                <a:tab pos="1447681" algn="l"/>
                <a:tab pos="2171521" algn="l"/>
                <a:tab pos="2895360" algn="l"/>
                <a:tab pos="3619200" algn="l"/>
                <a:tab pos="4343041" algn="l"/>
              </a:tabLst>
            </a:pPr>
            <a:r>
              <a:rPr lang="en-US" sz="1000" b="1" dirty="0" err="1">
                <a:latin typeface="Century Gothic" pitchFamily="34" charset="0"/>
              </a:rPr>
              <a:t>Hyaluranosome</a:t>
            </a:r>
            <a:r>
              <a:rPr lang="en-US" sz="1000" b="1" dirty="0">
                <a:solidFill>
                  <a:srgbClr val="00B050"/>
                </a:solidFill>
                <a:latin typeface="Century Gothic" pitchFamily="18" charset="0"/>
              </a:rPr>
              <a:t> </a:t>
            </a:r>
            <a:r>
              <a:rPr lang="en-US" sz="1000" b="1" dirty="0">
                <a:latin typeface="Century Gothic" pitchFamily="34" charset="0"/>
              </a:rPr>
              <a:t>is</a:t>
            </a:r>
            <a:r>
              <a:rPr lang="en-US" sz="1000" b="1" dirty="0">
                <a:solidFill>
                  <a:srgbClr val="00B050"/>
                </a:solidFill>
                <a:latin typeface="Century Gothic" pitchFamily="18" charset="0"/>
              </a:rPr>
              <a:t> </a:t>
            </a:r>
            <a:r>
              <a:rPr lang="en-US" sz="1000" dirty="0">
                <a:latin typeface="Century Gothic" pitchFamily="34" charset="0"/>
              </a:rPr>
              <a:t>a group of enzymes, proteins and molecules, that controls the activity and metabolism of hyaluronic acid .</a:t>
            </a:r>
          </a:p>
          <a:p>
            <a:pPr>
              <a:tabLst>
                <a:tab pos="723840" algn="l"/>
                <a:tab pos="1447681" algn="l"/>
                <a:tab pos="2171521" algn="l"/>
                <a:tab pos="2895360" algn="l"/>
                <a:tab pos="3619200" algn="l"/>
                <a:tab pos="4343041" algn="l"/>
              </a:tabLst>
            </a:pPr>
            <a:endParaRPr lang="en-US" sz="1000" dirty="0">
              <a:latin typeface="Century Gothic" pitchFamily="34" charset="0"/>
            </a:endParaRPr>
          </a:p>
          <a:p>
            <a:pPr algn="just">
              <a:spcBef>
                <a:spcPts val="338"/>
              </a:spcBef>
              <a:tabLst>
                <a:tab pos="723840" algn="l"/>
                <a:tab pos="1447681" algn="l"/>
                <a:tab pos="2171521" algn="l"/>
                <a:tab pos="2895360" algn="l"/>
                <a:tab pos="3619200" algn="l"/>
                <a:tab pos="4343041" algn="l"/>
              </a:tabLst>
            </a:pPr>
            <a:r>
              <a:rPr lang="en-US" sz="1000" dirty="0">
                <a:latin typeface="Century Gothic" pitchFamily="34" charset="0"/>
              </a:rPr>
              <a:t>* Epidermis, DEJ and superficial dermis</a:t>
            </a:r>
          </a:p>
          <a:p>
            <a:pPr>
              <a:spcBef>
                <a:spcPts val="375"/>
              </a:spcBef>
              <a:tabLst>
                <a:tab pos="723840" algn="l"/>
                <a:tab pos="1447681" algn="l"/>
                <a:tab pos="2171521" algn="l"/>
                <a:tab pos="2895360" algn="l"/>
                <a:tab pos="3619200" algn="l"/>
                <a:tab pos="4343041" algn="l"/>
              </a:tabLst>
            </a:pPr>
            <a:r>
              <a:rPr lang="en-US" sz="1000" dirty="0">
                <a:latin typeface="Century Gothic" pitchFamily="34" charset="0"/>
              </a:rPr>
              <a:t>** Epidermis and superficial dermis</a:t>
            </a:r>
          </a:p>
          <a:p>
            <a:pPr>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lgn="just"/>
            <a:endParaRPr lang="en-US" sz="1000" b="1" dirty="0">
              <a:solidFill>
                <a:srgbClr val="725C2C"/>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123</a:t>
            </a:fld>
            <a:endParaRPr lang="fr-FR">
              <a:solidFill>
                <a:prstClr val="black"/>
              </a:solidFill>
            </a:endParaRPr>
          </a:p>
        </p:txBody>
      </p:sp>
    </p:spTree>
    <p:extLst>
      <p:ext uri="{BB962C8B-B14F-4D97-AF65-F5344CB8AC3E}">
        <p14:creationId xmlns:p14="http://schemas.microsoft.com/office/powerpoint/2010/main" val="42468564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124</a:t>
            </a:fld>
            <a:endParaRPr lang="fr-FR">
              <a:solidFill>
                <a:prstClr val="black"/>
              </a:solidFill>
            </a:endParaRPr>
          </a:p>
        </p:txBody>
      </p:sp>
      <p:sp>
        <p:nvSpPr>
          <p:cNvPr id="6" name="Espace réservé des commentaires 2"/>
          <p:cNvSpPr txBox="1">
            <a:spLocks/>
          </p:cNvSpPr>
          <p:nvPr/>
        </p:nvSpPr>
        <p:spPr>
          <a:xfrm>
            <a:off x="749935" y="4832450"/>
            <a:ext cx="5679440" cy="4605576"/>
          </a:xfrm>
          <a:prstGeom prst="rect">
            <a:avLst/>
          </a:prstGeom>
        </p:spPr>
        <p:txBody>
          <a:bodyPr vert="horz" lIns="99039" tIns="49520" rIns="99039" bIns="49520" rtlCol="0">
            <a:no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just" defTabSz="998994" eaLnBrk="0" hangingPunct="0">
              <a:lnSpc>
                <a:spcPct val="110000"/>
              </a:lnSpc>
              <a:spcBef>
                <a:spcPct val="40000"/>
              </a:spcBef>
            </a:pPr>
            <a:r>
              <a:rPr lang="en-US" sz="1000" b="1" dirty="0">
                <a:latin typeface="Century Gothic" pitchFamily="18" charset="0"/>
              </a:rPr>
              <a:t>INSTANT ANTI-AGEING PROCEDURES </a:t>
            </a:r>
          </a:p>
          <a:p>
            <a:pPr algn="just" defTabSz="998994" eaLnBrk="0" hangingPunct="0">
              <a:lnSpc>
                <a:spcPct val="110000"/>
              </a:lnSpc>
              <a:spcBef>
                <a:spcPct val="40000"/>
              </a:spcBef>
            </a:pPr>
            <a:r>
              <a:rPr lang="en-US" sz="1000" b="1" dirty="0">
                <a:latin typeface="Century Gothic" pitchFamily="18" charset="0"/>
              </a:rPr>
              <a:t>Re-Plasty Pro Filler</a:t>
            </a:r>
          </a:p>
          <a:p>
            <a:pPr algn="just"/>
            <a:endParaRPr lang="en-US" sz="1000" b="1" dirty="0">
              <a:latin typeface="Century Gothic" pitchFamily="34" charset="0"/>
            </a:endParaRPr>
          </a:p>
          <a:p>
            <a:pPr>
              <a:tabLst>
                <a:tab pos="723840" algn="l"/>
                <a:tab pos="1447681" algn="l"/>
                <a:tab pos="2171521" algn="l"/>
                <a:tab pos="2895360" algn="l"/>
                <a:tab pos="3619200" algn="l"/>
                <a:tab pos="4343041" algn="l"/>
              </a:tabLst>
            </a:pPr>
            <a:r>
              <a:rPr lang="en-US" sz="1000" dirty="0">
                <a:latin typeface="Century Gothic" pitchFamily="18" charset="0"/>
              </a:rPr>
              <a:t>Inspired by the hyaluronic acid injection procedure  at LACLINIC-MONTREUX, HELENA RUBINSTEIN Laboratories have developed the </a:t>
            </a:r>
            <a:r>
              <a:rPr lang="en-US" sz="1000" b="1" dirty="0">
                <a:latin typeface="Century Gothic" pitchFamily="18" charset="0"/>
              </a:rPr>
              <a:t>Filler-Solution</a:t>
            </a:r>
            <a:r>
              <a:rPr lang="en-US" sz="1000" dirty="0">
                <a:latin typeface="Century Gothic" pitchFamily="18" charset="0"/>
              </a:rPr>
              <a:t>: an innovative association of hyaluronic acid in high concentration and cutting-edge re-plumping molecules.</a:t>
            </a:r>
          </a:p>
          <a:p>
            <a:pPr>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spcBef>
                <a:spcPts val="338"/>
              </a:spcBef>
              <a:tabLst>
                <a:tab pos="723840" algn="l"/>
                <a:tab pos="1447681" algn="l"/>
                <a:tab pos="2171521" algn="l"/>
                <a:tab pos="2895360" algn="l"/>
                <a:tab pos="3619200" algn="l"/>
                <a:tab pos="4343041" algn="l"/>
              </a:tabLst>
            </a:pPr>
            <a:r>
              <a:rPr lang="en-US" sz="1000" dirty="0">
                <a:latin typeface="Century Gothic" pitchFamily="18" charset="0"/>
              </a:rPr>
              <a:t>When combined with hyaluronic acid, Filler-Solution allows users to fight against:</a:t>
            </a:r>
            <a:r>
              <a:rPr lang="en-US" sz="1000" dirty="0"/>
              <a:t/>
            </a:r>
            <a:br>
              <a:rPr lang="en-US" sz="1000" dirty="0"/>
            </a:br>
            <a:r>
              <a:rPr lang="en-US" sz="1000" dirty="0">
                <a:latin typeface="Century Gothic" pitchFamily="18" charset="0"/>
              </a:rPr>
              <a:t>- wrinkles,</a:t>
            </a:r>
            <a:r>
              <a:rPr lang="en-US" sz="1000" dirty="0"/>
              <a:t/>
            </a:r>
            <a:br>
              <a:rPr lang="en-US" sz="1000" dirty="0"/>
            </a:br>
            <a:r>
              <a:rPr lang="en-US" sz="1000" dirty="0">
                <a:latin typeface="Century Gothic" pitchFamily="18" charset="0"/>
              </a:rPr>
              <a:t>- loss of elasticity,</a:t>
            </a:r>
            <a:r>
              <a:rPr lang="en-US" sz="1000" dirty="0"/>
              <a:t/>
            </a:r>
            <a:br>
              <a:rPr lang="en-US" sz="1000" dirty="0"/>
            </a:br>
            <a:r>
              <a:rPr lang="en-US" sz="1000" dirty="0">
                <a:latin typeface="Century Gothic" pitchFamily="18" charset="0"/>
              </a:rPr>
              <a:t>- irregularities.</a:t>
            </a:r>
          </a:p>
          <a:p>
            <a:pPr>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tabLst>
                <a:tab pos="723840" algn="l"/>
                <a:tab pos="1447681" algn="l"/>
                <a:tab pos="2171521" algn="l"/>
                <a:tab pos="2895360" algn="l"/>
                <a:tab pos="3619200" algn="l"/>
                <a:tab pos="4343041" algn="l"/>
              </a:tabLst>
            </a:pPr>
            <a:r>
              <a:rPr lang="en-US" sz="1000" b="1" dirty="0">
                <a:latin typeface="Century Gothic" pitchFamily="18" charset="0"/>
              </a:rPr>
              <a:t>LR 2412(4%) ACTIONS:</a:t>
            </a:r>
          </a:p>
          <a:p>
            <a:pPr>
              <a:tabLst>
                <a:tab pos="723840" algn="l"/>
                <a:tab pos="1447681" algn="l"/>
                <a:tab pos="2171521" algn="l"/>
                <a:tab pos="2895360" algn="l"/>
                <a:tab pos="3619200" algn="l"/>
                <a:tab pos="4343041" algn="l"/>
              </a:tabLst>
            </a:pPr>
            <a:endParaRPr lang="en-US" sz="1000" dirty="0">
              <a:latin typeface="Century Gothic" pitchFamily="34" charset="0"/>
            </a:endParaRPr>
          </a:p>
          <a:p>
            <a:pPr>
              <a:tabLst>
                <a:tab pos="723840" algn="l"/>
                <a:tab pos="1447681" algn="l"/>
                <a:tab pos="2171521" algn="l"/>
                <a:tab pos="2895360" algn="l"/>
                <a:tab pos="3619200" algn="l"/>
                <a:tab pos="4343041" algn="l"/>
              </a:tabLst>
            </a:pPr>
            <a:r>
              <a:rPr lang="en-US" sz="1000" dirty="0">
                <a:latin typeface="Century Gothic" pitchFamily="18" charset="0"/>
              </a:rPr>
              <a:t>LR2412 (4%)  acts on the skin on 3 levels*, targeting the major factors involved in skin ageing.</a:t>
            </a:r>
          </a:p>
          <a:p>
            <a:pPr>
              <a:tabLst>
                <a:tab pos="723840" algn="l"/>
                <a:tab pos="1447681" algn="l"/>
                <a:tab pos="2171521" algn="l"/>
                <a:tab pos="2895360" algn="l"/>
                <a:tab pos="3619200" algn="l"/>
                <a:tab pos="4343041" algn="l"/>
              </a:tabLst>
            </a:pPr>
            <a:r>
              <a:rPr lang="en-US" sz="1000" dirty="0">
                <a:latin typeface="Century Gothic" pitchFamily="34" charset="0"/>
              </a:rPr>
              <a:t>+</a:t>
            </a:r>
          </a:p>
          <a:p>
            <a:pPr>
              <a:tabLst>
                <a:tab pos="723840" algn="l"/>
                <a:tab pos="1447681" algn="l"/>
                <a:tab pos="2171521" algn="l"/>
                <a:tab pos="2895360" algn="l"/>
                <a:tab pos="3619200" algn="l"/>
                <a:tab pos="4343041" algn="l"/>
              </a:tabLst>
            </a:pPr>
            <a:r>
              <a:rPr lang="en-US" sz="1000" dirty="0">
                <a:latin typeface="Century Gothic" pitchFamily="18" charset="0"/>
              </a:rPr>
              <a:t>LR 2412 (4%) acts on </a:t>
            </a:r>
            <a:r>
              <a:rPr lang="en-US" sz="1000" b="1" dirty="0" err="1">
                <a:latin typeface="Century Gothic" pitchFamily="18" charset="0"/>
              </a:rPr>
              <a:t>hyaluranosome</a:t>
            </a:r>
            <a:r>
              <a:rPr lang="en-US" sz="1000" dirty="0">
                <a:latin typeface="Century Gothic" pitchFamily="18" charset="0"/>
              </a:rPr>
              <a:t> on 2 levels** of the skin </a:t>
            </a:r>
            <a:r>
              <a:rPr lang="en-US" sz="1000" b="1" dirty="0">
                <a:latin typeface="Century Gothic" pitchFamily="18" charset="0"/>
              </a:rPr>
              <a:t>to optimize the natural synthesis of hyaluronic acid.</a:t>
            </a:r>
          </a:p>
          <a:p>
            <a:pPr>
              <a:tabLst>
                <a:tab pos="723840" algn="l"/>
                <a:tab pos="1447681" algn="l"/>
                <a:tab pos="2171521" algn="l"/>
                <a:tab pos="2895360" algn="l"/>
                <a:tab pos="3619200" algn="l"/>
                <a:tab pos="4343041" algn="l"/>
              </a:tabLst>
            </a:pPr>
            <a:endParaRPr lang="en-US" sz="1000" b="1" dirty="0">
              <a:latin typeface="Century Gothic" pitchFamily="34" charset="0"/>
            </a:endParaRPr>
          </a:p>
          <a:p>
            <a:pPr>
              <a:tabLst>
                <a:tab pos="723840" algn="l"/>
                <a:tab pos="1447681" algn="l"/>
                <a:tab pos="2171521" algn="l"/>
                <a:tab pos="2895360" algn="l"/>
                <a:tab pos="3619200" algn="l"/>
                <a:tab pos="4343041" algn="l"/>
              </a:tabLst>
            </a:pPr>
            <a:r>
              <a:rPr lang="en-US" sz="1000" b="1" dirty="0" err="1">
                <a:latin typeface="Century Gothic" pitchFamily="18" charset="0"/>
              </a:rPr>
              <a:t>Hyaluranosome</a:t>
            </a:r>
            <a:r>
              <a:rPr lang="en-US" sz="1000" b="1" dirty="0">
                <a:latin typeface="Century Gothic" pitchFamily="18" charset="0"/>
              </a:rPr>
              <a:t> is </a:t>
            </a:r>
            <a:r>
              <a:rPr lang="en-US" sz="1000" dirty="0">
                <a:latin typeface="Century Gothic" pitchFamily="18" charset="0"/>
              </a:rPr>
              <a:t>a group of enzymes, proteins and molecules, that controls the activity and metabolism of hyaluronic acid .</a:t>
            </a:r>
          </a:p>
          <a:p>
            <a:pPr>
              <a:tabLst>
                <a:tab pos="723840" algn="l"/>
                <a:tab pos="1447681" algn="l"/>
                <a:tab pos="2171521" algn="l"/>
                <a:tab pos="2895360" algn="l"/>
                <a:tab pos="3619200" algn="l"/>
                <a:tab pos="4343041" algn="l"/>
              </a:tabLst>
            </a:pPr>
            <a:endParaRPr lang="en-US" sz="1000" b="1" dirty="0">
              <a:latin typeface="Century Gothic" pitchFamily="34" charset="0"/>
            </a:endParaRPr>
          </a:p>
          <a:p>
            <a:pPr algn="just">
              <a:spcBef>
                <a:spcPts val="338"/>
              </a:spcBef>
              <a:tabLst>
                <a:tab pos="723840" algn="l"/>
                <a:tab pos="1447681" algn="l"/>
                <a:tab pos="2171521" algn="l"/>
                <a:tab pos="2895360" algn="l"/>
                <a:tab pos="3619200" algn="l"/>
                <a:tab pos="4343041" algn="l"/>
              </a:tabLst>
            </a:pPr>
            <a:r>
              <a:rPr lang="en-US" sz="1000" dirty="0">
                <a:latin typeface="Century Gothic" pitchFamily="18" charset="0"/>
              </a:rPr>
              <a:t>* Epidermis, DEJ and superficial dermis</a:t>
            </a:r>
          </a:p>
          <a:p>
            <a:pPr>
              <a:spcBef>
                <a:spcPts val="375"/>
              </a:spcBef>
              <a:tabLst>
                <a:tab pos="723840" algn="l"/>
                <a:tab pos="1447681" algn="l"/>
                <a:tab pos="2171521" algn="l"/>
                <a:tab pos="2895360" algn="l"/>
                <a:tab pos="3619200" algn="l"/>
                <a:tab pos="4343041" algn="l"/>
              </a:tabLst>
            </a:pPr>
            <a:r>
              <a:rPr lang="en-US" sz="1000" dirty="0">
                <a:latin typeface="Century Gothic" pitchFamily="18" charset="0"/>
              </a:rPr>
              <a:t>** Epidermis and superficial dermis</a:t>
            </a:r>
          </a:p>
          <a:p>
            <a:pPr>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lgn="just"/>
            <a:endParaRPr lang="en-GB" sz="1000" b="1" dirty="0">
              <a:solidFill>
                <a:srgbClr val="725C2C"/>
              </a:solidFill>
              <a:latin typeface="Century Gothic" pitchFamily="34" charset="0"/>
            </a:endParaRPr>
          </a:p>
        </p:txBody>
      </p:sp>
    </p:spTree>
    <p:extLst>
      <p:ext uri="{BB962C8B-B14F-4D97-AF65-F5344CB8AC3E}">
        <p14:creationId xmlns:p14="http://schemas.microsoft.com/office/powerpoint/2010/main" val="42468564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125</a:t>
            </a:fld>
            <a:endParaRPr lang="fr-FR">
              <a:solidFill>
                <a:prstClr val="black"/>
              </a:solidFill>
            </a:endParaRPr>
          </a:p>
        </p:txBody>
      </p:sp>
      <p:sp>
        <p:nvSpPr>
          <p:cNvPr id="5" name="Espace réservé des commentaires 4"/>
          <p:cNvSpPr>
            <a:spLocks noGrp="1"/>
          </p:cNvSpPr>
          <p:nvPr>
            <p:ph type="body" sz="quarter" idx="11"/>
          </p:nvPr>
        </p:nvSpPr>
        <p:spPr/>
        <p:txBody>
          <a:bodyPr/>
          <a:lstStyle/>
          <a:p>
            <a:endParaRPr lang="fr-FR" dirty="0"/>
          </a:p>
        </p:txBody>
      </p:sp>
    </p:spTree>
    <p:extLst>
      <p:ext uri="{BB962C8B-B14F-4D97-AF65-F5344CB8AC3E}">
        <p14:creationId xmlns:p14="http://schemas.microsoft.com/office/powerpoint/2010/main" val="5577545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126</a:t>
            </a:fld>
            <a:endParaRPr lang="fr-FR"/>
          </a:p>
        </p:txBody>
      </p:sp>
      <p:sp>
        <p:nvSpPr>
          <p:cNvPr id="5" name="Text Box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7214" tIns="48422" rIns="97214" bIns="48422"/>
          <a:lstStyle/>
          <a:p>
            <a:pPr algn="just" defTabSz="914324"/>
            <a:r>
              <a:rPr lang="en-US" sz="1000" i="1" dirty="0">
                <a:latin typeface="Century Gothic" pitchFamily="34" charset="0"/>
              </a:rPr>
              <a:t>First of all, the trainer has to explain the difference between Hyaluronic acid with high molecular weight and hyaluronic acid with low molecular weight:</a:t>
            </a:r>
          </a:p>
          <a:p>
            <a:pPr algn="just" defTabSz="914324"/>
            <a:endParaRPr lang="en-US" sz="1000" i="1" dirty="0">
              <a:latin typeface="Century Gothic" pitchFamily="34" charset="0"/>
            </a:endParaRPr>
          </a:p>
          <a:p>
            <a:pPr algn="just" defTabSz="914324"/>
            <a:r>
              <a:rPr lang="en-US" sz="1000" dirty="0">
                <a:latin typeface="Century Gothic" pitchFamily="34" charset="0"/>
              </a:rPr>
              <a:t>A molecule with </a:t>
            </a:r>
            <a:r>
              <a:rPr lang="en-US" sz="1000" b="1" dirty="0">
                <a:latin typeface="Century Gothic" pitchFamily="34" charset="0"/>
              </a:rPr>
              <a:t>high</a:t>
            </a:r>
            <a:r>
              <a:rPr lang="en-US" sz="1000" dirty="0">
                <a:latin typeface="Century Gothic" pitchFamily="34" charset="0"/>
              </a:rPr>
              <a:t> molecular weight means that the molecule is large. Consequently, </a:t>
            </a:r>
            <a:r>
              <a:rPr lang="en-US" sz="1000" b="1" dirty="0">
                <a:latin typeface="Century Gothic" pitchFamily="34" charset="0"/>
              </a:rPr>
              <a:t>it will be not able to cross the skin’s layers and will remain on the skin surface.</a:t>
            </a:r>
          </a:p>
          <a:p>
            <a:pPr algn="just" defTabSz="914324"/>
            <a:r>
              <a:rPr lang="en-US" sz="1000" dirty="0">
                <a:latin typeface="Century Gothic" pitchFamily="34" charset="0"/>
              </a:rPr>
              <a:t>A molecule with </a:t>
            </a:r>
            <a:r>
              <a:rPr lang="en-US" sz="1000" b="1" dirty="0">
                <a:latin typeface="Century Gothic" pitchFamily="34" charset="0"/>
              </a:rPr>
              <a:t>low</a:t>
            </a:r>
            <a:r>
              <a:rPr lang="en-US" sz="1000" dirty="0">
                <a:latin typeface="Century Gothic" pitchFamily="34" charset="0"/>
              </a:rPr>
              <a:t> molecular weight means that the molecule is small. Consequently</a:t>
            </a:r>
            <a:r>
              <a:rPr lang="en-US" sz="1000" b="1" dirty="0">
                <a:latin typeface="Century Gothic" pitchFamily="34" charset="0"/>
              </a:rPr>
              <a:t>, it will be able to pass through the layers of the skin and reach deep into its depths.</a:t>
            </a:r>
          </a:p>
          <a:p>
            <a:pPr algn="just" defTabSz="914324"/>
            <a:endParaRPr lang="en-US" sz="1000" i="1" dirty="0">
              <a:latin typeface="Century Gothic" pitchFamily="34" charset="0"/>
            </a:endParaRPr>
          </a:p>
          <a:p>
            <a:pPr algn="just" defTabSz="914324"/>
            <a:r>
              <a:rPr lang="en-US" sz="1000" i="1" dirty="0">
                <a:latin typeface="Century Gothic" pitchFamily="34" charset="0"/>
              </a:rPr>
              <a:t>Click on the slide to start the animation, step by step</a:t>
            </a:r>
            <a:endParaRPr lang="en-US" sz="1000" b="1" u="sng" dirty="0">
              <a:latin typeface="Century Gothic" pitchFamily="34" charset="0"/>
            </a:endParaRPr>
          </a:p>
          <a:p>
            <a:pPr algn="just" defTabSz="914324"/>
            <a:r>
              <a:rPr lang="en-US" sz="1000" b="1" u="sng" dirty="0">
                <a:latin typeface="Century Gothic" pitchFamily="34" charset="0"/>
              </a:rPr>
              <a:t>1) FILLER SOLUTION</a:t>
            </a:r>
          </a:p>
          <a:p>
            <a:pPr algn="just" defTabSz="914324"/>
            <a:endParaRPr lang="en-US" sz="1000" b="1" dirty="0">
              <a:latin typeface="Century Gothic" pitchFamily="34" charset="0"/>
            </a:endParaRPr>
          </a:p>
          <a:p>
            <a:pPr algn="just" defTabSz="914324"/>
            <a:r>
              <a:rPr lang="en-US" sz="1000" b="1" dirty="0">
                <a:latin typeface="Century Gothic" pitchFamily="34" charset="0"/>
              </a:rPr>
              <a:t>- HYALURONIC ACID</a:t>
            </a:r>
            <a:r>
              <a:rPr lang="en-US" sz="1000" dirty="0">
                <a:latin typeface="Century Gothic" pitchFamily="34" charset="0"/>
              </a:rPr>
              <a:t> - HIGH MOLECULAR WEIGHT (HMW): </a:t>
            </a:r>
            <a:endParaRPr lang="en-US" sz="1000" dirty="0">
              <a:latin typeface="Century Gothic" pitchFamily="34" charset="0"/>
              <a:sym typeface="Wingdings" pitchFamily="2" charset="2"/>
            </a:endParaRPr>
          </a:p>
          <a:p>
            <a:pPr algn="just" defTabSz="914324"/>
            <a:r>
              <a:rPr lang="en-US" sz="1000" dirty="0">
                <a:latin typeface="Century Gothic" pitchFamily="34" charset="0"/>
                <a:sym typeface="Wingdings" pitchFamily="2" charset="2"/>
              </a:rPr>
              <a:t></a:t>
            </a:r>
            <a:r>
              <a:rPr lang="en-US" sz="1000" b="1" dirty="0">
                <a:latin typeface="Century Gothic" pitchFamily="34" charset="0"/>
                <a:sym typeface="Wingdings" pitchFamily="2" charset="2"/>
              </a:rPr>
              <a:t> Brings HA (HMW) to the upper epidermis </a:t>
            </a:r>
            <a:r>
              <a:rPr lang="en-US" sz="1000" dirty="0">
                <a:latin typeface="Century Gothic" pitchFamily="34" charset="0"/>
                <a:sym typeface="Wingdings" pitchFamily="2" charset="2"/>
              </a:rPr>
              <a:t>to create a hydrophilic film on the surface of the skin and to retain the water in the upper layers of the epidermis. </a:t>
            </a:r>
          </a:p>
          <a:p>
            <a:pPr algn="just" defTabSz="914324"/>
            <a:r>
              <a:rPr lang="en-US" sz="1000" dirty="0">
                <a:latin typeface="Century Gothic" pitchFamily="34" charset="0"/>
              </a:rPr>
              <a:t>Skin benefits: </a:t>
            </a:r>
            <a:r>
              <a:rPr lang="en-US" sz="1000" b="1" dirty="0">
                <a:latin typeface="Century Gothic" pitchFamily="34" charset="0"/>
              </a:rPr>
              <a:t>instant</a:t>
            </a:r>
            <a:r>
              <a:rPr lang="en-US" sz="1000" dirty="0">
                <a:latin typeface="Century Gothic" pitchFamily="34" charset="0"/>
              </a:rPr>
              <a:t> </a:t>
            </a:r>
            <a:r>
              <a:rPr lang="en-US" sz="1000" b="1" dirty="0">
                <a:latin typeface="Century Gothic" pitchFamily="34" charset="0"/>
              </a:rPr>
              <a:t>hydration </a:t>
            </a:r>
            <a:r>
              <a:rPr lang="en-US" sz="1000" dirty="0">
                <a:latin typeface="Century Gothic" pitchFamily="34" charset="0"/>
              </a:rPr>
              <a:t>and</a:t>
            </a:r>
            <a:r>
              <a:rPr lang="en-US" sz="1000" b="1" dirty="0">
                <a:latin typeface="Century Gothic" pitchFamily="34" charset="0"/>
              </a:rPr>
              <a:t> replenishment </a:t>
            </a:r>
            <a:r>
              <a:rPr lang="en-US" sz="1000" dirty="0">
                <a:latin typeface="Century Gothic" pitchFamily="34" charset="0"/>
              </a:rPr>
              <a:t>of the skin</a:t>
            </a:r>
          </a:p>
          <a:p>
            <a:pPr algn="just" defTabSz="914324"/>
            <a:endParaRPr lang="en-US" sz="1000" dirty="0">
              <a:latin typeface="Century Gothic" pitchFamily="34" charset="0"/>
            </a:endParaRPr>
          </a:p>
          <a:p>
            <a:pPr algn="just" defTabSz="914324"/>
            <a:r>
              <a:rPr lang="en-US" sz="1000" b="1" dirty="0">
                <a:latin typeface="Century Gothic" pitchFamily="34" charset="0"/>
              </a:rPr>
              <a:t>- HYALURONIC ACID</a:t>
            </a:r>
            <a:r>
              <a:rPr lang="en-US" sz="1000" dirty="0">
                <a:latin typeface="Century Gothic" pitchFamily="34" charset="0"/>
              </a:rPr>
              <a:t> - LOW MOLECULAR WEIGHT (LMW): </a:t>
            </a:r>
            <a:endParaRPr lang="en-US" sz="1000" dirty="0">
              <a:latin typeface="Century Gothic" pitchFamily="34" charset="0"/>
              <a:sym typeface="Wingdings" pitchFamily="2" charset="2"/>
            </a:endParaRPr>
          </a:p>
          <a:p>
            <a:pPr algn="just" defTabSz="914324"/>
            <a:r>
              <a:rPr lang="en-US" sz="1000" dirty="0">
                <a:latin typeface="Century Gothic" pitchFamily="34" charset="0"/>
                <a:sym typeface="Wingdings" pitchFamily="2" charset="2"/>
              </a:rPr>
              <a:t> </a:t>
            </a:r>
            <a:r>
              <a:rPr lang="en-US" sz="1000" b="1" dirty="0">
                <a:latin typeface="Century Gothic" pitchFamily="34" charset="0"/>
                <a:sym typeface="Wingdings" pitchFamily="2" charset="2"/>
              </a:rPr>
              <a:t>HA (LMW) in the deep epidermis </a:t>
            </a:r>
            <a:r>
              <a:rPr lang="en-US" sz="1000" dirty="0">
                <a:latin typeface="Century Gothic" pitchFamily="34" charset="0"/>
                <a:sym typeface="Wingdings" pitchFamily="2" charset="2"/>
              </a:rPr>
              <a:t>(</a:t>
            </a:r>
            <a:r>
              <a:rPr lang="en-US" sz="1000" dirty="0">
                <a:latin typeface="Century Gothic" pitchFamily="34" charset="0"/>
              </a:rPr>
              <a:t>synergic activity with HA of HMW): Improves the metabolism of lipids, stimulates the synthesis of GAGs and proteins of tight junctions; regulates the differentiation of keratinocytes (in vitro test). </a:t>
            </a:r>
          </a:p>
          <a:p>
            <a:pPr algn="just" defTabSz="914324"/>
            <a:r>
              <a:rPr lang="en-US" sz="1000" dirty="0">
                <a:latin typeface="Century Gothic" pitchFamily="34" charset="0"/>
              </a:rPr>
              <a:t>Skin benefits: </a:t>
            </a:r>
            <a:r>
              <a:rPr lang="en-US" sz="1000" b="1" dirty="0">
                <a:latin typeface="Century Gothic" pitchFamily="34" charset="0"/>
              </a:rPr>
              <a:t>anti-wrinkle </a:t>
            </a:r>
            <a:r>
              <a:rPr lang="en-US" sz="1000" dirty="0">
                <a:latin typeface="Century Gothic" pitchFamily="34" charset="0"/>
              </a:rPr>
              <a:t>effect, improvement of skin </a:t>
            </a:r>
            <a:r>
              <a:rPr lang="en-US" sz="1000" b="1" dirty="0">
                <a:latin typeface="Century Gothic" pitchFamily="34" charset="0"/>
              </a:rPr>
              <a:t>elasticity</a:t>
            </a:r>
          </a:p>
          <a:p>
            <a:pPr algn="just" defTabSz="914324"/>
            <a:endParaRPr lang="en-US" sz="1000" dirty="0">
              <a:latin typeface="Century Gothic" pitchFamily="34" charset="0"/>
            </a:endParaRPr>
          </a:p>
          <a:p>
            <a:pPr algn="just" defTabSz="914324"/>
            <a:r>
              <a:rPr lang="en-US" sz="1000" b="1" dirty="0">
                <a:latin typeface="Century Gothic" pitchFamily="34" charset="0"/>
              </a:rPr>
              <a:t>- GALANGA EXTRACT</a:t>
            </a:r>
            <a:r>
              <a:rPr lang="en-US" sz="1000" dirty="0">
                <a:latin typeface="Century Gothic" pitchFamily="34" charset="0"/>
              </a:rPr>
              <a:t>: </a:t>
            </a:r>
            <a:endParaRPr lang="en-US" sz="1000" dirty="0">
              <a:latin typeface="Century Gothic" pitchFamily="34" charset="0"/>
              <a:sym typeface="Wingdings" pitchFamily="2" charset="2"/>
            </a:endParaRPr>
          </a:p>
          <a:p>
            <a:pPr algn="just" defTabSz="914324"/>
            <a:r>
              <a:rPr lang="en-US" sz="1000" dirty="0">
                <a:latin typeface="Century Gothic" pitchFamily="34" charset="0"/>
                <a:sym typeface="Wingdings" pitchFamily="2" charset="2"/>
              </a:rPr>
              <a:t> Stimulates the synthesis of Hyaluronic Acid in the dermis which has 3D volume properties to </a:t>
            </a:r>
            <a:r>
              <a:rPr lang="en-US" sz="1000" dirty="0" err="1">
                <a:latin typeface="Century Gothic" pitchFamily="34" charset="0"/>
                <a:sym typeface="Wingdings" pitchFamily="2" charset="2"/>
              </a:rPr>
              <a:t>redensify</a:t>
            </a:r>
            <a:r>
              <a:rPr lang="en-US" sz="1000" dirty="0">
                <a:latin typeface="Century Gothic" pitchFamily="34" charset="0"/>
                <a:sym typeface="Wingdings" pitchFamily="2" charset="2"/>
              </a:rPr>
              <a:t> the dermis.</a:t>
            </a:r>
            <a:endParaRPr lang="en-US" sz="1000" b="1" dirty="0">
              <a:latin typeface="Century Gothic" pitchFamily="34" charset="0"/>
              <a:sym typeface="Wingdings" pitchFamily="2" charset="2"/>
            </a:endParaRPr>
          </a:p>
          <a:p>
            <a:pPr algn="just" defTabSz="914324"/>
            <a:r>
              <a:rPr lang="fr-FR" sz="1000" dirty="0">
                <a:latin typeface="Century Gothic" pitchFamily="34" charset="0"/>
              </a:rPr>
              <a:t>Skin </a:t>
            </a:r>
            <a:r>
              <a:rPr lang="fr-FR" sz="1000" dirty="0" err="1">
                <a:latin typeface="Century Gothic" pitchFamily="34" charset="0"/>
              </a:rPr>
              <a:t>benefits</a:t>
            </a:r>
            <a:r>
              <a:rPr lang="fr-FR" sz="1000" dirty="0">
                <a:latin typeface="Century Gothic" pitchFamily="34" charset="0"/>
              </a:rPr>
              <a:t>: skin </a:t>
            </a:r>
            <a:r>
              <a:rPr lang="fr-FR" sz="1000" dirty="0" err="1">
                <a:latin typeface="Century Gothic" pitchFamily="34" charset="0"/>
              </a:rPr>
              <a:t>is</a:t>
            </a:r>
            <a:r>
              <a:rPr lang="fr-FR" sz="1000" dirty="0">
                <a:latin typeface="Century Gothic" pitchFamily="34" charset="0"/>
              </a:rPr>
              <a:t> </a:t>
            </a:r>
            <a:r>
              <a:rPr lang="fr-FR" sz="1000" b="1" dirty="0" err="1">
                <a:latin typeface="Century Gothic" pitchFamily="34" charset="0"/>
              </a:rPr>
              <a:t>re-plumped</a:t>
            </a:r>
            <a:r>
              <a:rPr lang="fr-FR" sz="1000" b="1" dirty="0">
                <a:latin typeface="Century Gothic" pitchFamily="34" charset="0"/>
              </a:rPr>
              <a:t>, </a:t>
            </a:r>
            <a:r>
              <a:rPr lang="fr-FR" sz="1000" b="1" dirty="0" err="1">
                <a:latin typeface="Century Gothic" pitchFamily="34" charset="0"/>
              </a:rPr>
              <a:t>wrinkles</a:t>
            </a:r>
            <a:r>
              <a:rPr lang="fr-FR" sz="1000" b="1" dirty="0">
                <a:latin typeface="Century Gothic" pitchFamily="34" charset="0"/>
              </a:rPr>
              <a:t> are </a:t>
            </a:r>
            <a:r>
              <a:rPr lang="fr-FR" sz="1000" b="1" dirty="0" err="1">
                <a:latin typeface="Century Gothic" pitchFamily="34" charset="0"/>
              </a:rPr>
              <a:t>filled</a:t>
            </a:r>
            <a:r>
              <a:rPr lang="fr-FR" sz="1000" dirty="0">
                <a:latin typeface="Century Gothic" pitchFamily="34" charset="0"/>
              </a:rPr>
              <a:t>.</a:t>
            </a:r>
            <a:endParaRPr lang="en-US" sz="1000" dirty="0">
              <a:latin typeface="Century Gothic" pitchFamily="34" charset="0"/>
            </a:endParaRPr>
          </a:p>
          <a:p>
            <a:pPr algn="just" defTabSz="914324"/>
            <a:endParaRPr lang="en-US" sz="1000" dirty="0">
              <a:latin typeface="Century Gothic" pitchFamily="34" charset="0"/>
            </a:endParaRPr>
          </a:p>
          <a:p>
            <a:pPr algn="just" defTabSz="914324"/>
            <a:r>
              <a:rPr lang="en-US" sz="1000" b="1" dirty="0">
                <a:latin typeface="Century Gothic" pitchFamily="34" charset="0"/>
              </a:rPr>
              <a:t>- GLYCYRHIZINIC ACID: </a:t>
            </a:r>
            <a:r>
              <a:rPr lang="en-US" sz="1000" i="1" dirty="0">
                <a:latin typeface="Century Gothic" pitchFamily="34" charset="0"/>
              </a:rPr>
              <a:t>(no animation on the slide show for this active ingredient)</a:t>
            </a:r>
            <a:endParaRPr lang="en-US" sz="1000" i="1" dirty="0">
              <a:latin typeface="Century Gothic" pitchFamily="34" charset="0"/>
              <a:sym typeface="Wingdings" pitchFamily="2" charset="2"/>
            </a:endParaRPr>
          </a:p>
          <a:p>
            <a:pPr algn="just" defTabSz="914324"/>
            <a:r>
              <a:rPr lang="en-US" sz="1000" dirty="0">
                <a:latin typeface="Century Gothic" pitchFamily="34" charset="0"/>
                <a:sym typeface="Wingdings" pitchFamily="2" charset="2"/>
              </a:rPr>
              <a:t> Protects Hyaluronic Acid from damage. </a:t>
            </a:r>
            <a:endParaRPr lang="en-US" sz="1000" dirty="0">
              <a:latin typeface="Century Gothic" pitchFamily="34" charset="0"/>
            </a:endParaRPr>
          </a:p>
          <a:p>
            <a:pPr algn="just" defTabSz="914324"/>
            <a:endParaRPr lang="en-US" sz="1000" dirty="0">
              <a:latin typeface="Century Gothic" pitchFamily="34" charset="0"/>
            </a:endParaRPr>
          </a:p>
          <a:p>
            <a:pPr algn="just" defTabSz="914324"/>
            <a:r>
              <a:rPr lang="en-US" sz="1000" b="1" u="sng" dirty="0">
                <a:latin typeface="Century Gothic" pitchFamily="34" charset="0"/>
              </a:rPr>
              <a:t>2) LR 2412 (4%)</a:t>
            </a:r>
          </a:p>
          <a:p>
            <a:pPr algn="just" defTabSz="914324"/>
            <a:r>
              <a:rPr lang="en-US" sz="1000" dirty="0">
                <a:latin typeface="Century Gothic" pitchFamily="34" charset="0"/>
                <a:sym typeface="Wingdings" pitchFamily="2" charset="2"/>
              </a:rPr>
              <a:t> </a:t>
            </a:r>
            <a:r>
              <a:rPr lang="en-US" sz="1000" b="1" dirty="0">
                <a:latin typeface="Century Gothic" pitchFamily="34" charset="0"/>
                <a:sym typeface="Wingdings" pitchFamily="2" charset="2"/>
              </a:rPr>
              <a:t>Boosts the metabolism of Hyaluronic Acid in the dermis and epidermis</a:t>
            </a:r>
            <a:endParaRPr lang="en-US" sz="1000" b="1" dirty="0">
              <a:latin typeface="Century Gothic" pitchFamily="34" charset="0"/>
            </a:endParaRPr>
          </a:p>
          <a:p>
            <a:pPr algn="just" defTabSz="914324"/>
            <a:endParaRPr lang="en-US" sz="1000" dirty="0">
              <a:latin typeface="Century Gothic" pitchFamily="34" charset="0"/>
            </a:endParaRPr>
          </a:p>
        </p:txBody>
      </p:sp>
    </p:spTree>
    <p:extLst>
      <p:ext uri="{BB962C8B-B14F-4D97-AF65-F5344CB8AC3E}">
        <p14:creationId xmlns:p14="http://schemas.microsoft.com/office/powerpoint/2010/main" val="9648363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defRPr/>
            </a:pPr>
            <a:r>
              <a:rPr lang="en-US" sz="1000" b="1" dirty="0">
                <a:latin typeface="Century Gothic" pitchFamily="34" charset="0"/>
              </a:rPr>
              <a:t>INSTANT COSMETICS PROCEDURES </a:t>
            </a:r>
          </a:p>
          <a:p>
            <a:pPr>
              <a:lnSpc>
                <a:spcPct val="90000"/>
              </a:lnSpc>
              <a:defRPr/>
            </a:pPr>
            <a:r>
              <a:rPr lang="en-US" sz="1000" b="1" dirty="0">
                <a:latin typeface="Century Gothic" pitchFamily="34" charset="0"/>
              </a:rPr>
              <a:t>Re-Plasty Pro Filler</a:t>
            </a:r>
          </a:p>
          <a:p>
            <a:pPr>
              <a:lnSpc>
                <a:spcPct val="90000"/>
              </a:lnSpc>
              <a:defRPr/>
            </a:pPr>
            <a:endParaRPr lang="en-US" sz="1000" b="1" dirty="0">
              <a:solidFill>
                <a:srgbClr val="00B050"/>
              </a:solidFill>
              <a:latin typeface="Century Gothic" pitchFamily="34" charset="0"/>
            </a:endParaRPr>
          </a:p>
          <a:p>
            <a:pPr>
              <a:lnSpc>
                <a:spcPct val="90000"/>
              </a:lnSpc>
              <a:spcBef>
                <a:spcPct val="0"/>
              </a:spcBef>
              <a:defRPr/>
            </a:pPr>
            <a:r>
              <a:rPr lang="fr-FR" sz="1000" b="1" dirty="0">
                <a:latin typeface="Century Gothic" pitchFamily="34" charset="0"/>
              </a:rPr>
              <a:t>INTENSE WRINKLE CORRECTOR &amp; ELASTICITY RESTORER</a:t>
            </a:r>
          </a:p>
          <a:p>
            <a:pPr>
              <a:lnSpc>
                <a:spcPct val="90000"/>
              </a:lnSpc>
              <a:spcBef>
                <a:spcPct val="0"/>
              </a:spcBef>
              <a:defRPr/>
            </a:pPr>
            <a:r>
              <a:rPr lang="en-US" sz="1000" u="sng" dirty="0">
                <a:latin typeface="Century Gothic" pitchFamily="34" charset="0"/>
              </a:rPr>
              <a:t>Results:</a:t>
            </a:r>
          </a:p>
          <a:p>
            <a:pPr>
              <a:lnSpc>
                <a:spcPct val="90000"/>
              </a:lnSpc>
              <a:defRPr/>
            </a:pPr>
            <a:r>
              <a:rPr lang="en-US" sz="1000" dirty="0">
                <a:latin typeface="Century Gothic" pitchFamily="34" charset="0"/>
              </a:rPr>
              <a:t>- In an instant, wrinkles are smoothed, skin is moisturized, elasticity is restored. </a:t>
            </a:r>
          </a:p>
          <a:p>
            <a:pPr>
              <a:lnSpc>
                <a:spcPct val="90000"/>
              </a:lnSpc>
              <a:defRPr/>
            </a:pPr>
            <a:r>
              <a:rPr lang="en-US" sz="1000" dirty="0">
                <a:latin typeface="Century Gothic" pitchFamily="34" charset="0"/>
              </a:rPr>
              <a:t>- Day after day, deep wrinkles are reduced, skin is re-plumped with ideal plasticity.</a:t>
            </a:r>
          </a:p>
          <a:p>
            <a:pPr>
              <a:lnSpc>
                <a:spcPct val="90000"/>
              </a:lnSpc>
              <a:defRPr/>
            </a:pPr>
            <a:r>
              <a:rPr lang="fr-FR" sz="1000" u="sng" dirty="0">
                <a:latin typeface="Century Gothic" pitchFamily="34" charset="0"/>
              </a:rPr>
              <a:t>Texture: </a:t>
            </a:r>
          </a:p>
          <a:p>
            <a:pPr>
              <a:lnSpc>
                <a:spcPct val="90000"/>
              </a:lnSpc>
              <a:defRPr/>
            </a:pPr>
            <a:r>
              <a:rPr lang="en-US" sz="1000" dirty="0">
                <a:latin typeface="Century Gothic" pitchFamily="34" charset="0"/>
              </a:rPr>
              <a:t>A transforming texture for ideal plasticity and a fresh sensation on application.</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127</a:t>
            </a:fld>
            <a:endParaRPr lang="fr-FR">
              <a:solidFill>
                <a:prstClr val="black"/>
              </a:solidFill>
            </a:endParaRPr>
          </a:p>
        </p:txBody>
      </p:sp>
    </p:spTree>
    <p:extLst>
      <p:ext uri="{BB962C8B-B14F-4D97-AF65-F5344CB8AC3E}">
        <p14:creationId xmlns:p14="http://schemas.microsoft.com/office/powerpoint/2010/main" val="967144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defRPr/>
            </a:pPr>
            <a:r>
              <a:rPr lang="en-US" sz="1000" b="1" dirty="0">
                <a:latin typeface="Century Gothic" pitchFamily="34" charset="0"/>
              </a:rPr>
              <a:t>INSTANT COSMETIC PROCEDURES </a:t>
            </a:r>
          </a:p>
          <a:p>
            <a:pPr>
              <a:lnSpc>
                <a:spcPct val="80000"/>
              </a:lnSpc>
              <a:defRPr/>
            </a:pPr>
            <a:r>
              <a:rPr lang="en-US" sz="1000" b="1" dirty="0">
                <a:latin typeface="Century Gothic" pitchFamily="34" charset="0"/>
              </a:rPr>
              <a:t>Re-Plasty Pro Filler</a:t>
            </a:r>
          </a:p>
          <a:p>
            <a:pPr>
              <a:lnSpc>
                <a:spcPct val="80000"/>
              </a:lnSpc>
              <a:defRPr/>
            </a:pPr>
            <a:endParaRPr lang="en-US" sz="1000" b="1" dirty="0">
              <a:latin typeface="Century Gothic" pitchFamily="34" charset="0"/>
            </a:endParaRPr>
          </a:p>
          <a:p>
            <a:pPr>
              <a:lnSpc>
                <a:spcPct val="105000"/>
              </a:lnSpc>
              <a:defRPr/>
            </a:pPr>
            <a:r>
              <a:rPr lang="en-US" sz="1000" b="1" dirty="0">
                <a:latin typeface="Century Gothic" pitchFamily="34" charset="0"/>
              </a:rPr>
              <a:t>Hyaluronic acid: </a:t>
            </a:r>
            <a:r>
              <a:rPr lang="en-US" sz="1000" dirty="0">
                <a:latin typeface="Century Gothic" pitchFamily="34" charset="0"/>
              </a:rPr>
              <a:t>One of the key components of the extra-cellular matrix. Hyaluronic acid is now widely used as an ingredient in beauty products thanks to its hydrating properties. It is also increasingly used in aesthetic medicine to augment soft tissues, particularly for wrinkle filling.</a:t>
            </a:r>
          </a:p>
          <a:p>
            <a:pPr>
              <a:lnSpc>
                <a:spcPct val="105000"/>
              </a:lnSpc>
              <a:defRPr/>
            </a:pPr>
            <a:endParaRPr lang="en-US" sz="1000" b="1" dirty="0">
              <a:latin typeface="Century Gothic" pitchFamily="34" charset="0"/>
            </a:endParaRPr>
          </a:p>
          <a:p>
            <a:pPr>
              <a:defRPr/>
            </a:pPr>
            <a:r>
              <a:rPr lang="en-US" sz="1000" b="1" dirty="0" err="1">
                <a:latin typeface="Century Gothic" pitchFamily="34" charset="0"/>
              </a:rPr>
              <a:t>Galanga</a:t>
            </a:r>
            <a:r>
              <a:rPr lang="en-US" sz="1000" b="1" dirty="0">
                <a:latin typeface="Century Gothic" pitchFamily="34" charset="0"/>
              </a:rPr>
              <a:t> Extract</a:t>
            </a:r>
            <a:r>
              <a:rPr lang="en-US" sz="1000" dirty="0">
                <a:latin typeface="Century Gothic" pitchFamily="34" charset="0"/>
              </a:rPr>
              <a:t>: </a:t>
            </a:r>
            <a:endParaRPr lang="en-US" sz="1000" dirty="0">
              <a:latin typeface="Century Gothic" pitchFamily="34" charset="0"/>
              <a:sym typeface="Wingdings" pitchFamily="2" charset="2"/>
            </a:endParaRPr>
          </a:p>
          <a:p>
            <a:pPr>
              <a:defRPr/>
            </a:pPr>
            <a:r>
              <a:rPr lang="en-US" sz="1000" dirty="0">
                <a:latin typeface="Century Gothic" pitchFamily="34" charset="0"/>
                <a:sym typeface="Wingdings" pitchFamily="2" charset="2"/>
              </a:rPr>
              <a:t> Stimulates the synthesis of Hyaluronic Acid in the dermis which has 3D volume properties to </a:t>
            </a:r>
            <a:r>
              <a:rPr lang="en-US" sz="1000" dirty="0" err="1">
                <a:latin typeface="Century Gothic" pitchFamily="34" charset="0"/>
                <a:sym typeface="Wingdings" pitchFamily="2" charset="2"/>
              </a:rPr>
              <a:t>redensify</a:t>
            </a:r>
            <a:r>
              <a:rPr lang="en-US" sz="1000" dirty="0">
                <a:latin typeface="Century Gothic" pitchFamily="34" charset="0"/>
                <a:sym typeface="Wingdings" pitchFamily="2" charset="2"/>
              </a:rPr>
              <a:t> the dermis.</a:t>
            </a:r>
            <a:endParaRPr lang="en-US" sz="1000" b="1" dirty="0">
              <a:latin typeface="Century Gothic" pitchFamily="34" charset="0"/>
              <a:sym typeface="Wingdings" pitchFamily="2" charset="2"/>
            </a:endParaRPr>
          </a:p>
          <a:p>
            <a:pPr>
              <a:defRPr/>
            </a:pPr>
            <a:r>
              <a:rPr lang="fr-FR" sz="1000" dirty="0">
                <a:latin typeface="Century Gothic" pitchFamily="34" charset="0"/>
              </a:rPr>
              <a:t>Skin </a:t>
            </a:r>
            <a:r>
              <a:rPr lang="fr-FR" sz="1000" dirty="0" err="1">
                <a:latin typeface="Century Gothic" pitchFamily="34" charset="0"/>
              </a:rPr>
              <a:t>benefits</a:t>
            </a:r>
            <a:r>
              <a:rPr lang="fr-FR" sz="1000" dirty="0">
                <a:latin typeface="Century Gothic" pitchFamily="34" charset="0"/>
              </a:rPr>
              <a:t>: skin </a:t>
            </a:r>
            <a:r>
              <a:rPr lang="fr-FR" sz="1000" dirty="0" err="1">
                <a:latin typeface="Century Gothic" pitchFamily="34" charset="0"/>
              </a:rPr>
              <a:t>is</a:t>
            </a:r>
            <a:r>
              <a:rPr lang="fr-FR" sz="1000" dirty="0">
                <a:latin typeface="Century Gothic" pitchFamily="34" charset="0"/>
              </a:rPr>
              <a:t> </a:t>
            </a:r>
            <a:r>
              <a:rPr lang="fr-FR" sz="1000" b="1" dirty="0" err="1">
                <a:latin typeface="Century Gothic" pitchFamily="34" charset="0"/>
              </a:rPr>
              <a:t>re-plumped</a:t>
            </a:r>
            <a:r>
              <a:rPr lang="fr-FR" sz="1000" b="1" dirty="0">
                <a:latin typeface="Century Gothic" pitchFamily="34" charset="0"/>
              </a:rPr>
              <a:t>, </a:t>
            </a:r>
            <a:r>
              <a:rPr lang="fr-FR" sz="1000" b="1" dirty="0" err="1">
                <a:latin typeface="Century Gothic" pitchFamily="34" charset="0"/>
              </a:rPr>
              <a:t>wrinkles</a:t>
            </a:r>
            <a:r>
              <a:rPr lang="fr-FR" sz="1000" b="1" dirty="0">
                <a:latin typeface="Century Gothic" pitchFamily="34" charset="0"/>
              </a:rPr>
              <a:t> are </a:t>
            </a:r>
            <a:r>
              <a:rPr lang="fr-FR" sz="1000" b="1" dirty="0" err="1">
                <a:latin typeface="Century Gothic" pitchFamily="34" charset="0"/>
              </a:rPr>
              <a:t>filled</a:t>
            </a:r>
            <a:r>
              <a:rPr lang="fr-FR" sz="1000" dirty="0">
                <a:latin typeface="Century Gothic" pitchFamily="34" charset="0"/>
              </a:rPr>
              <a:t>.</a:t>
            </a:r>
            <a:endParaRPr lang="en-US" sz="1000" dirty="0">
              <a:latin typeface="Century Gothic" pitchFamily="34" charset="0"/>
            </a:endParaRPr>
          </a:p>
          <a:p>
            <a:pPr>
              <a:defRPr/>
            </a:pPr>
            <a:endParaRPr lang="en-US" sz="1000" dirty="0">
              <a:latin typeface="Century Gothic" pitchFamily="34" charset="0"/>
            </a:endParaRPr>
          </a:p>
          <a:p>
            <a:pPr>
              <a:defRPr/>
            </a:pPr>
            <a:r>
              <a:rPr lang="en-US" sz="1000" b="1" dirty="0" err="1">
                <a:latin typeface="Century Gothic" pitchFamily="34" charset="0"/>
              </a:rPr>
              <a:t>Glycyrhizinic</a:t>
            </a:r>
            <a:r>
              <a:rPr lang="en-US" sz="1000" b="1" dirty="0">
                <a:latin typeface="Century Gothic" pitchFamily="34" charset="0"/>
              </a:rPr>
              <a:t> Acid: </a:t>
            </a:r>
            <a:r>
              <a:rPr lang="en-US" sz="1000" i="1" dirty="0">
                <a:latin typeface="Century Gothic" pitchFamily="34" charset="0"/>
              </a:rPr>
              <a:t>(no animation on the slide show for this active ingredient)</a:t>
            </a:r>
            <a:endParaRPr lang="en-US" sz="1000" i="1" dirty="0">
              <a:latin typeface="Century Gothic" pitchFamily="34" charset="0"/>
              <a:sym typeface="Wingdings" pitchFamily="2" charset="2"/>
            </a:endParaRPr>
          </a:p>
          <a:p>
            <a:pPr marL="171435" indent="-171435">
              <a:buFont typeface="Wingdings" pitchFamily="2" charset="2"/>
              <a:buChar char="à"/>
              <a:defRPr/>
            </a:pPr>
            <a:r>
              <a:rPr lang="en-US" sz="1000" dirty="0">
                <a:latin typeface="Century Gothic" pitchFamily="34" charset="0"/>
                <a:sym typeface="Wingdings" pitchFamily="2" charset="2"/>
              </a:rPr>
              <a:t>Protects Hyaluronic Acid from damage </a:t>
            </a:r>
          </a:p>
          <a:p>
            <a:pPr>
              <a:defRPr/>
            </a:pPr>
            <a:endParaRPr lang="en-US" sz="1000" dirty="0">
              <a:latin typeface="Century Gothic" pitchFamily="34" charset="0"/>
              <a:sym typeface="Wingdings" pitchFamily="2" charset="2"/>
            </a:endParaRPr>
          </a:p>
          <a:p>
            <a:pPr>
              <a:defRPr/>
            </a:pPr>
            <a:r>
              <a:rPr lang="en-US" sz="1000" b="1" dirty="0">
                <a:latin typeface="Century Gothic" pitchFamily="34" charset="0"/>
              </a:rPr>
              <a:t>LR 2412 (4%): </a:t>
            </a:r>
            <a:r>
              <a:rPr lang="en-US" sz="1000" dirty="0">
                <a:latin typeface="Century Gothic" pitchFamily="34" charset="0"/>
                <a:sym typeface="Wingdings" pitchFamily="2" charset="2"/>
              </a:rPr>
              <a:t>Boosts the metabolism of Hyaluronic Acid in the dermis and epidermis.</a:t>
            </a:r>
            <a:endParaRPr lang="en-US" sz="1000" dirty="0">
              <a:latin typeface="Century Gothic" pitchFamily="34" charset="0"/>
            </a:endParaRPr>
          </a:p>
          <a:p>
            <a:pPr eaLnBrk="1" hangingPunct="1">
              <a:lnSpc>
                <a:spcPct val="90000"/>
              </a:lnSpc>
            </a:pPr>
            <a:endParaRPr lang="fr-FR" sz="1000" dirty="0">
              <a:latin typeface="Century Gothic" pitchFamily="34" charset="0"/>
              <a:cs typeface="Arial" pitchFamily="34" charset="0"/>
            </a:endParaRPr>
          </a:p>
          <a:p>
            <a:pPr eaLnBrk="1" hangingPunct="1">
              <a:lnSpc>
                <a:spcPct val="90000"/>
              </a:lnSpc>
            </a:pPr>
            <a:endParaRPr lang="fr-FR" sz="1000" b="1" dirty="0">
              <a:latin typeface="Century Gothic" pitchFamily="34" charset="0"/>
              <a:cs typeface="Arial" pitchFamily="34" charset="0"/>
            </a:endParaRPr>
          </a:p>
          <a:p>
            <a:pPr eaLnBrk="1" hangingPunct="1">
              <a:lnSpc>
                <a:spcPct val="90000"/>
              </a:lnSpc>
            </a:pPr>
            <a:endParaRPr lang="fr-FR" sz="1000" dirty="0">
              <a:latin typeface="Century Gothic" pitchFamily="34" charset="0"/>
              <a:cs typeface="Arial" pitchFamily="34" charset="0"/>
            </a:endParaRP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128</a:t>
            </a:fld>
            <a:endParaRPr lang="fr-FR">
              <a:solidFill>
                <a:prstClr val="black"/>
              </a:solidFill>
            </a:endParaRPr>
          </a:p>
        </p:txBody>
      </p:sp>
    </p:spTree>
    <p:extLst>
      <p:ext uri="{BB962C8B-B14F-4D97-AF65-F5344CB8AC3E}">
        <p14:creationId xmlns:p14="http://schemas.microsoft.com/office/powerpoint/2010/main" val="41186076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129</a:t>
            </a:fld>
            <a:endParaRPr lang="fr-FR">
              <a:solidFill>
                <a:prstClr val="black"/>
              </a:solidFill>
            </a:endParaRPr>
          </a:p>
        </p:txBody>
      </p:sp>
    </p:spTree>
    <p:extLst>
      <p:ext uri="{BB962C8B-B14F-4D97-AF65-F5344CB8AC3E}">
        <p14:creationId xmlns:p14="http://schemas.microsoft.com/office/powerpoint/2010/main" val="418525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13</a:t>
            </a:fld>
            <a:endParaRPr lang="fr-FR">
              <a:solidFill>
                <a:prstClr val="black"/>
              </a:solidFill>
            </a:endParaRPr>
          </a:p>
        </p:txBody>
      </p:sp>
      <p:sp>
        <p:nvSpPr>
          <p:cNvPr id="5" name="Espace réservé des commentaires 4"/>
          <p:cNvSpPr>
            <a:spLocks noGrp="1"/>
          </p:cNvSpPr>
          <p:nvPr>
            <p:ph type="body" idx="1"/>
          </p:nvPr>
        </p:nvSpPr>
        <p:spPr/>
        <p:txBody>
          <a:bodyPr>
            <a:normAutofit/>
          </a:bodyPr>
          <a:lstStyle/>
          <a:p>
            <a:endParaRPr lang="fr-F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130</a:t>
            </a:fld>
            <a:endParaRPr lang="fr-FR">
              <a:solidFill>
                <a:prstClr val="black"/>
              </a:solidFill>
            </a:endParaRPr>
          </a:p>
        </p:txBody>
      </p:sp>
      <p:sp>
        <p:nvSpPr>
          <p:cNvPr id="6" name="Espace réservé des commentaires 1"/>
          <p:cNvSpPr>
            <a:spLocks noGrp="1"/>
          </p:cNvSpPr>
          <p:nvPr/>
        </p:nvSpPr>
        <p:spPr bwMode="auto">
          <a:xfrm>
            <a:off x="708025" y="4860926"/>
            <a:ext cx="567848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007" tIns="48365" rIns="93007" bIns="48365"/>
          <a:lstStyle/>
          <a:p>
            <a:pPr algn="just">
              <a:spcBef>
                <a:spcPct val="30000"/>
              </a:spcBef>
            </a:pPr>
            <a:r>
              <a:rPr lang="en-US" sz="1000" dirty="0">
                <a:solidFill>
                  <a:prstClr val="black"/>
                </a:solidFill>
                <a:latin typeface="Century Gothic" pitchFamily="34" charset="0"/>
              </a:rPr>
              <a:t>We recommend using Re-PLASTY PRO FILLER serum with Re-PLASTY MESOLIFT or HD PEEL day cream, Re-PLASTY MESOLIFT eye contour, and Re-PLASTY AGE RECOVERY for the night.</a:t>
            </a:r>
          </a:p>
          <a:p>
            <a:pPr algn="just">
              <a:spcBef>
                <a:spcPct val="30000"/>
              </a:spcBef>
            </a:pPr>
            <a:endParaRPr lang="en-US" sz="1000" dirty="0">
              <a:solidFill>
                <a:prstClr val="black"/>
              </a:solidFill>
              <a:latin typeface="Century Gothic" pitchFamily="34" charset="0"/>
            </a:endParaRPr>
          </a:p>
          <a:p>
            <a:pPr algn="just">
              <a:spcBef>
                <a:spcPct val="30000"/>
              </a:spcBef>
              <a:buFontTx/>
              <a:buChar char="-"/>
            </a:pPr>
            <a:r>
              <a:rPr lang="en-US" sz="1000" dirty="0">
                <a:solidFill>
                  <a:prstClr val="black"/>
                </a:solidFill>
                <a:latin typeface="Century Gothic" pitchFamily="34" charset="0"/>
              </a:rPr>
              <a:t>Apply Re-PLASTY PRO FILLER serum concentrate over the entire face and neck (following the specific application techniques). </a:t>
            </a:r>
          </a:p>
          <a:p>
            <a:pPr algn="just">
              <a:spcBef>
                <a:spcPct val="30000"/>
              </a:spcBef>
            </a:pPr>
            <a:endParaRPr lang="en-US" sz="1000" dirty="0">
              <a:solidFill>
                <a:prstClr val="black"/>
              </a:solidFill>
              <a:latin typeface="Century Gothic" pitchFamily="34" charset="0"/>
            </a:endParaRPr>
          </a:p>
          <a:p>
            <a:pPr algn="just">
              <a:spcBef>
                <a:spcPct val="30000"/>
              </a:spcBef>
              <a:buFontTx/>
              <a:buChar char="-"/>
            </a:pPr>
            <a:r>
              <a:rPr lang="en-US" sz="1000" dirty="0">
                <a:solidFill>
                  <a:prstClr val="black"/>
                </a:solidFill>
                <a:latin typeface="Century Gothic" pitchFamily="34" charset="0"/>
              </a:rPr>
              <a:t>For the day cream, you can recommend Re-PLASTY MESOLIFT or HD PEEL, depending on the customer’s needs. Apply the day cream over the face and neck using upward smoothing movements. Use the entire surface of the hand, working from the neck towards the forehead, avoiding the eye contour.</a:t>
            </a:r>
          </a:p>
          <a:p>
            <a:pPr algn="just">
              <a:spcBef>
                <a:spcPct val="30000"/>
              </a:spcBef>
            </a:pPr>
            <a:endParaRPr lang="en-US" sz="1000" dirty="0">
              <a:solidFill>
                <a:prstClr val="black"/>
              </a:solidFill>
              <a:latin typeface="Century Gothic" pitchFamily="34" charset="0"/>
            </a:endParaRPr>
          </a:p>
          <a:p>
            <a:pPr algn="just">
              <a:spcBef>
                <a:spcPct val="30000"/>
              </a:spcBef>
              <a:buFontTx/>
              <a:buChar char="-"/>
            </a:pPr>
            <a:r>
              <a:rPr lang="en-US" sz="1000" dirty="0">
                <a:solidFill>
                  <a:prstClr val="black"/>
                </a:solidFill>
                <a:latin typeface="Century Gothic" pitchFamily="34" charset="0"/>
              </a:rPr>
              <a:t>For the delicate eye zone, you should recommend the </a:t>
            </a:r>
            <a:r>
              <a:rPr lang="en-US" sz="1000" dirty="0" err="1">
                <a:solidFill>
                  <a:prstClr val="black"/>
                </a:solidFill>
                <a:latin typeface="Century Gothic" pitchFamily="34" charset="0"/>
              </a:rPr>
              <a:t>Mesolift</a:t>
            </a:r>
            <a:r>
              <a:rPr lang="en-US" sz="1000" dirty="0">
                <a:solidFill>
                  <a:prstClr val="black"/>
                </a:solidFill>
                <a:latin typeface="Century Gothic" pitchFamily="34" charset="0"/>
              </a:rPr>
              <a:t> eye contour. Apply the texture, working from the inner to the outer corner of the eye, for an instant anti-ageing and smoothing effect.</a:t>
            </a:r>
          </a:p>
          <a:p>
            <a:pPr algn="just">
              <a:spcBef>
                <a:spcPct val="30000"/>
              </a:spcBef>
            </a:pPr>
            <a:endParaRPr lang="en-US" sz="1000" dirty="0">
              <a:solidFill>
                <a:prstClr val="black"/>
              </a:solidFill>
              <a:latin typeface="Century Gothic" pitchFamily="34" charset="0"/>
            </a:endParaRPr>
          </a:p>
          <a:p>
            <a:pPr algn="just">
              <a:spcBef>
                <a:spcPct val="30000"/>
              </a:spcBef>
              <a:buFontTx/>
              <a:buChar char="-"/>
            </a:pPr>
            <a:r>
              <a:rPr lang="en-US" sz="1000" dirty="0">
                <a:solidFill>
                  <a:prstClr val="black"/>
                </a:solidFill>
                <a:latin typeface="Century Gothic" pitchFamily="34" charset="0"/>
              </a:rPr>
              <a:t>As a night cream, you can suggest Re-PLASTY AGE RECOVERY, an accelerating night treatment to fight against all the signs of ageing: wrinkles, skin damage and imperfections.</a:t>
            </a:r>
          </a:p>
          <a:p>
            <a:pPr algn="just"/>
            <a:endParaRPr lang="en-US" sz="1000" dirty="0">
              <a:solidFill>
                <a:prstClr val="black"/>
              </a:solidFill>
              <a:latin typeface="Century Gothic" pitchFamily="34" charset="0"/>
            </a:endParaRPr>
          </a:p>
          <a:p>
            <a:pPr algn="just"/>
            <a:r>
              <a:rPr lang="en-US" sz="1000" dirty="0">
                <a:solidFill>
                  <a:prstClr val="black"/>
                </a:solidFill>
                <a:latin typeface="Century Gothic" pitchFamily="34" charset="0"/>
              </a:rPr>
              <a:t>Re-PLASTY AGE RECOVERY night cream is "positioned" as a must have.</a:t>
            </a:r>
          </a:p>
          <a:p>
            <a:pPr algn="just"/>
            <a:r>
              <a:rPr lang="en-US" sz="1000" i="1" dirty="0">
                <a:solidFill>
                  <a:prstClr val="black"/>
                </a:solidFill>
                <a:latin typeface="Century Gothic" pitchFamily="34" charset="0"/>
              </a:rPr>
              <a:t>We will be reviewing more details about the product together in a moment.</a:t>
            </a:r>
          </a:p>
          <a:p>
            <a:pPr algn="just">
              <a:spcBef>
                <a:spcPct val="30000"/>
              </a:spcBef>
              <a:buFontTx/>
              <a:buChar char="-"/>
            </a:pPr>
            <a:endParaRPr lang="en-US" sz="1000" i="1" dirty="0">
              <a:solidFill>
                <a:prstClr val="black"/>
              </a:solidFill>
              <a:latin typeface="Century Gothic" pitchFamily="34" charset="0"/>
            </a:endParaRPr>
          </a:p>
        </p:txBody>
      </p:sp>
    </p:spTree>
    <p:extLst>
      <p:ext uri="{BB962C8B-B14F-4D97-AF65-F5344CB8AC3E}">
        <p14:creationId xmlns:p14="http://schemas.microsoft.com/office/powerpoint/2010/main" val="35086620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b="1" dirty="0">
                <a:solidFill>
                  <a:srgbClr val="000000"/>
                </a:solidFill>
                <a:latin typeface="Century Gothic" pitchFamily="18" charset="0"/>
              </a:rPr>
              <a:t>Re-PLASTY LASERIST concentrate</a:t>
            </a:r>
          </a:p>
          <a:p>
            <a:pPr algn="just"/>
            <a:r>
              <a:rPr lang="en-US" sz="1000" dirty="0">
                <a:solidFill>
                  <a:srgbClr val="000000"/>
                </a:solidFill>
                <a:latin typeface="Century Gothic" pitchFamily="18" charset="0"/>
              </a:rPr>
              <a:t>a silky serum texture with a delicate fragrance that melts onto the skin for an intensely velvet finish and instantly illuminated skin.</a:t>
            </a:r>
          </a:p>
          <a:p>
            <a:pPr algn="just"/>
            <a:endParaRPr lang="en-US" sz="1000" dirty="0">
              <a:latin typeface="Century Gothic" pitchFamily="34" charset="0"/>
            </a:endParaRPr>
          </a:p>
          <a:p>
            <a:pPr algn="just"/>
            <a:r>
              <a:rPr lang="en-US" sz="1000" b="1" dirty="0">
                <a:solidFill>
                  <a:srgbClr val="000000"/>
                </a:solidFill>
                <a:latin typeface="Century Gothic" pitchFamily="18" charset="0"/>
              </a:rPr>
              <a:t>Re-PLASTY LASERIST instant dark spot corrector </a:t>
            </a:r>
          </a:p>
          <a:p>
            <a:pPr algn="just"/>
            <a:r>
              <a:rPr lang="en-US" sz="1000" dirty="0">
                <a:solidFill>
                  <a:srgbClr val="000000"/>
                </a:solidFill>
                <a:latin typeface="Century Gothic" pitchFamily="18" charset="0"/>
              </a:rPr>
              <a:t>This slightly tinted emulsion helps to target pigmentation spots on the face and hands.</a:t>
            </a:r>
          </a:p>
          <a:p>
            <a:pPr algn="just"/>
            <a:r>
              <a:rPr lang="en-US" sz="1000" dirty="0">
                <a:solidFill>
                  <a:srgbClr val="000000"/>
                </a:solidFill>
                <a:latin typeface="Century Gothic" pitchFamily="18" charset="0"/>
              </a:rPr>
              <a:t>Its shade helps to conceal dark spots by blending into the skin's natural tone in an instant.</a:t>
            </a:r>
          </a:p>
          <a:p>
            <a:pPr algn="just"/>
            <a:r>
              <a:rPr lang="en-US" sz="1000" dirty="0">
                <a:solidFill>
                  <a:srgbClr val="000000"/>
                </a:solidFill>
                <a:latin typeface="Century Gothic" pitchFamily="18" charset="0"/>
              </a:rPr>
              <a:t>PRECAUTIONS FOR USE: instant dark spot corrector to be applied locally to dark spots on the face and/or hands.</a:t>
            </a:r>
          </a:p>
          <a:p>
            <a:pPr algn="just"/>
            <a:r>
              <a:rPr lang="en-US" sz="1000" dirty="0">
                <a:solidFill>
                  <a:srgbClr val="000000"/>
                </a:solidFill>
                <a:latin typeface="Century Gothic" pitchFamily="18" charset="0"/>
              </a:rPr>
              <a:t>Avoid the eye contour. Apply a broad spectrum sunscreen of SPF 15 or higher during the use of this dark spot corrector.</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131</a:t>
            </a:fld>
            <a:endParaRPr lang="fr-FR">
              <a:solidFill>
                <a:prstClr val="black"/>
              </a:solidFill>
            </a:endParaRPr>
          </a:p>
        </p:txBody>
      </p:sp>
    </p:spTree>
    <p:extLst>
      <p:ext uri="{BB962C8B-B14F-4D97-AF65-F5344CB8AC3E}">
        <p14:creationId xmlns:p14="http://schemas.microsoft.com/office/powerpoint/2010/main" val="3802783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132</a:t>
            </a:fld>
            <a:endParaRPr lang="fr-FR"/>
          </a:p>
        </p:txBody>
      </p:sp>
    </p:spTree>
    <p:extLst>
      <p:ext uri="{BB962C8B-B14F-4D97-AF65-F5344CB8AC3E}">
        <p14:creationId xmlns:p14="http://schemas.microsoft.com/office/powerpoint/2010/main" val="41046719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133</a:t>
            </a:fld>
            <a:endParaRPr lang="fr-FR"/>
          </a:p>
        </p:txBody>
      </p:sp>
    </p:spTree>
    <p:extLst>
      <p:ext uri="{BB962C8B-B14F-4D97-AF65-F5344CB8AC3E}">
        <p14:creationId xmlns:p14="http://schemas.microsoft.com/office/powerpoint/2010/main" val="16333940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134</a:t>
            </a:fld>
            <a:endParaRPr lang="fr-FR"/>
          </a:p>
        </p:txBody>
      </p:sp>
    </p:spTree>
    <p:extLst>
      <p:ext uri="{BB962C8B-B14F-4D97-AF65-F5344CB8AC3E}">
        <p14:creationId xmlns:p14="http://schemas.microsoft.com/office/powerpoint/2010/main" val="40255902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135</a:t>
            </a:fld>
            <a:endParaRPr lang="fr-FR"/>
          </a:p>
        </p:txBody>
      </p:sp>
    </p:spTree>
    <p:extLst>
      <p:ext uri="{BB962C8B-B14F-4D97-AF65-F5344CB8AC3E}">
        <p14:creationId xmlns:p14="http://schemas.microsoft.com/office/powerpoint/2010/main" val="11403661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eaLnBrk="1" hangingPunct="1">
              <a:buClrTx/>
              <a:buFontTx/>
              <a:buNone/>
            </a:pPr>
            <a:r>
              <a:rPr lang="en-US" sz="900" dirty="0" err="1">
                <a:latin typeface="Century Gothic" pitchFamily="18" charset="0"/>
              </a:rPr>
              <a:t>Dr</a:t>
            </a:r>
            <a:r>
              <a:rPr lang="en-US" sz="900" dirty="0">
                <a:latin typeface="Century Gothic" pitchFamily="18" charset="0"/>
              </a:rPr>
              <a:t> Pfulg, founder of LACLINC MONTREUX and pioneering aesthetic surgeon, discloses the secret of his  exceptional post-procedure  care:</a:t>
            </a:r>
          </a:p>
          <a:p>
            <a:pPr algn="just" eaLnBrk="1" hangingPunct="1">
              <a:buClrTx/>
              <a:buFontTx/>
              <a:buNone/>
            </a:pPr>
            <a:r>
              <a:rPr lang="en-US" sz="900" dirty="0">
                <a:latin typeface="Century Gothic" pitchFamily="18" charset="0"/>
              </a:rPr>
              <a:t>30% PROXLANE associated with CICA-SOLUTION to repair all the signs of ageing.</a:t>
            </a:r>
          </a:p>
          <a:p>
            <a:pPr algn="just" eaLnBrk="1" hangingPunct="1">
              <a:buClrTx/>
              <a:buFontTx/>
              <a:buNone/>
            </a:pPr>
            <a:endParaRPr lang="en-US" sz="900" dirty="0">
              <a:latin typeface="Century Gothic" pitchFamily="34" charset="0"/>
            </a:endParaRPr>
          </a:p>
          <a:p>
            <a:pPr algn="just" eaLnBrk="1" hangingPunct="1">
              <a:buClrTx/>
              <a:buFontTx/>
              <a:buNone/>
            </a:pPr>
            <a:r>
              <a:rPr lang="en-US" sz="900" dirty="0">
                <a:solidFill>
                  <a:srgbClr val="000000"/>
                </a:solidFill>
                <a:latin typeface="Century Gothic" pitchFamily="18" charset="0"/>
              </a:rPr>
              <a:t>Interview with Dr. Pfulg:</a:t>
            </a:r>
          </a:p>
          <a:p>
            <a:pPr algn="just" eaLnBrk="1" hangingPunct="1">
              <a:buClrTx/>
              <a:buFontTx/>
              <a:buNone/>
            </a:pPr>
            <a:endParaRPr lang="en-US" sz="900" dirty="0">
              <a:latin typeface="Century Gothic" pitchFamily="34" charset="0"/>
            </a:endParaRPr>
          </a:p>
          <a:p>
            <a:pPr algn="just"/>
            <a:r>
              <a:rPr lang="en-US" sz="900" u="sng" dirty="0">
                <a:solidFill>
                  <a:srgbClr val="000000"/>
                </a:solidFill>
                <a:latin typeface="Century Gothic" pitchFamily="18" charset="0"/>
              </a:rPr>
              <a:t>How was this AGE RECOVERY product conceived?</a:t>
            </a:r>
          </a:p>
          <a:p>
            <a:pPr algn="just"/>
            <a:r>
              <a:rPr lang="en-US" sz="900" dirty="0">
                <a:latin typeface="Century Gothic" pitchFamily="34" charset="0"/>
              </a:rPr>
              <a:t> </a:t>
            </a:r>
          </a:p>
          <a:p>
            <a:pPr algn="just"/>
            <a:r>
              <a:rPr lang="en-US" sz="900" dirty="0">
                <a:solidFill>
                  <a:srgbClr val="000000"/>
                </a:solidFill>
                <a:latin typeface="Century Gothic" pitchFamily="18" charset="0"/>
              </a:rPr>
              <a:t>When we began our partnership with Helena Rubinstein, I shared this requirement to offer my patients a "cosmetic Band-Aid". A balm that would help to prevent the skin staying damaged by a procedure, as it was left exposed and weakened.</a:t>
            </a:r>
          </a:p>
          <a:p>
            <a:pPr algn="just"/>
            <a:r>
              <a:rPr lang="en-US" sz="900" dirty="0">
                <a:solidFill>
                  <a:srgbClr val="000000"/>
                </a:solidFill>
                <a:latin typeface="Century Gothic" pitchFamily="18" charset="0"/>
              </a:rPr>
              <a:t>In response to this need, we took the opposite approach to how skincare is usually designed:  We sought out maximum effectiveness with no compromises, testing very high concentrations of the most powerful active ingredients by Helena Rubinstein research, such as </a:t>
            </a:r>
            <a:r>
              <a:rPr lang="en-US" sz="900" dirty="0" err="1">
                <a:solidFill>
                  <a:srgbClr val="000000"/>
                </a:solidFill>
                <a:latin typeface="Century Gothic" pitchFamily="18" charset="0"/>
              </a:rPr>
              <a:t>ProXylane</a:t>
            </a:r>
            <a:r>
              <a:rPr lang="en-US" sz="900" dirty="0">
                <a:solidFill>
                  <a:srgbClr val="000000"/>
                </a:solidFill>
                <a:latin typeface="Century Gothic" pitchFamily="18" charset="0"/>
              </a:rPr>
              <a:t>. After all kinds of procedures, we tested hundreds of different formulations here on my patients, and we obtained truly incredible results on the skin's healing rate!  But beyond that, we discovered even more amazing results when it was used on a daily basis.</a:t>
            </a:r>
          </a:p>
          <a:p>
            <a:pPr algn="just"/>
            <a:r>
              <a:rPr lang="en-US" sz="900" dirty="0">
                <a:latin typeface="Century Gothic" pitchFamily="34" charset="0"/>
              </a:rPr>
              <a:t> </a:t>
            </a:r>
          </a:p>
          <a:p>
            <a:pPr algn="just"/>
            <a:r>
              <a:rPr lang="en-US" sz="900" u="sng" dirty="0">
                <a:solidFill>
                  <a:srgbClr val="000000"/>
                </a:solidFill>
                <a:latin typeface="Century Gothic" pitchFamily="18" charset="0"/>
              </a:rPr>
              <a:t>Tell us </a:t>
            </a:r>
          </a:p>
          <a:p>
            <a:pPr algn="just"/>
            <a:r>
              <a:rPr lang="en-US" sz="900" dirty="0">
                <a:latin typeface="Century Gothic" pitchFamily="34" charset="0"/>
              </a:rPr>
              <a:t> </a:t>
            </a:r>
          </a:p>
          <a:p>
            <a:pPr algn="just"/>
            <a:r>
              <a:rPr lang="en-US" sz="900" dirty="0">
                <a:solidFill>
                  <a:srgbClr val="000000"/>
                </a:solidFill>
                <a:latin typeface="Century Gothic" pitchFamily="18" charset="0"/>
              </a:rPr>
              <a:t>One of my patients came back a few weeks after her procedure to request some more jars of our formulation. We both then noticed an extraordinary improvement in wrinkles, imperfections and skin damage. We compared this formula to Crème de </a:t>
            </a:r>
            <a:r>
              <a:rPr lang="en-US" sz="900" dirty="0" err="1">
                <a:solidFill>
                  <a:srgbClr val="000000"/>
                </a:solidFill>
                <a:latin typeface="Century Gothic" pitchFamily="18" charset="0"/>
              </a:rPr>
              <a:t>Jouvence</a:t>
            </a:r>
            <a:r>
              <a:rPr lang="en-US" sz="900" dirty="0">
                <a:solidFill>
                  <a:srgbClr val="000000"/>
                </a:solidFill>
                <a:latin typeface="Century Gothic" pitchFamily="18" charset="0"/>
              </a:rPr>
              <a:t> or Crème de la </a:t>
            </a:r>
            <a:r>
              <a:rPr lang="en-US" sz="900" dirty="0" err="1">
                <a:solidFill>
                  <a:srgbClr val="000000"/>
                </a:solidFill>
                <a:latin typeface="Century Gothic" pitchFamily="18" charset="0"/>
              </a:rPr>
              <a:t>Mer</a:t>
            </a:r>
            <a:r>
              <a:rPr lang="en-US" sz="900" dirty="0">
                <a:solidFill>
                  <a:srgbClr val="000000"/>
                </a:solidFill>
                <a:latin typeface="Century Gothic" pitchFamily="18" charset="0"/>
              </a:rPr>
              <a:t>, and the results were even better, with a deep regenerating effect for skin lacking in nutrition.</a:t>
            </a:r>
          </a:p>
          <a:p>
            <a:pPr algn="just"/>
            <a:r>
              <a:rPr lang="en-US" sz="900" dirty="0">
                <a:latin typeface="Century Gothic" pitchFamily="34" charset="0"/>
              </a:rPr>
              <a:t> </a:t>
            </a:r>
          </a:p>
          <a:p>
            <a:pPr algn="just"/>
            <a:r>
              <a:rPr lang="en-US" sz="900" dirty="0">
                <a:solidFill>
                  <a:srgbClr val="000000"/>
                </a:solidFill>
                <a:latin typeface="Century Gothic" pitchFamily="18" charset="0"/>
              </a:rPr>
              <a:t>Along with Helena Rubinstein, we then decided to offer this cream with an incredible "Band-Aid effect" to the greatest number of people, to repair all the signs of ageing.</a:t>
            </a:r>
          </a:p>
          <a:p>
            <a:pPr algn="just"/>
            <a:r>
              <a:rPr lang="en-US" sz="900" dirty="0">
                <a:latin typeface="Century Gothic" pitchFamily="34" charset="0"/>
              </a:rPr>
              <a:t> </a:t>
            </a:r>
          </a:p>
          <a:p>
            <a:pPr algn="just"/>
            <a:r>
              <a:rPr lang="en-US" sz="900" dirty="0">
                <a:solidFill>
                  <a:srgbClr val="000000"/>
                </a:solidFill>
                <a:latin typeface="Century Gothic" pitchFamily="18" charset="0"/>
              </a:rPr>
              <a:t>As the result of four years of shared knowledge and complex fine-tuning, in 2011 we succeeded in producing AGE RECOVERY, a night care treatment containing 30% concentration of </a:t>
            </a:r>
            <a:r>
              <a:rPr lang="en-US" sz="900" dirty="0" err="1">
                <a:solidFill>
                  <a:srgbClr val="000000"/>
                </a:solidFill>
                <a:latin typeface="Century Gothic" pitchFamily="18" charset="0"/>
              </a:rPr>
              <a:t>ProXylane</a:t>
            </a:r>
            <a:r>
              <a:rPr lang="en-US" sz="900" dirty="0">
                <a:solidFill>
                  <a:srgbClr val="000000"/>
                </a:solidFill>
                <a:latin typeface="Century Gothic" pitchFamily="18" charset="0"/>
              </a:rPr>
              <a:t>, which has the power to accelerate epidermal repair and helps to regenerate the skin from deep inside, with unparalleled effectiveness.</a:t>
            </a:r>
          </a:p>
          <a:p>
            <a:pPr algn="just" eaLnBrk="1" hangingPunct="1">
              <a:buClrTx/>
              <a:buFontTx/>
              <a:buNone/>
            </a:pPr>
            <a:endParaRPr lang="en-US" sz="900" dirty="0">
              <a:latin typeface="Century Gothic" pitchFamily="34" charset="0"/>
            </a:endParaRPr>
          </a:p>
          <a:p>
            <a:pPr algn="just"/>
            <a:endParaRPr lang="en-US" sz="11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136</a:t>
            </a:fld>
            <a:endParaRPr lang="fr-FR"/>
          </a:p>
        </p:txBody>
      </p:sp>
    </p:spTree>
    <p:extLst>
      <p:ext uri="{BB962C8B-B14F-4D97-AF65-F5344CB8AC3E}">
        <p14:creationId xmlns:p14="http://schemas.microsoft.com/office/powerpoint/2010/main" val="9341688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137</a:t>
            </a:fld>
            <a:endParaRPr lang="fr-FR"/>
          </a:p>
        </p:txBody>
      </p:sp>
    </p:spTree>
    <p:extLst>
      <p:ext uri="{BB962C8B-B14F-4D97-AF65-F5344CB8AC3E}">
        <p14:creationId xmlns:p14="http://schemas.microsoft.com/office/powerpoint/2010/main" val="15085977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138</a:t>
            </a:fld>
            <a:endParaRPr 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139</a:t>
            </a:fld>
            <a:endParaRPr lang="fr-FR">
              <a:solidFill>
                <a:prstClr val="black"/>
              </a:solidFill>
            </a:endParaRPr>
          </a:p>
        </p:txBody>
      </p:sp>
      <p:sp>
        <p:nvSpPr>
          <p:cNvPr id="5" name="Espace réservé des commentaires 4"/>
          <p:cNvSpPr>
            <a:spLocks noGrp="1"/>
          </p:cNvSpPr>
          <p:nvPr>
            <p:ph type="body" sz="quarter" idx="11"/>
          </p:nvPr>
        </p:nvSpPr>
        <p:spPr/>
        <p:txBody>
          <a:bodyPr/>
          <a:lstStyle/>
          <a:p>
            <a:endParaRPr lang="fr-FR" dirty="0"/>
          </a:p>
        </p:txBody>
      </p:sp>
    </p:spTree>
    <p:extLst>
      <p:ext uri="{BB962C8B-B14F-4D97-AF65-F5344CB8AC3E}">
        <p14:creationId xmlns:p14="http://schemas.microsoft.com/office/powerpoint/2010/main" val="424685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57275" y="820738"/>
            <a:ext cx="5056188" cy="37909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14</a:t>
            </a:fld>
            <a:endParaRPr lang="fr-FR">
              <a:solidFill>
                <a:prstClr val="black"/>
              </a:solidFill>
            </a:endParaRPr>
          </a:p>
        </p:txBody>
      </p:sp>
      <p:sp>
        <p:nvSpPr>
          <p:cNvPr id="4" name="Espace réservé des commentaires 3"/>
          <p:cNvSpPr>
            <a:spLocks noGrp="1"/>
          </p:cNvSpPr>
          <p:nvPr>
            <p:ph type="body" idx="1"/>
          </p:nvPr>
        </p:nvSpPr>
        <p:spPr>
          <a:xfrm>
            <a:off x="738822" y="4841103"/>
            <a:ext cx="5690553" cy="9050616"/>
          </a:xfrm>
        </p:spPr>
        <p:txBody>
          <a:bodyPr>
            <a:noAutofit/>
          </a:bodyPr>
          <a:lstStyle/>
          <a:p>
            <a:pPr marL="180941" indent="-180941" algn="just">
              <a:buFont typeface="Wingdings" pitchFamily="2" charset="2"/>
              <a:buChar char="§"/>
              <a:defRPr/>
            </a:pPr>
            <a:r>
              <a:rPr lang="en-GB" sz="1000" dirty="0">
                <a:latin typeface="Century Gothic" pitchFamily="34" charset="0"/>
              </a:rPr>
              <a:t>What we commonly call skin is actually the visible part that is called the "Epidermis"  or the scientific name: </a:t>
            </a:r>
            <a:r>
              <a:rPr lang="en-GB" sz="1000" b="1" dirty="0">
                <a:latin typeface="Century Gothic" pitchFamily="34" charset="0"/>
              </a:rPr>
              <a:t>stratified epithelium </a:t>
            </a:r>
          </a:p>
          <a:p>
            <a:pPr algn="just">
              <a:tabLst>
                <a:tab pos="180941" algn="l"/>
              </a:tabLst>
              <a:defRPr/>
            </a:pPr>
            <a:r>
              <a:rPr lang="en-GB" sz="1000" dirty="0">
                <a:latin typeface="Century Gothic" pitchFamily="34" charset="0"/>
              </a:rPr>
              <a:t>	-  From the Greek "</a:t>
            </a:r>
            <a:r>
              <a:rPr lang="en-GB" sz="1000" dirty="0" err="1">
                <a:latin typeface="Century Gothic" pitchFamily="34" charset="0"/>
              </a:rPr>
              <a:t>epi</a:t>
            </a:r>
            <a:r>
              <a:rPr lang="en-GB" sz="1000" dirty="0">
                <a:latin typeface="Century Gothic" pitchFamily="34" charset="0"/>
              </a:rPr>
              <a:t>": above / "derma": skin  =&gt; above the skin</a:t>
            </a:r>
          </a:p>
          <a:p>
            <a:pPr algn="just">
              <a:tabLst>
                <a:tab pos="180941" algn="l"/>
              </a:tabLst>
              <a:defRPr/>
            </a:pPr>
            <a:r>
              <a:rPr lang="en-GB" sz="1000" dirty="0">
                <a:latin typeface="Century Gothic" pitchFamily="34" charset="0"/>
              </a:rPr>
              <a:t>	-  Stratified because it is made up of several layers of cells, a total of 5: the basal layer 	– stratum </a:t>
            </a:r>
            <a:r>
              <a:rPr lang="en-GB" sz="1000" dirty="0" err="1">
                <a:latin typeface="Century Gothic" pitchFamily="34" charset="0"/>
              </a:rPr>
              <a:t>spinosum</a:t>
            </a:r>
            <a:r>
              <a:rPr lang="en-GB" sz="1000" dirty="0">
                <a:latin typeface="Century Gothic" pitchFamily="34" charset="0"/>
              </a:rPr>
              <a:t> – stratum </a:t>
            </a:r>
            <a:r>
              <a:rPr lang="en-GB" sz="1000" dirty="0" err="1">
                <a:latin typeface="Century Gothic" pitchFamily="34" charset="0"/>
              </a:rPr>
              <a:t>granulosum</a:t>
            </a:r>
            <a:r>
              <a:rPr lang="en-GB" sz="1000" dirty="0">
                <a:latin typeface="Century Gothic" pitchFamily="34" charset="0"/>
              </a:rPr>
              <a:t> – stratum </a:t>
            </a:r>
            <a:r>
              <a:rPr lang="en-GB" sz="1000" dirty="0" err="1">
                <a:latin typeface="Century Gothic" pitchFamily="34" charset="0"/>
              </a:rPr>
              <a:t>corneum</a:t>
            </a:r>
            <a:r>
              <a:rPr lang="en-GB" sz="1000" dirty="0">
                <a:latin typeface="Century Gothic" pitchFamily="34" charset="0"/>
              </a:rPr>
              <a:t> (disjointed and 	compact), layers that we will study more in detail later.</a:t>
            </a:r>
          </a:p>
          <a:p>
            <a:pPr algn="just" defTabSz="914230">
              <a:defRPr/>
            </a:pPr>
            <a:endParaRPr lang="en-GB" sz="1000" dirty="0">
              <a:latin typeface="Century Gothic" pitchFamily="34" charset="0"/>
            </a:endParaRPr>
          </a:p>
          <a:p>
            <a:pPr marL="180941" indent="-180941" algn="just">
              <a:buFont typeface="Wingdings" pitchFamily="2" charset="2"/>
              <a:buChar char="§"/>
              <a:defRPr/>
            </a:pPr>
            <a:r>
              <a:rPr lang="en-GB" sz="1000" b="1" dirty="0">
                <a:latin typeface="Century Gothic" pitchFamily="34" charset="0"/>
              </a:rPr>
              <a:t>The epidermis is the outermost </a:t>
            </a:r>
            <a:r>
              <a:rPr lang="en-GB" sz="1000" dirty="0">
                <a:latin typeface="Century Gothic" pitchFamily="34" charset="0"/>
              </a:rPr>
              <a:t>and therefore, the most superficial layer of the skin. When describing the epidermis, we combine 3 main characteristics: suppleness, </a:t>
            </a:r>
            <a:r>
              <a:rPr lang="en-GB" sz="1000" dirty="0" err="1">
                <a:latin typeface="Century Gothic" pitchFamily="34" charset="0"/>
              </a:rPr>
              <a:t>impermeability</a:t>
            </a:r>
            <a:r>
              <a:rPr lang="en-GB" sz="1000" dirty="0">
                <a:latin typeface="Century Gothic" pitchFamily="34" charset="0"/>
              </a:rPr>
              <a:t> and resistance. </a:t>
            </a:r>
          </a:p>
          <a:p>
            <a:pPr algn="just" defTabSz="914230">
              <a:defRPr/>
            </a:pPr>
            <a:endParaRPr lang="en-GB" sz="1000" dirty="0">
              <a:latin typeface="Century Gothic" pitchFamily="34" charset="0"/>
            </a:endParaRPr>
          </a:p>
          <a:p>
            <a:pPr marL="180941" indent="-180941" algn="just">
              <a:buFont typeface="Wingdings" pitchFamily="2" charset="2"/>
              <a:buChar char="§"/>
              <a:defRPr/>
            </a:pPr>
            <a:r>
              <a:rPr lang="en-GB" sz="1000" dirty="0">
                <a:latin typeface="Century Gothic" pitchFamily="34" charset="0"/>
              </a:rPr>
              <a:t>It is truly a coating that </a:t>
            </a:r>
            <a:r>
              <a:rPr lang="en-GB" sz="1000" b="1" dirty="0">
                <a:latin typeface="Century Gothic" pitchFamily="34" charset="0"/>
              </a:rPr>
              <a:t>protects and isolates the organism from the external environment. </a:t>
            </a:r>
          </a:p>
          <a:p>
            <a:pPr marL="180941" indent="-180941" algn="just" defTabSz="914230">
              <a:buFont typeface="Wingdings" pitchFamily="2" charset="2"/>
              <a:buChar char="§"/>
              <a:defRPr/>
            </a:pPr>
            <a:endParaRPr lang="en-GB" sz="1000" b="1" dirty="0">
              <a:latin typeface="Century Gothic" pitchFamily="34" charset="0"/>
            </a:endParaRPr>
          </a:p>
          <a:p>
            <a:pPr marL="180941" indent="-180941" algn="just" defTabSz="914230">
              <a:buFont typeface="Wingdings" pitchFamily="2" charset="2"/>
              <a:buChar char="§"/>
              <a:defRPr/>
            </a:pPr>
            <a:r>
              <a:rPr lang="en-GB" sz="1000" dirty="0">
                <a:latin typeface="Century Gothic" pitchFamily="34" charset="0"/>
              </a:rPr>
              <a:t>It is a layer that </a:t>
            </a:r>
            <a:r>
              <a:rPr lang="en-GB" sz="1000" b="1" dirty="0">
                <a:latin typeface="Century Gothic" pitchFamily="34" charset="0"/>
              </a:rPr>
              <a:t>constantly regenerates itself </a:t>
            </a:r>
            <a:r>
              <a:rPr lang="en-GB" sz="1000" dirty="0">
                <a:latin typeface="Century Gothic" pitchFamily="34" charset="0"/>
              </a:rPr>
              <a:t>especially during the night (process of continuous regeneration) thanks to numerous cells.</a:t>
            </a:r>
          </a:p>
          <a:p>
            <a:pPr algn="just" defTabSz="914230">
              <a:defRPr/>
            </a:pPr>
            <a:endParaRPr lang="en-GB" sz="1000" dirty="0">
              <a:latin typeface="Century Gothic" pitchFamily="34" charset="0"/>
            </a:endParaRPr>
          </a:p>
          <a:p>
            <a:pPr algn="just" defTabSz="914230">
              <a:defRPr/>
            </a:pPr>
            <a:r>
              <a:rPr lang="en-GB" sz="1000" b="1" dirty="0">
                <a:latin typeface="Century Gothic" pitchFamily="34" charset="0"/>
              </a:rPr>
              <a:t>The epidermis is made up of numerous cells:</a:t>
            </a:r>
          </a:p>
          <a:p>
            <a:pPr marL="180941" indent="-180941" algn="just" defTabSz="914230">
              <a:buFont typeface="Wingdings" pitchFamily="2" charset="2"/>
              <a:buChar char="§"/>
              <a:defRPr/>
            </a:pPr>
            <a:r>
              <a:rPr lang="en-GB" sz="1000" u="sng" dirty="0">
                <a:latin typeface="Century Gothic" pitchFamily="34" charset="0"/>
              </a:rPr>
              <a:t>Keratinocytes &amp; Melanocytes</a:t>
            </a:r>
            <a:r>
              <a:rPr lang="en-GB" sz="1000" dirty="0">
                <a:latin typeface="Century Gothic" pitchFamily="34" charset="0"/>
              </a:rPr>
              <a:t> that we are going to look at in detail on the next slide. </a:t>
            </a:r>
            <a:r>
              <a:rPr lang="en-GB" sz="1000" b="1" dirty="0">
                <a:latin typeface="Century Gothic" pitchFamily="34" charset="0"/>
              </a:rPr>
              <a:t>ESSENTIAL CELLS TO REMEMBER</a:t>
            </a:r>
          </a:p>
          <a:p>
            <a:pPr marL="180941" indent="-180941" algn="just" defTabSz="914230">
              <a:buFont typeface="Wingdings" pitchFamily="2" charset="2"/>
              <a:buChar char="§"/>
              <a:defRPr/>
            </a:pPr>
            <a:endParaRPr lang="en-GB" sz="1100" dirty="0">
              <a:latin typeface="Century Gothic" pitchFamily="34" charset="0"/>
            </a:endParaRPr>
          </a:p>
          <a:p>
            <a:pPr marL="177479" indent="-177479" algn="just">
              <a:buFont typeface="Wingdings" pitchFamily="2" charset="2"/>
              <a:buChar char="§"/>
            </a:pPr>
            <a:r>
              <a:rPr lang="en-GB" sz="1000" u="sng" dirty="0">
                <a:latin typeface="Century Gothic" pitchFamily="34" charset="0"/>
              </a:rPr>
              <a:t>Langerhans cells</a:t>
            </a:r>
            <a:r>
              <a:rPr lang="en-GB" sz="1000" dirty="0">
                <a:latin typeface="Century Gothic" pitchFamily="34" charset="0"/>
              </a:rPr>
              <a:t>:</a:t>
            </a:r>
          </a:p>
          <a:p>
            <a:pPr marL="361883" indent="-180941" algn="just">
              <a:buFontTx/>
              <a:buChar char="-"/>
            </a:pPr>
            <a:r>
              <a:rPr lang="en-GB" sz="1000" dirty="0">
                <a:latin typeface="Century Gothic" pitchFamily="34" charset="0"/>
              </a:rPr>
              <a:t>They act like guards for the skin’s immune system. They were discovered by Paul Langerhans, a German biologist, in the 19</a:t>
            </a:r>
            <a:r>
              <a:rPr lang="en-GB" sz="1000" baseline="30000" dirty="0">
                <a:latin typeface="Century Gothic" pitchFamily="34" charset="0"/>
              </a:rPr>
              <a:t>th</a:t>
            </a:r>
            <a:r>
              <a:rPr lang="en-GB" sz="1000" dirty="0">
                <a:latin typeface="Century Gothic" pitchFamily="34" charset="0"/>
              </a:rPr>
              <a:t> century.</a:t>
            </a:r>
          </a:p>
          <a:p>
            <a:pPr marL="361883" indent="-180941" algn="just">
              <a:buFontTx/>
              <a:buChar char="-"/>
            </a:pPr>
            <a:r>
              <a:rPr lang="en-GB" sz="1000" dirty="0">
                <a:latin typeface="Century Gothic" pitchFamily="34" charset="0"/>
              </a:rPr>
              <a:t>They capture foreign substances, transmit messages to the immune system and participate in eliminating the "aggressor". </a:t>
            </a:r>
          </a:p>
          <a:p>
            <a:pPr marL="361883" indent="-180941" algn="just">
              <a:buFontTx/>
              <a:buChar char="-"/>
            </a:pPr>
            <a:r>
              <a:rPr lang="en-GB" sz="1000" dirty="0">
                <a:latin typeface="Century Gothic" pitchFamily="34" charset="0"/>
              </a:rPr>
              <a:t>They are located in the </a:t>
            </a:r>
            <a:r>
              <a:rPr lang="en-GB" sz="1000" dirty="0" err="1">
                <a:latin typeface="Century Gothic" pitchFamily="34" charset="0"/>
              </a:rPr>
              <a:t>spinosum</a:t>
            </a:r>
            <a:r>
              <a:rPr lang="en-GB" sz="1000" dirty="0">
                <a:latin typeface="Century Gothic" pitchFamily="34" charset="0"/>
              </a:rPr>
              <a:t> layer of the epidermis and they intercept foreign substances that penetrate the skin. </a:t>
            </a:r>
          </a:p>
          <a:p>
            <a:pPr algn="just" defTabSz="914230">
              <a:defRPr/>
            </a:pPr>
            <a:endParaRPr lang="en-GB" sz="1000" dirty="0">
              <a:latin typeface="Century Gothic" pitchFamily="34" charset="0"/>
            </a:endParaRPr>
          </a:p>
          <a:p>
            <a:pPr marL="180941" indent="-180941" algn="just" defTabSz="914230">
              <a:buFont typeface="Wingdings" pitchFamily="2" charset="2"/>
              <a:buChar char="§"/>
              <a:defRPr/>
            </a:pPr>
            <a:r>
              <a:rPr lang="en-GB" sz="1000" u="sng" dirty="0">
                <a:latin typeface="Century Gothic" pitchFamily="34" charset="0"/>
              </a:rPr>
              <a:t>Merkel cells</a:t>
            </a:r>
            <a:r>
              <a:rPr lang="en-GB" sz="1000" dirty="0">
                <a:latin typeface="Century Gothic" pitchFamily="34" charset="0"/>
              </a:rPr>
              <a:t>: these cells are always in contact with a nerve ending. They play a role as sensory receptors (tactile sensitivity):  the sense of touch.</a:t>
            </a:r>
          </a:p>
          <a:p>
            <a:pPr algn="just" defTabSz="914230">
              <a:defRPr/>
            </a:pPr>
            <a:endParaRPr lang="en-GB" sz="1000" b="1" dirty="0">
              <a:latin typeface="Century Gothic" pitchFamily="34" charset="0"/>
            </a:endParaRPr>
          </a:p>
          <a:p>
            <a:pPr algn="just" defTabSz="914230">
              <a:defRPr/>
            </a:pPr>
            <a:r>
              <a:rPr lang="en-GB" sz="900" u="sng" dirty="0">
                <a:latin typeface="Century Gothic" pitchFamily="34" charset="0"/>
              </a:rPr>
              <a:t>Transition </a:t>
            </a:r>
          </a:p>
          <a:p>
            <a:pPr algn="just" defTabSz="914230">
              <a:defRPr/>
            </a:pPr>
            <a:r>
              <a:rPr lang="en-GB" sz="900" dirty="0">
                <a:latin typeface="Century Gothic" pitchFamily="34" charset="0"/>
              </a:rPr>
              <a:t>"Let’s take a closer look at 2 essential cells to remember about the epidermis: keratinocytes and melanocytes."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140</a:t>
            </a:fld>
            <a:endParaRPr lang="fr-FR">
              <a:solidFill>
                <a:prstClr val="black"/>
              </a:solidFill>
            </a:endParaRPr>
          </a:p>
        </p:txBody>
      </p:sp>
    </p:spTree>
    <p:extLst>
      <p:ext uri="{BB962C8B-B14F-4D97-AF65-F5344CB8AC3E}">
        <p14:creationId xmlns:p14="http://schemas.microsoft.com/office/powerpoint/2010/main" val="42468564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Autofit/>
          </a:bodyPr>
          <a:lstStyle/>
          <a:p>
            <a:pPr algn="just" defTabSz="998994"/>
            <a:r>
              <a:rPr lang="fr-FR" sz="1000" dirty="0" err="1">
                <a:solidFill>
                  <a:srgbClr val="000000"/>
                </a:solidFill>
                <a:latin typeface="Century Gothic" pitchFamily="18" charset="0"/>
              </a:rPr>
              <a:t>Dr.Pfulg</a:t>
            </a:r>
            <a:r>
              <a:rPr lang="fr-FR" sz="1000" dirty="0">
                <a:solidFill>
                  <a:srgbClr val="000000"/>
                </a:solidFill>
                <a:latin typeface="Century Gothic" pitchFamily="18" charset="0"/>
              </a:rPr>
              <a:t>, the founder or LACLINC MONTREUX and a pioneering aesthetic surgeon, reveals his secret for exceptional post-operative care management: </a:t>
            </a:r>
          </a:p>
          <a:p>
            <a:pPr algn="just" defTabSz="998994"/>
            <a:r>
              <a:rPr lang="fr-FR" sz="1000" dirty="0">
                <a:solidFill>
                  <a:srgbClr val="000000"/>
                </a:solidFill>
                <a:latin typeface="Century Gothic" pitchFamily="18" charset="0"/>
              </a:rPr>
              <a:t>The application of hyaluronic and glycyrrhizic acid to damaged skin.</a:t>
            </a:r>
          </a:p>
          <a:p>
            <a:pPr algn="just" defTabSz="998994"/>
            <a:r>
              <a:rPr lang="fr-FR" sz="1000" dirty="0">
                <a:solidFill>
                  <a:srgbClr val="000000"/>
                </a:solidFill>
                <a:latin typeface="Century Gothic" pitchFamily="18" charset="0"/>
              </a:rPr>
              <a:t>Dr. Pfulg also noticed that this solution accelerated the repair of signs of ageing, and its action was particularly effective during the night, when the skin is able to repair and renew itself, and to assimilate active ingredients.</a:t>
            </a:r>
          </a:p>
          <a:p>
            <a:pPr algn="just">
              <a:spcBef>
                <a:spcPts val="338"/>
              </a:spcBef>
              <a:tabLst>
                <a:tab pos="723840" algn="l"/>
                <a:tab pos="1447681" algn="l"/>
                <a:tab pos="2171521" algn="l"/>
                <a:tab pos="2895360" algn="l"/>
                <a:tab pos="3619200" algn="l"/>
                <a:tab pos="4343041" algn="l"/>
              </a:tabLst>
            </a:pPr>
            <a:endParaRPr lang="en-US" sz="1000" dirty="0">
              <a:latin typeface="Century Gothic" pitchFamily="34" charset="0"/>
            </a:endParaRPr>
          </a:p>
          <a:p>
            <a:pPr algn="just"/>
            <a:endParaRPr lang="en-GB" sz="1000" b="1" dirty="0">
              <a:solidFill>
                <a:srgbClr val="725C2C"/>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141</a:t>
            </a:fld>
            <a:endParaRPr lang="fr-FR">
              <a:solidFill>
                <a:prstClr val="black"/>
              </a:solidFill>
            </a:endParaRPr>
          </a:p>
        </p:txBody>
      </p:sp>
    </p:spTree>
    <p:extLst>
      <p:ext uri="{BB962C8B-B14F-4D97-AF65-F5344CB8AC3E}">
        <p14:creationId xmlns:p14="http://schemas.microsoft.com/office/powerpoint/2010/main" val="424685640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142</a:t>
            </a:fld>
            <a:endParaRPr lang="fr-FR">
              <a:solidFill>
                <a:prstClr val="black"/>
              </a:solidFill>
            </a:endParaRPr>
          </a:p>
        </p:txBody>
      </p:sp>
      <p:sp>
        <p:nvSpPr>
          <p:cNvPr id="5" name="Espace réservé des commentaires 4"/>
          <p:cNvSpPr>
            <a:spLocks noGrp="1"/>
          </p:cNvSpPr>
          <p:nvPr>
            <p:ph type="body" sz="quarter" idx="11"/>
          </p:nvPr>
        </p:nvSpPr>
        <p:spPr/>
        <p:txBody>
          <a:bodyPr/>
          <a:lstStyle/>
          <a:p>
            <a:pPr algn="just" defTabSz="998994"/>
            <a:r>
              <a:rPr lang="fr-FR" sz="1000" b="1" u="sng" dirty="0">
                <a:solidFill>
                  <a:srgbClr val="000000"/>
                </a:solidFill>
                <a:latin typeface="Century Gothic" pitchFamily="18" charset="0"/>
              </a:rPr>
              <a:t>Pro-xylane™</a:t>
            </a:r>
            <a:r>
              <a:rPr lang="fr-FR" sz="1000" b="1" dirty="0">
                <a:solidFill>
                  <a:srgbClr val="000000"/>
                </a:solidFill>
                <a:latin typeface="Century Gothic" pitchFamily="18" charset="0"/>
              </a:rPr>
              <a:t>: </a:t>
            </a:r>
            <a:r>
              <a:rPr lang="fr-FR" sz="1000" dirty="0">
                <a:solidFill>
                  <a:srgbClr val="000000"/>
                </a:solidFill>
                <a:latin typeface="Century Gothic" pitchFamily="18" charset="0"/>
              </a:rPr>
              <a:t>this patented molecule originating from a plant compound acts on all the components of the dermis to improve communication between cells and fight effectively against the loss of skin density associated with ageing. </a:t>
            </a:r>
          </a:p>
          <a:p>
            <a:pPr algn="just" defTabSz="998994"/>
            <a:endParaRPr lang="fr-FR" sz="1000" b="1" dirty="0">
              <a:latin typeface="Century Gothic" pitchFamily="34" charset="0"/>
            </a:endParaRPr>
          </a:p>
          <a:p>
            <a:pPr algn="just" defTabSz="998994"/>
            <a:r>
              <a:rPr lang="fr-FR" sz="1000" b="1" u="sng" dirty="0">
                <a:solidFill>
                  <a:srgbClr val="000000"/>
                </a:solidFill>
                <a:latin typeface="Century Gothic" pitchFamily="18" charset="0"/>
              </a:rPr>
              <a:t>Glycyrrhizic Acid</a:t>
            </a:r>
            <a:r>
              <a:rPr lang="fr-FR" sz="1000" dirty="0">
                <a:solidFill>
                  <a:srgbClr val="000000"/>
                </a:solidFill>
                <a:latin typeface="Century Gothic" pitchFamily="18" charset="0"/>
              </a:rPr>
              <a:t>:   (</a:t>
            </a:r>
            <a:r>
              <a:rPr lang="fr-FR" sz="1000" b="1" dirty="0">
                <a:solidFill>
                  <a:srgbClr val="000000"/>
                </a:solidFill>
                <a:latin typeface="Century Gothic" pitchFamily="18" charset="0"/>
              </a:rPr>
              <a:t>glycyrrhetinic acid</a:t>
            </a:r>
            <a:r>
              <a:rPr lang="fr-FR" sz="1000" dirty="0">
                <a:solidFill>
                  <a:srgbClr val="000000"/>
                </a:solidFill>
                <a:latin typeface="Century Gothic" pitchFamily="18" charset="0"/>
              </a:rPr>
              <a:t>, </a:t>
            </a:r>
            <a:r>
              <a:rPr lang="fr-FR" sz="1000" b="1" dirty="0">
                <a:solidFill>
                  <a:srgbClr val="000000"/>
                </a:solidFill>
                <a:latin typeface="Century Gothic" pitchFamily="18" charset="0"/>
              </a:rPr>
              <a:t>glycyrrhizine</a:t>
            </a:r>
            <a:r>
              <a:rPr lang="fr-FR" sz="1000" dirty="0">
                <a:solidFill>
                  <a:srgbClr val="000000"/>
                </a:solidFill>
                <a:latin typeface="Century Gothic" pitchFamily="18" charset="0"/>
              </a:rPr>
              <a:t>, </a:t>
            </a:r>
            <a:r>
              <a:rPr lang="fr-FR" sz="1000" b="1" dirty="0">
                <a:solidFill>
                  <a:srgbClr val="000000"/>
                </a:solidFill>
                <a:latin typeface="Century Gothic" pitchFamily="18" charset="0"/>
              </a:rPr>
              <a:t>liquorice</a:t>
            </a:r>
            <a:r>
              <a:rPr lang="fr-FR" sz="1000" dirty="0">
                <a:solidFill>
                  <a:srgbClr val="000000"/>
                </a:solidFill>
                <a:latin typeface="Century Gothic" pitchFamily="18" charset="0"/>
              </a:rPr>
              <a:t> or </a:t>
            </a:r>
            <a:r>
              <a:rPr lang="fr-FR" sz="1000" b="1" dirty="0">
                <a:solidFill>
                  <a:srgbClr val="000000"/>
                </a:solidFill>
                <a:latin typeface="Century Gothic" pitchFamily="18" charset="0"/>
              </a:rPr>
              <a:t>licorice</a:t>
            </a:r>
            <a:r>
              <a:rPr lang="fr-FR" sz="1000" dirty="0">
                <a:solidFill>
                  <a:srgbClr val="000000"/>
                </a:solidFill>
                <a:latin typeface="Century Gothic" pitchFamily="18" charset="0"/>
              </a:rPr>
              <a:t>) is an active ingredient (saponine) in liquorice. The chemical substance has anti-inflammatory properties, which are used in particular for ointments to soothe the skin and the gums, etc.</a:t>
            </a:r>
          </a:p>
          <a:p>
            <a:endParaRPr lang="fr-FR" sz="1000" dirty="0">
              <a:latin typeface="Century Gothic" pitchFamily="34" charset="0"/>
            </a:endParaRPr>
          </a:p>
        </p:txBody>
      </p:sp>
    </p:spTree>
    <p:extLst>
      <p:ext uri="{BB962C8B-B14F-4D97-AF65-F5344CB8AC3E}">
        <p14:creationId xmlns:p14="http://schemas.microsoft.com/office/powerpoint/2010/main" val="5577545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en-US" sz="1000" b="1" dirty="0">
                <a:latin typeface="Century Gothic" pitchFamily="34" charset="0"/>
              </a:rPr>
              <a:t>INSTANT COSMETIC PROCEDURES </a:t>
            </a:r>
          </a:p>
          <a:p>
            <a:pPr algn="just">
              <a:defRPr/>
            </a:pPr>
            <a:r>
              <a:rPr lang="en-US" sz="1000" b="1" dirty="0">
                <a:latin typeface="Century Gothic" pitchFamily="34" charset="0"/>
              </a:rPr>
              <a:t>Re-Plasty Age Recovery</a:t>
            </a:r>
          </a:p>
          <a:p>
            <a:pPr algn="just">
              <a:lnSpc>
                <a:spcPct val="115000"/>
              </a:lnSpc>
              <a:spcBef>
                <a:spcPct val="0"/>
              </a:spcBef>
              <a:spcAft>
                <a:spcPts val="1035"/>
              </a:spcAft>
              <a:defRPr/>
            </a:pPr>
            <a:endParaRPr lang="en-US" sz="1000" b="1" dirty="0">
              <a:latin typeface="Century Gothic" pitchFamily="34" charset="0"/>
            </a:endParaRPr>
          </a:p>
          <a:p>
            <a:pPr algn="just">
              <a:lnSpc>
                <a:spcPct val="115000"/>
              </a:lnSpc>
              <a:spcBef>
                <a:spcPct val="0"/>
              </a:spcBef>
              <a:spcAft>
                <a:spcPts val="1035"/>
              </a:spcAft>
              <a:defRPr/>
            </a:pPr>
            <a:r>
              <a:rPr lang="en-US" sz="1000" dirty="0">
                <a:latin typeface="Century Gothic" pitchFamily="34" charset="0"/>
              </a:rPr>
              <a:t>After 3 nights, repairs all signs of ageing:</a:t>
            </a:r>
          </a:p>
          <a:p>
            <a:pPr algn="just">
              <a:lnSpc>
                <a:spcPct val="115000"/>
              </a:lnSpc>
              <a:spcBef>
                <a:spcPct val="0"/>
              </a:spcBef>
              <a:spcAft>
                <a:spcPts val="1035"/>
              </a:spcAft>
              <a:defRPr/>
            </a:pPr>
            <a:r>
              <a:rPr lang="en-US" sz="1000" dirty="0">
                <a:latin typeface="Century Gothic" pitchFamily="34" charset="0"/>
              </a:rPr>
              <a:t>WRINKLES – CUTANEOUS DAMAGES–  IMPERFECTIONS</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143</a:t>
            </a:fld>
            <a:endParaRPr lang="fr-FR">
              <a:solidFill>
                <a:prstClr val="black"/>
              </a:solidFill>
            </a:endParaRPr>
          </a:p>
        </p:txBody>
      </p:sp>
    </p:spTree>
    <p:extLst>
      <p:ext uri="{BB962C8B-B14F-4D97-AF65-F5344CB8AC3E}">
        <p14:creationId xmlns:p14="http://schemas.microsoft.com/office/powerpoint/2010/main" val="9671445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b="1" dirty="0">
                <a:latin typeface="Century Gothic" pitchFamily="34" charset="0"/>
              </a:rPr>
              <a:t>INSTANT COSMETIC PROCEDURES</a:t>
            </a:r>
          </a:p>
          <a:p>
            <a:pPr algn="just"/>
            <a:r>
              <a:rPr lang="en-US" sz="1000" b="1" dirty="0">
                <a:latin typeface="Century Gothic" pitchFamily="34" charset="0"/>
              </a:rPr>
              <a:t>Re-Plasty Age Recovery</a:t>
            </a:r>
          </a:p>
          <a:p>
            <a:pPr algn="just"/>
            <a:endParaRPr lang="en-US" sz="1000" b="1" dirty="0">
              <a:latin typeface="Century Gothic" pitchFamily="34" charset="0"/>
            </a:endParaRPr>
          </a:p>
          <a:p>
            <a:pPr algn="just">
              <a:lnSpc>
                <a:spcPct val="110000"/>
              </a:lnSpc>
            </a:pPr>
            <a:r>
              <a:rPr lang="en-US" sz="1000" dirty="0">
                <a:latin typeface="Century Gothic" pitchFamily="34" charset="0"/>
              </a:rPr>
              <a:t>PRO-XYLANE 30%: this patented molecule derived from a vegetal composite acts on dermal components to improve communication between cells and effectively combat ageing-relating loss of skin density.</a:t>
            </a:r>
          </a:p>
          <a:p>
            <a:pPr algn="just"/>
            <a:endParaRPr lang="en-US" sz="1000" dirty="0">
              <a:latin typeface="Century Gothic" pitchFamily="34" charset="0"/>
            </a:endParaRPr>
          </a:p>
          <a:p>
            <a:pPr algn="just"/>
            <a:r>
              <a:rPr lang="en-US" sz="1000" dirty="0">
                <a:latin typeface="Century Gothic" pitchFamily="34" charset="0"/>
              </a:rPr>
              <a:t>HYALURONIC ACID: known in aesthetic medicine for enhancing skin repair with its Band-Aid action and preserving the quality of cutaneous tissues.</a:t>
            </a:r>
          </a:p>
          <a:p>
            <a:pPr algn="just">
              <a:lnSpc>
                <a:spcPct val="110000"/>
              </a:lnSpc>
            </a:pPr>
            <a:endParaRPr lang="en-US" sz="1000" dirty="0">
              <a:latin typeface="Century Gothic" pitchFamily="34" charset="0"/>
            </a:endParaRPr>
          </a:p>
          <a:p>
            <a:pPr algn="just">
              <a:lnSpc>
                <a:spcPct val="110000"/>
              </a:lnSpc>
            </a:pPr>
            <a:r>
              <a:rPr lang="en-US" sz="1000" dirty="0">
                <a:latin typeface="Century Gothic" pitchFamily="34" charset="0"/>
              </a:rPr>
              <a:t>GLYCYRRHIZIC ACID</a:t>
            </a:r>
            <a:r>
              <a:rPr lang="en-US" sz="1000" b="1" dirty="0">
                <a:latin typeface="Century Gothic" pitchFamily="34" charset="0"/>
              </a:rPr>
              <a:t>: </a:t>
            </a:r>
            <a:r>
              <a:rPr lang="en-US" sz="1000" dirty="0">
                <a:latin typeface="Century Gothic" pitchFamily="34" charset="0"/>
              </a:rPr>
              <a:t>(</a:t>
            </a:r>
            <a:r>
              <a:rPr lang="en-US" sz="1000" dirty="0" err="1">
                <a:latin typeface="Century Gothic" pitchFamily="34" charset="0"/>
              </a:rPr>
              <a:t>lycyrrhizinic</a:t>
            </a:r>
            <a:r>
              <a:rPr lang="en-US" sz="1000" dirty="0">
                <a:latin typeface="Century Gothic" pitchFamily="34" charset="0"/>
              </a:rPr>
              <a:t> acid, </a:t>
            </a:r>
            <a:r>
              <a:rPr lang="en-US" sz="1000" dirty="0" err="1">
                <a:latin typeface="Century Gothic" pitchFamily="34" charset="0"/>
              </a:rPr>
              <a:t>glycyrrhizine</a:t>
            </a:r>
            <a:r>
              <a:rPr lang="en-US" sz="1000" dirty="0">
                <a:latin typeface="Century Gothic" pitchFamily="34" charset="0"/>
              </a:rPr>
              <a:t>, </a:t>
            </a:r>
            <a:r>
              <a:rPr lang="en-US" sz="1000" dirty="0" err="1">
                <a:latin typeface="Century Gothic" pitchFamily="34" charset="0"/>
              </a:rPr>
              <a:t>liquorice</a:t>
            </a:r>
            <a:r>
              <a:rPr lang="en-US" sz="1000" dirty="0">
                <a:latin typeface="Century Gothic" pitchFamily="34" charset="0"/>
              </a:rPr>
              <a:t> or licorice) is a key active ingredient (</a:t>
            </a:r>
            <a:r>
              <a:rPr lang="en-US" sz="1000" dirty="0" err="1">
                <a:latin typeface="Century Gothic" pitchFamily="34" charset="0"/>
              </a:rPr>
              <a:t>saponin</a:t>
            </a:r>
            <a:r>
              <a:rPr lang="en-US" sz="1000" dirty="0">
                <a:latin typeface="Century Gothic" pitchFamily="34" charset="0"/>
              </a:rPr>
              <a:t>) from </a:t>
            </a:r>
            <a:r>
              <a:rPr lang="en-US" sz="1000" dirty="0" err="1">
                <a:latin typeface="Century Gothic" pitchFamily="34" charset="0"/>
              </a:rPr>
              <a:t>liquorice</a:t>
            </a:r>
            <a:r>
              <a:rPr lang="en-US" sz="1000" dirty="0">
                <a:latin typeface="Century Gothic" pitchFamily="34" charset="0"/>
              </a:rPr>
              <a:t>. This chemical substance is endowed with anti-inflammatory properties, which are particularly useful in balms designed to soothe the skin or gums...</a:t>
            </a:r>
          </a:p>
          <a:p>
            <a:pPr algn="just" eaLnBrk="1" hangingPunct="1">
              <a:lnSpc>
                <a:spcPct val="90000"/>
              </a:lnSpc>
            </a:pPr>
            <a:endParaRPr lang="en-US" sz="1000" dirty="0">
              <a:latin typeface="Century Gothic" pitchFamily="34" charset="0"/>
              <a:cs typeface="Arial" pitchFamily="34" charset="0"/>
            </a:endParaRPr>
          </a:p>
          <a:p>
            <a:pPr algn="just" eaLnBrk="1" hangingPunct="1">
              <a:lnSpc>
                <a:spcPct val="90000"/>
              </a:lnSpc>
            </a:pPr>
            <a:endParaRPr lang="en-US" sz="1000" b="1" dirty="0">
              <a:latin typeface="Century Gothic" pitchFamily="34" charset="0"/>
              <a:cs typeface="Arial" pitchFamily="34" charset="0"/>
            </a:endParaRPr>
          </a:p>
          <a:p>
            <a:pPr algn="just" eaLnBrk="1" hangingPunct="1">
              <a:lnSpc>
                <a:spcPct val="90000"/>
              </a:lnSpc>
            </a:pPr>
            <a:endParaRPr lang="en-US" sz="1000" dirty="0">
              <a:latin typeface="Century Gothic" pitchFamily="34" charset="0"/>
              <a:cs typeface="Arial" pitchFamily="34" charset="0"/>
            </a:endParaRPr>
          </a:p>
          <a:p>
            <a:pPr algn="just"/>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144</a:t>
            </a:fld>
            <a:endParaRPr lang="fr-FR">
              <a:solidFill>
                <a:prstClr val="black"/>
              </a:solidFill>
            </a:endParaRPr>
          </a:p>
        </p:txBody>
      </p:sp>
    </p:spTree>
    <p:extLst>
      <p:ext uri="{BB962C8B-B14F-4D97-AF65-F5344CB8AC3E}">
        <p14:creationId xmlns:p14="http://schemas.microsoft.com/office/powerpoint/2010/main" val="41186076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145</a:t>
            </a:fld>
            <a:endParaRPr lang="fr-FR">
              <a:solidFill>
                <a:prstClr val="black"/>
              </a:solidFill>
            </a:endParaRPr>
          </a:p>
        </p:txBody>
      </p:sp>
      <p:sp>
        <p:nvSpPr>
          <p:cNvPr id="5" name="Espace réservé des commentaires 2"/>
          <p:cNvSpPr>
            <a:spLocks noGrp="1"/>
          </p:cNvSpPr>
          <p:nvPr>
            <p:ph type="body" idx="3"/>
          </p:nvPr>
        </p:nvSpPr>
        <p:spPr>
          <a:xfrm>
            <a:off x="741338" y="4829275"/>
            <a:ext cx="5679440" cy="4605576"/>
          </a:xfrm>
        </p:spPr>
        <p:txBody>
          <a:bodyPr/>
          <a:lstStyle/>
          <a:p>
            <a:pPr algn="just" defTabSz="998994"/>
            <a:r>
              <a:rPr lang="fr-FR" sz="1000" dirty="0">
                <a:solidFill>
                  <a:srgbClr val="000000"/>
                </a:solidFill>
                <a:latin typeface="Century Gothic" pitchFamily="18" charset="0"/>
              </a:rPr>
              <a:t>In vivo test conducted with Besançon teaching hospital and 4 dermatologists, on 28 women having undergone light aesthetic medicine procedures (e.g. laser, IPL, injections, peels)</a:t>
            </a:r>
          </a:p>
          <a:p>
            <a:pPr algn="just" defTabSz="998994"/>
            <a:r>
              <a:rPr lang="fr-FR" sz="1000" dirty="0">
                <a:solidFill>
                  <a:srgbClr val="000000"/>
                </a:solidFill>
                <a:latin typeface="Century Gothic" pitchFamily="18" charset="0"/>
              </a:rPr>
              <a:t>All the volunteers presented with erythema (redness) before applying the product. After the 1st application 53% of volunteers presented with no other erythema.</a:t>
            </a:r>
          </a:p>
          <a:p>
            <a:pPr algn="just" defTabSz="998994"/>
            <a:r>
              <a:rPr lang="fr-FR" sz="1000" dirty="0">
                <a:solidFill>
                  <a:srgbClr val="000000"/>
                </a:solidFill>
                <a:latin typeface="Century Gothic" pitchFamily="18" charset="0"/>
              </a:rPr>
              <a:t>Before applying the product, 58% of volunteers presented with dryness and/or desquamation. After application, none of the volunteers presented with dryness.</a:t>
            </a:r>
          </a:p>
          <a:p>
            <a:pPr algn="just" defTabSz="998994"/>
            <a:r>
              <a:rPr lang="fr-FR" sz="1000" dirty="0">
                <a:solidFill>
                  <a:srgbClr val="000000"/>
                </a:solidFill>
                <a:latin typeface="Century Gothic" pitchFamily="18" charset="0"/>
              </a:rPr>
              <a:t>Tolerance was good for all subjects.</a:t>
            </a:r>
          </a:p>
          <a:p>
            <a:pPr algn="just" defTabSz="998994"/>
            <a:r>
              <a:rPr lang="fr-FR" sz="1000" dirty="0">
                <a:solidFill>
                  <a:srgbClr val="000000"/>
                </a:solidFill>
                <a:latin typeface="Century Gothic" pitchFamily="18" charset="0"/>
              </a:rPr>
              <a:t>Comments most often given were "rich, smooth, pleasant texture" or "pleasant absorption on application".</a:t>
            </a:r>
          </a:p>
          <a:p>
            <a:pPr algn="just" defTabSz="998994"/>
            <a:r>
              <a:rPr lang="fr-FR" sz="1000" dirty="0">
                <a:solidFill>
                  <a:srgbClr val="000000"/>
                </a:solidFill>
                <a:latin typeface="Century Gothic" pitchFamily="18" charset="0"/>
              </a:rPr>
              <a:t>The "fragrance is pleasant" and the product is "soothing and brightening".</a:t>
            </a:r>
          </a:p>
          <a:p>
            <a:pPr algn="just" eaLnBrk="1" hangingPunct="1">
              <a:lnSpc>
                <a:spcPct val="90000"/>
              </a:lnSpc>
            </a:pPr>
            <a:endParaRPr lang="fr-FR" sz="1000" dirty="0">
              <a:latin typeface="Century Gothic" pitchFamily="34" charset="0"/>
              <a:cs typeface="Arial" pitchFamily="34" charset="0"/>
            </a:endParaRPr>
          </a:p>
          <a:p>
            <a:pPr algn="just" eaLnBrk="1" hangingPunct="1">
              <a:lnSpc>
                <a:spcPct val="90000"/>
              </a:lnSpc>
            </a:pPr>
            <a:endParaRPr lang="fr-FR" sz="1000" b="1" dirty="0">
              <a:latin typeface="Century Gothic" pitchFamily="34" charset="0"/>
              <a:cs typeface="Arial" pitchFamily="34" charset="0"/>
            </a:endParaRPr>
          </a:p>
          <a:p>
            <a:pPr algn="just" eaLnBrk="1" hangingPunct="1">
              <a:lnSpc>
                <a:spcPct val="90000"/>
              </a:lnSpc>
            </a:pPr>
            <a:endParaRPr lang="fr-FR" sz="1000" dirty="0">
              <a:latin typeface="Century Gothic" pitchFamily="34" charset="0"/>
              <a:cs typeface="Arial" pitchFamily="34" charset="0"/>
            </a:endParaRPr>
          </a:p>
          <a:p>
            <a:pPr algn="just"/>
            <a:endParaRPr lang="fr-FR" sz="1000" dirty="0">
              <a:latin typeface="Century Gothic" pitchFamily="34" charset="0"/>
            </a:endParaRPr>
          </a:p>
        </p:txBody>
      </p:sp>
    </p:spTree>
    <p:extLst>
      <p:ext uri="{BB962C8B-B14F-4D97-AF65-F5344CB8AC3E}">
        <p14:creationId xmlns:p14="http://schemas.microsoft.com/office/powerpoint/2010/main" val="41852554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146</a:t>
            </a:fld>
            <a:endParaRPr lang="fr-FR">
              <a:solidFill>
                <a:prstClr val="black"/>
              </a:solidFill>
            </a:endParaRPr>
          </a:p>
        </p:txBody>
      </p:sp>
    </p:spTree>
    <p:extLst>
      <p:ext uri="{BB962C8B-B14F-4D97-AF65-F5344CB8AC3E}">
        <p14:creationId xmlns:p14="http://schemas.microsoft.com/office/powerpoint/2010/main" val="27179500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147</a:t>
            </a:fld>
            <a:endParaRPr lang="fr-FR">
              <a:solidFill>
                <a:prstClr val="black"/>
              </a:solidFill>
            </a:endParaRPr>
          </a:p>
        </p:txBody>
      </p:sp>
      <p:sp>
        <p:nvSpPr>
          <p:cNvPr id="6" name="Espace réservé des commentaires 1"/>
          <p:cNvSpPr>
            <a:spLocks noGrp="1"/>
          </p:cNvSpPr>
          <p:nvPr/>
        </p:nvSpPr>
        <p:spPr bwMode="auto">
          <a:xfrm>
            <a:off x="708025" y="4860926"/>
            <a:ext cx="567848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007" tIns="48365" rIns="93007" bIns="48365"/>
          <a:lstStyle/>
          <a:p>
            <a:pPr algn="just"/>
            <a:r>
              <a:rPr lang="fr-FR" sz="1000" i="1" dirty="0" err="1">
                <a:solidFill>
                  <a:srgbClr val="000000"/>
                </a:solidFill>
                <a:latin typeface="Century Gothic" pitchFamily="18" charset="0"/>
              </a:rPr>
              <a:t>Re</a:t>
            </a:r>
            <a:r>
              <a:rPr lang="fr-FR" sz="1000" i="1" dirty="0">
                <a:solidFill>
                  <a:srgbClr val="000000"/>
                </a:solidFill>
                <a:latin typeface="Century Gothic" pitchFamily="18" charset="0"/>
              </a:rPr>
              <a:t>-PLASTY AGE RECOVERY night cream is "positioned" as a must have.</a:t>
            </a:r>
          </a:p>
          <a:p>
            <a:pPr algn="just"/>
            <a:r>
              <a:rPr lang="fr-FR" sz="1000" i="1" dirty="0">
                <a:solidFill>
                  <a:srgbClr val="000000"/>
                </a:solidFill>
                <a:latin typeface="Century Gothic" pitchFamily="18" charset="0"/>
              </a:rPr>
              <a:t>It </a:t>
            </a:r>
            <a:r>
              <a:rPr lang="fr-FR" sz="1000" i="1" dirty="0" err="1">
                <a:solidFill>
                  <a:srgbClr val="000000"/>
                </a:solidFill>
                <a:latin typeface="Century Gothic" pitchFamily="18" charset="0"/>
              </a:rPr>
              <a:t>should</a:t>
            </a:r>
            <a:r>
              <a:rPr lang="fr-FR" sz="1000" i="1" dirty="0">
                <a:solidFill>
                  <a:srgbClr val="000000"/>
                </a:solidFill>
                <a:latin typeface="Century Gothic" pitchFamily="18" charset="0"/>
              </a:rPr>
              <a:t> </a:t>
            </a:r>
            <a:r>
              <a:rPr lang="fr-FR" sz="1000" i="1" dirty="0" err="1">
                <a:solidFill>
                  <a:srgbClr val="000000"/>
                </a:solidFill>
                <a:latin typeface="Century Gothic" pitchFamily="18" charset="0"/>
              </a:rPr>
              <a:t>recommended</a:t>
            </a:r>
            <a:r>
              <a:rPr lang="fr-FR" sz="1000" i="1" dirty="0">
                <a:solidFill>
                  <a:srgbClr val="000000"/>
                </a:solidFill>
                <a:latin typeface="Century Gothic" pitchFamily="18" charset="0"/>
              </a:rPr>
              <a:t> as a night cream to repair the skin after the highly </a:t>
            </a:r>
            <a:r>
              <a:rPr lang="fr-FR" sz="1000" i="1" dirty="0" err="1">
                <a:solidFill>
                  <a:srgbClr val="000000"/>
                </a:solidFill>
                <a:latin typeface="Century Gothic" pitchFamily="18" charset="0"/>
              </a:rPr>
              <a:t>concentrated</a:t>
            </a:r>
            <a:r>
              <a:rPr lang="fr-FR" sz="1000" i="1" dirty="0">
                <a:solidFill>
                  <a:srgbClr val="000000"/>
                </a:solidFill>
                <a:latin typeface="Century Gothic" pitchFamily="18" charset="0"/>
              </a:rPr>
              <a:t> </a:t>
            </a:r>
            <a:r>
              <a:rPr lang="fr-FR" sz="1000" i="1" dirty="0" err="1">
                <a:solidFill>
                  <a:srgbClr val="000000"/>
                </a:solidFill>
                <a:latin typeface="Century Gothic" pitchFamily="18" charset="0"/>
              </a:rPr>
              <a:t>serums</a:t>
            </a:r>
            <a:r>
              <a:rPr lang="fr-FR" sz="1000" i="1" dirty="0">
                <a:solidFill>
                  <a:srgbClr val="000000"/>
                </a:solidFill>
                <a:latin typeface="Century Gothic" pitchFamily="18" charset="0"/>
              </a:rPr>
              <a:t>. </a:t>
            </a:r>
          </a:p>
        </p:txBody>
      </p:sp>
    </p:spTree>
    <p:extLst>
      <p:ext uri="{BB962C8B-B14F-4D97-AF65-F5344CB8AC3E}">
        <p14:creationId xmlns:p14="http://schemas.microsoft.com/office/powerpoint/2010/main" val="35086620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dirty="0">
                <a:solidFill>
                  <a:srgbClr val="000000"/>
                </a:solidFill>
                <a:latin typeface="Century Gothic" pitchFamily="18" charset="0"/>
              </a:rPr>
              <a:t>Re-PLASTY AGE RECOVERY </a:t>
            </a:r>
          </a:p>
          <a:p>
            <a:pPr algn="just"/>
            <a:r>
              <a:rPr lang="fr-FR" sz="1000" dirty="0">
                <a:solidFill>
                  <a:srgbClr val="000000"/>
                </a:solidFill>
                <a:latin typeface="Century Gothic" pitchFamily="18" charset="0"/>
              </a:rPr>
              <a:t>A "Band-Aid" texture: formulation breakthrough. This melting balm transforms on application to envelope the skin in soothing comfort. Its "Band-Aid effect" leaves the skin visibly repaired. Night care treatment which contains the highest level of Pro-Xylane (30%). </a:t>
            </a: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solidFill>
                  <a:prstClr val="black"/>
                </a:solidFill>
              </a:rPr>
              <a:pPr/>
              <a:t>148</a:t>
            </a:fld>
            <a:endParaRPr lang="fr-FR">
              <a:solidFill>
                <a:prstClr val="black"/>
              </a:solidFill>
            </a:endParaRPr>
          </a:p>
        </p:txBody>
      </p:sp>
    </p:spTree>
    <p:extLst>
      <p:ext uri="{BB962C8B-B14F-4D97-AF65-F5344CB8AC3E}">
        <p14:creationId xmlns:p14="http://schemas.microsoft.com/office/powerpoint/2010/main" val="3802783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149</a:t>
            </a:fld>
            <a:endParaRPr lang="fr-FR"/>
          </a:p>
        </p:txBody>
      </p:sp>
    </p:spTree>
    <p:extLst>
      <p:ext uri="{BB962C8B-B14F-4D97-AF65-F5344CB8AC3E}">
        <p14:creationId xmlns:p14="http://schemas.microsoft.com/office/powerpoint/2010/main" val="223905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50925" y="795338"/>
            <a:ext cx="5068888" cy="3800475"/>
          </a:xfrm>
        </p:spPr>
      </p:sp>
      <p:sp>
        <p:nvSpPr>
          <p:cNvPr id="3" name="Espace réservé des commentaires 2"/>
          <p:cNvSpPr>
            <a:spLocks noGrp="1"/>
          </p:cNvSpPr>
          <p:nvPr>
            <p:ph type="body" idx="1"/>
          </p:nvPr>
        </p:nvSpPr>
        <p:spPr>
          <a:xfrm>
            <a:off x="709232" y="4829175"/>
            <a:ext cx="5720145" cy="8725369"/>
          </a:xfrm>
        </p:spPr>
        <p:txBody>
          <a:bodyPr>
            <a:normAutofit/>
          </a:bodyPr>
          <a:lstStyle/>
          <a:p>
            <a:pPr marL="180941" indent="-180941" algn="just">
              <a:buFont typeface="Wingdings" pitchFamily="2" charset="2"/>
              <a:buChar char="§"/>
            </a:pPr>
            <a:r>
              <a:rPr lang="en-GB" sz="1000" b="1" dirty="0">
                <a:solidFill>
                  <a:srgbClr val="000000"/>
                </a:solidFill>
                <a:latin typeface="Century Gothic" pitchFamily="34" charset="0"/>
              </a:rPr>
              <a:t>KERATINOCYTES</a:t>
            </a:r>
            <a:endParaRPr lang="en-GB" sz="1000" dirty="0">
              <a:solidFill>
                <a:srgbClr val="000000"/>
              </a:solidFill>
              <a:latin typeface="Century Gothic" pitchFamily="34" charset="0"/>
            </a:endParaRPr>
          </a:p>
          <a:p>
            <a:pPr marL="361883" indent="-180941" algn="just">
              <a:buFontTx/>
              <a:buChar char="-"/>
            </a:pPr>
            <a:r>
              <a:rPr lang="en-GB" sz="1000" dirty="0">
                <a:solidFill>
                  <a:srgbClr val="000000"/>
                </a:solidFill>
                <a:latin typeface="Century Gothic" pitchFamily="34" charset="0"/>
              </a:rPr>
              <a:t>The majority of cells are keratinocytes: they account for 95% of cells in the epidermis. </a:t>
            </a:r>
          </a:p>
          <a:p>
            <a:pPr marL="361883" indent="-180941" algn="just">
              <a:buFontTx/>
              <a:buChar char="-"/>
            </a:pPr>
            <a:r>
              <a:rPr lang="en-GB" sz="1000" dirty="0">
                <a:solidFill>
                  <a:srgbClr val="000000"/>
                </a:solidFill>
                <a:latin typeface="Century Gothic" pitchFamily="34" charset="0"/>
              </a:rPr>
              <a:t>"</a:t>
            </a:r>
            <a:r>
              <a:rPr lang="en-GB" sz="1000" dirty="0" err="1">
                <a:solidFill>
                  <a:srgbClr val="000000"/>
                </a:solidFill>
                <a:latin typeface="Century Gothic" pitchFamily="34" charset="0"/>
              </a:rPr>
              <a:t>keratino</a:t>
            </a:r>
            <a:r>
              <a:rPr lang="en-GB" sz="1000" dirty="0">
                <a:solidFill>
                  <a:srgbClr val="000000"/>
                </a:solidFill>
                <a:latin typeface="Century Gothic" pitchFamily="34" charset="0"/>
              </a:rPr>
              <a:t>": keratin and "</a:t>
            </a:r>
            <a:r>
              <a:rPr lang="en-GB" sz="1000" dirty="0" err="1">
                <a:solidFill>
                  <a:srgbClr val="000000"/>
                </a:solidFill>
                <a:latin typeface="Century Gothic" pitchFamily="34" charset="0"/>
              </a:rPr>
              <a:t>cytes</a:t>
            </a:r>
            <a:r>
              <a:rPr lang="en-GB" sz="1000" dirty="0">
                <a:solidFill>
                  <a:srgbClr val="000000"/>
                </a:solidFill>
                <a:latin typeface="Century Gothic" pitchFamily="34" charset="0"/>
              </a:rPr>
              <a:t>": cells.</a:t>
            </a:r>
          </a:p>
          <a:p>
            <a:pPr marL="361883" indent="-180941" algn="just">
              <a:buFontTx/>
              <a:buChar char="-"/>
            </a:pPr>
            <a:r>
              <a:rPr lang="en-GB" sz="1000" dirty="0">
                <a:solidFill>
                  <a:srgbClr val="000000"/>
                </a:solidFill>
                <a:latin typeface="Century Gothic" pitchFamily="34" charset="0"/>
              </a:rPr>
              <a:t>They synthesize keratin and maintain moisture in the skin.</a:t>
            </a:r>
          </a:p>
          <a:p>
            <a:pPr marL="361883" indent="-180941" algn="just">
              <a:buFontTx/>
              <a:buChar char="-"/>
            </a:pPr>
            <a:r>
              <a:rPr lang="en-GB" sz="1000" dirty="0">
                <a:solidFill>
                  <a:srgbClr val="000000"/>
                </a:solidFill>
                <a:latin typeface="Century Gothic" pitchFamily="34" charset="0"/>
              </a:rPr>
              <a:t>They are located in the basal layer and have cubic shapes.</a:t>
            </a:r>
          </a:p>
          <a:p>
            <a:pPr marL="361883" indent="-180941" algn="just">
              <a:buFontTx/>
              <a:buChar char="-"/>
            </a:pPr>
            <a:r>
              <a:rPr lang="en-GB" sz="1000" dirty="0">
                <a:solidFill>
                  <a:srgbClr val="000000"/>
                </a:solidFill>
                <a:latin typeface="Century Gothic" pitchFamily="34" charset="0"/>
              </a:rPr>
              <a:t>They play an important role during the cellular regeneration process in the stratum </a:t>
            </a:r>
            <a:r>
              <a:rPr lang="en-GB" sz="1000" dirty="0" err="1">
                <a:solidFill>
                  <a:srgbClr val="000000"/>
                </a:solidFill>
                <a:latin typeface="Century Gothic" pitchFamily="34" charset="0"/>
              </a:rPr>
              <a:t>corneum</a:t>
            </a:r>
            <a:r>
              <a:rPr lang="en-GB" sz="1000" dirty="0">
                <a:solidFill>
                  <a:srgbClr val="000000"/>
                </a:solidFill>
                <a:latin typeface="Century Gothic" pitchFamily="34" charset="0"/>
              </a:rPr>
              <a:t>: they multiply in the basal layer and migrate toward the surface while undergoing stages of differentiation to become </a:t>
            </a:r>
            <a:r>
              <a:rPr lang="en-GB" sz="1000" dirty="0" err="1">
                <a:solidFill>
                  <a:srgbClr val="000000"/>
                </a:solidFill>
                <a:latin typeface="Century Gothic" pitchFamily="34" charset="0"/>
              </a:rPr>
              <a:t>corneocytes</a:t>
            </a:r>
            <a:r>
              <a:rPr lang="en-GB" sz="1000" dirty="0">
                <a:solidFill>
                  <a:srgbClr val="000000"/>
                </a:solidFill>
                <a:latin typeface="Century Gothic" pitchFamily="34" charset="0"/>
              </a:rPr>
              <a:t>.</a:t>
            </a:r>
          </a:p>
          <a:p>
            <a:pPr marL="361883" indent="-180941" algn="just">
              <a:buFontTx/>
              <a:buChar char="-"/>
            </a:pPr>
            <a:endParaRPr lang="en-GB" sz="1000" dirty="0">
              <a:solidFill>
                <a:srgbClr val="000000"/>
              </a:solidFill>
              <a:latin typeface="Century Gothic" pitchFamily="34" charset="0"/>
            </a:endParaRPr>
          </a:p>
          <a:p>
            <a:pPr marL="180960" algn="just"/>
            <a:r>
              <a:rPr lang="en-GB" sz="1000" i="1" u="sng" dirty="0" err="1">
                <a:solidFill>
                  <a:srgbClr val="000000"/>
                </a:solidFill>
                <a:latin typeface="Century Gothic" pitchFamily="34" charset="0"/>
              </a:rPr>
              <a:t>Corneocytes</a:t>
            </a:r>
            <a:r>
              <a:rPr lang="en-GB" sz="1000" i="1" dirty="0">
                <a:solidFill>
                  <a:srgbClr val="000000"/>
                </a:solidFill>
                <a:latin typeface="Century Gothic" pitchFamily="34" charset="0"/>
              </a:rPr>
              <a:t> are flat, dead cells reduced to the state of lamella without a nucleus and filled with keratin.</a:t>
            </a:r>
          </a:p>
          <a:p>
            <a:pPr marL="180960" algn="just"/>
            <a:endParaRPr lang="en-GB" sz="1000" dirty="0">
              <a:solidFill>
                <a:srgbClr val="000000"/>
              </a:solidFill>
              <a:latin typeface="Century Gothic" pitchFamily="34" charset="0"/>
            </a:endParaRPr>
          </a:p>
          <a:p>
            <a:pPr marL="180941" indent="-180941" algn="just" defTabSz="912748">
              <a:buFont typeface="Wingdings" pitchFamily="2" charset="2"/>
              <a:buChar char="§"/>
              <a:defRPr/>
            </a:pPr>
            <a:r>
              <a:rPr lang="en-GB" sz="1000" b="1" dirty="0">
                <a:solidFill>
                  <a:srgbClr val="000000"/>
                </a:solidFill>
                <a:latin typeface="Century Gothic" pitchFamily="34" charset="0"/>
              </a:rPr>
              <a:t>MELANOCYTES</a:t>
            </a:r>
          </a:p>
          <a:p>
            <a:pPr marL="361883" indent="-180941" algn="just" defTabSz="912748">
              <a:buFontTx/>
              <a:buChar char="-"/>
              <a:defRPr/>
            </a:pPr>
            <a:r>
              <a:rPr lang="en-GB" sz="1000" dirty="0">
                <a:solidFill>
                  <a:srgbClr val="000000"/>
                </a:solidFill>
                <a:latin typeface="Century Gothic" pitchFamily="34" charset="0"/>
                <a:sym typeface="Wingdings" pitchFamily="2" charset="2"/>
              </a:rPr>
              <a:t>Melanocytes are cells located in the deepest part of the epidermis at the basal layer level on the DEJ.</a:t>
            </a:r>
          </a:p>
          <a:p>
            <a:pPr marL="361883" indent="-180941" algn="just" defTabSz="912748">
              <a:buFontTx/>
              <a:buChar char="-"/>
              <a:defRPr/>
            </a:pPr>
            <a:r>
              <a:rPr lang="en-GB" sz="1000" dirty="0">
                <a:solidFill>
                  <a:srgbClr val="000000"/>
                </a:solidFill>
                <a:latin typeface="Century Gothic" pitchFamily="34" charset="0"/>
                <a:sym typeface="Wingdings" pitchFamily="2" charset="2"/>
              </a:rPr>
              <a:t>“</a:t>
            </a:r>
            <a:r>
              <a:rPr lang="en-GB" sz="1000" dirty="0" err="1">
                <a:solidFill>
                  <a:srgbClr val="000000"/>
                </a:solidFill>
                <a:latin typeface="Century Gothic" pitchFamily="34" charset="0"/>
                <a:sym typeface="Wingdings" pitchFamily="2" charset="2"/>
              </a:rPr>
              <a:t>melano</a:t>
            </a:r>
            <a:r>
              <a:rPr lang="en-GB" sz="1000" dirty="0">
                <a:solidFill>
                  <a:srgbClr val="000000"/>
                </a:solidFill>
                <a:latin typeface="Century Gothic" pitchFamily="34" charset="0"/>
                <a:sym typeface="Wingdings" pitchFamily="2" charset="2"/>
              </a:rPr>
              <a:t>”: melanin and “</a:t>
            </a:r>
            <a:r>
              <a:rPr lang="en-GB" sz="1000" dirty="0" err="1">
                <a:solidFill>
                  <a:srgbClr val="000000"/>
                </a:solidFill>
                <a:latin typeface="Century Gothic" pitchFamily="34" charset="0"/>
                <a:sym typeface="Wingdings" pitchFamily="2" charset="2"/>
              </a:rPr>
              <a:t>cytes</a:t>
            </a:r>
            <a:r>
              <a:rPr lang="en-GB" sz="1000" dirty="0">
                <a:solidFill>
                  <a:srgbClr val="000000"/>
                </a:solidFill>
                <a:latin typeface="Century Gothic" pitchFamily="34" charset="0"/>
                <a:sym typeface="Wingdings" pitchFamily="2" charset="2"/>
              </a:rPr>
              <a:t>”: cells.</a:t>
            </a:r>
          </a:p>
          <a:p>
            <a:pPr marL="361883" indent="-180941" algn="just" defTabSz="912748">
              <a:buFontTx/>
              <a:buChar char="-"/>
              <a:defRPr/>
            </a:pPr>
            <a:r>
              <a:rPr lang="en-GB" sz="1000" dirty="0">
                <a:solidFill>
                  <a:srgbClr val="000000"/>
                </a:solidFill>
                <a:latin typeface="Century Gothic" pitchFamily="34" charset="0"/>
                <a:sym typeface="Wingdings" pitchFamily="2" charset="2"/>
              </a:rPr>
              <a:t>They have long ramifications that are in contact with keratinocytes in the stratum </a:t>
            </a:r>
            <a:r>
              <a:rPr lang="en-GB" sz="1000" dirty="0" err="1">
                <a:solidFill>
                  <a:srgbClr val="000000"/>
                </a:solidFill>
                <a:latin typeface="Century Gothic" pitchFamily="34" charset="0"/>
                <a:sym typeface="Wingdings" pitchFamily="2" charset="2"/>
              </a:rPr>
              <a:t>spinosum</a:t>
            </a:r>
            <a:r>
              <a:rPr lang="en-GB" sz="1000" dirty="0">
                <a:solidFill>
                  <a:srgbClr val="000000"/>
                </a:solidFill>
                <a:latin typeface="Century Gothic" pitchFamily="34" charset="0"/>
                <a:sym typeface="Wingdings" pitchFamily="2" charset="2"/>
              </a:rPr>
              <a:t>.</a:t>
            </a:r>
          </a:p>
          <a:p>
            <a:pPr marL="361883" indent="-180941" algn="just" defTabSz="912748">
              <a:buFontTx/>
              <a:buChar char="-"/>
              <a:defRPr/>
            </a:pPr>
            <a:r>
              <a:rPr lang="en-GB" sz="1000" dirty="0">
                <a:solidFill>
                  <a:srgbClr val="000000"/>
                </a:solidFill>
                <a:latin typeface="Century Gothic" pitchFamily="34" charset="0"/>
                <a:sym typeface="Wingdings" pitchFamily="2" charset="2"/>
              </a:rPr>
              <a:t>They are star-shaped cells that </a:t>
            </a:r>
            <a:r>
              <a:rPr lang="en-GB" sz="1000" dirty="0">
                <a:solidFill>
                  <a:srgbClr val="000000"/>
                </a:solidFill>
                <a:latin typeface="Century Gothic" pitchFamily="34" charset="0"/>
              </a:rPr>
              <a:t>synthesize </a:t>
            </a:r>
            <a:r>
              <a:rPr lang="en-GB" sz="1000" dirty="0">
                <a:solidFill>
                  <a:srgbClr val="000000"/>
                </a:solidFill>
                <a:latin typeface="Century Gothic" pitchFamily="34" charset="0"/>
                <a:sym typeface="Wingdings" pitchFamily="2" charset="2"/>
              </a:rPr>
              <a:t>melanin and transfer it to the keratinocytes.</a:t>
            </a:r>
          </a:p>
          <a:p>
            <a:pPr marL="361883" indent="-180941" algn="just" defTabSz="912748">
              <a:buFontTx/>
              <a:buChar char="-"/>
              <a:defRPr/>
            </a:pPr>
            <a:r>
              <a:rPr lang="en-GB" sz="1000" dirty="0">
                <a:solidFill>
                  <a:srgbClr val="000000"/>
                </a:solidFill>
                <a:latin typeface="Century Gothic" pitchFamily="34" charset="0"/>
                <a:sym typeface="Wingdings" pitchFamily="2" charset="2"/>
              </a:rPr>
              <a:t>They produce melanin either spontaneously, as do deeper shaded skins, or after being stimulated by the sun’s rays, as for fair skins.  </a:t>
            </a:r>
          </a:p>
          <a:p>
            <a:pPr marL="361883" indent="-180941" algn="just" defTabSz="912748">
              <a:defRPr/>
            </a:pPr>
            <a:endParaRPr lang="en-GB" sz="1000" dirty="0">
              <a:solidFill>
                <a:srgbClr val="000000"/>
              </a:solidFill>
              <a:latin typeface="Century Gothic" pitchFamily="34" charset="0"/>
              <a:sym typeface="Wingdings" pitchFamily="2" charset="2"/>
            </a:endParaRPr>
          </a:p>
          <a:p>
            <a:pPr marL="361883" indent="-180941" algn="just" defTabSz="912748">
              <a:defRPr/>
            </a:pPr>
            <a:r>
              <a:rPr lang="en-GB" sz="1000" dirty="0">
                <a:solidFill>
                  <a:srgbClr val="000000"/>
                </a:solidFill>
                <a:latin typeface="Century Gothic" pitchFamily="34" charset="0"/>
                <a:sym typeface="Wingdings" pitchFamily="2" charset="2"/>
              </a:rPr>
              <a:t>	The higher the melanin content in the keratinocytes, the darker the skin.</a:t>
            </a:r>
          </a:p>
          <a:p>
            <a:pPr marL="361883" indent="-180941" algn="just" defTabSz="912748">
              <a:defRPr/>
            </a:pPr>
            <a:endParaRPr lang="en-GB" sz="1000" b="1" dirty="0">
              <a:solidFill>
                <a:srgbClr val="000000"/>
              </a:solidFill>
              <a:latin typeface="Century Gothic" pitchFamily="34" charset="0"/>
              <a:sym typeface="Wingdings" pitchFamily="2" charset="2"/>
            </a:endParaRPr>
          </a:p>
          <a:p>
            <a:pPr marL="180960" algn="just" defTabSz="912748">
              <a:defRPr/>
            </a:pPr>
            <a:r>
              <a:rPr lang="en-GB" sz="1000" b="1" u="sng" dirty="0">
                <a:solidFill>
                  <a:srgbClr val="000000"/>
                </a:solidFill>
                <a:latin typeface="Century Gothic" pitchFamily="34" charset="0"/>
                <a:sym typeface="Wingdings" pitchFamily="2" charset="2"/>
              </a:rPr>
              <a:t>If melanocytes malfunction</a:t>
            </a:r>
            <a:r>
              <a:rPr lang="en-GB" sz="1000" b="1" dirty="0">
                <a:solidFill>
                  <a:srgbClr val="000000"/>
                </a:solidFill>
                <a:latin typeface="Century Gothic" pitchFamily="34" charset="0"/>
              </a:rPr>
              <a:t>: </a:t>
            </a:r>
            <a:r>
              <a:rPr lang="en-GB" sz="1000" dirty="0">
                <a:solidFill>
                  <a:srgbClr val="000000"/>
                </a:solidFill>
                <a:latin typeface="Century Gothic" pitchFamily="34" charset="0"/>
              </a:rPr>
              <a:t>pigmentation spots appear.</a:t>
            </a:r>
          </a:p>
          <a:p>
            <a:pPr marL="361883" indent="-180941" algn="just" defTabSz="912748">
              <a:defRPr/>
            </a:pPr>
            <a:endParaRPr lang="en-GB" sz="1000" dirty="0">
              <a:solidFill>
                <a:srgbClr val="000000"/>
              </a:solidFill>
              <a:latin typeface="Century Gothic" pitchFamily="34" charset="0"/>
            </a:endParaRPr>
          </a:p>
          <a:p>
            <a:pPr marL="180960" algn="just" defTabSz="912748">
              <a:defRPr/>
            </a:pPr>
            <a:endParaRPr lang="en-GB" sz="1000" dirty="0">
              <a:solidFill>
                <a:srgbClr val="000000"/>
              </a:solidFill>
              <a:latin typeface="Century Gothic" pitchFamily="34" charset="0"/>
            </a:endParaRPr>
          </a:p>
          <a:p>
            <a:pPr marL="180960" algn="just" defTabSz="912748">
              <a:defRPr/>
            </a:pPr>
            <a:r>
              <a:rPr lang="en-GB" sz="1000" dirty="0">
                <a:solidFill>
                  <a:srgbClr val="000000"/>
                </a:solidFill>
                <a:latin typeface="Century Gothic" pitchFamily="34" charset="0"/>
              </a:rPr>
              <a:t>The melanogenesis process (melanin cell) will be seen in detail in Module level 2</a:t>
            </a:r>
          </a:p>
          <a:p>
            <a:pPr algn="just" defTabSz="912748">
              <a:defRPr/>
            </a:pPr>
            <a:endParaRPr lang="en-GB" sz="1000" b="1" u="sng" dirty="0">
              <a:solidFill>
                <a:srgbClr val="000000"/>
              </a:solidFill>
              <a:latin typeface="Century Gothic" pitchFamily="34" charset="0"/>
              <a:sym typeface="Wingdings" pitchFamily="2" charset="2"/>
            </a:endParaRPr>
          </a:p>
          <a:p>
            <a:pPr algn="just" defTabSz="912748">
              <a:defRPr/>
            </a:pPr>
            <a:r>
              <a:rPr lang="en-GB" sz="900" b="1" u="sng" dirty="0">
                <a:solidFill>
                  <a:srgbClr val="000000"/>
                </a:solidFill>
                <a:latin typeface="Century Gothic" pitchFamily="34" charset="0"/>
                <a:sym typeface="Wingdings" pitchFamily="2" charset="2"/>
              </a:rPr>
              <a:t>Transition</a:t>
            </a:r>
          </a:p>
          <a:p>
            <a:pPr algn="just" defTabSz="912748">
              <a:defRPr/>
            </a:pPr>
            <a:r>
              <a:rPr lang="en-GB" sz="900" dirty="0">
                <a:solidFill>
                  <a:srgbClr val="000000"/>
                </a:solidFill>
                <a:latin typeface="Century Gothic" pitchFamily="34" charset="0"/>
              </a:rPr>
              <a:t>"Now let’s look more in detail at the 5 layers that make up the epidermis."</a:t>
            </a: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15</a:t>
            </a:fld>
            <a:endParaRPr lang="fr-FR" dirty="0">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150</a:t>
            </a:fld>
            <a:endParaRPr lang="fr-FR"/>
          </a:p>
        </p:txBody>
      </p:sp>
    </p:spTree>
    <p:extLst>
      <p:ext uri="{BB962C8B-B14F-4D97-AF65-F5344CB8AC3E}">
        <p14:creationId xmlns:p14="http://schemas.microsoft.com/office/powerpoint/2010/main" val="16333940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151</a:t>
            </a:fld>
            <a:endParaRPr lang="fr-FR"/>
          </a:p>
        </p:txBody>
      </p:sp>
    </p:spTree>
    <p:extLst>
      <p:ext uri="{BB962C8B-B14F-4D97-AF65-F5344CB8AC3E}">
        <p14:creationId xmlns:p14="http://schemas.microsoft.com/office/powerpoint/2010/main" val="40255902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152</a:t>
            </a:fld>
            <a:endParaRPr lang="fr-FR"/>
          </a:p>
        </p:txBody>
      </p:sp>
    </p:spTree>
    <p:extLst>
      <p:ext uri="{BB962C8B-B14F-4D97-AF65-F5344CB8AC3E}">
        <p14:creationId xmlns:p14="http://schemas.microsoft.com/office/powerpoint/2010/main" val="7577336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8"/>
          <p:cNvSpPr>
            <a:spLocks noGrp="1" noChangeArrowheads="1"/>
          </p:cNvSpPr>
          <p:nvPr>
            <p:ph type="sldNum" sz="quarter"/>
          </p:nvPr>
        </p:nvSpPr>
        <p:spPr>
          <a:noFill/>
        </p:spPr>
        <p:txBody>
          <a:bodyPr/>
          <a:lstStyle>
            <a:lvl1pPr defTabSz="463512" eaLnBrk="0" hangingPunct="0">
              <a:tabLst>
                <a:tab pos="747651" algn="l"/>
                <a:tab pos="1496889" algn="l"/>
                <a:tab pos="2246127" algn="l"/>
                <a:tab pos="2995365" algn="l"/>
              </a:tabLst>
              <a:defRPr>
                <a:solidFill>
                  <a:schemeClr val="bg1"/>
                </a:solidFill>
                <a:latin typeface="Arial" pitchFamily="34" charset="0"/>
                <a:ea typeface="Microsoft YaHei" pitchFamily="34" charset="-122"/>
              </a:defRPr>
            </a:lvl1pPr>
            <a:lvl2pPr defTabSz="463512" eaLnBrk="0" hangingPunct="0">
              <a:tabLst>
                <a:tab pos="747651" algn="l"/>
                <a:tab pos="1496889" algn="l"/>
                <a:tab pos="2246127" algn="l"/>
                <a:tab pos="2995365" algn="l"/>
              </a:tabLst>
              <a:defRPr>
                <a:solidFill>
                  <a:schemeClr val="bg1"/>
                </a:solidFill>
                <a:latin typeface="Arial" pitchFamily="34" charset="0"/>
                <a:ea typeface="Microsoft YaHei" pitchFamily="34" charset="-122"/>
              </a:defRPr>
            </a:lvl2pPr>
            <a:lvl3pPr defTabSz="463512" eaLnBrk="0" hangingPunct="0">
              <a:tabLst>
                <a:tab pos="747651" algn="l"/>
                <a:tab pos="1496889" algn="l"/>
                <a:tab pos="2246127" algn="l"/>
                <a:tab pos="2995365" algn="l"/>
              </a:tabLst>
              <a:defRPr>
                <a:solidFill>
                  <a:schemeClr val="bg1"/>
                </a:solidFill>
                <a:latin typeface="Arial" pitchFamily="34" charset="0"/>
                <a:ea typeface="Microsoft YaHei" pitchFamily="34" charset="-122"/>
              </a:defRPr>
            </a:lvl3pPr>
            <a:lvl4pPr defTabSz="463512" eaLnBrk="0" hangingPunct="0">
              <a:tabLst>
                <a:tab pos="747651" algn="l"/>
                <a:tab pos="1496889" algn="l"/>
                <a:tab pos="2246127" algn="l"/>
                <a:tab pos="2995365" algn="l"/>
              </a:tabLst>
              <a:defRPr>
                <a:solidFill>
                  <a:schemeClr val="bg1"/>
                </a:solidFill>
                <a:latin typeface="Arial" pitchFamily="34" charset="0"/>
                <a:ea typeface="Microsoft YaHei" pitchFamily="34" charset="-122"/>
              </a:defRPr>
            </a:lvl4pPr>
            <a:lvl5pPr defTabSz="463512" eaLnBrk="0" hangingPunct="0">
              <a:tabLst>
                <a:tab pos="747651" algn="l"/>
                <a:tab pos="1496889" algn="l"/>
                <a:tab pos="2246127" algn="l"/>
                <a:tab pos="2995365" algn="l"/>
              </a:tabLst>
              <a:defRPr>
                <a:solidFill>
                  <a:schemeClr val="bg1"/>
                </a:solidFill>
                <a:latin typeface="Arial" pitchFamily="34" charset="0"/>
                <a:ea typeface="Microsoft YaHei" pitchFamily="34" charset="-122"/>
              </a:defRPr>
            </a:lvl5pPr>
            <a:lvl6pPr marL="2514392" indent="-228582" defTabSz="463512" eaLnBrk="0" fontAlgn="base" hangingPunct="0">
              <a:spcBef>
                <a:spcPct val="0"/>
              </a:spcBef>
              <a:spcAft>
                <a:spcPct val="0"/>
              </a:spcAft>
              <a:buClr>
                <a:srgbClr val="000000"/>
              </a:buClr>
              <a:buSzPct val="100000"/>
              <a:buFont typeface="Times New Roman" pitchFamily="18" charset="0"/>
              <a:tabLst>
                <a:tab pos="747651" algn="l"/>
                <a:tab pos="1496889" algn="l"/>
                <a:tab pos="2246127" algn="l"/>
                <a:tab pos="2995365" algn="l"/>
              </a:tabLst>
              <a:defRPr>
                <a:solidFill>
                  <a:schemeClr val="bg1"/>
                </a:solidFill>
                <a:latin typeface="Arial" pitchFamily="34" charset="0"/>
                <a:ea typeface="Microsoft YaHei" pitchFamily="34" charset="-122"/>
              </a:defRPr>
            </a:lvl6pPr>
            <a:lvl7pPr marL="2971555" indent="-228582" defTabSz="463512" eaLnBrk="0" fontAlgn="base" hangingPunct="0">
              <a:spcBef>
                <a:spcPct val="0"/>
              </a:spcBef>
              <a:spcAft>
                <a:spcPct val="0"/>
              </a:spcAft>
              <a:buClr>
                <a:srgbClr val="000000"/>
              </a:buClr>
              <a:buSzPct val="100000"/>
              <a:buFont typeface="Times New Roman" pitchFamily="18" charset="0"/>
              <a:tabLst>
                <a:tab pos="747651" algn="l"/>
                <a:tab pos="1496889" algn="l"/>
                <a:tab pos="2246127" algn="l"/>
                <a:tab pos="2995365" algn="l"/>
              </a:tabLst>
              <a:defRPr>
                <a:solidFill>
                  <a:schemeClr val="bg1"/>
                </a:solidFill>
                <a:latin typeface="Arial" pitchFamily="34" charset="0"/>
                <a:ea typeface="Microsoft YaHei" pitchFamily="34" charset="-122"/>
              </a:defRPr>
            </a:lvl7pPr>
            <a:lvl8pPr marL="3428717" indent="-228582" defTabSz="463512" eaLnBrk="0" fontAlgn="base" hangingPunct="0">
              <a:spcBef>
                <a:spcPct val="0"/>
              </a:spcBef>
              <a:spcAft>
                <a:spcPct val="0"/>
              </a:spcAft>
              <a:buClr>
                <a:srgbClr val="000000"/>
              </a:buClr>
              <a:buSzPct val="100000"/>
              <a:buFont typeface="Times New Roman" pitchFamily="18" charset="0"/>
              <a:tabLst>
                <a:tab pos="747651" algn="l"/>
                <a:tab pos="1496889" algn="l"/>
                <a:tab pos="2246127" algn="l"/>
                <a:tab pos="2995365" algn="l"/>
              </a:tabLst>
              <a:defRPr>
                <a:solidFill>
                  <a:schemeClr val="bg1"/>
                </a:solidFill>
                <a:latin typeface="Arial" pitchFamily="34" charset="0"/>
                <a:ea typeface="Microsoft YaHei" pitchFamily="34" charset="-122"/>
              </a:defRPr>
            </a:lvl8pPr>
            <a:lvl9pPr marL="3885879" indent="-228582" defTabSz="463512" eaLnBrk="0" fontAlgn="base" hangingPunct="0">
              <a:spcBef>
                <a:spcPct val="0"/>
              </a:spcBef>
              <a:spcAft>
                <a:spcPct val="0"/>
              </a:spcAft>
              <a:buClr>
                <a:srgbClr val="000000"/>
              </a:buClr>
              <a:buSzPct val="100000"/>
              <a:buFont typeface="Times New Roman" pitchFamily="18" charset="0"/>
              <a:tabLst>
                <a:tab pos="747651" algn="l"/>
                <a:tab pos="1496889" algn="l"/>
                <a:tab pos="2246127" algn="l"/>
                <a:tab pos="2995365" algn="l"/>
              </a:tabLst>
              <a:defRPr>
                <a:solidFill>
                  <a:schemeClr val="bg1"/>
                </a:solidFill>
                <a:latin typeface="Arial" pitchFamily="34" charset="0"/>
                <a:ea typeface="Microsoft YaHei" pitchFamily="34" charset="-122"/>
              </a:defRPr>
            </a:lvl9pPr>
          </a:lstStyle>
          <a:p>
            <a:pPr eaLnBrk="1" hangingPunct="1"/>
            <a:fld id="{4B5A2905-1FCD-4985-8E58-9408F1A134C0}" type="slidenum">
              <a:rPr lang="eu-ES" u="none" smtClean="0">
                <a:solidFill>
                  <a:srgbClr val="000000"/>
                </a:solidFill>
                <a:latin typeface="Calibri" pitchFamily="34" charset="0"/>
                <a:ea typeface="Arial Unicode MS" pitchFamily="34" charset="-128"/>
              </a:rPr>
              <a:pPr eaLnBrk="1" hangingPunct="1"/>
              <a:t>153</a:t>
            </a:fld>
            <a:endParaRPr lang="eu-ES" u="none" smtClean="0">
              <a:solidFill>
                <a:srgbClr val="000000"/>
              </a:solidFill>
              <a:latin typeface="Calibri" pitchFamily="34" charset="0"/>
              <a:ea typeface="Arial Unicode MS" pitchFamily="34" charset="-128"/>
            </a:endParaRPr>
          </a:p>
        </p:txBody>
      </p:sp>
      <p:sp>
        <p:nvSpPr>
          <p:cNvPr id="126979" name="Rectangle 1"/>
          <p:cNvSpPr>
            <a:spLocks noGrp="1" noRot="1" noChangeAspect="1" noChangeArrowheads="1" noTextEdit="1"/>
          </p:cNvSpPr>
          <p:nvPr>
            <p:ph type="sldImg"/>
          </p:nvPr>
        </p:nvSpPr>
        <p:spPr>
          <a:xfrm>
            <a:off x="996950" y="769938"/>
            <a:ext cx="5113338" cy="3833812"/>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Text Box 2"/>
          <p:cNvSpPr>
            <a:spLocks noGrp="1" noChangeArrowheads="1"/>
          </p:cNvSpPr>
          <p:nvPr>
            <p:ph type="body" idx="1"/>
          </p:nvPr>
        </p:nvSpPr>
        <p:spPr>
          <a:xfrm>
            <a:off x="711201" y="4860926"/>
            <a:ext cx="5680075" cy="4605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spcBef>
                <a:spcPts val="388"/>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en-GB" sz="1000" dirty="0">
                <a:latin typeface="Century Gothic" pitchFamily="34" charset="0"/>
              </a:rPr>
              <a:t>For HD PEEL and LASERIST protocols you can also recommend MESOLIFT eye contour care.</a:t>
            </a:r>
          </a:p>
          <a:p>
            <a:pPr algn="just">
              <a:spcBef>
                <a:spcPts val="388"/>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en-GB" sz="1000" dirty="0">
              <a:latin typeface="Century Gothic" pitchFamily="34" charset="0"/>
              <a:ea typeface="Microsoft YaHei" pitchFamily="34" charset="-122"/>
            </a:endParaRPr>
          </a:p>
          <a:p>
            <a:pPr>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fr-FR" sz="1000" dirty="0">
                <a:latin typeface="Century Gothic" pitchFamily="34" charset="0"/>
              </a:rPr>
              <a:t>2011: NAME CHANGE - CLARIFICATION AND SIMPLIFICATION OF GEOGRAPHY:</a:t>
            </a:r>
          </a:p>
          <a:p>
            <a:pPr>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fr-FR" sz="1000" dirty="0">
                <a:latin typeface="Century Gothic" pitchFamily="34" charset="0"/>
                <a:ea typeface="Microsoft YaHei" pitchFamily="34" charset="-122"/>
              </a:rPr>
              <a:t>PRODIGY </a:t>
            </a:r>
            <a:r>
              <a:rPr lang="fr-FR" sz="1000" dirty="0" err="1">
                <a:latin typeface="Century Gothic" pitchFamily="34" charset="0"/>
                <a:ea typeface="Microsoft YaHei" pitchFamily="34" charset="-122"/>
              </a:rPr>
              <a:t>Re</a:t>
            </a:r>
            <a:r>
              <a:rPr lang="fr-FR" sz="1000" dirty="0">
                <a:latin typeface="Century Gothic" pitchFamily="34" charset="0"/>
                <a:ea typeface="Microsoft YaHei" pitchFamily="34" charset="-122"/>
              </a:rPr>
              <a:t>-PLASTY MESOLIFT COSMETIC </a:t>
            </a:r>
            <a:r>
              <a:rPr lang="fr-FR" sz="1000" dirty="0" err="1">
                <a:latin typeface="Century Gothic" pitchFamily="34" charset="0"/>
                <a:ea typeface="Microsoft YaHei" pitchFamily="34" charset="-122"/>
              </a:rPr>
              <a:t>becomes</a:t>
            </a:r>
            <a:r>
              <a:rPr lang="fr-FR" sz="1000" dirty="0">
                <a:latin typeface="Century Gothic" pitchFamily="34" charset="0"/>
                <a:ea typeface="Microsoft YaHei" pitchFamily="34" charset="-122"/>
              </a:rPr>
              <a:t> </a:t>
            </a:r>
            <a:r>
              <a:rPr lang="fr-FR" sz="1000" dirty="0" err="1">
                <a:latin typeface="Century Gothic" pitchFamily="34" charset="0"/>
                <a:ea typeface="Microsoft YaHei" pitchFamily="34" charset="-122"/>
              </a:rPr>
              <a:t>Re</a:t>
            </a:r>
            <a:r>
              <a:rPr lang="fr-FR" sz="1000" dirty="0">
                <a:latin typeface="Century Gothic" pitchFamily="34" charset="0"/>
                <a:ea typeface="Microsoft YaHei" pitchFamily="34" charset="-122"/>
              </a:rPr>
              <a:t>-PLASTY MESOLIFT COSMETIC</a:t>
            </a:r>
          </a:p>
          <a:p>
            <a:pPr>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r>
              <a:rPr lang="fr-FR" sz="1000" dirty="0">
                <a:latin typeface="Century Gothic" pitchFamily="34" charset="0"/>
                <a:ea typeface="Microsoft YaHei" pitchFamily="34" charset="-122"/>
              </a:rPr>
              <a:t>PRODIGY HIGH DEFINITION PEEL </a:t>
            </a:r>
            <a:r>
              <a:rPr lang="fr-FR" sz="1000" dirty="0" err="1">
                <a:latin typeface="Century Gothic" pitchFamily="34" charset="0"/>
                <a:ea typeface="Microsoft YaHei" pitchFamily="34" charset="-122"/>
              </a:rPr>
              <a:t>becomes</a:t>
            </a:r>
            <a:r>
              <a:rPr lang="fr-FR" sz="1000" dirty="0">
                <a:latin typeface="Century Gothic" pitchFamily="34" charset="0"/>
                <a:ea typeface="Microsoft YaHei" pitchFamily="34" charset="-122"/>
              </a:rPr>
              <a:t> </a:t>
            </a:r>
            <a:r>
              <a:rPr lang="fr-FR" sz="1000" dirty="0" err="1">
                <a:latin typeface="Century Gothic" pitchFamily="34" charset="0"/>
                <a:ea typeface="Microsoft YaHei" pitchFamily="34" charset="-122"/>
              </a:rPr>
              <a:t>Re</a:t>
            </a:r>
            <a:r>
              <a:rPr lang="fr-FR" sz="1000" dirty="0">
                <a:latin typeface="Century Gothic" pitchFamily="34" charset="0"/>
                <a:ea typeface="Microsoft YaHei" pitchFamily="34" charset="-122"/>
              </a:rPr>
              <a:t>-PLASTY HD PEEL</a:t>
            </a:r>
          </a:p>
          <a:p>
            <a:pPr>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fr-FR" sz="1000" dirty="0">
              <a:latin typeface="Century Gothic" pitchFamily="34" charset="0"/>
            </a:endParaRPr>
          </a:p>
          <a:p>
            <a:pPr>
              <a:spcBef>
                <a:spcPts val="388"/>
              </a:spcBef>
              <a:tabLst>
                <a:tab pos="0" algn="l"/>
                <a:tab pos="447638" algn="l"/>
                <a:tab pos="896864" algn="l"/>
                <a:tab pos="1346089" algn="l"/>
                <a:tab pos="1795315" algn="l"/>
                <a:tab pos="2244539" algn="l"/>
                <a:tab pos="2693766" algn="l"/>
                <a:tab pos="3142990" algn="l"/>
                <a:tab pos="3592216" algn="l"/>
                <a:tab pos="4041441" algn="l"/>
                <a:tab pos="4490666" algn="l"/>
                <a:tab pos="4939891" algn="l"/>
                <a:tab pos="5389117" algn="l"/>
                <a:tab pos="5838342" algn="l"/>
                <a:tab pos="6287567" algn="l"/>
                <a:tab pos="6736793" algn="l"/>
                <a:tab pos="7186018" algn="l"/>
                <a:tab pos="7635243" algn="l"/>
                <a:tab pos="8084469" algn="l"/>
                <a:tab pos="8533694" algn="l"/>
                <a:tab pos="8982919" algn="l"/>
              </a:tabLst>
            </a:pPr>
            <a:endParaRPr lang="fr-FR" sz="1000" dirty="0">
              <a:latin typeface="Century Gothic" pitchFamily="34" charset="0"/>
              <a:ea typeface="Microsoft YaHei" pitchFamily="34" charset="-122"/>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dirty="0">
                <a:solidFill>
                  <a:srgbClr val="000000"/>
                </a:solidFill>
                <a:latin typeface="Century Gothic" pitchFamily="18" charset="0"/>
              </a:rPr>
              <a:t>PART 3: </a:t>
            </a:r>
            <a:r>
              <a:rPr lang="fr-FR" sz="1000" dirty="0">
                <a:solidFill>
                  <a:srgbClr val="000000"/>
                </a:solidFill>
                <a:latin typeface="Century Gothic" pitchFamily="18" charset="0"/>
              </a:rPr>
              <a:t>CUSTOMER PATH AND SALES SCENARIO ROLE PLAYS </a:t>
            </a:r>
          </a:p>
          <a:p>
            <a:pPr algn="just"/>
            <a:endParaRPr lang="fr-FR" sz="1000" dirty="0">
              <a:latin typeface="Century Gothic" pitchFamily="34" charset="0"/>
            </a:endParaRPr>
          </a:p>
          <a:p>
            <a:pPr algn="just"/>
            <a:r>
              <a:rPr lang="fr-FR" sz="1000" dirty="0">
                <a:solidFill>
                  <a:srgbClr val="000000"/>
                </a:solidFill>
                <a:latin typeface="Century Gothic" pitchFamily="18" charset="0"/>
              </a:rPr>
              <a:t>Objectives:  Focus on the ideal HR customer path and train the Personal Beauty Experts in the 4 different Re-PLASTY sales scenarios ranging </a:t>
            </a:r>
            <a:r>
              <a:rPr lang="fr-FR" sz="1000" dirty="0" err="1">
                <a:solidFill>
                  <a:srgbClr val="000000"/>
                </a:solidFill>
                <a:latin typeface="Century Gothic" pitchFamily="18" charset="0"/>
              </a:rPr>
              <a:t>from</a:t>
            </a:r>
            <a:r>
              <a:rPr lang="fr-FR" sz="1000" dirty="0">
                <a:solidFill>
                  <a:srgbClr val="000000"/>
                </a:solidFill>
                <a:latin typeface="Century Gothic" pitchFamily="18" charset="0"/>
              </a:rPr>
              <a:t>  the </a:t>
            </a:r>
            <a:r>
              <a:rPr lang="fr-FR" sz="1000" dirty="0" err="1">
                <a:latin typeface="Century Gothic" pitchFamily="18" charset="0"/>
              </a:rPr>
              <a:t>greeting</a:t>
            </a:r>
            <a:r>
              <a:rPr lang="fr-FR" sz="1000" dirty="0">
                <a:solidFill>
                  <a:srgbClr val="FF0000"/>
                </a:solidFill>
                <a:latin typeface="Century Gothic" pitchFamily="18" charset="0"/>
              </a:rPr>
              <a:t> </a:t>
            </a:r>
            <a:r>
              <a:rPr lang="fr-FR" sz="1000" dirty="0">
                <a:solidFill>
                  <a:srgbClr val="000000"/>
                </a:solidFill>
                <a:latin typeface="Century Gothic" pitchFamily="18" charset="0"/>
              </a:rPr>
              <a:t>to wrapping up the sale.</a:t>
            </a:r>
          </a:p>
          <a:p>
            <a:pPr algn="just"/>
            <a:endParaRPr lang="fr-FR" sz="1000" dirty="0">
              <a:latin typeface="Century Gothic" pitchFamily="34" charset="0"/>
            </a:endParaRPr>
          </a:p>
          <a:p>
            <a:pPr algn="just"/>
            <a:r>
              <a:rPr lang="fr-FR" sz="1000" dirty="0">
                <a:solidFill>
                  <a:srgbClr val="000000"/>
                </a:solidFill>
                <a:latin typeface="Century Gothic" pitchFamily="18" charset="0"/>
              </a:rPr>
              <a:t>- HR Customer </a:t>
            </a:r>
            <a:r>
              <a:rPr lang="fr-FR" sz="1000" dirty="0" err="1">
                <a:solidFill>
                  <a:srgbClr val="000000"/>
                </a:solidFill>
                <a:latin typeface="Century Gothic" pitchFamily="18" charset="0"/>
              </a:rPr>
              <a:t>circle</a:t>
            </a:r>
            <a:r>
              <a:rPr lang="fr-FR" sz="1000" dirty="0">
                <a:solidFill>
                  <a:srgbClr val="000000"/>
                </a:solidFill>
                <a:latin typeface="Century Gothic" pitchFamily="18" charset="0"/>
              </a:rPr>
              <a:t>:  Before starting the sales scenario </a:t>
            </a:r>
            <a:r>
              <a:rPr lang="fr-FR" sz="1000" dirty="0" err="1">
                <a:solidFill>
                  <a:srgbClr val="000000"/>
                </a:solidFill>
                <a:latin typeface="Century Gothic" pitchFamily="18" charset="0"/>
              </a:rPr>
              <a:t>role</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plays</a:t>
            </a:r>
            <a:r>
              <a:rPr lang="fr-FR" sz="1000" dirty="0">
                <a:solidFill>
                  <a:srgbClr val="000000"/>
                </a:solidFill>
                <a:latin typeface="Century Gothic" pitchFamily="18" charset="0"/>
              </a:rPr>
              <a:t>, present the slides on the customer path, explaining each step in detail.</a:t>
            </a: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154</a:t>
            </a:fld>
            <a:endParaRPr lang="fr-FR"/>
          </a:p>
        </p:txBody>
      </p:sp>
    </p:spTree>
    <p:extLst>
      <p:ext uri="{BB962C8B-B14F-4D97-AF65-F5344CB8AC3E}">
        <p14:creationId xmlns:p14="http://schemas.microsoft.com/office/powerpoint/2010/main" val="10880633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155</a:t>
            </a:fld>
            <a:endParaRPr lang="fr-FR"/>
          </a:p>
        </p:txBody>
      </p:sp>
    </p:spTree>
    <p:extLst>
      <p:ext uri="{BB962C8B-B14F-4D97-AF65-F5344CB8AC3E}">
        <p14:creationId xmlns:p14="http://schemas.microsoft.com/office/powerpoint/2010/main" val="35828857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156</a:t>
            </a:fld>
            <a:endParaRPr lang="fr-FR"/>
          </a:p>
        </p:txBody>
      </p:sp>
    </p:spTree>
    <p:extLst>
      <p:ext uri="{BB962C8B-B14F-4D97-AF65-F5344CB8AC3E}">
        <p14:creationId xmlns:p14="http://schemas.microsoft.com/office/powerpoint/2010/main" val="15549065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b="1" dirty="0">
                <a:latin typeface="Century Gothic" pitchFamily="34" charset="0"/>
              </a:rPr>
              <a:t>STEP 1: GREETING - </a:t>
            </a:r>
            <a:r>
              <a:rPr lang="en-US" sz="1000" i="1" dirty="0">
                <a:latin typeface="Century Gothic" pitchFamily="34" charset="0"/>
              </a:rPr>
              <a:t>Premium and expert welcome including brand presentation</a:t>
            </a:r>
            <a:endParaRPr lang="fr-FR" sz="1000" dirty="0">
              <a:latin typeface="Century Gothic" pitchFamily="34" charset="0"/>
            </a:endParaRPr>
          </a:p>
          <a:p>
            <a:pPr lvl="0"/>
            <a:endParaRPr lang="en-US" sz="1000" b="1" dirty="0">
              <a:latin typeface="Century Gothic" pitchFamily="34" charset="0"/>
            </a:endParaRPr>
          </a:p>
          <a:p>
            <a:pPr lvl="0"/>
            <a:r>
              <a:rPr lang="en-US" sz="1000" b="1" dirty="0">
                <a:latin typeface="Century Gothic" pitchFamily="34" charset="0"/>
              </a:rPr>
              <a:t>Premium &amp; expert welcome </a:t>
            </a:r>
            <a:endParaRPr lang="fr-FR" sz="1000" dirty="0">
              <a:latin typeface="Century Gothic" pitchFamily="34" charset="0"/>
            </a:endParaRPr>
          </a:p>
          <a:p>
            <a:r>
              <a:rPr lang="en-US" sz="1000" dirty="0">
                <a:latin typeface="Century Gothic" pitchFamily="34" charset="0"/>
              </a:rPr>
              <a:t> The Personal Beauty Expert attracts customers in the HR Brand Environment with a premium and expert image and welcome. She always gives the customer her full attention.</a:t>
            </a:r>
          </a:p>
          <a:p>
            <a:endParaRPr lang="fr-FR" sz="1000" dirty="0">
              <a:latin typeface="Century Gothic" pitchFamily="34" charset="0"/>
            </a:endParaRPr>
          </a:p>
          <a:p>
            <a:pPr lvl="0"/>
            <a:r>
              <a:rPr lang="en-US" sz="1000" b="1" dirty="0">
                <a:latin typeface="Century Gothic" pitchFamily="34" charset="0"/>
              </a:rPr>
              <a:t>Brand presentation</a:t>
            </a:r>
            <a:endParaRPr lang="fr-FR" sz="1000" dirty="0">
              <a:latin typeface="Century Gothic" pitchFamily="34" charset="0"/>
            </a:endParaRPr>
          </a:p>
          <a:p>
            <a:pPr fontAlgn="t"/>
            <a:r>
              <a:rPr lang="fr-FR" sz="1000" dirty="0">
                <a:latin typeface="Century Gothic" pitchFamily="34" charset="0"/>
              </a:rPr>
              <a:t>The </a:t>
            </a:r>
            <a:r>
              <a:rPr lang="fr-FR" sz="1000" dirty="0" err="1">
                <a:latin typeface="Century Gothic" pitchFamily="34" charset="0"/>
              </a:rPr>
              <a:t>Personal</a:t>
            </a:r>
            <a:r>
              <a:rPr lang="fr-FR" sz="1000" dirty="0">
                <a:latin typeface="Century Gothic" pitchFamily="34" charset="0"/>
              </a:rPr>
              <a:t> Beauty Expert </a:t>
            </a:r>
            <a:r>
              <a:rPr lang="fr-FR" sz="1000" dirty="0" err="1">
                <a:latin typeface="Century Gothic" pitchFamily="34" charset="0"/>
              </a:rPr>
              <a:t>always</a:t>
            </a:r>
            <a:r>
              <a:rPr lang="fr-FR" sz="1000" dirty="0">
                <a:latin typeface="Century Gothic" pitchFamily="34" charset="0"/>
              </a:rPr>
              <a:t> </a:t>
            </a:r>
            <a:r>
              <a:rPr lang="fr-FR" sz="1000" dirty="0" err="1">
                <a:latin typeface="Century Gothic" pitchFamily="34" charset="0"/>
              </a:rPr>
              <a:t>introduces</a:t>
            </a:r>
            <a:r>
              <a:rPr lang="fr-FR" sz="1000" dirty="0">
                <a:latin typeface="Century Gothic" pitchFamily="34" charset="0"/>
              </a:rPr>
              <a:t> the brand  by </a:t>
            </a:r>
            <a:r>
              <a:rPr lang="fr-FR" sz="1000" dirty="0" err="1">
                <a:latin typeface="Century Gothic" pitchFamily="34" charset="0"/>
              </a:rPr>
              <a:t>highlighting</a:t>
            </a:r>
            <a:r>
              <a:rPr lang="fr-FR" sz="1000" dirty="0">
                <a:latin typeface="Century Gothic" pitchFamily="34" charset="0"/>
              </a:rPr>
              <a:t> the </a:t>
            </a:r>
            <a:r>
              <a:rPr lang="fr-FR" sz="1000" dirty="0" err="1">
                <a:latin typeface="Century Gothic" pitchFamily="34" charset="0"/>
              </a:rPr>
              <a:t>following</a:t>
            </a:r>
            <a:r>
              <a:rPr lang="fr-FR" sz="1000" dirty="0">
                <a:latin typeface="Century Gothic" pitchFamily="34" charset="0"/>
              </a:rPr>
              <a:t> points:</a:t>
            </a:r>
            <a:br>
              <a:rPr lang="fr-FR" sz="1000" dirty="0">
                <a:latin typeface="Century Gothic" pitchFamily="34" charset="0"/>
              </a:rPr>
            </a:br>
            <a:r>
              <a:rPr lang="fr-FR" sz="1000" dirty="0">
                <a:latin typeface="Century Gothic" pitchFamily="34" charset="0"/>
              </a:rPr>
              <a:t>- Over 100 </a:t>
            </a:r>
            <a:r>
              <a:rPr lang="fr-FR" sz="1000" dirty="0" err="1">
                <a:latin typeface="Century Gothic" pitchFamily="34" charset="0"/>
              </a:rPr>
              <a:t>years</a:t>
            </a:r>
            <a:r>
              <a:rPr lang="fr-FR" sz="1000" dirty="0">
                <a:latin typeface="Century Gothic" pitchFamily="34" charset="0"/>
              </a:rPr>
              <a:t> of anti-</a:t>
            </a:r>
            <a:r>
              <a:rPr lang="fr-FR" sz="1000" dirty="0" err="1">
                <a:latin typeface="Century Gothic" pitchFamily="34" charset="0"/>
              </a:rPr>
              <a:t>ageing</a:t>
            </a:r>
            <a:r>
              <a:rPr lang="fr-FR" sz="1000" dirty="0">
                <a:latin typeface="Century Gothic" pitchFamily="34" charset="0"/>
              </a:rPr>
              <a:t> expertise</a:t>
            </a:r>
            <a:br>
              <a:rPr lang="fr-FR" sz="1000" dirty="0">
                <a:latin typeface="Century Gothic" pitchFamily="34" charset="0"/>
              </a:rPr>
            </a:br>
            <a:r>
              <a:rPr lang="fr-FR" sz="1000" dirty="0">
                <a:latin typeface="Century Gothic" pitchFamily="34" charset="0"/>
              </a:rPr>
              <a:t>- Mrs. Rubinstein</a:t>
            </a:r>
            <a:br>
              <a:rPr lang="fr-FR" sz="1000" dirty="0">
                <a:latin typeface="Century Gothic" pitchFamily="34" charset="0"/>
              </a:rPr>
            </a:br>
            <a:r>
              <a:rPr lang="fr-FR" sz="1000" dirty="0">
                <a:latin typeface="Century Gothic" pitchFamily="34" charset="0"/>
              </a:rPr>
              <a:t>- Power Beauty</a:t>
            </a:r>
            <a:br>
              <a:rPr lang="fr-FR" sz="1000" dirty="0">
                <a:latin typeface="Century Gothic" pitchFamily="34" charset="0"/>
              </a:rPr>
            </a:br>
            <a:r>
              <a:rPr lang="fr-FR" sz="1000" dirty="0">
                <a:latin typeface="Century Gothic" pitchFamily="34" charset="0"/>
              </a:rPr>
              <a:t>- High concentration of </a:t>
            </a:r>
            <a:r>
              <a:rPr lang="fr-FR" sz="1000" dirty="0" err="1">
                <a:latin typeface="Century Gothic" pitchFamily="34" charset="0"/>
              </a:rPr>
              <a:t>products</a:t>
            </a:r>
            <a:r>
              <a:rPr lang="fr-FR" sz="1000" dirty="0">
                <a:latin typeface="Century Gothic" pitchFamily="34" charset="0"/>
              </a:rPr>
              <a:t/>
            </a:r>
            <a:br>
              <a:rPr lang="fr-FR" sz="1000" dirty="0">
                <a:latin typeface="Century Gothic" pitchFamily="34" charset="0"/>
              </a:rPr>
            </a:br>
            <a:r>
              <a:rPr lang="fr-FR" sz="1000" dirty="0">
                <a:latin typeface="Century Gothic" pitchFamily="34" charset="0"/>
              </a:rPr>
              <a:t>- </a:t>
            </a:r>
            <a:r>
              <a:rPr lang="fr-FR" sz="1000" dirty="0" err="1">
                <a:latin typeface="Century Gothic" pitchFamily="34" charset="0"/>
              </a:rPr>
              <a:t>Partnership</a:t>
            </a:r>
            <a:r>
              <a:rPr lang="fr-FR" sz="1000" dirty="0">
                <a:latin typeface="Century Gothic" pitchFamily="34" charset="0"/>
              </a:rPr>
              <a:t> </a:t>
            </a:r>
            <a:r>
              <a:rPr lang="fr-FR" sz="1000" dirty="0" err="1">
                <a:latin typeface="Century Gothic" pitchFamily="34" charset="0"/>
              </a:rPr>
              <a:t>with</a:t>
            </a:r>
            <a:r>
              <a:rPr lang="fr-FR" sz="1000" dirty="0">
                <a:latin typeface="Century Gothic" pitchFamily="34" charset="0"/>
              </a:rPr>
              <a:t> LACLINIC-MONTREUX</a:t>
            </a:r>
          </a:p>
          <a:p>
            <a:pPr fontAlgn="t"/>
            <a:r>
              <a:rPr lang="en-US" sz="1000" dirty="0">
                <a:latin typeface="Century Gothic" pitchFamily="34" charset="0"/>
              </a:rPr>
              <a:t> </a:t>
            </a:r>
            <a:endParaRPr lang="fr-FR" sz="1000" dirty="0">
              <a:latin typeface="Century Gothic" pitchFamily="34" charset="0"/>
            </a:endParaRPr>
          </a:p>
          <a:p>
            <a:r>
              <a:rPr lang="en-US" sz="1000" dirty="0">
                <a:latin typeface="Century Gothic" pitchFamily="34" charset="0"/>
              </a:rPr>
              <a:t>This presentation could be accompanied by the HR brand book or the </a:t>
            </a:r>
            <a:r>
              <a:rPr lang="en-US" sz="1000" dirty="0" err="1">
                <a:latin typeface="Century Gothic" pitchFamily="34" charset="0"/>
              </a:rPr>
              <a:t>iPad</a:t>
            </a:r>
            <a:r>
              <a:rPr lang="en-US" sz="1000" dirty="0">
                <a:latin typeface="Century Gothic" pitchFamily="34" charset="0"/>
              </a:rPr>
              <a:t>.</a:t>
            </a:r>
            <a:endParaRPr lang="fr-FR" sz="1000" dirty="0">
              <a:latin typeface="Century Gothic" pitchFamily="34" charset="0"/>
            </a:endParaRPr>
          </a:p>
          <a:p>
            <a:r>
              <a:rPr lang="en-US" sz="1000" dirty="0">
                <a:latin typeface="Century Gothic" pitchFamily="34" charset="0"/>
              </a:rPr>
              <a:t>“Welcome to HR, the brand with more than 100 years of anti-ageing expertise. It was created by an extraordinary woman, Mrs. Rubinstein, who invented the first cosmetics. She was convinced that beauty gives power and that each woman who gives herself the means has the power to be beautiful. Today, we still believe in this “Power Beauty”.</a:t>
            </a:r>
            <a:endParaRPr lang="fr-FR" sz="1000" dirty="0">
              <a:latin typeface="Century Gothic" pitchFamily="34" charset="0"/>
            </a:endParaRPr>
          </a:p>
          <a:p>
            <a:r>
              <a:rPr lang="en-US" sz="1000" dirty="0">
                <a:latin typeface="Century Gothic" pitchFamily="34" charset="0"/>
              </a:rPr>
              <a:t>Our products are developed to the very highest standards. We have an exceptional partnership with LACLINIC-MONTREUX, Switzerland, which allows us to create skincare which is right on the cusp of aesthetic medicine.”</a:t>
            </a:r>
            <a:endParaRPr lang="fr-FR" sz="1000" dirty="0">
              <a:latin typeface="Century Gothic" pitchFamily="34" charset="0"/>
            </a:endParaRP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157</a:t>
            </a:fld>
            <a:endParaRPr lang="fr-FR"/>
          </a:p>
        </p:txBody>
      </p:sp>
    </p:spTree>
    <p:extLst>
      <p:ext uri="{BB962C8B-B14F-4D97-AF65-F5344CB8AC3E}">
        <p14:creationId xmlns:p14="http://schemas.microsoft.com/office/powerpoint/2010/main" val="12561228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158</a:t>
            </a:fld>
            <a:endParaRPr lang="fr-FR"/>
          </a:p>
        </p:txBody>
      </p:sp>
    </p:spTree>
    <p:extLst>
      <p:ext uri="{BB962C8B-B14F-4D97-AF65-F5344CB8AC3E}">
        <p14:creationId xmlns:p14="http://schemas.microsoft.com/office/powerpoint/2010/main" val="38676803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b="1" dirty="0">
                <a:latin typeface="Century Gothic" pitchFamily="34" charset="0"/>
              </a:rPr>
              <a:t>STEP 2: MIRROR DIAGNOSIS – </a:t>
            </a:r>
            <a:r>
              <a:rPr lang="en-GB" sz="1000" i="1" dirty="0">
                <a:latin typeface="Century Gothic" pitchFamily="34" charset="0"/>
              </a:rPr>
              <a:t>Invitation for customer to express her skin concerns. Finding needs and reformulation.</a:t>
            </a:r>
            <a:endParaRPr lang="fr-FR" sz="1000" dirty="0">
              <a:latin typeface="Century Gothic" pitchFamily="34" charset="0"/>
            </a:endParaRPr>
          </a:p>
          <a:p>
            <a:pPr algn="just" fontAlgn="t"/>
            <a:r>
              <a:rPr lang="en-GB" sz="1000" dirty="0">
                <a:latin typeface="Century Gothic" pitchFamily="34" charset="0"/>
              </a:rPr>
              <a:t>T</a:t>
            </a:r>
            <a:r>
              <a:rPr lang="fr-FR" sz="1000" dirty="0" err="1">
                <a:latin typeface="Century Gothic" pitchFamily="34" charset="0"/>
              </a:rPr>
              <a:t>he</a:t>
            </a:r>
            <a:r>
              <a:rPr lang="fr-FR" sz="1000" dirty="0">
                <a:latin typeface="Century Gothic" pitchFamily="34" charset="0"/>
              </a:rPr>
              <a:t> </a:t>
            </a:r>
            <a:r>
              <a:rPr lang="fr-FR" sz="1000" dirty="0" err="1">
                <a:latin typeface="Century Gothic" pitchFamily="34" charset="0"/>
              </a:rPr>
              <a:t>uniqueness</a:t>
            </a:r>
            <a:r>
              <a:rPr lang="fr-FR" sz="1000" dirty="0">
                <a:latin typeface="Century Gothic" pitchFamily="34" charset="0"/>
              </a:rPr>
              <a:t> of the HR </a:t>
            </a:r>
            <a:r>
              <a:rPr lang="fr-FR" sz="1000" dirty="0" err="1">
                <a:latin typeface="Century Gothic" pitchFamily="34" charset="0"/>
              </a:rPr>
              <a:t>diagnosis</a:t>
            </a:r>
            <a:r>
              <a:rPr lang="fr-FR" sz="1000" dirty="0">
                <a:latin typeface="Century Gothic" pitchFamily="34" charset="0"/>
              </a:rPr>
              <a:t> the use of a </a:t>
            </a:r>
            <a:r>
              <a:rPr lang="fr-FR" sz="1000" dirty="0" err="1">
                <a:latin typeface="Century Gothic" pitchFamily="34" charset="0"/>
              </a:rPr>
              <a:t>mirror</a:t>
            </a:r>
            <a:r>
              <a:rPr lang="fr-FR" sz="1000" dirty="0">
                <a:latin typeface="Century Gothic" pitchFamily="34" charset="0"/>
              </a:rPr>
              <a:t>. HR </a:t>
            </a:r>
            <a:r>
              <a:rPr lang="fr-FR" sz="1000" dirty="0" err="1">
                <a:latin typeface="Century Gothic" pitchFamily="34" charset="0"/>
              </a:rPr>
              <a:t>diagnosis</a:t>
            </a:r>
            <a:r>
              <a:rPr lang="fr-FR" sz="1000" dirty="0">
                <a:latin typeface="Century Gothic" pitchFamily="34" charset="0"/>
              </a:rPr>
              <a:t> </a:t>
            </a:r>
            <a:r>
              <a:rPr lang="fr-FR" sz="1000" dirty="0" err="1">
                <a:latin typeface="Century Gothic" pitchFamily="34" charset="0"/>
              </a:rPr>
              <a:t>with</a:t>
            </a:r>
            <a:r>
              <a:rPr lang="fr-FR" sz="1000" dirty="0">
                <a:latin typeface="Century Gothic" pitchFamily="34" charset="0"/>
              </a:rPr>
              <a:t> the </a:t>
            </a:r>
            <a:r>
              <a:rPr lang="fr-FR" sz="1000" dirty="0" err="1">
                <a:latin typeface="Century Gothic" pitchFamily="34" charset="0"/>
              </a:rPr>
              <a:t>mirror</a:t>
            </a:r>
            <a:r>
              <a:rPr lang="fr-FR" sz="1000" dirty="0">
                <a:latin typeface="Century Gothic" pitchFamily="34" charset="0"/>
              </a:rPr>
              <a:t> </a:t>
            </a:r>
            <a:r>
              <a:rPr lang="fr-FR" sz="1000" dirty="0" err="1">
                <a:latin typeface="Century Gothic" pitchFamily="34" charset="0"/>
              </a:rPr>
              <a:t>is</a:t>
            </a:r>
            <a:r>
              <a:rPr lang="fr-FR" sz="1000" dirty="0">
                <a:latin typeface="Century Gothic" pitchFamily="34" charset="0"/>
              </a:rPr>
              <a:t> </a:t>
            </a:r>
            <a:r>
              <a:rPr lang="fr-FR" sz="1000" dirty="0" err="1">
                <a:latin typeface="Century Gothic" pitchFamily="34" charset="0"/>
              </a:rPr>
              <a:t>inspired</a:t>
            </a:r>
            <a:r>
              <a:rPr lang="fr-FR" sz="1000" dirty="0">
                <a:latin typeface="Century Gothic" pitchFamily="34" charset="0"/>
              </a:rPr>
              <a:t> by the </a:t>
            </a:r>
            <a:r>
              <a:rPr lang="fr-FR" sz="1000" dirty="0" err="1">
                <a:latin typeface="Century Gothic" pitchFamily="34" charset="0"/>
              </a:rPr>
              <a:t>diagnosis</a:t>
            </a:r>
            <a:r>
              <a:rPr lang="fr-FR" sz="1000" dirty="0">
                <a:latin typeface="Century Gothic" pitchFamily="34" charset="0"/>
              </a:rPr>
              <a:t> made ​by the surgeon in </a:t>
            </a:r>
            <a:r>
              <a:rPr lang="fr-FR" sz="1000" dirty="0" err="1">
                <a:latin typeface="Century Gothic" pitchFamily="34" charset="0"/>
              </a:rPr>
              <a:t>aesthetic</a:t>
            </a:r>
            <a:r>
              <a:rPr lang="fr-FR" sz="1000" dirty="0">
                <a:latin typeface="Century Gothic" pitchFamily="34" charset="0"/>
              </a:rPr>
              <a:t> </a:t>
            </a:r>
            <a:r>
              <a:rPr lang="fr-FR" sz="1000" dirty="0" err="1">
                <a:latin typeface="Century Gothic" pitchFamily="34" charset="0"/>
              </a:rPr>
              <a:t>medicine</a:t>
            </a:r>
            <a:r>
              <a:rPr lang="fr-FR" sz="1000" dirty="0">
                <a:latin typeface="Century Gothic" pitchFamily="34" charset="0"/>
              </a:rPr>
              <a:t>. It </a:t>
            </a:r>
            <a:r>
              <a:rPr lang="fr-FR" sz="1000" dirty="0" err="1">
                <a:latin typeface="Century Gothic" pitchFamily="34" charset="0"/>
              </a:rPr>
              <a:t>gives</a:t>
            </a:r>
            <a:r>
              <a:rPr lang="fr-FR" sz="1000" dirty="0">
                <a:latin typeface="Century Gothic" pitchFamily="34" charset="0"/>
              </a:rPr>
              <a:t> more expertise to the </a:t>
            </a:r>
            <a:r>
              <a:rPr lang="fr-FR" sz="1000" dirty="0" err="1">
                <a:latin typeface="Century Gothic" pitchFamily="34" charset="0"/>
              </a:rPr>
              <a:t>Personal</a:t>
            </a:r>
            <a:r>
              <a:rPr lang="fr-FR" sz="1000" dirty="0">
                <a:latin typeface="Century Gothic" pitchFamily="34" charset="0"/>
              </a:rPr>
              <a:t> Beauty Expert and </a:t>
            </a:r>
            <a:r>
              <a:rPr lang="fr-FR" sz="1000" dirty="0" err="1">
                <a:latin typeface="Century Gothic" pitchFamily="34" charset="0"/>
              </a:rPr>
              <a:t>allows</a:t>
            </a:r>
            <a:r>
              <a:rPr lang="fr-FR" sz="1000" dirty="0">
                <a:latin typeface="Century Gothic" pitchFamily="34" charset="0"/>
              </a:rPr>
              <a:t> </a:t>
            </a:r>
            <a:r>
              <a:rPr lang="fr-FR" sz="1000" dirty="0" err="1">
                <a:latin typeface="Century Gothic" pitchFamily="34" charset="0"/>
              </a:rPr>
              <a:t>interactivity</a:t>
            </a:r>
            <a:r>
              <a:rPr lang="fr-FR" sz="1000" dirty="0">
                <a:latin typeface="Century Gothic" pitchFamily="34" charset="0"/>
              </a:rPr>
              <a:t> </a:t>
            </a:r>
            <a:r>
              <a:rPr lang="fr-FR" sz="1000" dirty="0" err="1">
                <a:latin typeface="Century Gothic" pitchFamily="34" charset="0"/>
              </a:rPr>
              <a:t>with</a:t>
            </a:r>
            <a:r>
              <a:rPr lang="fr-FR" sz="1000" dirty="0">
                <a:latin typeface="Century Gothic" pitchFamily="34" charset="0"/>
              </a:rPr>
              <a:t> the client.</a:t>
            </a:r>
          </a:p>
          <a:p>
            <a:pPr algn="just"/>
            <a:r>
              <a:rPr lang="en-US" sz="1000" dirty="0">
                <a:latin typeface="Century Gothic" pitchFamily="34" charset="0"/>
              </a:rPr>
              <a:t> </a:t>
            </a:r>
            <a:endParaRPr lang="fr-FR" sz="1000" dirty="0">
              <a:latin typeface="Century Gothic" pitchFamily="34" charset="0"/>
            </a:endParaRPr>
          </a:p>
          <a:p>
            <a:pPr algn="just"/>
            <a:r>
              <a:rPr lang="fr-FR" sz="1000" b="1" dirty="0">
                <a:latin typeface="Century Gothic" pitchFamily="34" charset="0"/>
              </a:rPr>
              <a:t>Invitation for the</a:t>
            </a:r>
            <a:r>
              <a:rPr lang="en-GB" sz="1000" b="1" dirty="0">
                <a:latin typeface="Century Gothic" pitchFamily="34" charset="0"/>
              </a:rPr>
              <a:t> customer to express her skin concerns. Finding needs</a:t>
            </a:r>
            <a:endParaRPr lang="fr-FR" sz="1000" dirty="0">
              <a:latin typeface="Century Gothic" pitchFamily="34" charset="0"/>
            </a:endParaRPr>
          </a:p>
          <a:p>
            <a:pPr algn="just"/>
            <a:r>
              <a:rPr lang="en-US" sz="1000" dirty="0">
                <a:latin typeface="Century Gothic" pitchFamily="34" charset="0"/>
              </a:rPr>
              <a:t>This step allows the customer to express her skin concerns and what she would like to change on her face. </a:t>
            </a:r>
            <a:r>
              <a:rPr lang="en-GB" sz="1000" dirty="0">
                <a:latin typeface="Century Gothic" pitchFamily="34" charset="0"/>
              </a:rPr>
              <a:t>The PBE stands behind the customer both to see what she sees in the mirror and to allow her to answer. She listens to her and has to remember what she says.</a:t>
            </a:r>
            <a:r>
              <a:rPr lang="en-US" sz="1000" dirty="0">
                <a:latin typeface="Century Gothic" pitchFamily="34" charset="0"/>
              </a:rPr>
              <a:t>                                        </a:t>
            </a:r>
            <a:endParaRPr lang="fr-FR" sz="1000" dirty="0">
              <a:latin typeface="Century Gothic" pitchFamily="34" charset="0"/>
            </a:endParaRPr>
          </a:p>
          <a:p>
            <a:pPr lvl="0" algn="just"/>
            <a:r>
              <a:rPr lang="en-US" sz="1000" b="1" dirty="0">
                <a:latin typeface="Century Gothic" pitchFamily="34" charset="0"/>
              </a:rPr>
              <a:t>Reformulating customer’s needs</a:t>
            </a:r>
            <a:endParaRPr lang="fr-FR" sz="1000" dirty="0">
              <a:latin typeface="Century Gothic" pitchFamily="34" charset="0"/>
            </a:endParaRPr>
          </a:p>
          <a:p>
            <a:pPr algn="just"/>
            <a:r>
              <a:rPr lang="en-GB" sz="1000" dirty="0">
                <a:latin typeface="Century Gothic" pitchFamily="34" charset="0"/>
              </a:rPr>
              <a:t>To finish, the PBE summarizes the customer's needs by pointing out the areas out the various zones on the customer’s face, without touching them.</a:t>
            </a:r>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159</a:t>
            </a:fld>
            <a:endParaRPr lang="fr-FR"/>
          </a:p>
        </p:txBody>
      </p:sp>
    </p:spTree>
    <p:extLst>
      <p:ext uri="{BB962C8B-B14F-4D97-AF65-F5344CB8AC3E}">
        <p14:creationId xmlns:p14="http://schemas.microsoft.com/office/powerpoint/2010/main" val="41960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4575" y="795338"/>
            <a:ext cx="5099050" cy="3824287"/>
          </a:xfrm>
        </p:spPr>
      </p:sp>
      <p:sp>
        <p:nvSpPr>
          <p:cNvPr id="3" name="Espace réservé des commentaires 2"/>
          <p:cNvSpPr>
            <a:spLocks noGrp="1"/>
          </p:cNvSpPr>
          <p:nvPr>
            <p:ph type="body" idx="1"/>
          </p:nvPr>
        </p:nvSpPr>
        <p:spPr>
          <a:xfrm>
            <a:off x="741364" y="4829176"/>
            <a:ext cx="5688012" cy="9267447"/>
          </a:xfrm>
        </p:spPr>
        <p:txBody>
          <a:bodyPr>
            <a:noAutofit/>
          </a:bodyPr>
          <a:lstStyle/>
          <a:p>
            <a:pPr marL="272557" indent="-272557" algn="just"/>
            <a:r>
              <a:rPr lang="en-GB" sz="700" b="1" dirty="0">
                <a:solidFill>
                  <a:srgbClr val="000000"/>
                </a:solidFill>
                <a:latin typeface="Century Gothic" pitchFamily="34" charset="0"/>
              </a:rPr>
              <a:t>Under the microscope, we can see 5 layers in the epidermis </a:t>
            </a:r>
          </a:p>
          <a:p>
            <a:pPr marL="272557" indent="-272557" algn="just"/>
            <a:endParaRPr lang="en-GB" sz="700" b="1" dirty="0">
              <a:solidFill>
                <a:srgbClr val="000000"/>
              </a:solidFill>
              <a:latin typeface="Century Gothic" pitchFamily="34" charset="0"/>
            </a:endParaRPr>
          </a:p>
          <a:p>
            <a:pPr marL="272557" indent="-272557" algn="just"/>
            <a:r>
              <a:rPr lang="en-GB" sz="700" b="1" u="sng" dirty="0">
                <a:solidFill>
                  <a:srgbClr val="000000"/>
                </a:solidFill>
                <a:latin typeface="Century Gothic" pitchFamily="34" charset="0"/>
              </a:rPr>
              <a:t>THE 2 ESSENTIAL LAYERS TO REMEMBER: BASAL LAYER AND STRATUM CORNEUM</a:t>
            </a:r>
          </a:p>
          <a:p>
            <a:pPr marL="272557" indent="-272557" algn="just"/>
            <a:endParaRPr lang="en-GB" sz="700" b="1" dirty="0">
              <a:solidFill>
                <a:srgbClr val="000000"/>
              </a:solidFill>
              <a:latin typeface="Century Gothic" pitchFamily="34" charset="0"/>
            </a:endParaRPr>
          </a:p>
          <a:p>
            <a:pPr algn="just"/>
            <a:r>
              <a:rPr lang="en-GB" sz="700" b="1" dirty="0">
                <a:solidFill>
                  <a:srgbClr val="000000"/>
                </a:solidFill>
                <a:latin typeface="Century Gothic" pitchFamily="34" charset="0"/>
              </a:rPr>
              <a:t>The basal layer or stratum </a:t>
            </a:r>
            <a:r>
              <a:rPr lang="en-GB" sz="700" b="1" dirty="0" err="1">
                <a:solidFill>
                  <a:srgbClr val="000000"/>
                </a:solidFill>
                <a:latin typeface="Century Gothic" pitchFamily="34" charset="0"/>
              </a:rPr>
              <a:t>germinativum</a:t>
            </a:r>
            <a:r>
              <a:rPr lang="en-GB" sz="700" b="1" dirty="0">
                <a:solidFill>
                  <a:srgbClr val="000000"/>
                </a:solidFill>
                <a:latin typeface="Century Gothic" pitchFamily="34" charset="0"/>
              </a:rPr>
              <a:t>. </a:t>
            </a:r>
          </a:p>
          <a:p>
            <a:pPr marL="85709" indent="-85709" algn="just"/>
            <a:r>
              <a:rPr lang="en-GB" sz="700" b="1" dirty="0">
                <a:solidFill>
                  <a:srgbClr val="000000"/>
                </a:solidFill>
                <a:latin typeface="Century Gothic" pitchFamily="34" charset="0"/>
              </a:rPr>
              <a:t>-	</a:t>
            </a:r>
            <a:r>
              <a:rPr lang="en-GB" sz="700" dirty="0">
                <a:solidFill>
                  <a:srgbClr val="000000"/>
                </a:solidFill>
                <a:latin typeface="Century Gothic" pitchFamily="34" charset="0"/>
              </a:rPr>
              <a:t>It is the deepest layer in the epidermis.</a:t>
            </a:r>
          </a:p>
          <a:p>
            <a:pPr marL="85709" indent="-85709" algn="just"/>
            <a:r>
              <a:rPr lang="en-GB" sz="700" b="1" dirty="0">
                <a:solidFill>
                  <a:srgbClr val="000000"/>
                </a:solidFill>
                <a:latin typeface="Century Gothic" pitchFamily="34" charset="0"/>
              </a:rPr>
              <a:t>-	</a:t>
            </a:r>
            <a:r>
              <a:rPr lang="en-GB" sz="700" dirty="0">
                <a:solidFill>
                  <a:srgbClr val="000000"/>
                </a:solidFill>
                <a:latin typeface="Century Gothic" pitchFamily="34" charset="0"/>
              </a:rPr>
              <a:t>It is located at the dermal-epidermal junction level.</a:t>
            </a:r>
          </a:p>
          <a:p>
            <a:pPr marL="85709" indent="-85709" algn="just"/>
            <a:r>
              <a:rPr lang="en-GB" sz="700" b="1" dirty="0">
                <a:solidFill>
                  <a:srgbClr val="000000"/>
                </a:solidFill>
                <a:latin typeface="Century Gothic" pitchFamily="34" charset="0"/>
              </a:rPr>
              <a:t>-	</a:t>
            </a:r>
            <a:r>
              <a:rPr lang="en-GB" sz="700" dirty="0">
                <a:solidFill>
                  <a:srgbClr val="000000"/>
                </a:solidFill>
                <a:latin typeface="Century Gothic" pitchFamily="34" charset="0"/>
              </a:rPr>
              <a:t>This layer of living cells is made up of alternating 36 keratinocytes and 1 melanocyte.</a:t>
            </a:r>
          </a:p>
          <a:p>
            <a:pPr marL="85709" indent="-85709" algn="just"/>
            <a:r>
              <a:rPr lang="en-GB" sz="700" b="1" dirty="0">
                <a:solidFill>
                  <a:srgbClr val="000000"/>
                </a:solidFill>
                <a:latin typeface="Century Gothic" pitchFamily="34" charset="0"/>
              </a:rPr>
              <a:t>-	</a:t>
            </a:r>
            <a:r>
              <a:rPr lang="en-GB" sz="700" dirty="0">
                <a:solidFill>
                  <a:srgbClr val="000000"/>
                </a:solidFill>
                <a:latin typeface="Century Gothic" pitchFamily="34" charset="0"/>
              </a:rPr>
              <a:t>It is the area where keratinocytes multiply. The cells constantly multiply in this area to feed the upper layers of the epidermis.</a:t>
            </a:r>
          </a:p>
          <a:p>
            <a:pPr algn="just"/>
            <a:endParaRPr lang="en-GB" sz="700" b="1" dirty="0">
              <a:solidFill>
                <a:srgbClr val="000000"/>
              </a:solidFill>
              <a:latin typeface="Century Gothic" pitchFamily="34" charset="0"/>
            </a:endParaRPr>
          </a:p>
          <a:p>
            <a:pPr algn="just"/>
            <a:r>
              <a:rPr lang="en-GB" sz="700" b="1" dirty="0">
                <a:solidFill>
                  <a:srgbClr val="000000"/>
                </a:solidFill>
                <a:latin typeface="Century Gothic" pitchFamily="34" charset="0"/>
              </a:rPr>
              <a:t>The Malpighi layer or stratum </a:t>
            </a:r>
            <a:r>
              <a:rPr lang="en-GB" sz="700" b="1" dirty="0" err="1">
                <a:solidFill>
                  <a:srgbClr val="000000"/>
                </a:solidFill>
                <a:latin typeface="Century Gothic" pitchFamily="34" charset="0"/>
              </a:rPr>
              <a:t>spinosum</a:t>
            </a:r>
            <a:r>
              <a:rPr lang="en-GB" sz="700" b="1" dirty="0">
                <a:solidFill>
                  <a:srgbClr val="000000"/>
                </a:solidFill>
                <a:latin typeface="Century Gothic" pitchFamily="34" charset="0"/>
              </a:rPr>
              <a:t> </a:t>
            </a:r>
            <a:r>
              <a:rPr lang="en-GB" sz="700" dirty="0">
                <a:solidFill>
                  <a:srgbClr val="000000"/>
                </a:solidFill>
                <a:latin typeface="Century Gothic" pitchFamily="34" charset="0"/>
              </a:rPr>
              <a:t>(intermediary layer)</a:t>
            </a:r>
          </a:p>
          <a:p>
            <a:pPr marL="85709" indent="-85709" algn="just">
              <a:buFontTx/>
              <a:buChar char="-"/>
            </a:pPr>
            <a:r>
              <a:rPr lang="en-GB" sz="700" dirty="0">
                <a:solidFill>
                  <a:srgbClr val="000000"/>
                </a:solidFill>
                <a:latin typeface="Century Gothic" pitchFamily="34" charset="0"/>
              </a:rPr>
              <a:t>It is located above the basal layer. </a:t>
            </a:r>
          </a:p>
          <a:p>
            <a:pPr marL="85709" indent="-85709" algn="just">
              <a:buFontTx/>
              <a:buChar char="-"/>
            </a:pPr>
            <a:r>
              <a:rPr lang="en-GB" sz="700" dirty="0">
                <a:solidFill>
                  <a:srgbClr val="000000"/>
                </a:solidFill>
                <a:latin typeface="Century Gothic" pitchFamily="34" charset="0"/>
              </a:rPr>
              <a:t>It is made up of 5 to 6 layers of large volume cells that begin to flatten and widen. </a:t>
            </a:r>
          </a:p>
          <a:p>
            <a:pPr marL="85709" indent="-85709" algn="just">
              <a:buFontTx/>
              <a:buChar char="-"/>
            </a:pPr>
            <a:r>
              <a:rPr lang="en-GB" sz="700" dirty="0">
                <a:solidFill>
                  <a:srgbClr val="000000"/>
                </a:solidFill>
                <a:latin typeface="Century Gothic" pitchFamily="34" charset="0"/>
              </a:rPr>
              <a:t>The Langerhans cells, or "alarm signal" cells, are found in this layer.</a:t>
            </a:r>
          </a:p>
          <a:p>
            <a:pPr marL="85709" indent="-85709" algn="just">
              <a:buFontTx/>
              <a:buChar char="-"/>
            </a:pPr>
            <a:r>
              <a:rPr lang="en-GB" sz="700" dirty="0">
                <a:solidFill>
                  <a:srgbClr val="000000"/>
                </a:solidFill>
                <a:latin typeface="Century Gothic" pitchFamily="34" charset="0"/>
              </a:rPr>
              <a:t>The keratinocytes in the stratum </a:t>
            </a:r>
            <a:r>
              <a:rPr lang="en-GB" sz="700" dirty="0" err="1">
                <a:solidFill>
                  <a:srgbClr val="000000"/>
                </a:solidFill>
                <a:latin typeface="Century Gothic" pitchFamily="34" charset="0"/>
              </a:rPr>
              <a:t>spinosum</a:t>
            </a:r>
            <a:r>
              <a:rPr lang="en-GB" sz="700" dirty="0">
                <a:solidFill>
                  <a:srgbClr val="000000"/>
                </a:solidFill>
                <a:latin typeface="Century Gothic" pitchFamily="34" charset="0"/>
              </a:rPr>
              <a:t>, more differentiated than basal cells, and already have their  functioning nucleus and cellular organelles. </a:t>
            </a:r>
          </a:p>
          <a:p>
            <a:pPr marL="85709" indent="-85709" algn="just">
              <a:buFontTx/>
              <a:buChar char="-"/>
            </a:pPr>
            <a:r>
              <a:rPr lang="en-GB" sz="700" dirty="0">
                <a:solidFill>
                  <a:srgbClr val="000000"/>
                </a:solidFill>
                <a:latin typeface="Century Gothic" pitchFamily="34" charset="0"/>
              </a:rPr>
              <a:t>These cells are more mature than basal cells and they migrate toward the third layer thanks to developing underlying cells.</a:t>
            </a:r>
          </a:p>
          <a:p>
            <a:pPr algn="just"/>
            <a:endParaRPr lang="en-GB" sz="700" b="1" dirty="0">
              <a:solidFill>
                <a:srgbClr val="000000"/>
              </a:solidFill>
              <a:latin typeface="Century Gothic" pitchFamily="34" charset="0"/>
            </a:endParaRPr>
          </a:p>
          <a:p>
            <a:pPr algn="just"/>
            <a:r>
              <a:rPr lang="en-GB" sz="700" b="1" dirty="0">
                <a:solidFill>
                  <a:srgbClr val="000000"/>
                </a:solidFill>
                <a:latin typeface="Century Gothic" pitchFamily="34" charset="0"/>
              </a:rPr>
              <a:t>The stratum </a:t>
            </a:r>
            <a:r>
              <a:rPr lang="en-GB" sz="700" b="1" dirty="0" err="1">
                <a:solidFill>
                  <a:srgbClr val="000000"/>
                </a:solidFill>
                <a:latin typeface="Century Gothic" pitchFamily="34" charset="0"/>
              </a:rPr>
              <a:t>granulosum</a:t>
            </a:r>
            <a:r>
              <a:rPr lang="en-GB" sz="700" b="1" dirty="0">
                <a:solidFill>
                  <a:srgbClr val="000000"/>
                </a:solidFill>
                <a:latin typeface="Century Gothic" pitchFamily="34" charset="0"/>
              </a:rPr>
              <a:t> </a:t>
            </a:r>
            <a:r>
              <a:rPr lang="en-GB" sz="700" dirty="0">
                <a:solidFill>
                  <a:srgbClr val="000000"/>
                </a:solidFill>
                <a:latin typeface="Century Gothic" pitchFamily="34" charset="0"/>
              </a:rPr>
              <a:t>(intermediary layer)</a:t>
            </a:r>
          </a:p>
          <a:p>
            <a:pPr marL="85709" indent="-85709" algn="just">
              <a:buFontTx/>
              <a:buChar char="-"/>
            </a:pPr>
            <a:r>
              <a:rPr lang="en-GB" sz="700" dirty="0">
                <a:solidFill>
                  <a:srgbClr val="000000"/>
                </a:solidFill>
                <a:latin typeface="Century Gothic" pitchFamily="34" charset="0"/>
              </a:rPr>
              <a:t>It is located above the stratum </a:t>
            </a:r>
            <a:r>
              <a:rPr lang="en-GB" sz="700" dirty="0" err="1">
                <a:solidFill>
                  <a:srgbClr val="000000"/>
                </a:solidFill>
                <a:latin typeface="Century Gothic" pitchFamily="34" charset="0"/>
              </a:rPr>
              <a:t>spinosum</a:t>
            </a:r>
            <a:r>
              <a:rPr lang="en-GB" sz="700" dirty="0">
                <a:solidFill>
                  <a:srgbClr val="000000"/>
                </a:solidFill>
                <a:latin typeface="Century Gothic" pitchFamily="34" charset="0"/>
              </a:rPr>
              <a:t> and is made up of 2 to 3 layers of keratinocytes.</a:t>
            </a:r>
          </a:p>
          <a:p>
            <a:pPr marL="85709" indent="-85709" algn="just">
              <a:buFontTx/>
              <a:buChar char="-"/>
            </a:pPr>
            <a:r>
              <a:rPr lang="en-GB" sz="700" dirty="0">
                <a:solidFill>
                  <a:srgbClr val="000000"/>
                </a:solidFill>
                <a:latin typeface="Century Gothic" pitchFamily="34" charset="0"/>
              </a:rPr>
              <a:t>It is the level where cells will lose their nucleus and their cellular organelles to become </a:t>
            </a:r>
            <a:r>
              <a:rPr lang="en-GB" sz="700" dirty="0" err="1">
                <a:solidFill>
                  <a:srgbClr val="000000"/>
                </a:solidFill>
                <a:latin typeface="Century Gothic" pitchFamily="34" charset="0"/>
              </a:rPr>
              <a:t>corneocytes</a:t>
            </a:r>
            <a:r>
              <a:rPr lang="en-GB" sz="700" dirty="0">
                <a:solidFill>
                  <a:srgbClr val="000000"/>
                </a:solidFill>
                <a:latin typeface="Century Gothic" pitchFamily="34" charset="0"/>
              </a:rPr>
              <a:t> that make up the stratum </a:t>
            </a:r>
            <a:r>
              <a:rPr lang="en-GB" sz="700" dirty="0" err="1">
                <a:solidFill>
                  <a:srgbClr val="000000"/>
                </a:solidFill>
                <a:latin typeface="Century Gothic" pitchFamily="34" charset="0"/>
              </a:rPr>
              <a:t>corneum</a:t>
            </a:r>
            <a:r>
              <a:rPr lang="en-GB" sz="700" dirty="0">
                <a:solidFill>
                  <a:srgbClr val="000000"/>
                </a:solidFill>
                <a:latin typeface="Century Gothic" pitchFamily="34" charset="0"/>
              </a:rPr>
              <a:t>.</a:t>
            </a:r>
          </a:p>
          <a:p>
            <a:pPr marL="85709" indent="-85709" algn="just">
              <a:buFontTx/>
              <a:buChar char="-"/>
            </a:pPr>
            <a:r>
              <a:rPr lang="en-GB" sz="700" dirty="0">
                <a:solidFill>
                  <a:srgbClr val="000000"/>
                </a:solidFill>
                <a:latin typeface="Century Gothic" pitchFamily="34" charset="0"/>
              </a:rPr>
              <a:t>The keratinocytes in this layer contain many lamellar bodies and </a:t>
            </a:r>
            <a:r>
              <a:rPr lang="en-GB" sz="700" dirty="0" err="1">
                <a:solidFill>
                  <a:srgbClr val="000000"/>
                </a:solidFill>
                <a:latin typeface="Century Gothic" pitchFamily="34" charset="0"/>
              </a:rPr>
              <a:t>keratohyalin</a:t>
            </a:r>
            <a:r>
              <a:rPr lang="en-GB" sz="700" dirty="0">
                <a:solidFill>
                  <a:srgbClr val="000000"/>
                </a:solidFill>
                <a:latin typeface="Century Gothic" pitchFamily="34" charset="0"/>
              </a:rPr>
              <a:t> granules, thus the name stratum </a:t>
            </a:r>
            <a:r>
              <a:rPr lang="en-GB" sz="700" dirty="0" err="1">
                <a:solidFill>
                  <a:srgbClr val="000000"/>
                </a:solidFill>
                <a:latin typeface="Century Gothic" pitchFamily="34" charset="0"/>
              </a:rPr>
              <a:t>granulosum</a:t>
            </a:r>
            <a:r>
              <a:rPr lang="en-GB" sz="700" dirty="0">
                <a:solidFill>
                  <a:srgbClr val="000000"/>
                </a:solidFill>
                <a:latin typeface="Century Gothic" pitchFamily="34" charset="0"/>
              </a:rPr>
              <a:t>.</a:t>
            </a:r>
          </a:p>
          <a:p>
            <a:pPr marL="272557" indent="-272557" algn="just"/>
            <a:endParaRPr lang="en-GB" sz="700" b="1" dirty="0">
              <a:solidFill>
                <a:srgbClr val="000000"/>
              </a:solidFill>
              <a:latin typeface="Century Gothic" pitchFamily="34" charset="0"/>
            </a:endParaRPr>
          </a:p>
          <a:p>
            <a:pPr algn="just"/>
            <a:r>
              <a:rPr lang="en-GB" sz="700" b="1" dirty="0">
                <a:solidFill>
                  <a:srgbClr val="000000"/>
                </a:solidFill>
                <a:latin typeface="Century Gothic" pitchFamily="34" charset="0"/>
              </a:rPr>
              <a:t>The stratum </a:t>
            </a:r>
            <a:r>
              <a:rPr lang="en-GB" sz="700" b="1" dirty="0" err="1">
                <a:solidFill>
                  <a:srgbClr val="000000"/>
                </a:solidFill>
                <a:latin typeface="Century Gothic" pitchFamily="34" charset="0"/>
              </a:rPr>
              <a:t>corneum</a:t>
            </a:r>
            <a:r>
              <a:rPr lang="en-GB" sz="700" b="1" dirty="0">
                <a:solidFill>
                  <a:srgbClr val="000000"/>
                </a:solidFill>
                <a:latin typeface="Century Gothic" pitchFamily="34" charset="0"/>
              </a:rPr>
              <a:t>.</a:t>
            </a:r>
          </a:p>
          <a:p>
            <a:pPr marL="85709" indent="-85709" algn="just">
              <a:buFontTx/>
              <a:buChar char="-"/>
            </a:pPr>
            <a:r>
              <a:rPr lang="en-GB" sz="700" dirty="0">
                <a:solidFill>
                  <a:srgbClr val="000000"/>
                </a:solidFill>
                <a:latin typeface="Century Gothic" pitchFamily="34" charset="0"/>
              </a:rPr>
              <a:t>It is the last layer of the epidermis that is in contact with the external environment.</a:t>
            </a:r>
          </a:p>
          <a:p>
            <a:pPr marL="85709" indent="-85709" algn="just">
              <a:buFontTx/>
              <a:buChar char="-"/>
            </a:pPr>
            <a:r>
              <a:rPr lang="en-GB" sz="700" dirty="0">
                <a:solidFill>
                  <a:srgbClr val="000000"/>
                </a:solidFill>
                <a:latin typeface="Century Gothic" pitchFamily="34" charset="0"/>
              </a:rPr>
              <a:t>Its role is to ensure final protection for the skin: barrier effect between the outside and inside of the body.</a:t>
            </a:r>
          </a:p>
          <a:p>
            <a:pPr marL="85709" indent="-85709" algn="just">
              <a:buFontTx/>
              <a:buChar char="-"/>
            </a:pPr>
            <a:r>
              <a:rPr lang="en-GB" sz="700" dirty="0">
                <a:solidFill>
                  <a:srgbClr val="000000"/>
                </a:solidFill>
                <a:latin typeface="Century Gothic" pitchFamily="34" charset="0"/>
              </a:rPr>
              <a:t> It is made up of 15 to 20 layers of flat dead cells that have lost their nuclei, called </a:t>
            </a:r>
            <a:r>
              <a:rPr lang="en-GB" sz="700" dirty="0" err="1">
                <a:solidFill>
                  <a:srgbClr val="000000"/>
                </a:solidFill>
                <a:latin typeface="Century Gothic" pitchFamily="34" charset="0"/>
              </a:rPr>
              <a:t>corneocytes</a:t>
            </a:r>
            <a:r>
              <a:rPr lang="en-GB" sz="700" dirty="0">
                <a:solidFill>
                  <a:srgbClr val="000000"/>
                </a:solidFill>
                <a:latin typeface="Century Gothic" pitchFamily="34" charset="0"/>
              </a:rPr>
              <a:t>.</a:t>
            </a:r>
          </a:p>
          <a:p>
            <a:pPr marL="85709" indent="-85709" algn="just">
              <a:buFontTx/>
              <a:buChar char="-"/>
            </a:pPr>
            <a:r>
              <a:rPr lang="en-GB" sz="700" dirty="0">
                <a:solidFill>
                  <a:srgbClr val="000000"/>
                </a:solidFill>
                <a:latin typeface="Century Gothic" pitchFamily="34" charset="0"/>
              </a:rPr>
              <a:t>It has 2 parts: the compact </a:t>
            </a:r>
            <a:r>
              <a:rPr lang="en-GB" sz="700" dirty="0" err="1">
                <a:solidFill>
                  <a:srgbClr val="000000"/>
                </a:solidFill>
                <a:latin typeface="Century Gothic" pitchFamily="34" charset="0"/>
              </a:rPr>
              <a:t>corneum</a:t>
            </a:r>
            <a:r>
              <a:rPr lang="en-GB" sz="700" dirty="0">
                <a:solidFill>
                  <a:srgbClr val="000000"/>
                </a:solidFill>
                <a:latin typeface="Century Gothic" pitchFamily="34" charset="0"/>
              </a:rPr>
              <a:t> and the </a:t>
            </a:r>
            <a:r>
              <a:rPr lang="en-GB" sz="700" dirty="0" err="1">
                <a:solidFill>
                  <a:srgbClr val="000000"/>
                </a:solidFill>
                <a:latin typeface="Century Gothic" pitchFamily="34" charset="0"/>
              </a:rPr>
              <a:t>desquamative</a:t>
            </a:r>
            <a:r>
              <a:rPr lang="en-GB" sz="700" dirty="0">
                <a:solidFill>
                  <a:srgbClr val="000000"/>
                </a:solidFill>
                <a:latin typeface="Century Gothic" pitchFamily="34" charset="0"/>
              </a:rPr>
              <a:t>, disjointed </a:t>
            </a:r>
            <a:r>
              <a:rPr lang="en-GB" sz="700" dirty="0" err="1">
                <a:solidFill>
                  <a:srgbClr val="000000"/>
                </a:solidFill>
                <a:latin typeface="Century Gothic" pitchFamily="34" charset="0"/>
              </a:rPr>
              <a:t>corneum</a:t>
            </a:r>
            <a:r>
              <a:rPr lang="en-GB" sz="700" dirty="0">
                <a:solidFill>
                  <a:srgbClr val="000000"/>
                </a:solidFill>
                <a:latin typeface="Century Gothic" pitchFamily="34" charset="0"/>
              </a:rPr>
              <a:t>.</a:t>
            </a:r>
          </a:p>
          <a:p>
            <a:pPr marL="85709" indent="-85709" algn="just">
              <a:buFontTx/>
              <a:buChar char="-"/>
            </a:pPr>
            <a:r>
              <a:rPr lang="en-GB" sz="700" dirty="0">
                <a:solidFill>
                  <a:srgbClr val="000000"/>
                </a:solidFill>
                <a:latin typeface="Century Gothic" pitchFamily="34" charset="0"/>
              </a:rPr>
              <a:t> </a:t>
            </a:r>
            <a:r>
              <a:rPr lang="en-GB" sz="700" u="sng" dirty="0">
                <a:solidFill>
                  <a:srgbClr val="000000"/>
                </a:solidFill>
                <a:latin typeface="Century Gothic" pitchFamily="34" charset="0"/>
              </a:rPr>
              <a:t> The stratum </a:t>
            </a:r>
            <a:r>
              <a:rPr lang="en-GB" sz="700" u="sng" dirty="0" err="1">
                <a:solidFill>
                  <a:srgbClr val="000000"/>
                </a:solidFill>
                <a:latin typeface="Century Gothic" pitchFamily="34" charset="0"/>
              </a:rPr>
              <a:t>corneum</a:t>
            </a:r>
            <a:r>
              <a:rPr lang="en-GB" sz="700" u="sng" dirty="0">
                <a:solidFill>
                  <a:srgbClr val="000000"/>
                </a:solidFill>
                <a:latin typeface="Century Gothic" pitchFamily="34" charset="0"/>
              </a:rPr>
              <a:t> is coated with 2 important elements:</a:t>
            </a:r>
          </a:p>
          <a:p>
            <a:pPr marL="361883" indent="-95232" algn="just">
              <a:buFont typeface="Wingdings" pitchFamily="2" charset="2"/>
              <a:buChar char="Ø"/>
            </a:pPr>
            <a:r>
              <a:rPr lang="en-GB" sz="700" b="1" dirty="0">
                <a:solidFill>
                  <a:srgbClr val="000000"/>
                </a:solidFill>
                <a:latin typeface="Century Gothic" pitchFamily="34" charset="0"/>
              </a:rPr>
              <a:t> </a:t>
            </a:r>
            <a:r>
              <a:rPr lang="en-GB" sz="700" b="1" dirty="0" err="1">
                <a:solidFill>
                  <a:srgbClr val="000000"/>
                </a:solidFill>
                <a:latin typeface="Century Gothic" pitchFamily="34" charset="0"/>
              </a:rPr>
              <a:t>Hydrolipid</a:t>
            </a:r>
            <a:r>
              <a:rPr lang="en-GB" sz="700" b="1" dirty="0">
                <a:solidFill>
                  <a:srgbClr val="000000"/>
                </a:solidFill>
                <a:latin typeface="Century Gothic" pitchFamily="34" charset="0"/>
              </a:rPr>
              <a:t> film</a:t>
            </a:r>
            <a:r>
              <a:rPr lang="en-GB" sz="700" dirty="0">
                <a:solidFill>
                  <a:srgbClr val="000000"/>
                </a:solidFill>
                <a:latin typeface="Century Gothic" pitchFamily="34" charset="0"/>
              </a:rPr>
              <a:t>: natural emulsion on the skin’s surface made of sebum, perspiration and desquamated cells. It protects the skin, ensures its suppleness. It is an essential indicator that defines skin type. (dry – oily – combination).</a:t>
            </a:r>
          </a:p>
          <a:p>
            <a:pPr marL="361883" indent="-95232" algn="just">
              <a:buFont typeface="Wingdings" pitchFamily="2" charset="2"/>
              <a:buChar char="Ø"/>
            </a:pPr>
            <a:r>
              <a:rPr lang="en-GB" sz="700" b="1" dirty="0">
                <a:solidFill>
                  <a:srgbClr val="000000"/>
                </a:solidFill>
                <a:latin typeface="Century Gothic" pitchFamily="34" charset="0"/>
              </a:rPr>
              <a:t>Natural microbial bacterial flora</a:t>
            </a:r>
          </a:p>
          <a:p>
            <a:pPr marL="361883" indent="-95232" algn="just"/>
            <a:r>
              <a:rPr lang="en-GB" sz="700" dirty="0">
                <a:solidFill>
                  <a:srgbClr val="000000"/>
                </a:solidFill>
                <a:latin typeface="Century Gothic" pitchFamily="34" charset="0"/>
              </a:rPr>
              <a:t>	 Plays a protective role on the skin’s surface. It is essential against external aggression.</a:t>
            </a:r>
          </a:p>
          <a:p>
            <a:pPr algn="just"/>
            <a:endParaRPr lang="en-GB" sz="700" dirty="0">
              <a:solidFill>
                <a:srgbClr val="000000"/>
              </a:solidFill>
              <a:latin typeface="Century Gothic" pitchFamily="34" charset="0"/>
            </a:endParaRPr>
          </a:p>
          <a:p>
            <a:pPr algn="just"/>
            <a:r>
              <a:rPr lang="en-GB" sz="700" b="1" dirty="0">
                <a:solidFill>
                  <a:srgbClr val="000000"/>
                </a:solidFill>
                <a:latin typeface="Century Gothic" pitchFamily="34" charset="0"/>
              </a:rPr>
              <a:t>Excerpt from Module 2</a:t>
            </a:r>
            <a:r>
              <a:rPr lang="en-GB" sz="700" dirty="0">
                <a:solidFill>
                  <a:srgbClr val="000000"/>
                </a:solidFill>
                <a:latin typeface="Century Gothic" pitchFamily="34" charset="0"/>
              </a:rPr>
              <a:t>-</a:t>
            </a:r>
            <a:r>
              <a:rPr lang="en-GB" sz="700" b="1" dirty="0">
                <a:solidFill>
                  <a:srgbClr val="000000"/>
                </a:solidFill>
                <a:latin typeface="Century Gothic" pitchFamily="34" charset="0"/>
              </a:rPr>
              <a:t> </a:t>
            </a:r>
            <a:r>
              <a:rPr lang="en-GB" sz="700" dirty="0">
                <a:solidFill>
                  <a:srgbClr val="000000"/>
                </a:solidFill>
                <a:latin typeface="Century Gothic" pitchFamily="34" charset="0"/>
              </a:rPr>
              <a:t>It ensures a barrier function using a "brick and mortar" type of organization. </a:t>
            </a:r>
          </a:p>
          <a:p>
            <a:pPr algn="just"/>
            <a:r>
              <a:rPr lang="en-GB" sz="700" dirty="0">
                <a:solidFill>
                  <a:srgbClr val="000000"/>
                </a:solidFill>
                <a:latin typeface="Century Gothic" pitchFamily="34" charset="0"/>
              </a:rPr>
              <a:t>The bricks are </a:t>
            </a:r>
            <a:r>
              <a:rPr lang="en-GB" sz="700" dirty="0" err="1">
                <a:solidFill>
                  <a:srgbClr val="000000"/>
                </a:solidFill>
                <a:latin typeface="Century Gothic" pitchFamily="34" charset="0"/>
              </a:rPr>
              <a:t>corneocytes</a:t>
            </a:r>
            <a:r>
              <a:rPr lang="en-GB" sz="700" dirty="0">
                <a:solidFill>
                  <a:srgbClr val="000000"/>
                </a:solidFill>
                <a:latin typeface="Century Gothic" pitchFamily="34" charset="0"/>
              </a:rPr>
              <a:t>, dead cells filled with keratins connected together with </a:t>
            </a:r>
            <a:r>
              <a:rPr lang="en-GB" sz="700" dirty="0" err="1">
                <a:solidFill>
                  <a:srgbClr val="000000"/>
                </a:solidFill>
                <a:latin typeface="Century Gothic" pitchFamily="34" charset="0"/>
              </a:rPr>
              <a:t>corneodesmosomes</a:t>
            </a:r>
            <a:r>
              <a:rPr lang="en-GB" sz="700" dirty="0">
                <a:solidFill>
                  <a:srgbClr val="000000"/>
                </a:solidFill>
                <a:latin typeface="Century Gothic" pitchFamily="34" charset="0"/>
              </a:rPr>
              <a:t>.  On the surface, the deterioration of </a:t>
            </a:r>
            <a:r>
              <a:rPr lang="en-GB" sz="700" dirty="0" err="1">
                <a:solidFill>
                  <a:srgbClr val="000000"/>
                </a:solidFill>
                <a:latin typeface="Century Gothic" pitchFamily="34" charset="0"/>
              </a:rPr>
              <a:t>corneodesmosomes</a:t>
            </a:r>
            <a:r>
              <a:rPr lang="en-GB" sz="700" dirty="0">
                <a:solidFill>
                  <a:srgbClr val="000000"/>
                </a:solidFill>
                <a:latin typeface="Century Gothic" pitchFamily="34" charset="0"/>
              </a:rPr>
              <a:t> causes desquamation. </a:t>
            </a:r>
            <a:r>
              <a:rPr lang="en-GB" sz="700" dirty="0" err="1">
                <a:solidFill>
                  <a:srgbClr val="000000"/>
                </a:solidFill>
                <a:latin typeface="Century Gothic" pitchFamily="34" charset="0"/>
              </a:rPr>
              <a:t>Corneocytes</a:t>
            </a:r>
            <a:r>
              <a:rPr lang="en-GB" sz="700" dirty="0">
                <a:solidFill>
                  <a:srgbClr val="000000"/>
                </a:solidFill>
                <a:latin typeface="Century Gothic" pitchFamily="34" charset="0"/>
              </a:rPr>
              <a:t> are continuously eliminated via this natural phenomenon or due to external aggressions such as rubbing, washing or detergents. </a:t>
            </a:r>
          </a:p>
          <a:p>
            <a:pPr algn="just" defTabSz="912748">
              <a:defRPr/>
            </a:pPr>
            <a:endParaRPr lang="en-GB" sz="700" b="1" u="sng" dirty="0">
              <a:solidFill>
                <a:srgbClr val="000000"/>
              </a:solidFill>
              <a:latin typeface="Century Gothic" pitchFamily="34" charset="0"/>
              <a:sym typeface="Wingdings" pitchFamily="2" charset="2"/>
            </a:endParaRPr>
          </a:p>
          <a:p>
            <a:pPr algn="just" defTabSz="912748">
              <a:defRPr/>
            </a:pPr>
            <a:r>
              <a:rPr lang="en-GB" sz="700" b="1" u="sng" dirty="0">
                <a:solidFill>
                  <a:srgbClr val="000000"/>
                </a:solidFill>
                <a:latin typeface="Century Gothic" pitchFamily="34" charset="0"/>
                <a:sym typeface="Wingdings" pitchFamily="2" charset="2"/>
              </a:rPr>
              <a:t>Transition </a:t>
            </a:r>
            <a:endParaRPr lang="en-GB" sz="700" dirty="0">
              <a:solidFill>
                <a:srgbClr val="000000"/>
              </a:solidFill>
              <a:latin typeface="Century Gothic" pitchFamily="34" charset="0"/>
            </a:endParaRPr>
          </a:p>
          <a:p>
            <a:pPr algn="just"/>
            <a:r>
              <a:rPr lang="en-GB" sz="700" dirty="0">
                <a:solidFill>
                  <a:srgbClr val="000000"/>
                </a:solidFill>
                <a:latin typeface="Century Gothic" pitchFamily="34" charset="0"/>
              </a:rPr>
              <a:t>"Now that we know the characteristics of the epidermis, let’s see how the epidermis regenerates itself."</a:t>
            </a:r>
          </a:p>
          <a:p>
            <a:pPr marL="266649" algn="just">
              <a:buFont typeface="Wingdings" pitchFamily="2" charset="2"/>
              <a:buChar char="Ø"/>
            </a:pPr>
            <a:endParaRPr lang="en-GB" sz="700" dirty="0">
              <a:solidFill>
                <a:srgbClr val="000000"/>
              </a:solidFill>
              <a:latin typeface="Century Gothic" pitchFamily="34" charset="0"/>
            </a:endParaRPr>
          </a:p>
          <a:p>
            <a:pPr marL="85709" indent="-85709" algn="just">
              <a:buFontTx/>
              <a:buChar char="-"/>
            </a:pPr>
            <a:endParaRPr lang="en-GB" sz="700" b="1" dirty="0">
              <a:solidFill>
                <a:srgbClr val="000000"/>
              </a:solidFill>
              <a:latin typeface="Century Gothic" pitchFamily="34" charset="0"/>
            </a:endParaRPr>
          </a:p>
          <a:p>
            <a:pPr algn="just"/>
            <a:r>
              <a:rPr lang="en-GB" sz="700" b="1" dirty="0">
                <a:solidFill>
                  <a:srgbClr val="000000"/>
                </a:solidFill>
                <a:latin typeface="Century Gothic" pitchFamily="34" charset="0"/>
              </a:rPr>
              <a:t> </a:t>
            </a:r>
            <a:endParaRPr lang="en-GB" sz="700" dirty="0">
              <a:solidFill>
                <a:srgbClr val="000000"/>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16</a:t>
            </a:fld>
            <a:endParaRPr lang="fr-FR" dirty="0">
              <a:solidFill>
                <a:prstClr val="black"/>
              </a:solidFill>
            </a:endParaRPr>
          </a:p>
        </p:txBody>
      </p:sp>
    </p:spTree>
    <p:extLst>
      <p:ext uri="{BB962C8B-B14F-4D97-AF65-F5344CB8AC3E}">
        <p14:creationId xmlns:p14="http://schemas.microsoft.com/office/powerpoint/2010/main" val="268594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160</a:t>
            </a:fld>
            <a:endParaRPr lang="fr-FR"/>
          </a:p>
        </p:txBody>
      </p:sp>
    </p:spTree>
    <p:extLst>
      <p:ext uri="{BB962C8B-B14F-4D97-AF65-F5344CB8AC3E}">
        <p14:creationId xmlns:p14="http://schemas.microsoft.com/office/powerpoint/2010/main" val="21576086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b="1" dirty="0">
                <a:latin typeface="Century Gothic" pitchFamily="34" charset="0"/>
              </a:rPr>
              <a:t>STEP 3: ADVISING AND EXPERIENCING </a:t>
            </a:r>
            <a:endParaRPr lang="fr-FR" sz="1000" dirty="0">
              <a:latin typeface="Century Gothic" pitchFamily="34" charset="0"/>
            </a:endParaRPr>
          </a:p>
          <a:p>
            <a:pPr lvl="0" algn="just"/>
            <a:endParaRPr lang="en-GB" sz="1000" b="1" dirty="0">
              <a:latin typeface="Century Gothic" pitchFamily="34" charset="0"/>
            </a:endParaRPr>
          </a:p>
          <a:p>
            <a:pPr lvl="0" algn="just"/>
            <a:r>
              <a:rPr lang="en-GB" sz="1000" b="1" dirty="0">
                <a:latin typeface="Century Gothic" pitchFamily="34" charset="0"/>
              </a:rPr>
              <a:t>Advising / introduce the routine</a:t>
            </a:r>
            <a:endParaRPr lang="fr-FR" sz="1000" dirty="0">
              <a:latin typeface="Century Gothic" pitchFamily="34" charset="0"/>
            </a:endParaRPr>
          </a:p>
          <a:p>
            <a:pPr algn="just"/>
            <a:endParaRPr lang="en-GB" sz="1000" dirty="0">
              <a:latin typeface="Century Gothic" pitchFamily="34" charset="0"/>
            </a:endParaRPr>
          </a:p>
          <a:p>
            <a:pPr algn="just"/>
            <a:r>
              <a:rPr lang="en-GB" sz="1000" dirty="0">
                <a:latin typeface="Century Gothic" pitchFamily="34" charset="0"/>
              </a:rPr>
              <a:t>The PBE presents the suitable routine (serum + cream + eye contour + foundation) and each product to the customer. During this step, the PBE shares her knowledge and her expertise on the products.</a:t>
            </a:r>
          </a:p>
          <a:p>
            <a:pPr algn="just"/>
            <a:endParaRPr lang="en-GB" sz="1000" dirty="0">
              <a:latin typeface="Century Gothic" pitchFamily="34" charset="0"/>
            </a:endParaRPr>
          </a:p>
          <a:p>
            <a:pPr algn="just"/>
            <a:r>
              <a:rPr lang="en-GB" sz="1000" dirty="0">
                <a:latin typeface="Century Gothic" pitchFamily="34" charset="0"/>
              </a:rPr>
              <a:t> </a:t>
            </a:r>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161</a:t>
            </a:fld>
            <a:endParaRPr lang="fr-FR"/>
          </a:p>
        </p:txBody>
      </p:sp>
    </p:spTree>
    <p:extLst>
      <p:ext uri="{BB962C8B-B14F-4D97-AF65-F5344CB8AC3E}">
        <p14:creationId xmlns:p14="http://schemas.microsoft.com/office/powerpoint/2010/main" val="4592718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b="1" dirty="0">
                <a:latin typeface="Century Gothic" pitchFamily="34" charset="0"/>
              </a:rPr>
              <a:t>Sensorial discovery on the hand </a:t>
            </a:r>
            <a:endParaRPr lang="fr-FR" sz="1000" dirty="0">
              <a:latin typeface="Century Gothic" pitchFamily="34" charset="0"/>
            </a:endParaRPr>
          </a:p>
          <a:p>
            <a:pPr algn="just"/>
            <a:r>
              <a:rPr lang="en-US" sz="1000" dirty="0">
                <a:latin typeface="Century Gothic" pitchFamily="34" charset="0"/>
              </a:rPr>
              <a:t>This step allows the customer to discover and appreciate the </a:t>
            </a:r>
            <a:r>
              <a:rPr lang="en-US" sz="1000" dirty="0" err="1">
                <a:latin typeface="Century Gothic" pitchFamily="34" charset="0"/>
              </a:rPr>
              <a:t>sensoriality</a:t>
            </a:r>
            <a:r>
              <a:rPr lang="en-US" sz="1000" dirty="0">
                <a:latin typeface="Century Gothic" pitchFamily="34" charset="0"/>
              </a:rPr>
              <a:t> of the HR products.</a:t>
            </a:r>
            <a:endParaRPr lang="fr-FR" sz="1000" dirty="0">
              <a:latin typeface="Century Gothic" pitchFamily="34" charset="0"/>
            </a:endParaRPr>
          </a:p>
          <a:p>
            <a:pPr algn="just"/>
            <a:r>
              <a:rPr lang="en-US" sz="1000" dirty="0">
                <a:latin typeface="Century Gothic" pitchFamily="34" charset="0"/>
              </a:rPr>
              <a:t>The PBE proceeds to the routine discovery on the customer’s hand, step by step, according to the specific application techniques for each product.</a:t>
            </a:r>
            <a:endParaRPr lang="fr-FR" sz="1000" dirty="0">
              <a:latin typeface="Century Gothic" pitchFamily="34" charset="0"/>
            </a:endParaRPr>
          </a:p>
          <a:p>
            <a:pPr algn="just"/>
            <a:r>
              <a:rPr lang="en-GB" sz="1000" dirty="0">
                <a:latin typeface="Century Gothic" pitchFamily="34" charset="0"/>
              </a:rPr>
              <a:t> </a:t>
            </a:r>
            <a:endParaRPr lang="fr-FR" sz="1000" dirty="0">
              <a:latin typeface="Century Gothic" pitchFamily="34" charset="0"/>
            </a:endParaRPr>
          </a:p>
          <a:p>
            <a:pPr algn="just"/>
            <a:r>
              <a:rPr lang="en-GB" sz="1000" b="1" dirty="0">
                <a:latin typeface="Century Gothic" pitchFamily="34" charset="0"/>
              </a:rPr>
              <a:t>Beauty prescription card</a:t>
            </a:r>
            <a:endParaRPr lang="fr-FR" sz="1000" dirty="0">
              <a:latin typeface="Century Gothic" pitchFamily="34" charset="0"/>
            </a:endParaRPr>
          </a:p>
          <a:p>
            <a:pPr algn="just"/>
            <a:r>
              <a:rPr lang="en-GB" sz="1000" dirty="0">
                <a:latin typeface="Century Gothic" pitchFamily="34" charset="0"/>
              </a:rPr>
              <a:t>The PBE fills in the diagnosis and products sections on the personal prescription card (or </a:t>
            </a:r>
            <a:r>
              <a:rPr lang="en-GB" sz="1000" dirty="0" err="1">
                <a:latin typeface="Century Gothic" pitchFamily="34" charset="0"/>
              </a:rPr>
              <a:t>iPad</a:t>
            </a:r>
            <a:r>
              <a:rPr lang="en-GB" sz="1000" dirty="0">
                <a:latin typeface="Century Gothic" pitchFamily="34" charset="0"/>
              </a:rPr>
              <a:t>).</a:t>
            </a:r>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162</a:t>
            </a:fld>
            <a:endParaRPr lang="fr-FR"/>
          </a:p>
        </p:txBody>
      </p:sp>
    </p:spTree>
    <p:extLst>
      <p:ext uri="{BB962C8B-B14F-4D97-AF65-F5344CB8AC3E}">
        <p14:creationId xmlns:p14="http://schemas.microsoft.com/office/powerpoint/2010/main" val="3808127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163</a:t>
            </a:fld>
            <a:endParaRPr lang="fr-FR"/>
          </a:p>
        </p:txBody>
      </p:sp>
    </p:spTree>
    <p:extLst>
      <p:ext uri="{BB962C8B-B14F-4D97-AF65-F5344CB8AC3E}">
        <p14:creationId xmlns:p14="http://schemas.microsoft.com/office/powerpoint/2010/main" val="3580077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dirty="0">
                <a:latin typeface="Century Gothic" pitchFamily="34" charset="0"/>
              </a:rPr>
              <a:t> </a:t>
            </a:r>
            <a:r>
              <a:rPr lang="en-GB" sz="1000" b="1" dirty="0">
                <a:latin typeface="Century Gothic" pitchFamily="34" charset="0"/>
              </a:rPr>
              <a:t>STEP 4: ENGAGING – </a:t>
            </a:r>
            <a:r>
              <a:rPr lang="en-GB" sz="1000" i="1" dirty="0">
                <a:latin typeface="Century Gothic" pitchFamily="34" charset="0"/>
              </a:rPr>
              <a:t>sampling, build the relationship, loyalty and service</a:t>
            </a:r>
            <a:endParaRPr lang="fr-FR" sz="1000" dirty="0">
              <a:latin typeface="Century Gothic" pitchFamily="34" charset="0"/>
            </a:endParaRPr>
          </a:p>
          <a:p>
            <a:pPr lvl="0" algn="just"/>
            <a:endParaRPr lang="en-US" sz="1000" b="1" dirty="0">
              <a:latin typeface="Century Gothic" pitchFamily="34" charset="0"/>
            </a:endParaRPr>
          </a:p>
          <a:p>
            <a:pPr lvl="0" algn="just"/>
            <a:r>
              <a:rPr lang="en-US" sz="1000" b="1" dirty="0">
                <a:latin typeface="Century Gothic" pitchFamily="34" charset="0"/>
              </a:rPr>
              <a:t>Sampling</a:t>
            </a:r>
            <a:endParaRPr lang="fr-FR" sz="1000" dirty="0">
              <a:latin typeface="Century Gothic" pitchFamily="34" charset="0"/>
            </a:endParaRPr>
          </a:p>
          <a:p>
            <a:pPr algn="just"/>
            <a:r>
              <a:rPr lang="en-GB" sz="1000" dirty="0">
                <a:latin typeface="Century Gothic" pitchFamily="34" charset="0"/>
              </a:rPr>
              <a:t>The PBE chooses suitable samples and prepares a sample of products that have been recommended but not purchased, prioritizing the must-haves.</a:t>
            </a:r>
            <a:endParaRPr lang="fr-FR" sz="1000" dirty="0">
              <a:latin typeface="Century Gothic" pitchFamily="34" charset="0"/>
            </a:endParaRPr>
          </a:p>
          <a:p>
            <a:pPr algn="just"/>
            <a:r>
              <a:rPr lang="en-GB" sz="1000" dirty="0">
                <a:latin typeface="Century Gothic" pitchFamily="34" charset="0"/>
              </a:rPr>
              <a:t>The samples must be explained: what they are, how to use them.</a:t>
            </a:r>
            <a:endParaRPr lang="fr-FR" sz="1000" dirty="0">
              <a:latin typeface="Century Gothic" pitchFamily="34" charset="0"/>
            </a:endParaRPr>
          </a:p>
          <a:p>
            <a:pPr algn="just"/>
            <a:r>
              <a:rPr lang="en-GB" sz="1000" dirty="0">
                <a:latin typeface="Century Gothic" pitchFamily="34" charset="0"/>
              </a:rPr>
              <a:t> </a:t>
            </a:r>
            <a:endParaRPr lang="fr-FR" sz="1000" dirty="0">
              <a:latin typeface="Century Gothic" pitchFamily="34" charset="0"/>
            </a:endParaRPr>
          </a:p>
          <a:p>
            <a:pPr algn="just"/>
            <a:r>
              <a:rPr lang="en-GB" sz="1000" dirty="0">
                <a:latin typeface="Century Gothic" pitchFamily="34" charset="0"/>
              </a:rPr>
              <a:t> </a:t>
            </a:r>
            <a:r>
              <a:rPr lang="en-GB" sz="1000" b="1" dirty="0">
                <a:latin typeface="Century Gothic" pitchFamily="34" charset="0"/>
              </a:rPr>
              <a:t>Build the relationship and loyalty</a:t>
            </a:r>
            <a:endParaRPr lang="fr-FR" sz="1000" dirty="0">
              <a:latin typeface="Century Gothic" pitchFamily="34" charset="0"/>
            </a:endParaRPr>
          </a:p>
          <a:p>
            <a:pPr algn="just"/>
            <a:r>
              <a:rPr lang="en-GB" sz="1000" dirty="0">
                <a:latin typeface="Century Gothic" pitchFamily="34" charset="0"/>
              </a:rPr>
              <a:t>The PBE suggests that the customer becomes a member of the customer file. She asks her to fill in the CRM file or fill it in for her (or fill in the file for her using the </a:t>
            </a:r>
            <a:r>
              <a:rPr lang="en-GB" sz="1000" dirty="0" err="1">
                <a:latin typeface="Century Gothic" pitchFamily="34" charset="0"/>
              </a:rPr>
              <a:t>iPad</a:t>
            </a:r>
            <a:r>
              <a:rPr lang="en-GB" sz="1000" dirty="0">
                <a:latin typeface="Century Gothic" pitchFamily="34" charset="0"/>
              </a:rPr>
              <a:t>).</a:t>
            </a:r>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164</a:t>
            </a:fld>
            <a:endParaRPr lang="fr-FR"/>
          </a:p>
        </p:txBody>
      </p:sp>
    </p:spTree>
    <p:extLst>
      <p:ext uri="{BB962C8B-B14F-4D97-AF65-F5344CB8AC3E}">
        <p14:creationId xmlns:p14="http://schemas.microsoft.com/office/powerpoint/2010/main" val="3443081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lgn="just"/>
            <a:r>
              <a:rPr lang="en-GB" sz="1000" b="1" dirty="0">
                <a:latin typeface="Century Gothic" pitchFamily="34" charset="0"/>
              </a:rPr>
              <a:t>HR Service </a:t>
            </a:r>
            <a:endParaRPr lang="fr-FR" sz="1000" dirty="0">
              <a:latin typeface="Century Gothic" pitchFamily="34" charset="0"/>
            </a:endParaRPr>
          </a:p>
          <a:p>
            <a:pPr algn="just"/>
            <a:r>
              <a:rPr lang="en-GB" sz="1000" dirty="0">
                <a:latin typeface="Century Gothic" pitchFamily="34" charset="0"/>
              </a:rPr>
              <a:t>The PBE immediately asks the customer if she would like to have a HR Power Beauty Intervention or a Focus. If the customer is not available, the PBE suggests that she makes an appointment for another day. </a:t>
            </a:r>
            <a:endParaRPr lang="fr-FR" sz="1000" dirty="0">
              <a:latin typeface="Century Gothic" pitchFamily="34" charset="0"/>
            </a:endParaRPr>
          </a:p>
          <a:p>
            <a:pPr algn="just"/>
            <a:r>
              <a:rPr lang="en-GB" sz="1000" dirty="0">
                <a:latin typeface="Century Gothic" pitchFamily="34" charset="0"/>
              </a:rPr>
              <a:t> </a:t>
            </a:r>
            <a:endParaRPr lang="fr-FR" sz="1000" dirty="0">
              <a:latin typeface="Century Gothic" pitchFamily="34" charset="0"/>
            </a:endParaRPr>
          </a:p>
          <a:p>
            <a:pPr algn="just"/>
            <a:r>
              <a:rPr lang="en-GB" sz="1000" dirty="0">
                <a:latin typeface="Century Gothic" pitchFamily="34" charset="0"/>
              </a:rPr>
              <a:t> </a:t>
            </a:r>
            <a:endParaRPr lang="fr-FR" sz="1000" dirty="0">
              <a:latin typeface="Century Gothic" pitchFamily="34" charset="0"/>
            </a:endParaRPr>
          </a:p>
          <a:p>
            <a:pPr lvl="0" algn="just"/>
            <a:r>
              <a:rPr lang="en-GB" sz="1000" b="1" dirty="0">
                <a:latin typeface="Century Gothic" pitchFamily="34" charset="0"/>
              </a:rPr>
              <a:t>Finalize</a:t>
            </a:r>
            <a:endParaRPr lang="fr-FR" sz="1000" dirty="0">
              <a:latin typeface="Century Gothic" pitchFamily="34" charset="0"/>
            </a:endParaRPr>
          </a:p>
          <a:p>
            <a:pPr algn="just"/>
            <a:r>
              <a:rPr lang="en-GB" sz="1000" dirty="0">
                <a:latin typeface="Century Gothic" pitchFamily="34" charset="0"/>
              </a:rPr>
              <a:t>The PBE thanks the customer and reassures her in her choice of products.</a:t>
            </a:r>
            <a:endParaRPr lang="fr-FR" sz="1000" dirty="0">
              <a:latin typeface="Century Gothic" pitchFamily="34" charset="0"/>
            </a:endParaRPr>
          </a:p>
          <a:p>
            <a:pPr algn="just"/>
            <a:r>
              <a:rPr lang="en-US" sz="1000" dirty="0">
                <a:latin typeface="Century Gothic" pitchFamily="34" charset="0"/>
              </a:rPr>
              <a:t>She g</a:t>
            </a:r>
            <a:r>
              <a:rPr lang="en-GB" sz="1000" dirty="0" err="1">
                <a:latin typeface="Century Gothic" pitchFamily="34" charset="0"/>
              </a:rPr>
              <a:t>oes</a:t>
            </a:r>
            <a:r>
              <a:rPr lang="en-GB" sz="1000" dirty="0">
                <a:latin typeface="Century Gothic" pitchFamily="34" charset="0"/>
              </a:rPr>
              <a:t> with the customer to the cash register, gives her the products, gives her business card and explains that she will back at the point of sale another time.</a:t>
            </a:r>
            <a:endParaRPr lang="fr-FR" sz="1000" dirty="0">
              <a:latin typeface="Century Gothic" pitchFamily="34" charset="0"/>
            </a:endParaRPr>
          </a:p>
          <a:p>
            <a:pPr algn="just"/>
            <a:r>
              <a:rPr lang="en-GB" sz="1000" dirty="0">
                <a:latin typeface="Century Gothic" pitchFamily="34" charset="0"/>
              </a:rPr>
              <a:t>Finally, the PBE goes with the customer to the exit and smiles when she leaves.</a:t>
            </a:r>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165</a:t>
            </a:fld>
            <a:endParaRPr lang="fr-FR"/>
          </a:p>
        </p:txBody>
      </p:sp>
    </p:spTree>
    <p:extLst>
      <p:ext uri="{BB962C8B-B14F-4D97-AF65-F5344CB8AC3E}">
        <p14:creationId xmlns:p14="http://schemas.microsoft.com/office/powerpoint/2010/main" val="41716774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dirty="0">
                <a:solidFill>
                  <a:srgbClr val="000000"/>
                </a:solidFill>
                <a:latin typeface="Century Gothic" pitchFamily="18" charset="0"/>
              </a:rPr>
              <a:t>- Role plays Re-PLASTY sales scenario:   </a:t>
            </a:r>
          </a:p>
          <a:p>
            <a:pPr algn="just"/>
            <a:endParaRPr lang="fr-FR" sz="1000" b="1" dirty="0">
              <a:latin typeface="Century Gothic" pitchFamily="34" charset="0"/>
            </a:endParaRPr>
          </a:p>
          <a:p>
            <a:pPr algn="just"/>
            <a:r>
              <a:rPr lang="fr-FR" sz="1000" dirty="0">
                <a:solidFill>
                  <a:srgbClr val="000000"/>
                </a:solidFill>
                <a:latin typeface="Century Gothic" pitchFamily="18" charset="0"/>
              </a:rPr>
              <a:t>Having completed this reminder on sales techniques and the customer path, ask participants to get into pairs. One will be the customer, the other will be the Personal Beauty Expert.</a:t>
            </a:r>
          </a:p>
          <a:p>
            <a:pPr algn="just"/>
            <a:endParaRPr lang="fr-FR" sz="1000" dirty="0">
              <a:latin typeface="Century Gothic" pitchFamily="34" charset="0"/>
            </a:endParaRPr>
          </a:p>
          <a:p>
            <a:pPr algn="just"/>
            <a:r>
              <a:rPr lang="fr-FR" sz="1000" dirty="0">
                <a:solidFill>
                  <a:srgbClr val="000000"/>
                </a:solidFill>
                <a:latin typeface="Century Gothic" pitchFamily="18" charset="0"/>
              </a:rPr>
              <a:t>Hand out to each pair one of the four sheets "Sales scenario role plays". Once the customer path is complete, hand out a new sheet to each pair and ask the participants to switch roles.</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166</a:t>
            </a:fld>
            <a:endParaRPr lang="fr-FR"/>
          </a:p>
        </p:txBody>
      </p:sp>
    </p:spTree>
    <p:extLst>
      <p:ext uri="{BB962C8B-B14F-4D97-AF65-F5344CB8AC3E}">
        <p14:creationId xmlns:p14="http://schemas.microsoft.com/office/powerpoint/2010/main" val="286613092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olidFill>
                  <a:srgbClr val="000000"/>
                </a:solidFill>
                <a:latin typeface="Century Gothic" pitchFamily="18" charset="0"/>
              </a:rPr>
              <a:t>As well as the classic cases previously discussed, your Personal Beauty Experts may be confronted with cases combining several concerns, corresponding to different product solutions.</a:t>
            </a:r>
          </a:p>
          <a:p>
            <a:endParaRPr lang="fr-FR" sz="1000" dirty="0">
              <a:latin typeface="Century Gothic" pitchFamily="34" charset="0"/>
            </a:endParaRPr>
          </a:p>
          <a:p>
            <a:r>
              <a:rPr lang="fr-FR" sz="1000" dirty="0">
                <a:solidFill>
                  <a:srgbClr val="000000"/>
                </a:solidFill>
                <a:latin typeface="Century Gothic" pitchFamily="18" charset="0"/>
              </a:rPr>
              <a:t>On this slide we have listed the possible combinations (morning/evening) of the various serums in the Re-PLASTY range. In this case, recommend applying one serum in the morning and a different serum in the evening.</a:t>
            </a:r>
          </a:p>
          <a:p>
            <a:endParaRPr lang="fr-FR" sz="1000" dirty="0">
              <a:latin typeface="Century Gothic" pitchFamily="34" charset="0"/>
            </a:endParaRPr>
          </a:p>
          <a:p>
            <a:r>
              <a:rPr lang="fr-FR" sz="1000" b="1" u="sng" dirty="0">
                <a:solidFill>
                  <a:srgbClr val="000000"/>
                </a:solidFill>
                <a:latin typeface="Century Gothic" pitchFamily="18" charset="0"/>
              </a:rPr>
              <a:t>Two combinations must be AVOIDED</a:t>
            </a:r>
            <a:r>
              <a:rPr lang="fr-FR" sz="1000" dirty="0">
                <a:solidFill>
                  <a:srgbClr val="000000"/>
                </a:solidFill>
                <a:latin typeface="Century Gothic" pitchFamily="18" charset="0"/>
              </a:rPr>
              <a:t>: </a:t>
            </a:r>
          </a:p>
          <a:p>
            <a:pPr marL="171435" indent="-171435">
              <a:buFontTx/>
              <a:buChar char="-"/>
            </a:pPr>
            <a:r>
              <a:rPr lang="fr-FR" sz="1000" dirty="0">
                <a:solidFill>
                  <a:srgbClr val="000000"/>
                </a:solidFill>
                <a:latin typeface="Century Gothic" pitchFamily="18" charset="0"/>
              </a:rPr>
              <a:t>Laserist + HD Peel due to excessive desquamation (risk of irritation) </a:t>
            </a:r>
          </a:p>
          <a:p>
            <a:pPr marL="171435" indent="-171435">
              <a:buFontTx/>
              <a:buChar char="-"/>
            </a:pPr>
            <a:r>
              <a:rPr lang="fr-FR" sz="1000" dirty="0">
                <a:solidFill>
                  <a:srgbClr val="000000"/>
                </a:solidFill>
                <a:latin typeface="Century Gothic" pitchFamily="18" charset="0"/>
              </a:rPr>
              <a:t>Mesolift + HD Peel due to excessive risk of skin irritation.</a:t>
            </a:r>
          </a:p>
          <a:p>
            <a:r>
              <a:rPr lang="fr-FR" sz="1000" dirty="0">
                <a:solidFill>
                  <a:srgbClr val="000000"/>
                </a:solidFill>
                <a:latin typeface="Century Gothic" pitchFamily="18" charset="0"/>
              </a:rPr>
              <a:t>It is very important to underline this point to your PBEs during the training.</a:t>
            </a:r>
          </a:p>
          <a:p>
            <a:endParaRPr lang="fr-FR" sz="1000" dirty="0">
              <a:latin typeface="Century Gothic" pitchFamily="34" charset="0"/>
            </a:endParaRPr>
          </a:p>
          <a:p>
            <a:r>
              <a:rPr lang="fr-FR" sz="1000" dirty="0">
                <a:latin typeface="Century Gothic" pitchFamily="34" charset="0"/>
              </a:rPr>
              <a:t> </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167</a:t>
            </a:fld>
            <a:endParaRPr lang="fr-FR"/>
          </a:p>
        </p:txBody>
      </p:sp>
    </p:spTree>
    <p:extLst>
      <p:ext uri="{BB962C8B-B14F-4D97-AF65-F5344CB8AC3E}">
        <p14:creationId xmlns:p14="http://schemas.microsoft.com/office/powerpoint/2010/main" val="36988349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olidFill>
                  <a:srgbClr val="000000"/>
                </a:solidFill>
                <a:latin typeface="Century Gothic" pitchFamily="18" charset="0"/>
              </a:rPr>
              <a:t>HR Solution:  Re-PLASTY LASERIST + Re-PLASTY PRO FILLER (one in the morning, the other in the evening) + Re-PLASTY Mesolift eye contour + Re-PLASTY HD Peel day cream + Re-PLASTY AGE RECOVERY night cream</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168</a:t>
            </a:fld>
            <a:endParaRPr lang="fr-FR"/>
          </a:p>
        </p:txBody>
      </p:sp>
    </p:spTree>
    <p:extLst>
      <p:ext uri="{BB962C8B-B14F-4D97-AF65-F5344CB8AC3E}">
        <p14:creationId xmlns:p14="http://schemas.microsoft.com/office/powerpoint/2010/main" val="28661309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169</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r>
              <a:rPr lang="fr-FR" sz="1000" dirty="0">
                <a:solidFill>
                  <a:srgbClr val="000000"/>
                </a:solidFill>
                <a:latin typeface="Century Gothic" pitchFamily="18" charset="0"/>
              </a:rPr>
              <a:t>HR Solution:  Re-PLASTY LASERIST + Re-PLASTY PRO FILLER (one in the morning, the other in the evening) + Re-PLASTY Mesolift eye contour + Re-PLASTY HD Peel day cream + Re-PLASTY AGE RECOVERY night cream</a:t>
            </a:r>
          </a:p>
        </p:txBody>
      </p:sp>
    </p:spTree>
    <p:extLst>
      <p:ext uri="{BB962C8B-B14F-4D97-AF65-F5344CB8AC3E}">
        <p14:creationId xmlns:p14="http://schemas.microsoft.com/office/powerpoint/2010/main" val="244647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55688" y="811213"/>
            <a:ext cx="5068887" cy="3800475"/>
          </a:xfrm>
        </p:spPr>
      </p:sp>
      <p:sp>
        <p:nvSpPr>
          <p:cNvPr id="3" name="Espace réservé des commentaires 2"/>
          <p:cNvSpPr>
            <a:spLocks noGrp="1"/>
          </p:cNvSpPr>
          <p:nvPr>
            <p:ph type="body" idx="1"/>
          </p:nvPr>
        </p:nvSpPr>
        <p:spPr>
          <a:xfrm>
            <a:off x="714549" y="4757267"/>
            <a:ext cx="5714826" cy="5477347"/>
          </a:xfrm>
        </p:spPr>
        <p:txBody>
          <a:bodyPr>
            <a:noAutofit/>
          </a:bodyPr>
          <a:lstStyle/>
          <a:p>
            <a:pPr marL="171418" indent="-171418" algn="just"/>
            <a:r>
              <a:rPr lang="fr-FR" sz="1000" b="1" u="sng" dirty="0">
                <a:solidFill>
                  <a:srgbClr val="000000"/>
                </a:solidFill>
                <a:latin typeface="Century Gothic" pitchFamily="34" charset="0"/>
              </a:rPr>
              <a:t>TRANSLATION:</a:t>
            </a:r>
          </a:p>
          <a:p>
            <a:pPr marL="171418" indent="-171418" algn="just"/>
            <a:endParaRPr lang="fr-FR" sz="1000" b="1" u="sng" dirty="0">
              <a:solidFill>
                <a:srgbClr val="000000"/>
              </a:solidFill>
              <a:latin typeface="Century Gothic" pitchFamily="34" charset="0"/>
            </a:endParaRPr>
          </a:p>
          <a:p>
            <a:pPr marL="171418" indent="-171418" algn="just"/>
            <a:r>
              <a:rPr lang="fr-FR" sz="1000" dirty="0" err="1">
                <a:solidFill>
                  <a:srgbClr val="000000"/>
                </a:solidFill>
                <a:latin typeface="Century Gothic" pitchFamily="34" charset="0"/>
              </a:rPr>
              <a:t>Cornéocytes</a:t>
            </a:r>
            <a:r>
              <a:rPr lang="fr-FR" sz="1000" dirty="0">
                <a:solidFill>
                  <a:srgbClr val="000000"/>
                </a:solidFill>
                <a:latin typeface="Century Gothic" pitchFamily="34" charset="0"/>
              </a:rPr>
              <a:t>  =  </a:t>
            </a:r>
            <a:r>
              <a:rPr lang="fr-FR" sz="1000" dirty="0" err="1">
                <a:solidFill>
                  <a:srgbClr val="000000"/>
                </a:solidFill>
                <a:latin typeface="Century Gothic" pitchFamily="34" charset="0"/>
              </a:rPr>
              <a:t>Corneocytes</a:t>
            </a:r>
            <a:endParaRPr lang="fr-FR" sz="1000" dirty="0">
              <a:solidFill>
                <a:srgbClr val="000000"/>
              </a:solidFill>
              <a:latin typeface="Century Gothic" pitchFamily="34" charset="0"/>
            </a:endParaRPr>
          </a:p>
          <a:p>
            <a:pPr marL="171418" indent="-171418" algn="just"/>
            <a:r>
              <a:rPr lang="fr-FR" sz="1000" dirty="0" err="1">
                <a:solidFill>
                  <a:srgbClr val="000000"/>
                </a:solidFill>
                <a:latin typeface="Century Gothic" pitchFamily="34" charset="0"/>
              </a:rPr>
              <a:t>Kératinocytes</a:t>
            </a:r>
            <a:r>
              <a:rPr lang="fr-FR" sz="1000" dirty="0">
                <a:solidFill>
                  <a:srgbClr val="000000"/>
                </a:solidFill>
                <a:latin typeface="Century Gothic" pitchFamily="34" charset="0"/>
              </a:rPr>
              <a:t>  =  </a:t>
            </a:r>
            <a:r>
              <a:rPr lang="fr-FR" sz="1000" dirty="0" err="1">
                <a:solidFill>
                  <a:srgbClr val="000000"/>
                </a:solidFill>
                <a:latin typeface="Century Gothic" pitchFamily="34" charset="0"/>
              </a:rPr>
              <a:t>Keratinocytes</a:t>
            </a:r>
            <a:endParaRPr lang="fr-FR" sz="1000" dirty="0">
              <a:solidFill>
                <a:srgbClr val="000000"/>
              </a:solidFill>
              <a:latin typeface="Century Gothic" pitchFamily="34" charset="0"/>
            </a:endParaRPr>
          </a:p>
          <a:p>
            <a:pPr marL="171418" indent="-171418"/>
            <a:r>
              <a:rPr lang="fr-FR" sz="1000" dirty="0" err="1">
                <a:solidFill>
                  <a:srgbClr val="000000"/>
                </a:solidFill>
                <a:latin typeface="Century Gothic" pitchFamily="34" charset="0"/>
              </a:rPr>
              <a:t>Macrophagocyte</a:t>
            </a:r>
            <a:r>
              <a:rPr lang="fr-FR" sz="1000" dirty="0">
                <a:solidFill>
                  <a:srgbClr val="000000"/>
                </a:solidFill>
                <a:latin typeface="Century Gothic" pitchFamily="34" charset="0"/>
              </a:rPr>
              <a:t> </a:t>
            </a:r>
            <a:r>
              <a:rPr lang="fr-FR" sz="1000" dirty="0" err="1">
                <a:solidFill>
                  <a:srgbClr val="000000"/>
                </a:solidFill>
                <a:latin typeface="Century Gothic" pitchFamily="34" charset="0"/>
              </a:rPr>
              <a:t>intraépidermique</a:t>
            </a:r>
            <a:r>
              <a:rPr lang="fr-FR" sz="1000" dirty="0">
                <a:solidFill>
                  <a:srgbClr val="000000"/>
                </a:solidFill>
                <a:latin typeface="Century Gothic" pitchFamily="34" charset="0"/>
              </a:rPr>
              <a:t> = Intra-</a:t>
            </a:r>
            <a:r>
              <a:rPr lang="fr-FR" sz="1000" dirty="0" err="1">
                <a:solidFill>
                  <a:srgbClr val="000000"/>
                </a:solidFill>
                <a:latin typeface="Century Gothic" pitchFamily="34" charset="0"/>
              </a:rPr>
              <a:t>epidermal</a:t>
            </a:r>
            <a:r>
              <a:rPr lang="fr-FR" sz="1000" dirty="0">
                <a:solidFill>
                  <a:srgbClr val="000000"/>
                </a:solidFill>
                <a:latin typeface="Century Gothic" pitchFamily="34" charset="0"/>
              </a:rPr>
              <a:t> </a:t>
            </a:r>
            <a:r>
              <a:rPr lang="fr-FR" sz="1000" dirty="0" err="1">
                <a:solidFill>
                  <a:srgbClr val="000000"/>
                </a:solidFill>
                <a:latin typeface="Century Gothic" pitchFamily="34" charset="0"/>
              </a:rPr>
              <a:t>macrophagocyte</a:t>
            </a:r>
            <a:endParaRPr lang="fr-FR" sz="1000" dirty="0">
              <a:solidFill>
                <a:srgbClr val="000000"/>
              </a:solidFill>
              <a:latin typeface="Century Gothic" pitchFamily="34" charset="0"/>
            </a:endParaRPr>
          </a:p>
          <a:p>
            <a:pPr marL="171418" indent="-171418" algn="just"/>
            <a:r>
              <a:rPr lang="fr-FR" sz="1000" dirty="0" err="1">
                <a:solidFill>
                  <a:srgbClr val="000000"/>
                </a:solidFill>
                <a:latin typeface="Century Gothic" pitchFamily="34" charset="0"/>
              </a:rPr>
              <a:t>Epithélioïdocyte</a:t>
            </a:r>
            <a:r>
              <a:rPr lang="fr-FR" sz="1000" dirty="0">
                <a:solidFill>
                  <a:srgbClr val="000000"/>
                </a:solidFill>
                <a:latin typeface="Century Gothic" pitchFamily="34" charset="0"/>
              </a:rPr>
              <a:t> du tact  = Tactile </a:t>
            </a:r>
            <a:r>
              <a:rPr lang="fr-FR" sz="1000" dirty="0" err="1">
                <a:solidFill>
                  <a:srgbClr val="000000"/>
                </a:solidFill>
                <a:latin typeface="Century Gothic" pitchFamily="34" charset="0"/>
              </a:rPr>
              <a:t>epithelial</a:t>
            </a:r>
            <a:r>
              <a:rPr lang="fr-FR" sz="1000" dirty="0">
                <a:solidFill>
                  <a:srgbClr val="000000"/>
                </a:solidFill>
                <a:latin typeface="Century Gothic" pitchFamily="34" charset="0"/>
              </a:rPr>
              <a:t> </a:t>
            </a:r>
            <a:r>
              <a:rPr lang="fr-FR" sz="1000" dirty="0" err="1">
                <a:solidFill>
                  <a:srgbClr val="000000"/>
                </a:solidFill>
                <a:latin typeface="Century Gothic" pitchFamily="34" charset="0"/>
              </a:rPr>
              <a:t>cell</a:t>
            </a:r>
            <a:r>
              <a:rPr lang="fr-FR" sz="1000" dirty="0">
                <a:solidFill>
                  <a:srgbClr val="000000"/>
                </a:solidFill>
                <a:latin typeface="Century Gothic" pitchFamily="34" charset="0"/>
              </a:rPr>
              <a:t>  </a:t>
            </a:r>
          </a:p>
          <a:p>
            <a:pPr marL="171418" indent="-171418" algn="just"/>
            <a:r>
              <a:rPr lang="fr-FR" sz="1000" dirty="0">
                <a:solidFill>
                  <a:srgbClr val="000000"/>
                </a:solidFill>
                <a:latin typeface="Century Gothic" pitchFamily="34" charset="0"/>
              </a:rPr>
              <a:t>Mélanocyte  =  </a:t>
            </a:r>
            <a:r>
              <a:rPr lang="fr-FR" sz="1000" dirty="0" err="1">
                <a:solidFill>
                  <a:srgbClr val="000000"/>
                </a:solidFill>
                <a:latin typeface="Century Gothic" pitchFamily="34" charset="0"/>
              </a:rPr>
              <a:t>Melanocyte</a:t>
            </a:r>
            <a:r>
              <a:rPr lang="fr-FR" sz="1000" dirty="0">
                <a:solidFill>
                  <a:srgbClr val="000000"/>
                </a:solidFill>
                <a:latin typeface="Century Gothic" pitchFamily="34" charset="0"/>
              </a:rPr>
              <a:t>   </a:t>
            </a:r>
          </a:p>
          <a:p>
            <a:pPr marL="171418" indent="-171418" algn="just"/>
            <a:r>
              <a:rPr lang="fr-FR" sz="1000" dirty="0">
                <a:solidFill>
                  <a:srgbClr val="000000"/>
                </a:solidFill>
                <a:latin typeface="Century Gothic" pitchFamily="34" charset="0"/>
              </a:rPr>
              <a:t>Couche disjointe  =  </a:t>
            </a:r>
            <a:r>
              <a:rPr lang="fr-FR" sz="1000" dirty="0" err="1">
                <a:solidFill>
                  <a:srgbClr val="000000"/>
                </a:solidFill>
                <a:latin typeface="Century Gothic" pitchFamily="34" charset="0"/>
              </a:rPr>
              <a:t>Disjointed</a:t>
            </a:r>
            <a:r>
              <a:rPr lang="fr-FR" sz="1000" dirty="0">
                <a:solidFill>
                  <a:srgbClr val="000000"/>
                </a:solidFill>
                <a:latin typeface="Century Gothic" pitchFamily="34" charset="0"/>
              </a:rPr>
              <a:t> layer</a:t>
            </a:r>
          </a:p>
          <a:p>
            <a:pPr marL="171418" indent="-171418" algn="just"/>
            <a:r>
              <a:rPr lang="fr-FR" sz="1000" dirty="0">
                <a:solidFill>
                  <a:srgbClr val="000000"/>
                </a:solidFill>
                <a:latin typeface="Century Gothic" pitchFamily="34" charset="0"/>
              </a:rPr>
              <a:t>Couche compacte  =  Compact layer</a:t>
            </a:r>
          </a:p>
          <a:p>
            <a:pPr marL="171418" indent="-171418" algn="just"/>
            <a:r>
              <a:rPr lang="fr-FR" sz="1000" dirty="0">
                <a:solidFill>
                  <a:srgbClr val="000000"/>
                </a:solidFill>
                <a:latin typeface="Century Gothic" pitchFamily="34" charset="0"/>
              </a:rPr>
              <a:t>Couche cornée  =  Stratum </a:t>
            </a:r>
            <a:r>
              <a:rPr lang="fr-FR" sz="1000" dirty="0" err="1">
                <a:solidFill>
                  <a:srgbClr val="000000"/>
                </a:solidFill>
                <a:latin typeface="Century Gothic" pitchFamily="34" charset="0"/>
              </a:rPr>
              <a:t>corneum</a:t>
            </a:r>
            <a:endParaRPr lang="fr-FR" sz="1000" dirty="0">
              <a:solidFill>
                <a:srgbClr val="000000"/>
              </a:solidFill>
              <a:latin typeface="Century Gothic" pitchFamily="34" charset="0"/>
            </a:endParaRPr>
          </a:p>
          <a:p>
            <a:pPr marL="171418" indent="-171418" algn="just"/>
            <a:r>
              <a:rPr lang="fr-FR" sz="1000" dirty="0">
                <a:solidFill>
                  <a:srgbClr val="000000"/>
                </a:solidFill>
                <a:latin typeface="Century Gothic" pitchFamily="34" charset="0"/>
              </a:rPr>
              <a:t>Couche granuleuse  =  Stratum </a:t>
            </a:r>
            <a:r>
              <a:rPr lang="fr-FR" sz="1000" dirty="0" err="1">
                <a:solidFill>
                  <a:srgbClr val="000000"/>
                </a:solidFill>
                <a:latin typeface="Century Gothic" pitchFamily="34" charset="0"/>
              </a:rPr>
              <a:t>granulosum</a:t>
            </a:r>
            <a:endParaRPr lang="fr-FR" sz="1000" dirty="0">
              <a:solidFill>
                <a:srgbClr val="000000"/>
              </a:solidFill>
              <a:latin typeface="Century Gothic" pitchFamily="34" charset="0"/>
            </a:endParaRPr>
          </a:p>
          <a:p>
            <a:pPr marL="171418" indent="-171418" algn="just"/>
            <a:r>
              <a:rPr lang="fr-FR" sz="1000" dirty="0">
                <a:solidFill>
                  <a:srgbClr val="000000"/>
                </a:solidFill>
                <a:latin typeface="Century Gothic" pitchFamily="34" charset="0"/>
              </a:rPr>
              <a:t>Couche filamenteuse ou épineuse  =  </a:t>
            </a:r>
            <a:r>
              <a:rPr lang="fr-FR" sz="1000" dirty="0" err="1">
                <a:solidFill>
                  <a:srgbClr val="000000"/>
                </a:solidFill>
                <a:latin typeface="Century Gothic" pitchFamily="34" charset="0"/>
              </a:rPr>
              <a:t>Dendritic</a:t>
            </a:r>
            <a:r>
              <a:rPr lang="fr-FR" sz="1000" dirty="0">
                <a:solidFill>
                  <a:srgbClr val="000000"/>
                </a:solidFill>
                <a:latin typeface="Century Gothic" pitchFamily="34" charset="0"/>
              </a:rPr>
              <a:t> layer or stratum </a:t>
            </a:r>
            <a:r>
              <a:rPr lang="fr-FR" sz="1000" dirty="0" err="1">
                <a:solidFill>
                  <a:srgbClr val="000000"/>
                </a:solidFill>
                <a:latin typeface="Century Gothic" pitchFamily="34" charset="0"/>
              </a:rPr>
              <a:t>spinosum</a:t>
            </a:r>
            <a:endParaRPr lang="fr-FR" sz="1000" dirty="0">
              <a:solidFill>
                <a:srgbClr val="000000"/>
              </a:solidFill>
              <a:latin typeface="Century Gothic" pitchFamily="34" charset="0"/>
            </a:endParaRPr>
          </a:p>
          <a:p>
            <a:pPr marL="171418" indent="-171418" algn="just"/>
            <a:r>
              <a:rPr lang="fr-FR" sz="1000" dirty="0">
                <a:solidFill>
                  <a:srgbClr val="000000"/>
                </a:solidFill>
                <a:latin typeface="Century Gothic" pitchFamily="34" charset="0"/>
              </a:rPr>
              <a:t>Couche basale germinative  =  basal layer or stratum </a:t>
            </a:r>
            <a:r>
              <a:rPr lang="fr-FR" sz="1000" dirty="0" err="1">
                <a:solidFill>
                  <a:srgbClr val="000000"/>
                </a:solidFill>
                <a:latin typeface="Century Gothic" pitchFamily="34" charset="0"/>
              </a:rPr>
              <a:t>germinativum</a:t>
            </a:r>
            <a:endParaRPr lang="fr-FR" sz="1000" dirty="0">
              <a:solidFill>
                <a:srgbClr val="000000"/>
              </a:solidFill>
              <a:latin typeface="Century Gothic" pitchFamily="34" charset="0"/>
            </a:endParaRPr>
          </a:p>
          <a:p>
            <a:pPr marL="171418" indent="-171418" algn="just"/>
            <a:r>
              <a:rPr lang="fr-FR" sz="1000" dirty="0">
                <a:solidFill>
                  <a:srgbClr val="000000"/>
                </a:solidFill>
                <a:latin typeface="Century Gothic" pitchFamily="34" charset="0"/>
              </a:rPr>
              <a:t>Jonction </a:t>
            </a:r>
            <a:r>
              <a:rPr lang="fr-FR" sz="1000" dirty="0" err="1">
                <a:solidFill>
                  <a:srgbClr val="000000"/>
                </a:solidFill>
                <a:latin typeface="Century Gothic" pitchFamily="34" charset="0"/>
              </a:rPr>
              <a:t>dermo</a:t>
            </a:r>
            <a:r>
              <a:rPr lang="fr-FR" sz="1000" dirty="0">
                <a:solidFill>
                  <a:srgbClr val="000000"/>
                </a:solidFill>
                <a:latin typeface="Century Gothic" pitchFamily="34" charset="0"/>
              </a:rPr>
              <a:t>-épidermique ou lame basale  =  </a:t>
            </a:r>
            <a:r>
              <a:rPr lang="fr-FR" sz="1000" dirty="0" err="1">
                <a:solidFill>
                  <a:srgbClr val="000000"/>
                </a:solidFill>
                <a:latin typeface="Century Gothic" pitchFamily="34" charset="0"/>
              </a:rPr>
              <a:t>Dermal</a:t>
            </a:r>
            <a:r>
              <a:rPr lang="fr-FR" sz="1000" dirty="0">
                <a:solidFill>
                  <a:srgbClr val="000000"/>
                </a:solidFill>
                <a:latin typeface="Century Gothic" pitchFamily="34" charset="0"/>
              </a:rPr>
              <a:t>-</a:t>
            </a:r>
            <a:r>
              <a:rPr lang="fr-FR" sz="1000" dirty="0" err="1">
                <a:solidFill>
                  <a:srgbClr val="000000"/>
                </a:solidFill>
                <a:latin typeface="Century Gothic" pitchFamily="34" charset="0"/>
              </a:rPr>
              <a:t>epidermal</a:t>
            </a:r>
            <a:r>
              <a:rPr lang="fr-FR" sz="1000" dirty="0">
                <a:solidFill>
                  <a:srgbClr val="000000"/>
                </a:solidFill>
                <a:latin typeface="Century Gothic" pitchFamily="34" charset="0"/>
              </a:rPr>
              <a:t> </a:t>
            </a:r>
            <a:r>
              <a:rPr lang="fr-FR" sz="1000" dirty="0" err="1">
                <a:solidFill>
                  <a:srgbClr val="000000"/>
                </a:solidFill>
                <a:latin typeface="Century Gothic" pitchFamily="34" charset="0"/>
              </a:rPr>
              <a:t>junction</a:t>
            </a:r>
            <a:r>
              <a:rPr lang="fr-FR" sz="1000" dirty="0">
                <a:solidFill>
                  <a:srgbClr val="000000"/>
                </a:solidFill>
                <a:latin typeface="Century Gothic" pitchFamily="34" charset="0"/>
              </a:rPr>
              <a:t> or basal lamina</a:t>
            </a:r>
          </a:p>
          <a:p>
            <a:pPr marL="171418" indent="-171418" algn="just"/>
            <a:r>
              <a:rPr lang="fr-FR" sz="1000" dirty="0">
                <a:solidFill>
                  <a:srgbClr val="000000"/>
                </a:solidFill>
                <a:latin typeface="Century Gothic" pitchFamily="34" charset="0"/>
              </a:rPr>
              <a:t>Mélanocyte  =  </a:t>
            </a:r>
            <a:r>
              <a:rPr lang="fr-FR" sz="1000" dirty="0" err="1">
                <a:solidFill>
                  <a:srgbClr val="000000"/>
                </a:solidFill>
                <a:latin typeface="Century Gothic" pitchFamily="34" charset="0"/>
              </a:rPr>
              <a:t>Melanocyte</a:t>
            </a:r>
            <a:endParaRPr lang="fr-FR" sz="1000" dirty="0">
              <a:solidFill>
                <a:srgbClr val="000000"/>
              </a:solidFill>
              <a:latin typeface="Century Gothic" pitchFamily="34" charset="0"/>
            </a:endParaRPr>
          </a:p>
          <a:p>
            <a:pPr marL="272557" indent="-272557" algn="just"/>
            <a:endParaRPr lang="fr-FR" sz="1000" dirty="0">
              <a:solidFill>
                <a:srgbClr val="000000"/>
              </a:solidFill>
              <a:latin typeface="Century Gothic" pitchFamily="34" charset="0"/>
            </a:endParaRPr>
          </a:p>
          <a:p>
            <a:pPr indent="-272557" algn="just"/>
            <a:r>
              <a:rPr lang="en-US" sz="1000" dirty="0">
                <a:solidFill>
                  <a:srgbClr val="000000"/>
                </a:solidFill>
                <a:latin typeface="Century Gothic" pitchFamily="34" charset="0"/>
              </a:rPr>
              <a:t>Here is another view of the layers of the epidermis, often used in beauty manuals, which enables us to </a:t>
            </a:r>
            <a:r>
              <a:rPr lang="en-GB" sz="1000" dirty="0">
                <a:solidFill>
                  <a:srgbClr val="000000"/>
                </a:solidFill>
                <a:latin typeface="Century Gothic" pitchFamily="34" charset="0"/>
              </a:rPr>
              <a:t>visualize</a:t>
            </a:r>
            <a:r>
              <a:rPr lang="en-US" sz="1000" dirty="0">
                <a:solidFill>
                  <a:srgbClr val="000000"/>
                </a:solidFill>
                <a:latin typeface="Century Gothic" pitchFamily="34" charset="0"/>
              </a:rPr>
              <a:t> the 5 layers of the epidermis.</a:t>
            </a:r>
            <a:endParaRPr lang="fr-FR" sz="1000" dirty="0">
              <a:solidFill>
                <a:srgbClr val="000000"/>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17</a:t>
            </a:fld>
            <a:endParaRPr lang="fr-FR" dirty="0">
              <a:solidFill>
                <a:prstClr val="black"/>
              </a:solidFill>
            </a:endParaRPr>
          </a:p>
        </p:txBody>
      </p:sp>
    </p:spTree>
    <p:extLst>
      <p:ext uri="{BB962C8B-B14F-4D97-AF65-F5344CB8AC3E}">
        <p14:creationId xmlns:p14="http://schemas.microsoft.com/office/powerpoint/2010/main" val="268594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170</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LASERIST + </a:t>
            </a:r>
            <a:r>
              <a:rPr lang="fr-FR" sz="1000" dirty="0" err="1">
                <a:solidFill>
                  <a:srgbClr val="000000"/>
                </a:solidFill>
                <a:latin typeface="Century Gothic" pitchFamily="18" charset="0"/>
              </a:rPr>
              <a:t>Mesolift</a:t>
            </a:r>
            <a:r>
              <a:rPr lang="fr-FR" sz="1000" dirty="0">
                <a:solidFill>
                  <a:srgbClr val="000000"/>
                </a:solidFill>
                <a:latin typeface="Century Gothic" pitchFamily="18" charset="0"/>
              </a:rPr>
              <a:t> (one in the morning, the other in the evening) + Re-PLASTY Mesolift eye contour + Re-PLASTY Mesolift day cream + Re-PLASTY AGE RECOVERY night cream</a:t>
            </a:r>
          </a:p>
          <a:p>
            <a:endParaRPr lang="fr-FR" sz="1000" dirty="0">
              <a:latin typeface="Century Gothic" pitchFamily="34" charset="0"/>
            </a:endParaRPr>
          </a:p>
        </p:txBody>
      </p:sp>
    </p:spTree>
    <p:extLst>
      <p:ext uri="{BB962C8B-B14F-4D97-AF65-F5344CB8AC3E}">
        <p14:creationId xmlns:p14="http://schemas.microsoft.com/office/powerpoint/2010/main" val="32097870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171</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LASERIST + </a:t>
            </a:r>
            <a:r>
              <a:rPr lang="fr-FR" sz="1000" dirty="0" err="1">
                <a:solidFill>
                  <a:srgbClr val="000000"/>
                </a:solidFill>
                <a:latin typeface="Century Gothic" pitchFamily="18" charset="0"/>
              </a:rPr>
              <a:t>Mesolift</a:t>
            </a:r>
            <a:r>
              <a:rPr lang="fr-FR" sz="1000" dirty="0">
                <a:solidFill>
                  <a:srgbClr val="000000"/>
                </a:solidFill>
                <a:latin typeface="Century Gothic" pitchFamily="18" charset="0"/>
              </a:rPr>
              <a:t> (one in the morning, the other in the evening) + Re-PLASTY Mesolift eye contour + Re-PLASTY Mesolift day cream + Re-PLASTY AGE RECOVERY night cream</a:t>
            </a:r>
          </a:p>
          <a:p>
            <a:pPr defTabSz="914324">
              <a:defRPr/>
            </a:pPr>
            <a:endParaRPr lang="fr-FR" sz="1000" dirty="0">
              <a:latin typeface="Century Gothic" pitchFamily="34" charset="0"/>
            </a:endParaRPr>
          </a:p>
        </p:txBody>
      </p:sp>
    </p:spTree>
    <p:extLst>
      <p:ext uri="{BB962C8B-B14F-4D97-AF65-F5344CB8AC3E}">
        <p14:creationId xmlns:p14="http://schemas.microsoft.com/office/powerpoint/2010/main" val="411072130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172</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PRO FILLER + Re-PLASTY </a:t>
            </a:r>
            <a:r>
              <a:rPr lang="fr-FR" sz="1000" dirty="0" err="1">
                <a:solidFill>
                  <a:srgbClr val="000000"/>
                </a:solidFill>
                <a:latin typeface="Century Gothic" pitchFamily="18" charset="0"/>
              </a:rPr>
              <a:t>Mesolift</a:t>
            </a:r>
            <a:r>
              <a:rPr lang="fr-FR" sz="1000" dirty="0">
                <a:solidFill>
                  <a:srgbClr val="000000"/>
                </a:solidFill>
                <a:latin typeface="Century Gothic" pitchFamily="18" charset="0"/>
              </a:rPr>
              <a:t> (one in the morning, the other in the evening) + Re-PLASTY Mesolift eye contour + Re-PLASTY Mesolift day cream + Re-PLASTY AGE RECOVERY night cream</a:t>
            </a:r>
          </a:p>
          <a:p>
            <a:endParaRPr lang="fr-FR" sz="1000" dirty="0">
              <a:latin typeface="Century Gothic" pitchFamily="34" charset="0"/>
            </a:endParaRPr>
          </a:p>
        </p:txBody>
      </p:sp>
    </p:spTree>
    <p:extLst>
      <p:ext uri="{BB962C8B-B14F-4D97-AF65-F5344CB8AC3E}">
        <p14:creationId xmlns:p14="http://schemas.microsoft.com/office/powerpoint/2010/main" val="211835490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173</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PRO FILLER + Re-PLASTY </a:t>
            </a:r>
            <a:r>
              <a:rPr lang="fr-FR" sz="1000" dirty="0" err="1">
                <a:solidFill>
                  <a:srgbClr val="000000"/>
                </a:solidFill>
                <a:latin typeface="Century Gothic" pitchFamily="18" charset="0"/>
              </a:rPr>
              <a:t>Mesolift</a:t>
            </a:r>
            <a:r>
              <a:rPr lang="fr-FR" sz="1000" dirty="0">
                <a:solidFill>
                  <a:srgbClr val="000000"/>
                </a:solidFill>
                <a:latin typeface="Century Gothic" pitchFamily="18" charset="0"/>
              </a:rPr>
              <a:t> (one in the morning, the other in the evening) + Re-PLASTY Mesolift eye contour + Re-PLASTY Mesolift day cream + Re-PLASTY AGE RECOVERY night cream</a:t>
            </a:r>
          </a:p>
          <a:p>
            <a:endParaRPr lang="fr-FR" sz="1000" dirty="0">
              <a:latin typeface="Century Gothic" pitchFamily="34" charset="0"/>
            </a:endParaRPr>
          </a:p>
        </p:txBody>
      </p:sp>
    </p:spTree>
    <p:extLst>
      <p:ext uri="{BB962C8B-B14F-4D97-AF65-F5344CB8AC3E}">
        <p14:creationId xmlns:p14="http://schemas.microsoft.com/office/powerpoint/2010/main" val="249673963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174</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PRO FILLER + Re-PLASTY HD PEEL (one in the morning, the other in the evening) + Re-PLASTY Mesolift eye contour + Re-PLASTY HD Peel day cream + Re-PLASTY AGE RECOVERY night cream</a:t>
            </a:r>
          </a:p>
          <a:p>
            <a:endParaRPr lang="fr-FR" sz="1000" dirty="0">
              <a:latin typeface="Century Gothic" pitchFamily="34" charset="0"/>
            </a:endParaRPr>
          </a:p>
        </p:txBody>
      </p:sp>
    </p:spTree>
    <p:extLst>
      <p:ext uri="{BB962C8B-B14F-4D97-AF65-F5344CB8AC3E}">
        <p14:creationId xmlns:p14="http://schemas.microsoft.com/office/powerpoint/2010/main" val="416011432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175</a:t>
            </a:fld>
            <a:endParaRPr lang="fr-FR"/>
          </a:p>
        </p:txBody>
      </p:sp>
      <p:sp>
        <p:nvSpPr>
          <p:cNvPr id="5" name="Espace réservé des commentaires 2"/>
          <p:cNvSpPr>
            <a:spLocks noGrp="1"/>
          </p:cNvSpPr>
          <p:nvPr>
            <p:ph type="body" idx="3"/>
          </p:nvPr>
        </p:nvSpPr>
        <p:spPr>
          <a:xfrm>
            <a:off x="741338" y="4829275"/>
            <a:ext cx="5679440" cy="4605576"/>
          </a:xfrm>
        </p:spPr>
        <p:txBody>
          <a:bodyPr/>
          <a:lstStyle/>
          <a:p>
            <a:pPr defTabSz="914324">
              <a:defRPr/>
            </a:pPr>
            <a:r>
              <a:rPr lang="fr-FR" sz="1000" dirty="0">
                <a:solidFill>
                  <a:srgbClr val="000000"/>
                </a:solidFill>
                <a:latin typeface="Century Gothic" pitchFamily="18" charset="0"/>
              </a:rPr>
              <a:t>HR Solution:  Re-PLASTY PRO FILLER + Re-PLASTY HD PEEL (one in the morning, the other in the evening) + Re-PLASTY Mesolift eye contour + Re-PLASTY HD Peel day cream + Re-PLASTY AGE RECOVERY night cream</a:t>
            </a:r>
          </a:p>
          <a:p>
            <a:endParaRPr lang="fr-FR" sz="1000" dirty="0">
              <a:latin typeface="Century Gothic" pitchFamily="34" charset="0"/>
            </a:endParaRPr>
          </a:p>
        </p:txBody>
      </p:sp>
    </p:spTree>
    <p:extLst>
      <p:ext uri="{BB962C8B-B14F-4D97-AF65-F5344CB8AC3E}">
        <p14:creationId xmlns:p14="http://schemas.microsoft.com/office/powerpoint/2010/main" val="11314179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olidFill>
                  <a:srgbClr val="000000"/>
                </a:solidFill>
                <a:latin typeface="Century Gothic" pitchFamily="34" charset="0"/>
              </a:rPr>
              <a:t>Calculation of the overall test score: (written test + oral):</a:t>
            </a:r>
          </a:p>
          <a:p>
            <a:r>
              <a:rPr lang="fr-FR" sz="1000" b="1" dirty="0">
                <a:solidFill>
                  <a:srgbClr val="000000"/>
                </a:solidFill>
                <a:latin typeface="Century Gothic" pitchFamily="34" charset="0"/>
              </a:rPr>
              <a:t>WRITTEN: </a:t>
            </a:r>
          </a:p>
          <a:p>
            <a:r>
              <a:rPr lang="fr-FR" sz="1000" dirty="0">
                <a:solidFill>
                  <a:srgbClr val="000000"/>
                </a:solidFill>
                <a:latin typeface="Century Gothic" pitchFamily="34" charset="0"/>
              </a:rPr>
              <a:t>PART 1: SKIN BIOLOGY:       </a:t>
            </a:r>
            <a:r>
              <a:rPr lang="fr-FR" sz="1000" b="1" dirty="0">
                <a:solidFill>
                  <a:srgbClr val="000000"/>
                </a:solidFill>
                <a:latin typeface="Century Gothic" pitchFamily="34" charset="0"/>
              </a:rPr>
              <a:t>/25 points</a:t>
            </a:r>
          </a:p>
          <a:p>
            <a:r>
              <a:rPr lang="fr-FR" sz="1000" dirty="0">
                <a:solidFill>
                  <a:srgbClr val="000000"/>
                </a:solidFill>
                <a:latin typeface="Century Gothic" pitchFamily="34" charset="0"/>
              </a:rPr>
              <a:t>PART 2: AESTHETIC MEDICINE PROCEDURES AND HR RESPONSES:      </a:t>
            </a:r>
            <a:r>
              <a:rPr lang="fr-FR" sz="1000" b="1" dirty="0">
                <a:solidFill>
                  <a:srgbClr val="000000"/>
                </a:solidFill>
                <a:latin typeface="Century Gothic" pitchFamily="34" charset="0"/>
              </a:rPr>
              <a:t>/115 points</a:t>
            </a:r>
          </a:p>
          <a:p>
            <a:r>
              <a:rPr lang="fr-FR" sz="1000" dirty="0">
                <a:solidFill>
                  <a:srgbClr val="000000"/>
                </a:solidFill>
                <a:latin typeface="Century Gothic" pitchFamily="34" charset="0"/>
              </a:rPr>
              <a:t>PART 3: CUSTOMER PATH:      </a:t>
            </a:r>
            <a:r>
              <a:rPr lang="fr-FR" sz="1000" b="1" dirty="0">
                <a:solidFill>
                  <a:srgbClr val="000000"/>
                </a:solidFill>
                <a:latin typeface="Century Gothic" pitchFamily="34" charset="0"/>
              </a:rPr>
              <a:t>/20 points</a:t>
            </a:r>
          </a:p>
          <a:p>
            <a:r>
              <a:rPr lang="fr-FR" sz="1000" b="1" dirty="0">
                <a:solidFill>
                  <a:srgbClr val="000000"/>
                </a:solidFill>
                <a:latin typeface="Century Gothic" pitchFamily="34" charset="0"/>
              </a:rPr>
              <a:t>ORAL: </a:t>
            </a:r>
            <a:r>
              <a:rPr lang="fr-FR" sz="1000" dirty="0">
                <a:solidFill>
                  <a:srgbClr val="000000"/>
                </a:solidFill>
                <a:latin typeface="Century Gothic" pitchFamily="34" charset="0"/>
              </a:rPr>
              <a:t>SALES SCENARIO ROLE PLAYS:     </a:t>
            </a:r>
            <a:r>
              <a:rPr lang="fr-FR" sz="1000" b="1" dirty="0">
                <a:solidFill>
                  <a:srgbClr val="000000"/>
                </a:solidFill>
                <a:latin typeface="Century Gothic" pitchFamily="34" charset="0"/>
              </a:rPr>
              <a:t>/20 points</a:t>
            </a:r>
          </a:p>
          <a:p>
            <a:endParaRPr lang="fr-FR" sz="1000" dirty="0">
              <a:latin typeface="Century Gothic" pitchFamily="34" charset="0"/>
            </a:endParaRPr>
          </a:p>
          <a:p>
            <a:r>
              <a:rPr lang="fr-FR" sz="1000" i="1" dirty="0">
                <a:solidFill>
                  <a:srgbClr val="000000"/>
                </a:solidFill>
                <a:latin typeface="Century Gothic" pitchFamily="34" charset="0"/>
              </a:rPr>
              <a:t>Example of a PBE with the following scores in the 3 parts of the written test: </a:t>
            </a:r>
          </a:p>
          <a:p>
            <a:endParaRPr lang="fr-FR" sz="1000" b="1" i="1" dirty="0">
              <a:latin typeface="Century Gothic" pitchFamily="34" charset="0"/>
            </a:endParaRPr>
          </a:p>
          <a:p>
            <a:r>
              <a:rPr lang="fr-FR" sz="1000" i="1" dirty="0">
                <a:solidFill>
                  <a:srgbClr val="000000"/>
                </a:solidFill>
                <a:latin typeface="Century Gothic" pitchFamily="34" charset="0"/>
              </a:rPr>
              <a:t>PART 1: </a:t>
            </a:r>
            <a:r>
              <a:rPr lang="fr-FR" sz="1000" b="1" i="1" dirty="0">
                <a:solidFill>
                  <a:srgbClr val="000000"/>
                </a:solidFill>
                <a:latin typeface="Century Gothic" pitchFamily="34" charset="0"/>
              </a:rPr>
              <a:t>21/25 points </a:t>
            </a:r>
          </a:p>
          <a:p>
            <a:r>
              <a:rPr lang="fr-FR" sz="1000" i="1" dirty="0">
                <a:solidFill>
                  <a:srgbClr val="000000"/>
                </a:solidFill>
                <a:latin typeface="Century Gothic" pitchFamily="34" charset="0"/>
              </a:rPr>
              <a:t>PART 2: </a:t>
            </a:r>
            <a:r>
              <a:rPr lang="fr-FR" sz="1000" b="1" i="1" dirty="0">
                <a:solidFill>
                  <a:srgbClr val="000000"/>
                </a:solidFill>
                <a:latin typeface="Century Gothic" pitchFamily="34" charset="0"/>
              </a:rPr>
              <a:t>90/115 points </a:t>
            </a:r>
          </a:p>
          <a:p>
            <a:r>
              <a:rPr lang="fr-FR" sz="1000" i="1" dirty="0">
                <a:solidFill>
                  <a:srgbClr val="000000"/>
                </a:solidFill>
                <a:latin typeface="Century Gothic" pitchFamily="34" charset="0"/>
              </a:rPr>
              <a:t>PART 3: </a:t>
            </a:r>
            <a:r>
              <a:rPr lang="fr-FR" sz="1000" b="1" i="1" dirty="0">
                <a:solidFill>
                  <a:srgbClr val="000000"/>
                </a:solidFill>
                <a:latin typeface="Century Gothic" pitchFamily="34" charset="0"/>
              </a:rPr>
              <a:t>14/20 points</a:t>
            </a:r>
          </a:p>
          <a:p>
            <a:r>
              <a:rPr lang="fr-FR" sz="1000" i="1" dirty="0">
                <a:solidFill>
                  <a:srgbClr val="000000"/>
                </a:solidFill>
                <a:latin typeface="Century Gothic" pitchFamily="34" charset="0"/>
              </a:rPr>
              <a:t>And </a:t>
            </a:r>
            <a:r>
              <a:rPr lang="fr-FR" sz="1000" b="1" i="1" dirty="0">
                <a:solidFill>
                  <a:srgbClr val="000000"/>
                </a:solidFill>
                <a:latin typeface="Century Gothic" pitchFamily="34" charset="0"/>
              </a:rPr>
              <a:t>16/20 </a:t>
            </a:r>
            <a:r>
              <a:rPr lang="fr-FR" sz="1000" i="1" dirty="0">
                <a:solidFill>
                  <a:srgbClr val="000000"/>
                </a:solidFill>
                <a:latin typeface="Century Gothic" pitchFamily="34" charset="0"/>
              </a:rPr>
              <a:t>in the sales scenario role plays</a:t>
            </a:r>
          </a:p>
          <a:p>
            <a:endParaRPr lang="fr-FR" sz="1000" b="1" dirty="0">
              <a:latin typeface="Century Gothic" pitchFamily="34" charset="0"/>
            </a:endParaRPr>
          </a:p>
          <a:p>
            <a:r>
              <a:rPr lang="fr-FR" sz="1000" b="1" u="sng" dirty="0">
                <a:solidFill>
                  <a:srgbClr val="000000"/>
                </a:solidFill>
                <a:latin typeface="Century Gothic" pitchFamily="34" charset="0"/>
              </a:rPr>
              <a:t>Step 1: </a:t>
            </a:r>
            <a:r>
              <a:rPr lang="fr-FR" sz="1000" b="1" dirty="0">
                <a:solidFill>
                  <a:srgbClr val="000000"/>
                </a:solidFill>
                <a:latin typeface="Century Gothic" pitchFamily="34" charset="0"/>
              </a:rPr>
              <a:t>transform the score into a mark out of 20:</a:t>
            </a:r>
          </a:p>
          <a:p>
            <a:r>
              <a:rPr lang="fr-FR" sz="1000" b="1" dirty="0">
                <a:solidFill>
                  <a:srgbClr val="000000"/>
                </a:solidFill>
                <a:latin typeface="Century Gothic" pitchFamily="34" charset="0"/>
              </a:rPr>
              <a:t>21/25 points </a:t>
            </a:r>
            <a:r>
              <a:rPr lang="fr-FR" sz="1000" b="1" dirty="0">
                <a:latin typeface="Century Gothic" pitchFamily="34" charset="0"/>
              </a:rPr>
              <a:t> </a:t>
            </a:r>
            <a:r>
              <a:rPr lang="fr-FR" sz="1000" b="1" dirty="0">
                <a:latin typeface="Century Gothic" pitchFamily="34" charset="0"/>
                <a:sym typeface="Wingdings" pitchFamily="2" charset="2"/>
              </a:rPr>
              <a:t> </a:t>
            </a:r>
            <a:r>
              <a:rPr lang="fr-FR" sz="1000" b="1" dirty="0">
                <a:solidFill>
                  <a:srgbClr val="000000"/>
                </a:solidFill>
                <a:latin typeface="Century Gothic" pitchFamily="34" charset="0"/>
              </a:rPr>
              <a:t> </a:t>
            </a:r>
            <a:r>
              <a:rPr lang="fr-FR" sz="1000" dirty="0">
                <a:solidFill>
                  <a:srgbClr val="000000"/>
                </a:solidFill>
                <a:latin typeface="Century Gothic" pitchFamily="34" charset="0"/>
              </a:rPr>
              <a:t>to calculate the score out of 20: (21x20)/25 = </a:t>
            </a:r>
            <a:r>
              <a:rPr lang="fr-FR" sz="1000" b="1" dirty="0">
                <a:solidFill>
                  <a:srgbClr val="000000"/>
                </a:solidFill>
                <a:latin typeface="Century Gothic" pitchFamily="34" charset="0"/>
              </a:rPr>
              <a:t>16.8/20</a:t>
            </a:r>
          </a:p>
          <a:p>
            <a:r>
              <a:rPr lang="fr-FR" sz="1000" b="1" dirty="0">
                <a:solidFill>
                  <a:srgbClr val="000000"/>
                </a:solidFill>
                <a:latin typeface="Century Gothic" pitchFamily="34" charset="0"/>
              </a:rPr>
              <a:t>90/115 points </a:t>
            </a:r>
            <a:r>
              <a:rPr lang="fr-FR" sz="1000" b="1" dirty="0">
                <a:latin typeface="Century Gothic" pitchFamily="34" charset="0"/>
              </a:rPr>
              <a:t> </a:t>
            </a:r>
            <a:r>
              <a:rPr lang="fr-FR" sz="1000" b="1" dirty="0">
                <a:latin typeface="Century Gothic" pitchFamily="34" charset="0"/>
                <a:sym typeface="Wingdings" pitchFamily="2" charset="2"/>
              </a:rPr>
              <a:t> </a:t>
            </a:r>
            <a:r>
              <a:rPr lang="fr-FR" sz="1000" dirty="0">
                <a:solidFill>
                  <a:srgbClr val="000000"/>
                </a:solidFill>
                <a:latin typeface="Century Gothic" pitchFamily="34" charset="0"/>
              </a:rPr>
              <a:t>to calculate the score out of 20: (90x20)/115 = </a:t>
            </a:r>
            <a:r>
              <a:rPr lang="fr-FR" sz="1000" b="1" dirty="0">
                <a:solidFill>
                  <a:srgbClr val="000000"/>
                </a:solidFill>
                <a:latin typeface="Century Gothic" pitchFamily="34" charset="0"/>
              </a:rPr>
              <a:t>15.6/20</a:t>
            </a:r>
          </a:p>
          <a:p>
            <a:r>
              <a:rPr lang="fr-FR" sz="1000" b="1" dirty="0">
                <a:solidFill>
                  <a:srgbClr val="000000"/>
                </a:solidFill>
                <a:latin typeface="Century Gothic" pitchFamily="34" charset="0"/>
              </a:rPr>
              <a:t>14/20 points </a:t>
            </a:r>
            <a:r>
              <a:rPr lang="fr-FR" sz="1000" b="1" dirty="0">
                <a:latin typeface="Century Gothic" pitchFamily="34" charset="0"/>
              </a:rPr>
              <a:t> </a:t>
            </a:r>
            <a:r>
              <a:rPr lang="fr-FR" sz="1000" b="1" dirty="0">
                <a:latin typeface="Century Gothic" pitchFamily="34" charset="0"/>
                <a:sym typeface="Wingdings" pitchFamily="2" charset="2"/>
              </a:rPr>
              <a:t> </a:t>
            </a:r>
            <a:r>
              <a:rPr lang="fr-FR" sz="1000" dirty="0">
                <a:solidFill>
                  <a:srgbClr val="000000"/>
                </a:solidFill>
                <a:latin typeface="Century Gothic" pitchFamily="34" charset="0"/>
              </a:rPr>
              <a:t>out of 20 </a:t>
            </a:r>
          </a:p>
          <a:p>
            <a:endParaRPr lang="fr-FR" sz="1000" b="1" dirty="0">
              <a:latin typeface="Century Gothic" pitchFamily="34" charset="0"/>
            </a:endParaRPr>
          </a:p>
          <a:p>
            <a:r>
              <a:rPr lang="fr-FR" sz="1000" b="1" u="sng" dirty="0">
                <a:solidFill>
                  <a:srgbClr val="000000"/>
                </a:solidFill>
                <a:latin typeface="Century Gothic" pitchFamily="34" charset="0"/>
              </a:rPr>
              <a:t>Step 2: </a:t>
            </a:r>
            <a:r>
              <a:rPr lang="fr-FR" sz="1000" b="1" dirty="0">
                <a:solidFill>
                  <a:srgbClr val="000000"/>
                </a:solidFill>
                <a:latin typeface="Century Gothic" pitchFamily="34" charset="0"/>
              </a:rPr>
              <a:t>overall written test score:  </a:t>
            </a:r>
          </a:p>
          <a:p>
            <a:r>
              <a:rPr lang="fr-FR" sz="1000" dirty="0">
                <a:solidFill>
                  <a:srgbClr val="000000"/>
                </a:solidFill>
                <a:latin typeface="Century Gothic" pitchFamily="34" charset="0"/>
              </a:rPr>
              <a:t>(16.8+15.6+14)/3 = </a:t>
            </a:r>
            <a:r>
              <a:rPr lang="fr-FR" sz="1000" b="1" dirty="0">
                <a:solidFill>
                  <a:srgbClr val="000000"/>
                </a:solidFill>
                <a:latin typeface="Century Gothic" pitchFamily="34" charset="0"/>
              </a:rPr>
              <a:t>15.4/20 </a:t>
            </a:r>
          </a:p>
          <a:p>
            <a:endParaRPr lang="fr-FR" sz="1000" b="1" dirty="0">
              <a:latin typeface="Century Gothic" pitchFamily="34" charset="0"/>
            </a:endParaRPr>
          </a:p>
          <a:p>
            <a:r>
              <a:rPr lang="fr-FR" sz="1000" b="1" u="sng" dirty="0">
                <a:solidFill>
                  <a:srgbClr val="000000"/>
                </a:solidFill>
                <a:latin typeface="Century Gothic" pitchFamily="34" charset="0"/>
              </a:rPr>
              <a:t>Step 3: </a:t>
            </a:r>
            <a:r>
              <a:rPr lang="fr-FR" sz="1000" b="1" dirty="0">
                <a:solidFill>
                  <a:srgbClr val="000000"/>
                </a:solidFill>
                <a:latin typeface="Century Gothic" pitchFamily="34" charset="0"/>
              </a:rPr>
              <a:t>overall written test + role plays: </a:t>
            </a:r>
          </a:p>
          <a:p>
            <a:r>
              <a:rPr lang="fr-FR" sz="1000" dirty="0">
                <a:solidFill>
                  <a:srgbClr val="000000"/>
                </a:solidFill>
                <a:latin typeface="Century Gothic" pitchFamily="34" charset="0"/>
              </a:rPr>
              <a:t>(15.4+16)/2= </a:t>
            </a:r>
            <a:r>
              <a:rPr lang="fr-FR" sz="1000" b="1" dirty="0">
                <a:solidFill>
                  <a:srgbClr val="000000"/>
                </a:solidFill>
                <a:latin typeface="Century Gothic" pitchFamily="34" charset="0"/>
              </a:rPr>
              <a:t>15.7/20</a:t>
            </a:r>
          </a:p>
          <a:p>
            <a:endParaRPr lang="fr-FR" sz="1000" b="1" dirty="0">
              <a:latin typeface="Century Gothic" pitchFamily="34" charset="0"/>
            </a:endParaRPr>
          </a:p>
          <a:p>
            <a:r>
              <a:rPr lang="fr-FR" sz="1000" b="1" dirty="0">
                <a:latin typeface="Century Gothic" pitchFamily="34" charset="0"/>
              </a:rPr>
              <a:t> </a:t>
            </a:r>
            <a:r>
              <a:rPr lang="fr-FR" sz="1000" b="1" dirty="0">
                <a:latin typeface="Century Gothic" pitchFamily="34" charset="0"/>
                <a:sym typeface="Wingdings" pitchFamily="2" charset="2"/>
              </a:rPr>
              <a:t> </a:t>
            </a:r>
            <a:r>
              <a:rPr lang="fr-FR" sz="1000" b="1" dirty="0">
                <a:solidFill>
                  <a:srgbClr val="000000"/>
                </a:solidFill>
                <a:latin typeface="Century Gothic" pitchFamily="34" charset="0"/>
              </a:rPr>
              <a:t> The PBE has achieved an overall score of 15.7 for the whole test (written + oral), she has therefore passed the test and will receive </a:t>
            </a:r>
            <a:r>
              <a:rPr lang="fr-FR" sz="1000" b="1" dirty="0" err="1">
                <a:solidFill>
                  <a:srgbClr val="000000"/>
                </a:solidFill>
                <a:latin typeface="Century Gothic" pitchFamily="34" charset="0"/>
              </a:rPr>
              <a:t>her</a:t>
            </a:r>
            <a:r>
              <a:rPr lang="fr-FR" sz="1000" b="1" dirty="0">
                <a:solidFill>
                  <a:srgbClr val="000000"/>
                </a:solidFill>
                <a:latin typeface="Century Gothic" pitchFamily="34" charset="0"/>
              </a:rPr>
              <a:t> Instant Re-PLASTY </a:t>
            </a:r>
            <a:r>
              <a:rPr lang="fr-FR" sz="1000" b="1" dirty="0" err="1">
                <a:solidFill>
                  <a:srgbClr val="000000"/>
                </a:solidFill>
                <a:latin typeface="Century Gothic" pitchFamily="34" charset="0"/>
              </a:rPr>
              <a:t>Aesthetic</a:t>
            </a:r>
            <a:r>
              <a:rPr lang="fr-FR" sz="1000" b="1" dirty="0">
                <a:solidFill>
                  <a:srgbClr val="000000"/>
                </a:solidFill>
                <a:latin typeface="Century Gothic" pitchFamily="34" charset="0"/>
              </a:rPr>
              <a:t> </a:t>
            </a:r>
            <a:r>
              <a:rPr lang="fr-FR" sz="1000" b="1" dirty="0" err="1">
                <a:solidFill>
                  <a:srgbClr val="000000"/>
                </a:solidFill>
                <a:latin typeface="Century Gothic" pitchFamily="34" charset="0"/>
              </a:rPr>
              <a:t>Procedures</a:t>
            </a:r>
            <a:r>
              <a:rPr lang="fr-FR" sz="1000" b="1" dirty="0">
                <a:solidFill>
                  <a:srgbClr val="000000"/>
                </a:solidFill>
                <a:latin typeface="Century Gothic" pitchFamily="34" charset="0"/>
              </a:rPr>
              <a:t> </a:t>
            </a:r>
            <a:r>
              <a:rPr lang="fr-FR" sz="1000" b="1" dirty="0" err="1">
                <a:solidFill>
                  <a:srgbClr val="000000"/>
                </a:solidFill>
                <a:latin typeface="Century Gothic" pitchFamily="34" charset="0"/>
              </a:rPr>
              <a:t>Diploma</a:t>
            </a:r>
            <a:r>
              <a:rPr lang="fr-FR" sz="1000" b="1" dirty="0">
                <a:solidFill>
                  <a:srgbClr val="000000"/>
                </a:solidFill>
                <a:latin typeface="Century Gothic" pitchFamily="34" charset="0"/>
              </a:rPr>
              <a:t>.</a:t>
            </a:r>
          </a:p>
          <a:p>
            <a:endParaRPr lang="fr-FR" sz="1000" b="1" dirty="0">
              <a:latin typeface="Century Gothic" pitchFamily="34" charset="0"/>
            </a:endParaRPr>
          </a:p>
          <a:p>
            <a:endParaRPr lang="fr-FR" sz="1000" b="1" dirty="0">
              <a:latin typeface="Century Gothic" pitchFamily="34" charset="0"/>
            </a:endParaRPr>
          </a:p>
        </p:txBody>
      </p:sp>
      <p:sp>
        <p:nvSpPr>
          <p:cNvPr id="4" name="Espace réservé du numéro de diapositive 3"/>
          <p:cNvSpPr>
            <a:spLocks noGrp="1"/>
          </p:cNvSpPr>
          <p:nvPr>
            <p:ph type="sldNum" sz="quarter" idx="10"/>
          </p:nvPr>
        </p:nvSpPr>
        <p:spPr>
          <a:xfrm>
            <a:off x="6429970" y="9721107"/>
            <a:ext cx="667687" cy="511731"/>
          </a:xfrm>
        </p:spPr>
        <p:txBody>
          <a:bodyPr/>
          <a:lstStyle/>
          <a:p>
            <a:fld id="{09375C1B-2584-4A01-95F7-9CA792E560AA}" type="slidenum">
              <a:rPr lang="fr-FR" smtClean="0"/>
              <a:pPr/>
              <a:t>176</a:t>
            </a:fld>
            <a:endParaRPr lang="fr-FR" dirty="0"/>
          </a:p>
        </p:txBody>
      </p:sp>
    </p:spTree>
    <p:extLst>
      <p:ext uri="{BB962C8B-B14F-4D97-AF65-F5344CB8AC3E}">
        <p14:creationId xmlns:p14="http://schemas.microsoft.com/office/powerpoint/2010/main" val="215349220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177</a:t>
            </a:fld>
            <a:endParaRPr lang="fr-FR"/>
          </a:p>
        </p:txBody>
      </p:sp>
    </p:spTree>
    <p:extLst>
      <p:ext uri="{BB962C8B-B14F-4D97-AF65-F5344CB8AC3E}">
        <p14:creationId xmlns:p14="http://schemas.microsoft.com/office/powerpoint/2010/main" val="42550651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178</a:t>
            </a:fld>
            <a:endParaRPr lang="fr-FR"/>
          </a:p>
        </p:txBody>
      </p:sp>
    </p:spTree>
    <p:extLst>
      <p:ext uri="{BB962C8B-B14F-4D97-AF65-F5344CB8AC3E}">
        <p14:creationId xmlns:p14="http://schemas.microsoft.com/office/powerpoint/2010/main" val="236000519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179</a:t>
            </a:fld>
            <a:endParaRPr lang="fr-FR"/>
          </a:p>
        </p:txBody>
      </p:sp>
    </p:spTree>
    <p:extLst>
      <p:ext uri="{BB962C8B-B14F-4D97-AF65-F5344CB8AC3E}">
        <p14:creationId xmlns:p14="http://schemas.microsoft.com/office/powerpoint/2010/main" val="389021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4575" y="811213"/>
            <a:ext cx="5081588" cy="381000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18</a:t>
            </a:fld>
            <a:endParaRPr lang="fr-FR">
              <a:solidFill>
                <a:prstClr val="black"/>
              </a:solidFill>
            </a:endParaRPr>
          </a:p>
        </p:txBody>
      </p:sp>
      <p:sp>
        <p:nvSpPr>
          <p:cNvPr id="4" name="Espace réservé des commentaires 3"/>
          <p:cNvSpPr>
            <a:spLocks noGrp="1"/>
          </p:cNvSpPr>
          <p:nvPr>
            <p:ph type="body" idx="1"/>
          </p:nvPr>
        </p:nvSpPr>
        <p:spPr/>
        <p:txBody>
          <a:bodyPr>
            <a:normAutofit fontScale="85000" lnSpcReduction="20000"/>
          </a:bodyPr>
          <a:lstStyle/>
          <a:p>
            <a:pPr algn="just" defTabSz="914230">
              <a:lnSpc>
                <a:spcPct val="120000"/>
              </a:lnSpc>
              <a:defRPr/>
            </a:pPr>
            <a:r>
              <a:rPr lang="en-GB" b="1" noProof="0" dirty="0" smtClean="0">
                <a:solidFill>
                  <a:srgbClr val="000000"/>
                </a:solidFill>
                <a:latin typeface="Century Gothic" pitchFamily="34" charset="0"/>
              </a:rPr>
              <a:t>CELLULAR REGENERATION: KERATINIZATION PROCESS</a:t>
            </a:r>
          </a:p>
          <a:p>
            <a:pPr algn="just" defTabSz="914230">
              <a:lnSpc>
                <a:spcPct val="120000"/>
              </a:lnSpc>
              <a:defRPr/>
            </a:pPr>
            <a:endParaRPr lang="en-GB" noProof="0" dirty="0" smtClean="0">
              <a:solidFill>
                <a:srgbClr val="000000"/>
              </a:solidFill>
              <a:latin typeface="Century Gothic" pitchFamily="34" charset="0"/>
            </a:endParaRPr>
          </a:p>
          <a:p>
            <a:pPr marL="171418" indent="-171418" algn="just">
              <a:lnSpc>
                <a:spcPct val="120000"/>
              </a:lnSpc>
              <a:buFont typeface="Wingdings" pitchFamily="2" charset="2"/>
              <a:buChar char="§"/>
              <a:defRPr/>
            </a:pPr>
            <a:r>
              <a:rPr lang="en-GB" noProof="0" dirty="0" smtClean="0">
                <a:solidFill>
                  <a:srgbClr val="000000"/>
                </a:solidFill>
                <a:latin typeface="Century Gothic" pitchFamily="34" charset="0"/>
              </a:rPr>
              <a:t>Cellular regeneration is the process of eliminating dead cells in the form of invisible scales.</a:t>
            </a:r>
          </a:p>
          <a:p>
            <a:pPr marL="361883" indent="-180941" algn="just">
              <a:lnSpc>
                <a:spcPct val="120000"/>
              </a:lnSpc>
              <a:buFontTx/>
              <a:buChar char="-"/>
              <a:defRPr/>
            </a:pPr>
            <a:r>
              <a:rPr lang="en-GB" noProof="0" dirty="0" smtClean="0">
                <a:solidFill>
                  <a:srgbClr val="000000"/>
                </a:solidFill>
                <a:latin typeface="Century Gothic" pitchFamily="34" charset="0"/>
              </a:rPr>
              <a:t>The life cycle for each cell in the epidermis, the keratinocytes, lasts about 21 to 28 days depending on the individual: at the end of the cycle, the dead keratinocytes detach from the skin’s surface.</a:t>
            </a:r>
          </a:p>
          <a:p>
            <a:pPr marL="361883" indent="-180941" algn="just">
              <a:lnSpc>
                <a:spcPct val="120000"/>
              </a:lnSpc>
              <a:buFontTx/>
              <a:buChar char="-"/>
              <a:defRPr/>
            </a:pPr>
            <a:endParaRPr lang="en-GB" noProof="0" dirty="0" smtClean="0">
              <a:solidFill>
                <a:srgbClr val="000000"/>
              </a:solidFill>
              <a:latin typeface="Century Gothic" pitchFamily="34" charset="0"/>
            </a:endParaRPr>
          </a:p>
          <a:p>
            <a:pPr marL="361883" indent="-180941" algn="just">
              <a:lnSpc>
                <a:spcPct val="120000"/>
              </a:lnSpc>
              <a:defRPr/>
            </a:pPr>
            <a:r>
              <a:rPr lang="en-GB" noProof="0" dirty="0" smtClean="0">
                <a:solidFill>
                  <a:srgbClr val="000000"/>
                </a:solidFill>
                <a:latin typeface="Century Gothic" pitchFamily="34" charset="0"/>
              </a:rPr>
              <a:t>-	The cells in the epidermis are constantly renewed starting with a very small number of cells called stem cells. </a:t>
            </a:r>
          </a:p>
          <a:p>
            <a:pPr algn="just">
              <a:lnSpc>
                <a:spcPct val="120000"/>
              </a:lnSpc>
              <a:buFont typeface="Wingdings" pitchFamily="2" charset="2"/>
              <a:buNone/>
            </a:pPr>
            <a:endParaRPr lang="en-GB" noProof="0" dirty="0" smtClean="0">
              <a:solidFill>
                <a:srgbClr val="000000"/>
              </a:solidFill>
              <a:latin typeface="Century Gothic" pitchFamily="34" charset="0"/>
            </a:endParaRPr>
          </a:p>
          <a:p>
            <a:pPr marL="171418" indent="-171418" algn="just">
              <a:lnSpc>
                <a:spcPct val="120000"/>
              </a:lnSpc>
              <a:buFont typeface="Wingdings" pitchFamily="2" charset="2"/>
              <a:buChar char="§"/>
            </a:pPr>
            <a:r>
              <a:rPr lang="en-GB" b="1" noProof="0" dirty="0" smtClean="0">
                <a:solidFill>
                  <a:srgbClr val="000000"/>
                </a:solidFill>
                <a:latin typeface="Century Gothic" pitchFamily="34" charset="0"/>
              </a:rPr>
              <a:t>The stem cells in the epidermis </a:t>
            </a:r>
            <a:r>
              <a:rPr lang="en-GB" noProof="0" dirty="0" smtClean="0">
                <a:solidFill>
                  <a:srgbClr val="000000"/>
                </a:solidFill>
                <a:latin typeface="Century Gothic" pitchFamily="34" charset="0"/>
              </a:rPr>
              <a:t>are located in the basal layer where they are dormant for most of the time. They account for 0.01 – 0.1% of keratinocytes.</a:t>
            </a:r>
          </a:p>
          <a:p>
            <a:pPr marL="180941" algn="just">
              <a:lnSpc>
                <a:spcPct val="120000"/>
              </a:lnSpc>
              <a:tabLst>
                <a:tab pos="361883" algn="l"/>
              </a:tabLst>
            </a:pPr>
            <a:r>
              <a:rPr lang="en-GB" noProof="0" dirty="0" smtClean="0">
                <a:solidFill>
                  <a:srgbClr val="000000"/>
                </a:solidFill>
                <a:latin typeface="Century Gothic" pitchFamily="34" charset="0"/>
              </a:rPr>
              <a:t>-	The cells change as they move from deep in the epidermis toward the surface of the skin, that is from the basal layer to the stratum </a:t>
            </a:r>
            <a:r>
              <a:rPr lang="en-GB" noProof="0" dirty="0" err="1" smtClean="0">
                <a:solidFill>
                  <a:srgbClr val="000000"/>
                </a:solidFill>
                <a:latin typeface="Century Gothic" pitchFamily="34" charset="0"/>
              </a:rPr>
              <a:t>corneum</a:t>
            </a:r>
            <a:r>
              <a:rPr lang="en-GB" noProof="0" dirty="0" smtClean="0">
                <a:solidFill>
                  <a:srgbClr val="000000"/>
                </a:solidFill>
                <a:latin typeface="Century Gothic" pitchFamily="34" charset="0"/>
              </a:rPr>
              <a:t>.</a:t>
            </a:r>
          </a:p>
          <a:p>
            <a:pPr marL="180941" algn="just">
              <a:lnSpc>
                <a:spcPct val="120000"/>
              </a:lnSpc>
              <a:tabLst>
                <a:tab pos="361883" algn="l"/>
              </a:tabLst>
            </a:pPr>
            <a:r>
              <a:rPr lang="en-GB" noProof="0" dirty="0" smtClean="0">
                <a:solidFill>
                  <a:srgbClr val="000000"/>
                </a:solidFill>
                <a:latin typeface="Century Gothic" pitchFamily="34" charset="0"/>
              </a:rPr>
              <a:t>-	When the cells divide, they produce 2 daughter cells, one will remain as a stem cell, the other will become a keratinocyte that will multiply to regenerate the epidermis.</a:t>
            </a:r>
          </a:p>
          <a:p>
            <a:pPr marL="177479" indent="-177479" algn="just">
              <a:lnSpc>
                <a:spcPct val="120000"/>
              </a:lnSpc>
            </a:pPr>
            <a:endParaRPr lang="en-GB" noProof="0" dirty="0" smtClean="0">
              <a:solidFill>
                <a:srgbClr val="000000"/>
              </a:solidFill>
              <a:latin typeface="Century Gothic" pitchFamily="34" charset="0"/>
            </a:endParaRPr>
          </a:p>
          <a:p>
            <a:pPr algn="just" defTabSz="914230">
              <a:lnSpc>
                <a:spcPct val="120000"/>
              </a:lnSpc>
              <a:defRPr/>
            </a:pPr>
            <a:endParaRPr lang="en-GB" noProof="0" dirty="0" smtClean="0">
              <a:solidFill>
                <a:srgbClr val="000000"/>
              </a:solidFill>
              <a:latin typeface="Century Gothic" pitchFamily="34" charset="0"/>
            </a:endParaRPr>
          </a:p>
          <a:p>
            <a:pPr marL="171418" indent="-171418" algn="just" defTabSz="914230">
              <a:lnSpc>
                <a:spcPct val="120000"/>
              </a:lnSpc>
              <a:buFont typeface="Wingdings" pitchFamily="2" charset="2"/>
              <a:buChar char="§"/>
              <a:defRPr/>
            </a:pPr>
            <a:r>
              <a:rPr lang="en-GB" b="1" noProof="0" dirty="0" smtClean="0">
                <a:solidFill>
                  <a:srgbClr val="000000"/>
                </a:solidFill>
                <a:latin typeface="Century Gothic" pitchFamily="34" charset="0"/>
              </a:rPr>
              <a:t>Explanation of the diagram</a:t>
            </a:r>
          </a:p>
          <a:p>
            <a:pPr marL="361883" indent="-180941" algn="just">
              <a:lnSpc>
                <a:spcPct val="120000"/>
              </a:lnSpc>
              <a:buFontTx/>
              <a:buChar char="-"/>
            </a:pPr>
            <a:r>
              <a:rPr lang="en-GB" noProof="0" dirty="0" smtClean="0">
                <a:solidFill>
                  <a:srgbClr val="000000"/>
                </a:solidFill>
                <a:latin typeface="Century Gothic" pitchFamily="34" charset="0"/>
              </a:rPr>
              <a:t>Keratinocytes are formed in the DEJ (at the basal layer level) to produce keratin and will die at the stratum </a:t>
            </a:r>
            <a:r>
              <a:rPr lang="en-GB" noProof="0" dirty="0" err="1" smtClean="0">
                <a:solidFill>
                  <a:srgbClr val="000000"/>
                </a:solidFill>
                <a:latin typeface="Century Gothic" pitchFamily="34" charset="0"/>
              </a:rPr>
              <a:t>corneum</a:t>
            </a:r>
            <a:r>
              <a:rPr lang="en-GB" noProof="0" dirty="0" smtClean="0">
                <a:solidFill>
                  <a:srgbClr val="000000"/>
                </a:solidFill>
                <a:latin typeface="Century Gothic" pitchFamily="34" charset="0"/>
              </a:rPr>
              <a:t> level.</a:t>
            </a:r>
          </a:p>
          <a:p>
            <a:pPr marL="361883" indent="-180941" algn="just">
              <a:lnSpc>
                <a:spcPct val="120000"/>
              </a:lnSpc>
              <a:buFontTx/>
              <a:buChar char="-"/>
            </a:pPr>
            <a:r>
              <a:rPr lang="en-GB" noProof="0" dirty="0" smtClean="0">
                <a:solidFill>
                  <a:srgbClr val="000000"/>
                </a:solidFill>
                <a:latin typeface="Century Gothic" pitchFamily="34" charset="0"/>
              </a:rPr>
              <a:t>Cellular division (mitosis) takes place in the DEJ for each keratinocyte: a mother cell divides in half to form 2 daughter cells. One of the cells undergoes the keratinization process while the other remains in the basal layer to divide and become 2 daughter cells, etc…</a:t>
            </a:r>
          </a:p>
          <a:p>
            <a:pPr algn="just"/>
            <a:endParaRPr lang="en-GB" noProof="0" dirty="0" smtClean="0">
              <a:solidFill>
                <a:srgbClr val="000000"/>
              </a:solidFill>
              <a:latin typeface="Century Gothic" pitchFamily="34" charset="0"/>
            </a:endParaRPr>
          </a:p>
          <a:p>
            <a:pPr marL="177479" indent="-177479" algn="just">
              <a:lnSpc>
                <a:spcPct val="150000"/>
              </a:lnSpc>
            </a:pPr>
            <a:endParaRPr lang="en-GB" noProof="0" dirty="0" smtClean="0">
              <a:solidFill>
                <a:srgbClr val="000000"/>
              </a:solidFill>
              <a:latin typeface="Century Gothic" pitchFamily="34" charset="0"/>
            </a:endParaRPr>
          </a:p>
          <a:p>
            <a:pPr algn="just">
              <a:defRPr/>
            </a:pPr>
            <a:endParaRPr lang="en-GB" noProof="0" dirty="0" smtClean="0">
              <a:solidFill>
                <a:srgbClr val="000000"/>
              </a:solidFill>
              <a:latin typeface="Century Gothic" pitchFamily="34" charset="0"/>
            </a:endParaRPr>
          </a:p>
          <a:p>
            <a:pPr algn="just" defTabSz="914230">
              <a:defRPr/>
            </a:pPr>
            <a:endParaRPr lang="en-GB" noProof="0" dirty="0" smtClean="0">
              <a:solidFill>
                <a:srgbClr val="000000"/>
              </a:solidFill>
              <a:latin typeface="Century Gothic" pitchFamily="34" charset="0"/>
            </a:endParaRPr>
          </a:p>
          <a:p>
            <a:pPr marL="177479" indent="-177479" algn="just">
              <a:lnSpc>
                <a:spcPct val="150000"/>
              </a:lnSpc>
              <a:buFont typeface="Wingdings" pitchFamily="2" charset="2"/>
              <a:buChar char="§"/>
            </a:pPr>
            <a:endParaRPr lang="en-GB" noProof="0" dirty="0" smtClean="0">
              <a:solidFill>
                <a:srgbClr val="000000"/>
              </a:solidFill>
              <a:latin typeface="Century Gothic" pitchFamily="34" charset="0"/>
            </a:endParaRPr>
          </a:p>
          <a:p>
            <a:pPr algn="just" defTabSz="914230">
              <a:defRPr/>
            </a:pPr>
            <a:endParaRPr lang="en-GB" noProof="0" dirty="0" smtClean="0">
              <a:solidFill>
                <a:srgbClr val="000000"/>
              </a:solidFill>
              <a:latin typeface="Century Gothic" pitchFamily="34" charset="0"/>
            </a:endParaRPr>
          </a:p>
          <a:p>
            <a:pPr algn="just"/>
            <a:endParaRPr lang="en-GB" noProof="0" dirty="0">
              <a:solidFill>
                <a:srgbClr val="000000"/>
              </a:solidFill>
              <a:latin typeface="Century Gothic"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dirty="0">
                <a:latin typeface="Century Gothic" pitchFamily="34" charset="0"/>
              </a:rPr>
              <a:t>The first treatment is Re-PLASTY Personal Treatment.</a:t>
            </a:r>
          </a:p>
          <a:p>
            <a:pPr algn="just"/>
            <a:endParaRPr lang="en-US" sz="1000" dirty="0">
              <a:latin typeface="Century Gothic" pitchFamily="34" charset="0"/>
            </a:endParaRPr>
          </a:p>
          <a:p>
            <a:pPr algn="just"/>
            <a:r>
              <a:rPr lang="en-US" sz="1000" dirty="0">
                <a:latin typeface="Century Gothic" pitchFamily="34" charset="0"/>
              </a:rPr>
              <a:t>It’s a made-to-measure protocol inspired by aesthetic medicine for visible instant results.</a:t>
            </a:r>
          </a:p>
          <a:p>
            <a:pPr algn="just"/>
            <a:endParaRPr lang="en-US" sz="1000" dirty="0">
              <a:latin typeface="Century Gothic" pitchFamily="34" charset="0"/>
            </a:endParaRPr>
          </a:p>
          <a:p>
            <a:pPr algn="just"/>
            <a:r>
              <a:rPr lang="en-US" sz="1000" dirty="0">
                <a:latin typeface="Century Gothic" pitchFamily="34" charset="0"/>
              </a:rPr>
              <a:t>This treatment is composed of a personal diagnosis and a personal protocol selected by the BA, according to the customer’s needs.</a:t>
            </a:r>
          </a:p>
          <a:p>
            <a:pPr algn="just"/>
            <a:endParaRPr lang="en-US" sz="1000" dirty="0">
              <a:latin typeface="Century Gothic" pitchFamily="34" charset="0"/>
            </a:endParaRPr>
          </a:p>
          <a:p>
            <a:pPr algn="just"/>
            <a:r>
              <a:rPr lang="en-US" sz="1000" dirty="0">
                <a:latin typeface="Century Gothic" pitchFamily="34" charset="0"/>
              </a:rPr>
              <a:t>There is a correcting step as for procedure treatments</a:t>
            </a:r>
          </a:p>
          <a:p>
            <a:pPr algn="just"/>
            <a:r>
              <a:rPr lang="en-US" sz="1000" dirty="0">
                <a:latin typeface="Century Gothic" pitchFamily="34" charset="0"/>
              </a:rPr>
              <a:t>And a repairing step as for post-procedure treatments</a:t>
            </a:r>
          </a:p>
          <a:p>
            <a:pPr algn="just"/>
            <a:endParaRPr lang="en-US" sz="1000" dirty="0">
              <a:latin typeface="Century Gothic" pitchFamily="34" charset="0"/>
            </a:endParaRPr>
          </a:p>
          <a:p>
            <a:pPr algn="just"/>
            <a:r>
              <a:rPr lang="en-US" sz="1000" dirty="0">
                <a:latin typeface="Century Gothic" pitchFamily="34" charset="0"/>
              </a:rPr>
              <a:t>This protocol lasts 1hr 30 minutes.</a:t>
            </a:r>
          </a:p>
          <a:p>
            <a:pPr algn="just"/>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73108194-D9C2-4B49-9087-29D23EBEEFA1}" type="slidenum">
              <a:rPr lang="fr-FR" smtClean="0">
                <a:solidFill>
                  <a:prstClr val="black"/>
                </a:solidFill>
              </a:rPr>
              <a:pPr/>
              <a:t>180</a:t>
            </a:fld>
            <a:endParaRPr lang="fr-FR" dirty="0">
              <a:solidFill>
                <a:prstClr val="black"/>
              </a:solidFill>
            </a:endParaRPr>
          </a:p>
        </p:txBody>
      </p:sp>
    </p:spTree>
    <p:extLst>
      <p:ext uri="{BB962C8B-B14F-4D97-AF65-F5344CB8AC3E}">
        <p14:creationId xmlns:p14="http://schemas.microsoft.com/office/powerpoint/2010/main" val="18306224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dirty="0">
                <a:latin typeface="Century Gothic" pitchFamily="34" charset="0"/>
              </a:rPr>
              <a:t>To complete this protocol, we recommend combining a new powerful </a:t>
            </a:r>
            <a:r>
              <a:rPr lang="en-US" sz="1000" dirty="0" err="1">
                <a:latin typeface="Century Gothic" pitchFamily="34" charset="0"/>
              </a:rPr>
              <a:t>electrostimulation</a:t>
            </a:r>
            <a:r>
              <a:rPr lang="en-US" sz="1000" dirty="0">
                <a:latin typeface="Century Gothic" pitchFamily="34" charset="0"/>
              </a:rPr>
              <a:t> process to enhance the performance of the personal treatment. </a:t>
            </a:r>
          </a:p>
          <a:p>
            <a:endParaRPr lang="en-US" sz="1000" dirty="0">
              <a:latin typeface="Century Gothic" pitchFamily="34" charset="0"/>
            </a:endParaRPr>
          </a:p>
          <a:p>
            <a:r>
              <a:rPr lang="en-US" sz="1000" dirty="0">
                <a:latin typeface="Century Gothic" pitchFamily="34" charset="0"/>
              </a:rPr>
              <a:t>With this device, the protocol lasts 2 hours.</a:t>
            </a:r>
          </a:p>
          <a:p>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73108194-D9C2-4B49-9087-29D23EBEEFA1}" type="slidenum">
              <a:rPr lang="fr-FR" smtClean="0">
                <a:solidFill>
                  <a:prstClr val="black"/>
                </a:solidFill>
              </a:rPr>
              <a:pPr/>
              <a:t>181</a:t>
            </a:fld>
            <a:endParaRPr lang="fr-FR" dirty="0">
              <a:solidFill>
                <a:prstClr val="black"/>
              </a:solidFill>
            </a:endParaRPr>
          </a:p>
        </p:txBody>
      </p:sp>
    </p:spTree>
    <p:extLst>
      <p:ext uri="{BB962C8B-B14F-4D97-AF65-F5344CB8AC3E}">
        <p14:creationId xmlns:p14="http://schemas.microsoft.com/office/powerpoint/2010/main" val="183062245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182</a:t>
            </a:fld>
            <a:endParaRPr lang="fr-FR"/>
          </a:p>
        </p:txBody>
      </p:sp>
    </p:spTree>
    <p:extLst>
      <p:ext uri="{BB962C8B-B14F-4D97-AF65-F5344CB8AC3E}">
        <p14:creationId xmlns:p14="http://schemas.microsoft.com/office/powerpoint/2010/main" val="131307890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183</a:t>
            </a:fld>
            <a:endParaRPr lang="fr-FR"/>
          </a:p>
        </p:txBody>
      </p:sp>
    </p:spTree>
    <p:extLst>
      <p:ext uri="{BB962C8B-B14F-4D97-AF65-F5344CB8AC3E}">
        <p14:creationId xmlns:p14="http://schemas.microsoft.com/office/powerpoint/2010/main" val="3525064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19</a:t>
            </a:fld>
            <a:endParaRPr lang="fr-F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1301" y="9721109"/>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9" rIns="94697" bIns="47349" anchor="b"/>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48783C02-1A72-4332-9025-E72400A2586E}" type="slidenum">
              <a:rPr lang="fr-FR" sz="1100">
                <a:solidFill>
                  <a:srgbClr val="000000"/>
                </a:solidFill>
                <a:latin typeface="Arial" pitchFamily="34" charset="0"/>
              </a:rPr>
              <a:pPr algn="r" eaLnBrk="1" hangingPunct="1"/>
              <a:t>2</a:t>
            </a:fld>
            <a:endParaRPr lang="fr-FR" sz="1100" dirty="0">
              <a:solidFill>
                <a:srgbClr val="000000"/>
              </a:solidFill>
              <a:latin typeface="Arial" pitchFamily="34" charset="0"/>
            </a:endParaRPr>
          </a:p>
        </p:txBody>
      </p:sp>
      <p:sp>
        <p:nvSpPr>
          <p:cNvPr id="74755" name="Rectangle 7"/>
          <p:cNvSpPr txBox="1">
            <a:spLocks noGrp="1" noChangeArrowheads="1"/>
          </p:cNvSpPr>
          <p:nvPr/>
        </p:nvSpPr>
        <p:spPr bwMode="auto">
          <a:xfrm>
            <a:off x="4021301" y="9721109"/>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9" rIns="94697" bIns="47349" anchor="b"/>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86AEE51E-9FA1-45E3-88FC-0F22FB1F1DCB}" type="slidenum">
              <a:rPr lang="fr-FR" sz="1100">
                <a:solidFill>
                  <a:srgbClr val="000000"/>
                </a:solidFill>
                <a:latin typeface="Arial" pitchFamily="34" charset="0"/>
              </a:rPr>
              <a:pPr algn="r" eaLnBrk="1" hangingPunct="1"/>
              <a:t>2</a:t>
            </a:fld>
            <a:endParaRPr lang="fr-FR" sz="1100" dirty="0">
              <a:solidFill>
                <a:srgbClr val="000000"/>
              </a:solidFill>
              <a:latin typeface="Arial" pitchFamily="34" charset="0"/>
            </a:endParaRPr>
          </a:p>
        </p:txBody>
      </p:sp>
      <p:sp>
        <p:nvSpPr>
          <p:cNvPr id="74756" name="Rectangle 7"/>
          <p:cNvSpPr txBox="1">
            <a:spLocks noGrp="1" noChangeArrowheads="1"/>
          </p:cNvSpPr>
          <p:nvPr/>
        </p:nvSpPr>
        <p:spPr bwMode="auto">
          <a:xfrm>
            <a:off x="4019657" y="9722888"/>
            <a:ext cx="3078007"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36" tIns="46918" rIns="93836" bIns="46918" anchor="b"/>
          <a:lstStyle>
            <a:lvl1pPr defTabSz="906463" eaLnBrk="0" hangingPunct="0">
              <a:defRPr>
                <a:solidFill>
                  <a:schemeClr val="tx1"/>
                </a:solidFill>
                <a:latin typeface="Century Gothic" pitchFamily="34" charset="0"/>
                <a:ea typeface="ＭＳ Ｐゴシック"/>
                <a:cs typeface="ＭＳ Ｐゴシック"/>
              </a:defRPr>
            </a:lvl1pPr>
            <a:lvl2pPr marL="742950" indent="-285750" defTabSz="906463" eaLnBrk="0" hangingPunct="0">
              <a:defRPr>
                <a:solidFill>
                  <a:schemeClr val="tx1"/>
                </a:solidFill>
                <a:latin typeface="Century Gothic" pitchFamily="34" charset="0"/>
                <a:ea typeface="ＭＳ Ｐゴシック"/>
                <a:cs typeface="ＭＳ Ｐゴシック"/>
              </a:defRPr>
            </a:lvl2pPr>
            <a:lvl3pPr marL="1143000" indent="-228600" defTabSz="906463" eaLnBrk="0" hangingPunct="0">
              <a:defRPr>
                <a:solidFill>
                  <a:schemeClr val="tx1"/>
                </a:solidFill>
                <a:latin typeface="Century Gothic" pitchFamily="34" charset="0"/>
                <a:ea typeface="ＭＳ Ｐゴシック"/>
                <a:cs typeface="ＭＳ Ｐゴシック"/>
              </a:defRPr>
            </a:lvl3pPr>
            <a:lvl4pPr marL="1600200" indent="-228600" defTabSz="906463" eaLnBrk="0" hangingPunct="0">
              <a:defRPr>
                <a:solidFill>
                  <a:schemeClr val="tx1"/>
                </a:solidFill>
                <a:latin typeface="Century Gothic" pitchFamily="34" charset="0"/>
                <a:ea typeface="ＭＳ Ｐゴシック"/>
                <a:cs typeface="ＭＳ Ｐゴシック"/>
              </a:defRPr>
            </a:lvl4pPr>
            <a:lvl5pPr marL="2057400" indent="-228600" defTabSz="906463" eaLnBrk="0" hangingPunct="0">
              <a:defRPr>
                <a:solidFill>
                  <a:schemeClr val="tx1"/>
                </a:solidFill>
                <a:latin typeface="Century Gothic" pitchFamily="34" charset="0"/>
                <a:ea typeface="ＭＳ Ｐゴシック"/>
                <a:cs typeface="ＭＳ Ｐゴシック"/>
              </a:defRPr>
            </a:lvl5pPr>
            <a:lvl6pPr marL="25146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defTabSz="906463"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54AE86E4-C196-4510-B3F9-9D5157056F69}" type="slidenum">
              <a:rPr lang="fr-FR" altLang="ko-KR" sz="1100">
                <a:solidFill>
                  <a:srgbClr val="000000"/>
                </a:solidFill>
                <a:latin typeface="Arial" pitchFamily="34" charset="0"/>
                <a:ea typeface="굴림"/>
                <a:cs typeface="굴림"/>
              </a:rPr>
              <a:pPr algn="r" eaLnBrk="1" hangingPunct="1"/>
              <a:t>2</a:t>
            </a:fld>
            <a:endParaRPr lang="fr-FR" altLang="ko-KR" sz="1100" dirty="0">
              <a:solidFill>
                <a:srgbClr val="000000"/>
              </a:solidFill>
              <a:latin typeface="Arial" pitchFamily="34" charset="0"/>
              <a:ea typeface="굴림"/>
              <a:cs typeface="굴림"/>
            </a:endParaRPr>
          </a:p>
        </p:txBody>
      </p:sp>
      <p:sp>
        <p:nvSpPr>
          <p:cNvPr id="74757" name="Rectangle 7"/>
          <p:cNvSpPr txBox="1">
            <a:spLocks noGrp="1" noChangeArrowheads="1"/>
          </p:cNvSpPr>
          <p:nvPr/>
        </p:nvSpPr>
        <p:spPr bwMode="auto">
          <a:xfrm>
            <a:off x="4018012" y="9722888"/>
            <a:ext cx="3079651"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8" tIns="46482" rIns="92968" bIns="46482" anchor="b"/>
          <a:lstStyle>
            <a:lvl1pPr defTabSz="898525" eaLnBrk="0" hangingPunct="0">
              <a:defRPr>
                <a:solidFill>
                  <a:schemeClr val="tx1"/>
                </a:solidFill>
                <a:latin typeface="Century Gothic" pitchFamily="34" charset="0"/>
                <a:ea typeface="ＭＳ Ｐゴシック"/>
                <a:cs typeface="ＭＳ Ｐゴシック"/>
              </a:defRPr>
            </a:lvl1pPr>
            <a:lvl2pPr marL="742950" indent="-285750" defTabSz="898525" eaLnBrk="0" hangingPunct="0">
              <a:defRPr>
                <a:solidFill>
                  <a:schemeClr val="tx1"/>
                </a:solidFill>
                <a:latin typeface="Century Gothic" pitchFamily="34" charset="0"/>
                <a:ea typeface="ＭＳ Ｐゴシック"/>
                <a:cs typeface="ＭＳ Ｐゴシック"/>
              </a:defRPr>
            </a:lvl2pPr>
            <a:lvl3pPr marL="1143000" indent="-228600" defTabSz="898525" eaLnBrk="0" hangingPunct="0">
              <a:defRPr>
                <a:solidFill>
                  <a:schemeClr val="tx1"/>
                </a:solidFill>
                <a:latin typeface="Century Gothic" pitchFamily="34" charset="0"/>
                <a:ea typeface="ＭＳ Ｐゴシック"/>
                <a:cs typeface="ＭＳ Ｐゴシック"/>
              </a:defRPr>
            </a:lvl3pPr>
            <a:lvl4pPr marL="1600200" indent="-228600" defTabSz="898525" eaLnBrk="0" hangingPunct="0">
              <a:defRPr>
                <a:solidFill>
                  <a:schemeClr val="tx1"/>
                </a:solidFill>
                <a:latin typeface="Century Gothic" pitchFamily="34" charset="0"/>
                <a:ea typeface="ＭＳ Ｐゴシック"/>
                <a:cs typeface="ＭＳ Ｐゴシック"/>
              </a:defRPr>
            </a:lvl4pPr>
            <a:lvl5pPr marL="2057400" indent="-228600" defTabSz="898525" eaLnBrk="0" hangingPunct="0">
              <a:defRPr>
                <a:solidFill>
                  <a:schemeClr val="tx1"/>
                </a:solidFill>
                <a:latin typeface="Century Gothic" pitchFamily="34" charset="0"/>
                <a:ea typeface="ＭＳ Ｐゴシック"/>
                <a:cs typeface="ＭＳ Ｐゴシック"/>
              </a:defRPr>
            </a:lvl5pPr>
            <a:lvl6pPr marL="25146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defTabSz="898525"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fld id="{9DF344BB-DBB5-4202-9B16-5B5402B9638C}" type="slidenum">
              <a:rPr lang="en-US" altLang="ko-KR" sz="1100">
                <a:solidFill>
                  <a:srgbClr val="000000"/>
                </a:solidFill>
                <a:latin typeface="Arial" pitchFamily="34" charset="0"/>
              </a:rPr>
              <a:pPr algn="r" eaLnBrk="1" hangingPunct="1"/>
              <a:t>2</a:t>
            </a:fld>
            <a:endParaRPr lang="en-US" altLang="ko-KR" sz="1100" dirty="0">
              <a:solidFill>
                <a:srgbClr val="000000"/>
              </a:solidFill>
              <a:latin typeface="Arial" pitchFamily="34" charset="0"/>
            </a:endParaRPr>
          </a:p>
        </p:txBody>
      </p:sp>
      <p:sp>
        <p:nvSpPr>
          <p:cNvPr id="747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9" name="Rectangle 3"/>
          <p:cNvSpPr>
            <a:spLocks noGrp="1" noChangeArrowheads="1"/>
          </p:cNvSpPr>
          <p:nvPr>
            <p:ph type="body" idx="1"/>
          </p:nvPr>
        </p:nvSpPr>
        <p:spPr bwMode="auto">
          <a:xfrm>
            <a:off x="708294" y="4857890"/>
            <a:ext cx="5682727" cy="460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68" tIns="46482" rIns="92968" bIns="46482" numCol="1" anchor="t" anchorCtr="0" compatLnSpc="1">
            <a:prstTxWarp prst="textNoShape">
              <a:avLst/>
            </a:prstTxWarp>
          </a:bodyPr>
          <a:lstStyle/>
          <a:p>
            <a:pPr algn="just" eaLnBrk="1" hangingPunct="1">
              <a:spcBef>
                <a:spcPct val="0"/>
              </a:spcBef>
            </a:pPr>
            <a:r>
              <a:rPr lang="fr-FR" sz="1000" dirty="0">
                <a:solidFill>
                  <a:srgbClr val="000000"/>
                </a:solidFill>
                <a:latin typeface="Century Gothic" pitchFamily="18" charset="0"/>
              </a:rPr>
              <a:t>Present the program for the training week to participants.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1400" y="795338"/>
            <a:ext cx="5087938" cy="3816350"/>
          </a:xfrm>
        </p:spPr>
      </p:sp>
      <p:sp>
        <p:nvSpPr>
          <p:cNvPr id="3" name="Espace réservé des commentaires 2"/>
          <p:cNvSpPr>
            <a:spLocks noGrp="1"/>
          </p:cNvSpPr>
          <p:nvPr>
            <p:ph type="body" idx="1"/>
          </p:nvPr>
        </p:nvSpPr>
        <p:spPr/>
        <p:txBody>
          <a:bodyPr>
            <a:normAutofit/>
          </a:bodyPr>
          <a:lstStyle/>
          <a:p>
            <a:pPr marL="171418" indent="-171418" algn="just" defTabSz="912748">
              <a:buFont typeface="Wingdings" pitchFamily="2" charset="2"/>
              <a:buChar char="§"/>
              <a:defRPr/>
            </a:pPr>
            <a:r>
              <a:rPr lang="en-GB" sz="1000" dirty="0">
                <a:solidFill>
                  <a:srgbClr val="000000"/>
                </a:solidFill>
                <a:latin typeface="Century Gothic" pitchFamily="34" charset="0"/>
              </a:rPr>
              <a:t>The dermal-epidermal junction is an </a:t>
            </a:r>
            <a:r>
              <a:rPr lang="en-GB" sz="1000" b="1" dirty="0">
                <a:solidFill>
                  <a:srgbClr val="000000"/>
                </a:solidFill>
                <a:latin typeface="Century Gothic" pitchFamily="34" charset="0"/>
              </a:rPr>
              <a:t>area that is located on the boundary between the dermis and the epidermis </a:t>
            </a:r>
            <a:r>
              <a:rPr lang="en-GB" sz="1000" dirty="0">
                <a:solidFill>
                  <a:srgbClr val="000000"/>
                </a:solidFill>
                <a:latin typeface="Century Gothic" pitchFamily="34" charset="0"/>
              </a:rPr>
              <a:t>with a thickness of 75 nm.</a:t>
            </a:r>
          </a:p>
          <a:p>
            <a:pPr marL="171418" indent="-171418" algn="just" defTabSz="912748">
              <a:defRPr/>
            </a:pPr>
            <a:endParaRPr lang="en-GB" sz="1000" dirty="0">
              <a:solidFill>
                <a:srgbClr val="000000"/>
              </a:solidFill>
              <a:latin typeface="Century Gothic" pitchFamily="34" charset="0"/>
            </a:endParaRPr>
          </a:p>
          <a:p>
            <a:pPr marL="171418" indent="-171418" algn="just" defTabSz="912748">
              <a:buFont typeface="Wingdings" pitchFamily="2" charset="2"/>
              <a:buChar char="§"/>
              <a:defRPr/>
            </a:pPr>
            <a:r>
              <a:rPr lang="en-GB" sz="1000" dirty="0">
                <a:solidFill>
                  <a:srgbClr val="000000"/>
                </a:solidFill>
                <a:latin typeface="Century Gothic" pitchFamily="34" charset="0"/>
              </a:rPr>
              <a:t>It plays</a:t>
            </a:r>
          </a:p>
          <a:p>
            <a:pPr marL="361883" indent="-180941" algn="just" defTabSz="912748">
              <a:buFontTx/>
              <a:buChar char="-"/>
              <a:defRPr/>
            </a:pPr>
            <a:r>
              <a:rPr lang="en-GB" sz="1000" b="1" dirty="0">
                <a:solidFill>
                  <a:srgbClr val="000000"/>
                </a:solidFill>
                <a:latin typeface="Century Gothic" pitchFamily="34" charset="0"/>
              </a:rPr>
              <a:t>a mechanical support role</a:t>
            </a:r>
          </a:p>
          <a:p>
            <a:pPr marL="361883" indent="-180941" algn="just" defTabSz="912748">
              <a:buFontTx/>
              <a:buChar char="-"/>
              <a:defRPr/>
            </a:pPr>
            <a:r>
              <a:rPr lang="en-GB" sz="1000" b="1" dirty="0">
                <a:solidFill>
                  <a:srgbClr val="000000"/>
                </a:solidFill>
                <a:latin typeface="Century Gothic" pitchFamily="34" charset="0"/>
              </a:rPr>
              <a:t>a selective barrier role </a:t>
            </a:r>
          </a:p>
          <a:p>
            <a:pPr marL="361883" indent="-180941" algn="just" defTabSz="912748">
              <a:buFontTx/>
              <a:buChar char="-"/>
              <a:defRPr/>
            </a:pPr>
            <a:r>
              <a:rPr lang="en-GB" sz="1000" b="1" dirty="0">
                <a:solidFill>
                  <a:srgbClr val="000000"/>
                </a:solidFill>
                <a:latin typeface="Century Gothic" pitchFamily="34" charset="0"/>
              </a:rPr>
              <a:t>a biological role in providing nutrition</a:t>
            </a:r>
          </a:p>
          <a:p>
            <a:pPr marL="361883" indent="-180941" algn="just" defTabSz="912748">
              <a:buFontTx/>
              <a:buChar char="-"/>
              <a:defRPr/>
            </a:pPr>
            <a:r>
              <a:rPr lang="en-GB" sz="1000" dirty="0">
                <a:solidFill>
                  <a:srgbClr val="000000"/>
                </a:solidFill>
                <a:latin typeface="Century Gothic" pitchFamily="34" charset="0"/>
              </a:rPr>
              <a:t>a fundamental role in regenerating the epidermis for skin healing </a:t>
            </a:r>
          </a:p>
          <a:p>
            <a:pPr marL="171418" indent="-171418" algn="just" defTabSz="912748">
              <a:buFont typeface="Wingdings" pitchFamily="2" charset="2"/>
              <a:buChar char="§"/>
              <a:defRPr/>
            </a:pPr>
            <a:endParaRPr lang="en-GB" sz="1000" dirty="0">
              <a:solidFill>
                <a:srgbClr val="000000"/>
              </a:solidFill>
              <a:latin typeface="Century Gothic" pitchFamily="34" charset="0"/>
            </a:endParaRPr>
          </a:p>
          <a:p>
            <a:pPr marL="171418" indent="-171418" algn="just" defTabSz="912748">
              <a:buFont typeface="Wingdings" pitchFamily="2" charset="2"/>
              <a:buChar char="§"/>
              <a:defRPr/>
            </a:pPr>
            <a:r>
              <a:rPr lang="en-GB" sz="1000" dirty="0">
                <a:solidFill>
                  <a:srgbClr val="000000"/>
                </a:solidFill>
                <a:latin typeface="Century Gothic" pitchFamily="34" charset="0"/>
              </a:rPr>
              <a:t>This structure enables the keratinocytes in the epidermis to be rooted in the dermal papillae.</a:t>
            </a:r>
          </a:p>
          <a:p>
            <a:pPr marL="171418" indent="-171418" algn="just" defTabSz="912748">
              <a:buFont typeface="Wingdings" pitchFamily="2" charset="2"/>
              <a:buChar char="§"/>
              <a:defRPr/>
            </a:pPr>
            <a:endParaRPr lang="en-GB" sz="1000" dirty="0">
              <a:solidFill>
                <a:srgbClr val="000000"/>
              </a:solidFill>
              <a:latin typeface="Century Gothic" pitchFamily="34" charset="0"/>
            </a:endParaRPr>
          </a:p>
          <a:p>
            <a:pPr marL="171418" indent="-171418" algn="just" defTabSz="912748">
              <a:buFont typeface="Wingdings" pitchFamily="2" charset="2"/>
              <a:buChar char="§"/>
              <a:defRPr/>
            </a:pPr>
            <a:r>
              <a:rPr lang="en-GB" sz="1000" dirty="0">
                <a:solidFill>
                  <a:srgbClr val="000000"/>
                </a:solidFill>
                <a:latin typeface="Century Gothic" pitchFamily="34" charset="0"/>
              </a:rPr>
              <a:t>On the dermis side, the anchoring </a:t>
            </a:r>
            <a:r>
              <a:rPr lang="en-GB" sz="1000" dirty="0" err="1">
                <a:solidFill>
                  <a:srgbClr val="000000"/>
                </a:solidFill>
                <a:latin typeface="Century Gothic" pitchFamily="34" charset="0"/>
              </a:rPr>
              <a:t>fibers</a:t>
            </a:r>
            <a:r>
              <a:rPr lang="en-GB" sz="1000" dirty="0">
                <a:solidFill>
                  <a:srgbClr val="000000"/>
                </a:solidFill>
                <a:latin typeface="Century Gothic" pitchFamily="34" charset="0"/>
              </a:rPr>
              <a:t> interact with the basal membrane to create a network which traps collagen </a:t>
            </a:r>
            <a:r>
              <a:rPr lang="en-GB" sz="1000" dirty="0" err="1">
                <a:solidFill>
                  <a:srgbClr val="000000"/>
                </a:solidFill>
                <a:latin typeface="Century Gothic" pitchFamily="34" charset="0"/>
              </a:rPr>
              <a:t>fibers</a:t>
            </a:r>
            <a:r>
              <a:rPr lang="en-GB" sz="1000" dirty="0">
                <a:solidFill>
                  <a:srgbClr val="000000"/>
                </a:solidFill>
                <a:latin typeface="Century Gothic" pitchFamily="34" charset="0"/>
              </a:rPr>
              <a:t> from the upper part of the dermis.</a:t>
            </a:r>
          </a:p>
          <a:p>
            <a:pPr marL="171418" indent="-171418" algn="just">
              <a:buFont typeface="Wingdings" pitchFamily="2" charset="2"/>
              <a:buChar char="§"/>
            </a:pPr>
            <a:endParaRPr lang="en-GB" sz="1000" b="1" u="sng" dirty="0">
              <a:solidFill>
                <a:srgbClr val="000000"/>
              </a:solidFill>
              <a:latin typeface="Century Gothic" pitchFamily="34" charset="0"/>
            </a:endParaRPr>
          </a:p>
          <a:p>
            <a:pPr marL="171418" indent="-171418" algn="just">
              <a:buFont typeface="Wingdings" pitchFamily="2" charset="2"/>
              <a:buChar char="§"/>
            </a:pPr>
            <a:r>
              <a:rPr lang="en-GB" sz="1000" b="1" u="sng" dirty="0">
                <a:solidFill>
                  <a:srgbClr val="000000"/>
                </a:solidFill>
                <a:latin typeface="Century Gothic" pitchFamily="34" charset="0"/>
              </a:rPr>
              <a:t>In case of malfunctions</a:t>
            </a:r>
            <a:r>
              <a:rPr lang="en-GB" sz="1000" dirty="0">
                <a:solidFill>
                  <a:srgbClr val="000000"/>
                </a:solidFill>
                <a:latin typeface="Century Gothic" pitchFamily="34" charset="0"/>
              </a:rPr>
              <a:t>: </a:t>
            </a:r>
            <a:r>
              <a:rPr lang="en-GB" noProof="0" dirty="0" smtClean="0">
                <a:solidFill>
                  <a:srgbClr val="000000"/>
                </a:solidFill>
              </a:rPr>
              <a:t>the flattening of the Dermal-Epidermal Junction causes wrinkles to appear.</a:t>
            </a:r>
            <a:endParaRPr lang="en-GB" sz="1000" dirty="0">
              <a:solidFill>
                <a:srgbClr val="000000"/>
              </a:solidFill>
              <a:latin typeface="Century Gothic" pitchFamily="34" charset="0"/>
            </a:endParaRPr>
          </a:p>
          <a:p>
            <a:pPr marL="285698" indent="-285698" algn="just">
              <a:buFont typeface="Wingdings" pitchFamily="2" charset="2"/>
              <a:buChar char="§"/>
            </a:pPr>
            <a:endParaRPr lang="en-GB" sz="1000" dirty="0">
              <a:solidFill>
                <a:srgbClr val="000000"/>
              </a:solidFill>
              <a:latin typeface="Century Gothic" pitchFamily="34" charset="0"/>
            </a:endParaRPr>
          </a:p>
          <a:p>
            <a:pPr marL="285698" indent="-285698" algn="just">
              <a:buFont typeface="Wingdings" pitchFamily="2" charset="2"/>
              <a:buChar char="§"/>
            </a:pPr>
            <a:endParaRPr lang="en-GB" sz="1000" dirty="0">
              <a:solidFill>
                <a:srgbClr val="000000"/>
              </a:solidFill>
              <a:latin typeface="Century Gothic" pitchFamily="34" charset="0"/>
            </a:endParaRPr>
          </a:p>
          <a:p>
            <a:pPr marL="177479" indent="-177479" algn="just">
              <a:buClr>
                <a:srgbClr val="E27A82"/>
              </a:buClr>
              <a:buFont typeface="Wingdings" pitchFamily="2" charset="2"/>
              <a:buChar char="§"/>
            </a:pPr>
            <a:endParaRPr lang="en-GB" sz="1000" dirty="0">
              <a:solidFill>
                <a:srgbClr val="000000"/>
              </a:solidFill>
              <a:latin typeface="Century Gothic" pitchFamily="34" charset="0"/>
            </a:endParaRPr>
          </a:p>
          <a:p>
            <a:pPr algn="just"/>
            <a:endParaRPr lang="en-GB" sz="1000" dirty="0">
              <a:solidFill>
                <a:srgbClr val="000000"/>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20</a:t>
            </a:fld>
            <a:endParaRPr lang="fr-F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33463" y="795338"/>
            <a:ext cx="5087937"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21</a:t>
            </a:fld>
            <a:endParaRPr lang="fr-FR">
              <a:solidFill>
                <a:prstClr val="black"/>
              </a:solidFill>
            </a:endParaRPr>
          </a:p>
        </p:txBody>
      </p:sp>
      <p:sp>
        <p:nvSpPr>
          <p:cNvPr id="3" name="Espace réservé des commentaires 2"/>
          <p:cNvSpPr>
            <a:spLocks noGrp="1"/>
          </p:cNvSpPr>
          <p:nvPr>
            <p:ph type="body" idx="1"/>
          </p:nvPr>
        </p:nvSpPr>
        <p:spPr/>
        <p:txBody>
          <a:bodyPr/>
          <a:lstStyle/>
          <a:p>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4" name="Espace réservé des commentaires 3"/>
          <p:cNvSpPr>
            <a:spLocks noGrp="1"/>
          </p:cNvSpPr>
          <p:nvPr>
            <p:ph type="body" idx="1"/>
          </p:nvPr>
        </p:nvSpPr>
        <p:spPr>
          <a:xfrm>
            <a:off x="741364" y="4829175"/>
            <a:ext cx="5688012" cy="9050616"/>
          </a:xfrm>
        </p:spPr>
        <p:txBody>
          <a:bodyPr>
            <a:noAutofit/>
          </a:bodyPr>
          <a:lstStyle/>
          <a:p>
            <a:pPr marL="171418" indent="-171418" algn="just" defTabSz="912748">
              <a:buFont typeface="Wingdings" pitchFamily="2" charset="2"/>
              <a:buChar char="§"/>
              <a:defRPr/>
            </a:pPr>
            <a:r>
              <a:rPr lang="en-GB" sz="700" dirty="0">
                <a:solidFill>
                  <a:srgbClr val="000000"/>
                </a:solidFill>
                <a:latin typeface="Century Gothic" pitchFamily="34" charset="0"/>
              </a:rPr>
              <a:t>The dermis is </a:t>
            </a:r>
            <a:r>
              <a:rPr lang="en-GB" sz="700" b="1" dirty="0">
                <a:solidFill>
                  <a:srgbClr val="000000"/>
                </a:solidFill>
                <a:latin typeface="Century Gothic" pitchFamily="34" charset="0"/>
              </a:rPr>
              <a:t>the support tissue </a:t>
            </a:r>
            <a:r>
              <a:rPr lang="en-GB" sz="700" dirty="0">
                <a:solidFill>
                  <a:srgbClr val="000000"/>
                </a:solidFill>
                <a:latin typeface="Century Gothic" pitchFamily="34" charset="0"/>
              </a:rPr>
              <a:t>for the skin</a:t>
            </a:r>
          </a:p>
          <a:p>
            <a:pPr marL="266649" indent="-85709" algn="just" defTabSz="912748">
              <a:buFontTx/>
              <a:buChar char="-"/>
              <a:defRPr/>
            </a:pPr>
            <a:r>
              <a:rPr lang="en-GB" sz="700" dirty="0">
                <a:solidFill>
                  <a:srgbClr val="000000"/>
                </a:solidFill>
                <a:latin typeface="Century Gothic" pitchFamily="34" charset="0"/>
              </a:rPr>
              <a:t>It is located below the epidermis and is separated from the epidermis by the dermal-epidermal junction</a:t>
            </a:r>
          </a:p>
          <a:p>
            <a:pPr marL="266649" indent="-85709" algn="just" defTabSz="912748">
              <a:buFontTx/>
              <a:buChar char="-"/>
              <a:defRPr/>
            </a:pPr>
            <a:r>
              <a:rPr lang="en-GB" sz="700" dirty="0">
                <a:solidFill>
                  <a:srgbClr val="000000"/>
                </a:solidFill>
                <a:latin typeface="Century Gothic" pitchFamily="34" charset="0"/>
              </a:rPr>
              <a:t>It is usually thicker than the epidermis and its thickness varies according to the part of the body where it is located.</a:t>
            </a:r>
          </a:p>
          <a:p>
            <a:pPr marL="177479" indent="-177479" algn="just" defTabSz="912748">
              <a:defRPr/>
            </a:pPr>
            <a:endParaRPr lang="en-GB" sz="700" dirty="0">
              <a:solidFill>
                <a:srgbClr val="000000"/>
              </a:solidFill>
              <a:latin typeface="Century Gothic" pitchFamily="34" charset="0"/>
            </a:endParaRPr>
          </a:p>
          <a:p>
            <a:pPr marL="177479" indent="-177479" algn="just" defTabSz="912748">
              <a:buFont typeface="Wingdings" pitchFamily="2" charset="2"/>
              <a:buChar char="§"/>
              <a:defRPr/>
            </a:pPr>
            <a:r>
              <a:rPr lang="en-GB" sz="700" dirty="0">
                <a:solidFill>
                  <a:srgbClr val="000000"/>
                </a:solidFill>
                <a:latin typeface="Century Gothic" pitchFamily="34" charset="0"/>
              </a:rPr>
              <a:t>It is </a:t>
            </a:r>
            <a:r>
              <a:rPr lang="en-GB" sz="700" b="1" dirty="0">
                <a:solidFill>
                  <a:srgbClr val="000000"/>
                </a:solidFill>
                <a:latin typeface="Century Gothic" pitchFamily="34" charset="0"/>
              </a:rPr>
              <a:t>made up of 2 parts</a:t>
            </a:r>
            <a:r>
              <a:rPr lang="en-GB" sz="700" dirty="0">
                <a:solidFill>
                  <a:srgbClr val="000000"/>
                </a:solidFill>
                <a:latin typeface="Century Gothic" pitchFamily="34" charset="0"/>
              </a:rPr>
              <a:t>: the dermal papillae and the reticular dermis </a:t>
            </a:r>
          </a:p>
          <a:p>
            <a:pPr marL="177479" indent="-177479" algn="just" defTabSz="912748">
              <a:defRPr/>
            </a:pPr>
            <a:endParaRPr lang="en-GB" sz="700" dirty="0">
              <a:solidFill>
                <a:srgbClr val="000000"/>
              </a:solidFill>
              <a:latin typeface="Century Gothic" pitchFamily="34" charset="0"/>
            </a:endParaRPr>
          </a:p>
          <a:p>
            <a:pPr marL="177479" indent="-177479" algn="just" defTabSz="912748">
              <a:buFont typeface="Wingdings" pitchFamily="2" charset="2"/>
              <a:buChar char="§"/>
              <a:defRPr/>
            </a:pPr>
            <a:r>
              <a:rPr lang="en-GB" sz="700" dirty="0">
                <a:solidFill>
                  <a:srgbClr val="000000"/>
                </a:solidFill>
                <a:latin typeface="Century Gothic" pitchFamily="34" charset="0"/>
              </a:rPr>
              <a:t>It serves as </a:t>
            </a:r>
            <a:r>
              <a:rPr lang="en-GB" sz="700" b="1" dirty="0">
                <a:solidFill>
                  <a:srgbClr val="000000"/>
                </a:solidFill>
                <a:latin typeface="Century Gothic" pitchFamily="34" charset="0"/>
              </a:rPr>
              <a:t>water storage and a matrix for the skin  </a:t>
            </a:r>
            <a:r>
              <a:rPr lang="en-GB" sz="700" dirty="0">
                <a:solidFill>
                  <a:srgbClr val="000000"/>
                </a:solidFill>
                <a:latin typeface="Century Gothic" pitchFamily="34" charset="0"/>
              </a:rPr>
              <a:t>which provides firmness and suppleness.</a:t>
            </a:r>
          </a:p>
          <a:p>
            <a:pPr marL="177479" indent="-177479" algn="just" defTabSz="912748">
              <a:buFont typeface="Wingdings" pitchFamily="2" charset="2"/>
              <a:buChar char="§"/>
              <a:defRPr/>
            </a:pPr>
            <a:endParaRPr lang="en-GB" sz="700" dirty="0">
              <a:solidFill>
                <a:srgbClr val="000000"/>
              </a:solidFill>
              <a:latin typeface="Century Gothic" pitchFamily="34" charset="0"/>
            </a:endParaRPr>
          </a:p>
          <a:p>
            <a:pPr marL="171418" indent="-171418" algn="just" defTabSz="912748">
              <a:buFont typeface="Wingdings" pitchFamily="2" charset="2"/>
              <a:buChar char="§"/>
              <a:defRPr/>
            </a:pPr>
            <a:r>
              <a:rPr lang="en-GB" sz="700" b="1" dirty="0">
                <a:solidFill>
                  <a:srgbClr val="000000"/>
                </a:solidFill>
                <a:latin typeface="Century Gothic" pitchFamily="34" charset="0"/>
              </a:rPr>
              <a:t>The dermis contains:</a:t>
            </a:r>
          </a:p>
          <a:p>
            <a:pPr marL="180941" indent="-180941" algn="just" defTabSz="912748">
              <a:defRPr/>
            </a:pPr>
            <a:r>
              <a:rPr lang="en-GB" sz="700" dirty="0">
                <a:solidFill>
                  <a:srgbClr val="000000"/>
                </a:solidFill>
                <a:latin typeface="Century Gothic" pitchFamily="34" charset="0"/>
              </a:rPr>
              <a:t>	- A majority of </a:t>
            </a:r>
            <a:r>
              <a:rPr lang="en-GB" sz="700" u="sng" dirty="0">
                <a:solidFill>
                  <a:srgbClr val="000000"/>
                </a:solidFill>
                <a:latin typeface="Century Gothic" pitchFamily="34" charset="0"/>
              </a:rPr>
              <a:t>fibroblast cells</a:t>
            </a:r>
            <a:r>
              <a:rPr lang="en-GB" sz="700" dirty="0">
                <a:solidFill>
                  <a:srgbClr val="000000"/>
                </a:solidFill>
                <a:latin typeface="Century Gothic" pitchFamily="34" charset="0"/>
              </a:rPr>
              <a:t> that produce: </a:t>
            </a:r>
          </a:p>
          <a:p>
            <a:pPr marL="628534" indent="-180941" algn="just" defTabSz="912748">
              <a:buFont typeface="Wingdings" pitchFamily="2" charset="2"/>
              <a:buChar char="Ø"/>
              <a:defRPr/>
            </a:pPr>
            <a:r>
              <a:rPr lang="en-GB" sz="700" b="1" dirty="0">
                <a:solidFill>
                  <a:srgbClr val="000000"/>
                </a:solidFill>
                <a:latin typeface="Century Gothic" pitchFamily="34" charset="0"/>
              </a:rPr>
              <a:t>Ground substance: </a:t>
            </a:r>
            <a:r>
              <a:rPr lang="en-GB" sz="700" dirty="0">
                <a:solidFill>
                  <a:srgbClr val="000000"/>
                </a:solidFill>
                <a:latin typeface="Century Gothic" pitchFamily="34" charset="0"/>
              </a:rPr>
              <a:t>an aqueous gel made of large molecules called </a:t>
            </a:r>
            <a:r>
              <a:rPr lang="en-GB" sz="700" dirty="0" err="1">
                <a:solidFill>
                  <a:srgbClr val="000000"/>
                </a:solidFill>
                <a:latin typeface="Century Gothic" pitchFamily="34" charset="0"/>
              </a:rPr>
              <a:t>proteoglycanes</a:t>
            </a:r>
            <a:r>
              <a:rPr lang="en-GB" sz="700" dirty="0">
                <a:solidFill>
                  <a:srgbClr val="000000"/>
                </a:solidFill>
                <a:latin typeface="Century Gothic" pitchFamily="34" charset="0"/>
              </a:rPr>
              <a:t>: </a:t>
            </a:r>
            <a:r>
              <a:rPr lang="en-GB" sz="700" dirty="0" err="1">
                <a:solidFill>
                  <a:srgbClr val="000000"/>
                </a:solidFill>
                <a:latin typeface="Century Gothic" pitchFamily="34" charset="0"/>
              </a:rPr>
              <a:t>glycoaminoglycanes</a:t>
            </a:r>
            <a:r>
              <a:rPr lang="en-GB" sz="700" dirty="0">
                <a:solidFill>
                  <a:srgbClr val="000000"/>
                </a:solidFill>
                <a:latin typeface="Century Gothic" pitchFamily="34" charset="0"/>
              </a:rPr>
              <a:t> (GAGS) and hyaluronic acid.</a:t>
            </a:r>
          </a:p>
          <a:p>
            <a:pPr marL="628534" indent="-180941" algn="just" defTabSz="912748">
              <a:defRPr/>
            </a:pPr>
            <a:r>
              <a:rPr lang="en-GB" sz="700" dirty="0">
                <a:solidFill>
                  <a:srgbClr val="000000"/>
                </a:solidFill>
                <a:latin typeface="Century Gothic" pitchFamily="34" charset="0"/>
              </a:rPr>
              <a:t>	The GAGS capture water and transform the dermis into a natural water reservoir for the skin </a:t>
            </a:r>
            <a:r>
              <a:rPr lang="en-GB" sz="700" b="1" dirty="0">
                <a:solidFill>
                  <a:srgbClr val="000000"/>
                </a:solidFill>
                <a:latin typeface="Century Gothic" pitchFamily="34" charset="0"/>
              </a:rPr>
              <a:t>(made of 80% water)</a:t>
            </a:r>
          </a:p>
          <a:p>
            <a:pPr marL="628534" indent="-180941" algn="just" defTabSz="912748">
              <a:defRPr/>
            </a:pPr>
            <a:endParaRPr lang="en-GB" sz="700" dirty="0">
              <a:solidFill>
                <a:srgbClr val="000000"/>
              </a:solidFill>
              <a:latin typeface="Century Gothic" pitchFamily="34" charset="0"/>
            </a:endParaRPr>
          </a:p>
          <a:p>
            <a:pPr marL="628534" indent="-180941" algn="just" defTabSz="912748">
              <a:buFont typeface="Wingdings" pitchFamily="2" charset="2"/>
              <a:buChar char="Ø"/>
              <a:defRPr/>
            </a:pPr>
            <a:r>
              <a:rPr lang="en-GB" sz="700" b="1" dirty="0">
                <a:solidFill>
                  <a:srgbClr val="000000"/>
                </a:solidFill>
                <a:latin typeface="Century Gothic" pitchFamily="34" charset="0"/>
              </a:rPr>
              <a:t>Elastin </a:t>
            </a:r>
            <a:r>
              <a:rPr lang="en-GB" sz="700" b="1" dirty="0" err="1">
                <a:solidFill>
                  <a:srgbClr val="000000"/>
                </a:solidFill>
                <a:latin typeface="Century Gothic" pitchFamily="34" charset="0"/>
              </a:rPr>
              <a:t>fibers</a:t>
            </a:r>
            <a:r>
              <a:rPr lang="en-GB" sz="700" b="1" dirty="0">
                <a:solidFill>
                  <a:srgbClr val="000000"/>
                </a:solidFill>
                <a:latin typeface="Century Gothic" pitchFamily="34" charset="0"/>
              </a:rPr>
              <a:t> </a:t>
            </a:r>
            <a:r>
              <a:rPr lang="en-GB" sz="700" dirty="0">
                <a:solidFill>
                  <a:srgbClr val="000000"/>
                </a:solidFill>
                <a:latin typeface="Century Gothic" pitchFamily="34" charset="0"/>
              </a:rPr>
              <a:t>ensure the skin’s elasticity</a:t>
            </a:r>
          </a:p>
          <a:p>
            <a:pPr marL="628534" indent="-180941" algn="just" defTabSz="912748">
              <a:buFont typeface="Wingdings" pitchFamily="2" charset="2"/>
              <a:buChar char="Ø"/>
              <a:defRPr/>
            </a:pPr>
            <a:endParaRPr lang="en-GB" sz="700" dirty="0">
              <a:solidFill>
                <a:srgbClr val="000000"/>
              </a:solidFill>
              <a:latin typeface="Century Gothic" pitchFamily="34" charset="0"/>
            </a:endParaRPr>
          </a:p>
          <a:p>
            <a:pPr marL="630121" algn="just"/>
            <a:r>
              <a:rPr lang="en-GB" sz="700" b="1" i="1" dirty="0">
                <a:solidFill>
                  <a:srgbClr val="000000"/>
                </a:solidFill>
                <a:latin typeface="Century Gothic" pitchFamily="34" charset="0"/>
              </a:rPr>
              <a:t>Elastin</a:t>
            </a:r>
            <a:r>
              <a:rPr lang="en-GB" sz="700" i="1" dirty="0">
                <a:solidFill>
                  <a:srgbClr val="000000"/>
                </a:solidFill>
                <a:latin typeface="Century Gothic" pitchFamily="34" charset="0"/>
              </a:rPr>
              <a:t>:  a protein that is synthesized by fibroblasts in the dermis.</a:t>
            </a:r>
          </a:p>
          <a:p>
            <a:pPr marL="630121" algn="just"/>
            <a:r>
              <a:rPr lang="en-GB" sz="700" i="1" dirty="0">
                <a:solidFill>
                  <a:srgbClr val="000000"/>
                </a:solidFill>
                <a:latin typeface="Century Gothic" pitchFamily="34" charset="0"/>
              </a:rPr>
              <a:t>Elastin enables the skin to stretch and return to its original shape after straining.</a:t>
            </a:r>
          </a:p>
          <a:p>
            <a:pPr marL="630121" algn="just"/>
            <a:r>
              <a:rPr lang="en-GB" sz="700" i="1" dirty="0">
                <a:solidFill>
                  <a:srgbClr val="000000"/>
                </a:solidFill>
                <a:latin typeface="Century Gothic" pitchFamily="34" charset="0"/>
              </a:rPr>
              <a:t>Just under the epidermis, elastin forms a discontinuous network that is thicker on the face</a:t>
            </a:r>
            <a:r>
              <a:rPr lang="en-GB" sz="700" b="1" i="1" dirty="0">
                <a:solidFill>
                  <a:srgbClr val="000000"/>
                </a:solidFill>
                <a:latin typeface="Century Gothic" pitchFamily="34" charset="0"/>
              </a:rPr>
              <a:t>.</a:t>
            </a:r>
          </a:p>
          <a:p>
            <a:pPr marL="628534" indent="-180941" algn="just" defTabSz="912748">
              <a:defRPr/>
            </a:pPr>
            <a:endParaRPr lang="en-GB" sz="700" b="1" dirty="0">
              <a:solidFill>
                <a:srgbClr val="000000"/>
              </a:solidFill>
              <a:latin typeface="Century Gothic" pitchFamily="34" charset="0"/>
            </a:endParaRPr>
          </a:p>
          <a:p>
            <a:pPr marL="628534" indent="-180941" algn="just" defTabSz="912748">
              <a:buFont typeface="Wingdings" pitchFamily="2" charset="2"/>
              <a:buChar char="Ø"/>
              <a:defRPr/>
            </a:pPr>
            <a:r>
              <a:rPr lang="en-GB" sz="700" b="1" dirty="0">
                <a:solidFill>
                  <a:srgbClr val="000000"/>
                </a:solidFill>
                <a:latin typeface="Century Gothic" pitchFamily="34" charset="0"/>
              </a:rPr>
              <a:t>Collagen </a:t>
            </a:r>
            <a:r>
              <a:rPr lang="en-GB" sz="700" b="1" dirty="0" err="1">
                <a:solidFill>
                  <a:srgbClr val="000000"/>
                </a:solidFill>
                <a:latin typeface="Century Gothic" pitchFamily="34" charset="0"/>
              </a:rPr>
              <a:t>fibers</a:t>
            </a:r>
            <a:r>
              <a:rPr lang="en-GB" sz="700" b="1" dirty="0">
                <a:solidFill>
                  <a:srgbClr val="000000"/>
                </a:solidFill>
                <a:latin typeface="Century Gothic" pitchFamily="34" charset="0"/>
              </a:rPr>
              <a:t> </a:t>
            </a:r>
            <a:r>
              <a:rPr lang="en-GB" sz="700" dirty="0">
                <a:solidFill>
                  <a:srgbClr val="000000"/>
                </a:solidFill>
                <a:latin typeface="Century Gothic" pitchFamily="34" charset="0"/>
              </a:rPr>
              <a:t>ensure the skin’s firmness and make it resistant to tension and traction.</a:t>
            </a:r>
          </a:p>
          <a:p>
            <a:pPr marL="628534" indent="-180941" algn="just" defTabSz="912748">
              <a:buFont typeface="Wingdings" pitchFamily="2" charset="2"/>
              <a:buChar char="Ø"/>
              <a:defRPr/>
            </a:pPr>
            <a:endParaRPr lang="en-GB" sz="700" dirty="0">
              <a:solidFill>
                <a:srgbClr val="000000"/>
              </a:solidFill>
              <a:latin typeface="Century Gothic" pitchFamily="34" charset="0"/>
            </a:endParaRPr>
          </a:p>
          <a:p>
            <a:pPr marL="628534" indent="-180941" algn="just" defTabSz="912748">
              <a:defRPr/>
            </a:pPr>
            <a:r>
              <a:rPr lang="en-GB" sz="700" b="1" dirty="0">
                <a:solidFill>
                  <a:srgbClr val="000000"/>
                </a:solidFill>
                <a:latin typeface="Century Gothic" pitchFamily="34" charset="0"/>
              </a:rPr>
              <a:t>	</a:t>
            </a:r>
            <a:r>
              <a:rPr lang="en-GB" sz="700" b="1" i="1" dirty="0">
                <a:solidFill>
                  <a:srgbClr val="000000"/>
                </a:solidFill>
                <a:latin typeface="Century Gothic" pitchFamily="34" charset="0"/>
              </a:rPr>
              <a:t> Collagen: </a:t>
            </a:r>
            <a:r>
              <a:rPr lang="en-GB" sz="700" i="1" dirty="0">
                <a:solidFill>
                  <a:srgbClr val="000000"/>
                </a:solidFill>
                <a:latin typeface="Century Gothic" pitchFamily="34" charset="0"/>
              </a:rPr>
              <a:t>a filament protein that makes up 70% of the dermal matrix that is constantly produced by fibroblasts to maintain the skin’s suppleness and resistance.</a:t>
            </a:r>
          </a:p>
          <a:p>
            <a:pPr marL="628534" indent="-180941" algn="just" defTabSz="912748">
              <a:buFont typeface="Wingdings" pitchFamily="2" charset="2"/>
              <a:buChar char="Ø"/>
              <a:defRPr/>
            </a:pPr>
            <a:endParaRPr lang="en-GB" sz="700" dirty="0">
              <a:solidFill>
                <a:srgbClr val="000000"/>
              </a:solidFill>
              <a:latin typeface="Century Gothic" pitchFamily="34" charset="0"/>
            </a:endParaRPr>
          </a:p>
          <a:p>
            <a:pPr marL="266649" indent="-85709" algn="just" defTabSz="912748">
              <a:buFontTx/>
              <a:buChar char="-"/>
              <a:defRPr/>
            </a:pPr>
            <a:r>
              <a:rPr lang="en-GB" sz="700" u="sng" dirty="0">
                <a:solidFill>
                  <a:srgbClr val="000000"/>
                </a:solidFill>
                <a:latin typeface="Century Gothic" pitchFamily="34" charset="0"/>
              </a:rPr>
              <a:t>Blood vessels</a:t>
            </a:r>
            <a:r>
              <a:rPr lang="en-GB" sz="700" dirty="0">
                <a:solidFill>
                  <a:srgbClr val="000000"/>
                </a:solidFill>
                <a:latin typeface="Century Gothic" pitchFamily="34" charset="0"/>
              </a:rPr>
              <a:t> bring nutrients and oxygen to surrounding cells and to cells in the basal layer through the dermal-epidermal junction.</a:t>
            </a:r>
          </a:p>
          <a:p>
            <a:pPr marL="266649" indent="-85709" algn="just" defTabSz="912748">
              <a:buFontTx/>
              <a:buChar char="-"/>
              <a:defRPr/>
            </a:pPr>
            <a:endParaRPr lang="en-GB" sz="700" u="sng" dirty="0">
              <a:solidFill>
                <a:srgbClr val="000000"/>
              </a:solidFill>
              <a:latin typeface="Century Gothic" pitchFamily="34" charset="0"/>
            </a:endParaRPr>
          </a:p>
          <a:p>
            <a:pPr marL="266649" indent="-85709" algn="just" defTabSz="912748">
              <a:buFontTx/>
              <a:buChar char="-"/>
              <a:defRPr/>
            </a:pPr>
            <a:r>
              <a:rPr lang="en-GB" sz="700" u="sng" dirty="0">
                <a:solidFill>
                  <a:srgbClr val="000000"/>
                </a:solidFill>
                <a:latin typeface="Century Gothic" pitchFamily="34" charset="0"/>
              </a:rPr>
              <a:t>Nerves</a:t>
            </a:r>
            <a:r>
              <a:rPr lang="en-GB" sz="700" dirty="0">
                <a:solidFill>
                  <a:srgbClr val="000000"/>
                </a:solidFill>
                <a:latin typeface="Century Gothic" pitchFamily="34" charset="0"/>
              </a:rPr>
              <a:t> make skin sensitive. They enable the skin to perceive various sensations: touch, hot, cold, or pressure. Merkel cells are located in the dermis and their nerve endings reach the epidermis.</a:t>
            </a:r>
          </a:p>
          <a:p>
            <a:pPr marL="266649" indent="-85709" algn="just" defTabSz="912748">
              <a:buFontTx/>
              <a:buChar char="-"/>
              <a:defRPr/>
            </a:pPr>
            <a:endParaRPr lang="en-GB" sz="700" u="sng" dirty="0">
              <a:solidFill>
                <a:srgbClr val="000000"/>
              </a:solidFill>
              <a:latin typeface="Century Gothic" pitchFamily="34" charset="0"/>
            </a:endParaRPr>
          </a:p>
          <a:p>
            <a:pPr marL="266649" indent="-85709" algn="just" defTabSz="912748">
              <a:buFontTx/>
              <a:buChar char="-"/>
              <a:defRPr/>
            </a:pPr>
            <a:r>
              <a:rPr lang="en-GB" sz="700" u="sng" dirty="0">
                <a:solidFill>
                  <a:srgbClr val="000000"/>
                </a:solidFill>
                <a:latin typeface="Century Gothic" pitchFamily="34" charset="0"/>
              </a:rPr>
              <a:t>The lymphatic system</a:t>
            </a:r>
            <a:r>
              <a:rPr lang="en-GB" sz="700" dirty="0">
                <a:solidFill>
                  <a:srgbClr val="000000"/>
                </a:solidFill>
                <a:latin typeface="Century Gothic" pitchFamily="34" charset="0"/>
              </a:rPr>
              <a:t> is a circulatory system that includes lymph, lymph vessels and lymph glands. Lymph collects waste products from cells and eliminates toxins. It participates in the organism’s immune system. </a:t>
            </a:r>
          </a:p>
          <a:p>
            <a:pPr marL="266649" indent="-85709" algn="just" defTabSz="912748">
              <a:buFontTx/>
              <a:buChar char="-"/>
              <a:defRPr/>
            </a:pPr>
            <a:endParaRPr lang="en-GB" sz="700" u="sng" dirty="0">
              <a:solidFill>
                <a:srgbClr val="000000"/>
              </a:solidFill>
              <a:latin typeface="Century Gothic" pitchFamily="34" charset="0"/>
            </a:endParaRPr>
          </a:p>
          <a:p>
            <a:pPr marL="266649" indent="-85709" algn="just" defTabSz="912748">
              <a:buFontTx/>
              <a:buChar char="-"/>
              <a:defRPr/>
            </a:pPr>
            <a:r>
              <a:rPr lang="en-GB" sz="700" u="sng" dirty="0">
                <a:solidFill>
                  <a:srgbClr val="000000"/>
                </a:solidFill>
                <a:latin typeface="Century Gothic" pitchFamily="34" charset="0"/>
              </a:rPr>
              <a:t>Auxiliary elements of the skin</a:t>
            </a:r>
            <a:r>
              <a:rPr lang="en-GB" sz="700" dirty="0">
                <a:solidFill>
                  <a:srgbClr val="000000"/>
                </a:solidFill>
                <a:latin typeface="Century Gothic" pitchFamily="34" charset="0"/>
              </a:rPr>
              <a:t>: hair, sudoriferous glands that produce perspiration and sebaceous glands that produce sebum.</a:t>
            </a:r>
          </a:p>
          <a:p>
            <a:pPr algn="just"/>
            <a:endParaRPr lang="en-GB" sz="700" dirty="0">
              <a:solidFill>
                <a:srgbClr val="000000"/>
              </a:solidFill>
              <a:latin typeface="Century Gothic" pitchFamily="34" charset="0"/>
            </a:endParaRPr>
          </a:p>
          <a:p>
            <a:pPr marL="180941" indent="-180941" algn="just">
              <a:buFont typeface="Wingdings" pitchFamily="2" charset="2"/>
              <a:buChar char="§"/>
            </a:pPr>
            <a:r>
              <a:rPr lang="en-GB" sz="700" b="1" u="sng" dirty="0">
                <a:solidFill>
                  <a:srgbClr val="000000"/>
                </a:solidFill>
                <a:latin typeface="Century Gothic" pitchFamily="34" charset="0"/>
              </a:rPr>
              <a:t>Possible malfunctions: </a:t>
            </a:r>
          </a:p>
          <a:p>
            <a:pPr marL="180941" indent="-180941" algn="just"/>
            <a:r>
              <a:rPr lang="en-GB" sz="700" dirty="0">
                <a:solidFill>
                  <a:srgbClr val="000000"/>
                </a:solidFill>
                <a:latin typeface="Century Gothic" pitchFamily="34" charset="0"/>
              </a:rPr>
              <a:t>	The fibroblast population decreases by half between the ages of  20 and 80. </a:t>
            </a:r>
          </a:p>
          <a:p>
            <a:pPr marL="180941" indent="-180941" algn="just"/>
            <a:r>
              <a:rPr lang="en-GB" sz="700" dirty="0">
                <a:solidFill>
                  <a:srgbClr val="000000"/>
                </a:solidFill>
                <a:latin typeface="Century Gothic" pitchFamily="34" charset="0"/>
              </a:rPr>
              <a:t>	The deterioration of collagen and elastin </a:t>
            </a:r>
            <a:r>
              <a:rPr lang="en-GB" sz="700" dirty="0" err="1">
                <a:solidFill>
                  <a:srgbClr val="000000"/>
                </a:solidFill>
                <a:latin typeface="Century Gothic" pitchFamily="34" charset="0"/>
              </a:rPr>
              <a:t>fibers</a:t>
            </a:r>
            <a:r>
              <a:rPr lang="en-GB" sz="700" dirty="0">
                <a:solidFill>
                  <a:srgbClr val="000000"/>
                </a:solidFill>
                <a:latin typeface="Century Gothic" pitchFamily="34" charset="0"/>
              </a:rPr>
              <a:t> causes the skin to lose elasticity and tone. The facial contour begins to sag.</a:t>
            </a:r>
          </a:p>
          <a:p>
            <a:pPr algn="just">
              <a:buClr>
                <a:srgbClr val="E27A82"/>
              </a:buClr>
            </a:pPr>
            <a:endParaRPr lang="en-GB" sz="700" dirty="0">
              <a:solidFill>
                <a:srgbClr val="000000"/>
              </a:solidFill>
              <a:latin typeface="Century Gothic" pitchFamily="34" charset="0"/>
            </a:endParaRPr>
          </a:p>
        </p:txBody>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22</a:t>
            </a:fld>
            <a:endParaRPr lang="fr-FR"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23</a:t>
            </a:fld>
            <a:endParaRPr lang="fr-FR">
              <a:solidFill>
                <a:prstClr val="black"/>
              </a:solidFill>
            </a:endParaRPr>
          </a:p>
        </p:txBody>
      </p:sp>
      <p:sp>
        <p:nvSpPr>
          <p:cNvPr id="3" name="Espace réservé des commentaires 2"/>
          <p:cNvSpPr>
            <a:spLocks noGrp="1"/>
          </p:cNvSpPr>
          <p:nvPr>
            <p:ph type="body" idx="1"/>
          </p:nvPr>
        </p:nvSpPr>
        <p:spPr/>
        <p:txBody>
          <a:bodyPr/>
          <a:lstStyle/>
          <a:p>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3" name="Espace réservé des commentaires 2"/>
          <p:cNvSpPr>
            <a:spLocks noGrp="1"/>
          </p:cNvSpPr>
          <p:nvPr>
            <p:ph type="body" idx="1"/>
          </p:nvPr>
        </p:nvSpPr>
        <p:spPr>
          <a:xfrm>
            <a:off x="741364" y="4829175"/>
            <a:ext cx="5688012" cy="9159031"/>
          </a:xfrm>
        </p:spPr>
        <p:txBody>
          <a:bodyPr>
            <a:noAutofit/>
          </a:bodyPr>
          <a:lstStyle/>
          <a:p>
            <a:pPr marL="180941" indent="-180941" algn="just">
              <a:buFont typeface="Wingdings" pitchFamily="2" charset="2"/>
              <a:buChar char="§"/>
              <a:defRPr/>
            </a:pPr>
            <a:r>
              <a:rPr lang="en-GB" sz="900" b="1" dirty="0">
                <a:solidFill>
                  <a:srgbClr val="000000"/>
                </a:solidFill>
                <a:latin typeface="Century Gothic" pitchFamily="34" charset="0"/>
                <a:ea typeface="Times New Roman" pitchFamily="18" charset="0"/>
                <a:cs typeface="Courier New" pitchFamily="49" charset="0"/>
              </a:rPr>
              <a:t>The hypodermis (or subcutaneous tissue) </a:t>
            </a:r>
            <a:r>
              <a:rPr lang="en-GB" sz="900" dirty="0">
                <a:solidFill>
                  <a:srgbClr val="000000"/>
                </a:solidFill>
                <a:latin typeface="Century Gothic" pitchFamily="34" charset="0"/>
                <a:ea typeface="Times New Roman" pitchFamily="18" charset="0"/>
                <a:cs typeface="Courier New" pitchFamily="49" charset="0"/>
              </a:rPr>
              <a:t>is the </a:t>
            </a:r>
            <a:r>
              <a:rPr lang="en-GB" sz="900" b="1" dirty="0">
                <a:solidFill>
                  <a:srgbClr val="000000"/>
                </a:solidFill>
                <a:latin typeface="Century Gothic" pitchFamily="34" charset="0"/>
                <a:ea typeface="Times New Roman" pitchFamily="18" charset="0"/>
                <a:cs typeface="Courier New" pitchFamily="49" charset="0"/>
              </a:rPr>
              <a:t>deepest </a:t>
            </a:r>
            <a:r>
              <a:rPr lang="en-GB" sz="900" dirty="0">
                <a:solidFill>
                  <a:srgbClr val="000000"/>
                </a:solidFill>
                <a:latin typeface="Century Gothic" pitchFamily="34" charset="0"/>
                <a:ea typeface="Times New Roman" pitchFamily="18" charset="0"/>
                <a:cs typeface="Courier New" pitchFamily="49" charset="0"/>
              </a:rPr>
              <a:t>and thickest compartment of the skin. </a:t>
            </a:r>
          </a:p>
          <a:p>
            <a:pPr marL="180941" indent="-180941" algn="just">
              <a:buFont typeface="Wingdings" pitchFamily="2" charset="2"/>
              <a:buChar char="§"/>
              <a:defRPr/>
            </a:pPr>
            <a:endParaRPr lang="en-GB" sz="900" dirty="0">
              <a:solidFill>
                <a:srgbClr val="000000"/>
              </a:solidFill>
              <a:latin typeface="Century Gothic" pitchFamily="34" charset="0"/>
              <a:ea typeface="Times New Roman" pitchFamily="18" charset="0"/>
              <a:cs typeface="Courier New" pitchFamily="49" charset="0"/>
            </a:endParaRPr>
          </a:p>
          <a:p>
            <a:pPr marL="180941" indent="-180941" algn="just">
              <a:buFont typeface="Wingdings" pitchFamily="2" charset="2"/>
              <a:buChar char="§"/>
              <a:defRPr/>
            </a:pPr>
            <a:r>
              <a:rPr lang="en-GB" sz="900" b="1" dirty="0">
                <a:solidFill>
                  <a:srgbClr val="000000"/>
                </a:solidFill>
                <a:latin typeface="Century Gothic" pitchFamily="34" charset="0"/>
                <a:cs typeface="Courier New" pitchFamily="49" charset="0"/>
              </a:rPr>
              <a:t>It is not separate from the dermis.</a:t>
            </a:r>
          </a:p>
          <a:p>
            <a:pPr marL="180941" indent="-180941" algn="just" defTabSz="914230">
              <a:buClr>
                <a:srgbClr val="E27A82"/>
              </a:buClr>
              <a:buFont typeface="Wingdings" pitchFamily="2" charset="2"/>
              <a:buChar char="§"/>
              <a:defRPr/>
            </a:pPr>
            <a:endParaRPr lang="en-GB" sz="900" dirty="0">
              <a:solidFill>
                <a:srgbClr val="000000"/>
              </a:solidFill>
              <a:latin typeface="Century Gothic" pitchFamily="34" charset="0"/>
            </a:endParaRPr>
          </a:p>
          <a:p>
            <a:pPr marL="180941" indent="-180941" algn="just" defTabSz="914230">
              <a:buClr>
                <a:srgbClr val="E27A82"/>
              </a:buClr>
              <a:defRPr/>
            </a:pPr>
            <a:r>
              <a:rPr lang="en-GB" sz="900" dirty="0">
                <a:solidFill>
                  <a:srgbClr val="000000"/>
                </a:solidFill>
                <a:latin typeface="Century Gothic" pitchFamily="34" charset="0"/>
              </a:rPr>
              <a:t>	It is a supple and supportive tissue that will hold its shape and whose role is to serve as an interface between the skin and the organs that it covers (muscles, bones).</a:t>
            </a:r>
          </a:p>
          <a:p>
            <a:pPr marL="180941" indent="-180941" algn="just" defTabSz="914230">
              <a:buClr>
                <a:srgbClr val="E27A82"/>
              </a:buClr>
              <a:defRPr/>
            </a:pPr>
            <a:endParaRPr lang="en-GB" sz="900" dirty="0">
              <a:solidFill>
                <a:srgbClr val="000000"/>
              </a:solidFill>
              <a:latin typeface="Century Gothic" pitchFamily="34" charset="0"/>
            </a:endParaRPr>
          </a:p>
          <a:p>
            <a:pPr marL="180941" indent="-180941" algn="just" defTabSz="914230">
              <a:buClr>
                <a:srgbClr val="E27A82"/>
              </a:buClr>
              <a:defRPr/>
            </a:pPr>
            <a:r>
              <a:rPr lang="en-GB" sz="900" dirty="0">
                <a:solidFill>
                  <a:srgbClr val="000000"/>
                </a:solidFill>
                <a:latin typeface="Century Gothic" pitchFamily="34" charset="0"/>
              </a:rPr>
              <a:t>	The hypodermis is present all over the body except for the ears, the eyelids and the male genital organs. </a:t>
            </a:r>
          </a:p>
          <a:p>
            <a:pPr marL="180941" indent="-180941" algn="just" defTabSz="914230">
              <a:buClr>
                <a:srgbClr val="E27A82"/>
              </a:buClr>
              <a:defRPr/>
            </a:pPr>
            <a:r>
              <a:rPr lang="en-GB" sz="900" dirty="0">
                <a:solidFill>
                  <a:srgbClr val="000000"/>
                </a:solidFill>
                <a:latin typeface="Century Gothic" pitchFamily="34" charset="0"/>
              </a:rPr>
              <a:t>	</a:t>
            </a:r>
          </a:p>
          <a:p>
            <a:pPr marL="180941" indent="-180941" algn="just" defTabSz="914230">
              <a:buClr>
                <a:srgbClr val="E27A82"/>
              </a:buClr>
              <a:defRPr/>
            </a:pPr>
            <a:r>
              <a:rPr lang="en-GB" sz="900" dirty="0">
                <a:solidFill>
                  <a:srgbClr val="000000"/>
                </a:solidFill>
                <a:latin typeface="Century Gothic" pitchFamily="34" charset="0"/>
              </a:rPr>
              <a:t>	It is especially thick on the parts of the body that are exposed to high pressure, such as the heels or buttocks.</a:t>
            </a:r>
          </a:p>
          <a:p>
            <a:pPr marL="180941" indent="-180941" algn="just">
              <a:buClr>
                <a:srgbClr val="E27A82"/>
              </a:buClr>
              <a:buFont typeface="Wingdings" pitchFamily="2" charset="2"/>
              <a:buChar char="§"/>
              <a:defRPr/>
            </a:pPr>
            <a:endParaRPr lang="en-GB" sz="900" dirty="0">
              <a:solidFill>
                <a:srgbClr val="000000"/>
              </a:solidFill>
              <a:latin typeface="Century Gothic" pitchFamily="34" charset="0"/>
            </a:endParaRPr>
          </a:p>
          <a:p>
            <a:pPr marL="180941" indent="-180941" algn="just">
              <a:buFont typeface="Wingdings" pitchFamily="2" charset="2"/>
              <a:buChar char="§"/>
              <a:defRPr/>
            </a:pPr>
            <a:r>
              <a:rPr lang="en-GB" sz="900" b="1" dirty="0">
                <a:solidFill>
                  <a:srgbClr val="000000"/>
                </a:solidFill>
                <a:latin typeface="Century Gothic" pitchFamily="34" charset="0"/>
              </a:rPr>
              <a:t>The hypodermis plays a role in energy storage and protection against impacts.</a:t>
            </a:r>
          </a:p>
          <a:p>
            <a:pPr marL="180941" indent="-180941" algn="just">
              <a:buFont typeface="Wingdings" pitchFamily="2" charset="2"/>
              <a:buChar char="§"/>
              <a:defRPr/>
            </a:pPr>
            <a:endParaRPr lang="en-GB" sz="900" b="1" dirty="0">
              <a:solidFill>
                <a:srgbClr val="000000"/>
              </a:solidFill>
              <a:latin typeface="Century Gothic" pitchFamily="34" charset="0"/>
            </a:endParaRPr>
          </a:p>
          <a:p>
            <a:pPr marL="180941" indent="-180941" algn="just">
              <a:buFont typeface="Wingdings" pitchFamily="2" charset="2"/>
              <a:buChar char="§"/>
              <a:defRPr/>
            </a:pPr>
            <a:r>
              <a:rPr lang="en-GB" sz="900" b="1" dirty="0">
                <a:solidFill>
                  <a:srgbClr val="000000"/>
                </a:solidFill>
                <a:latin typeface="Century Gothic" pitchFamily="34" charset="0"/>
              </a:rPr>
              <a:t>The hypodermis participates in thermoregulation</a:t>
            </a:r>
            <a:r>
              <a:rPr lang="en-GB" sz="900" dirty="0">
                <a:solidFill>
                  <a:srgbClr val="000000"/>
                </a:solidFill>
                <a:latin typeface="Century Gothic" pitchFamily="34" charset="0"/>
              </a:rPr>
              <a:t>, the fat plays a passive role in insulation, reducing temperature exchanges with the external environment.</a:t>
            </a:r>
          </a:p>
          <a:p>
            <a:pPr marL="180941" indent="-180941" algn="just">
              <a:defRPr/>
            </a:pPr>
            <a:endParaRPr lang="en-GB" sz="900" b="1" dirty="0">
              <a:solidFill>
                <a:srgbClr val="000000"/>
              </a:solidFill>
              <a:latin typeface="Century Gothic" pitchFamily="34" charset="0"/>
            </a:endParaRPr>
          </a:p>
          <a:p>
            <a:pPr marL="180941" indent="-180941" algn="just">
              <a:buFont typeface="Wingdings" pitchFamily="2" charset="2"/>
              <a:buChar char="§"/>
              <a:defRPr/>
            </a:pPr>
            <a:r>
              <a:rPr lang="en-GB" sz="900" b="1" dirty="0">
                <a:solidFill>
                  <a:srgbClr val="000000"/>
                </a:solidFill>
                <a:latin typeface="Century Gothic" pitchFamily="34" charset="0"/>
              </a:rPr>
              <a:t>It is made up of:</a:t>
            </a:r>
          </a:p>
          <a:p>
            <a:pPr marL="266649" indent="-85709" algn="just">
              <a:buFontTx/>
              <a:buChar char="-"/>
              <a:defRPr/>
            </a:pPr>
            <a:r>
              <a:rPr lang="en-GB" sz="900" b="1" dirty="0">
                <a:solidFill>
                  <a:srgbClr val="000000"/>
                </a:solidFill>
                <a:latin typeface="Century Gothic" pitchFamily="34" charset="0"/>
                <a:ea typeface="Times New Roman" pitchFamily="18" charset="0"/>
                <a:cs typeface="Courier New" pitchFamily="49" charset="0"/>
              </a:rPr>
              <a:t>adipocytes</a:t>
            </a:r>
            <a:r>
              <a:rPr lang="en-GB" sz="900" dirty="0">
                <a:solidFill>
                  <a:srgbClr val="000000"/>
                </a:solidFill>
                <a:latin typeface="Century Gothic" pitchFamily="34" charset="0"/>
                <a:ea typeface="Times New Roman" pitchFamily="18" charset="0"/>
                <a:cs typeface="Courier New" pitchFamily="49" charset="0"/>
              </a:rPr>
              <a:t>: cells that are specialized in accumulating and storing fat and are located in adipose tissue (triglycerides). They are grouped into lobes that are separated by conjunctive tissue. </a:t>
            </a:r>
          </a:p>
          <a:p>
            <a:pPr marL="266649" indent="-85709" algn="just">
              <a:buFontTx/>
              <a:buChar char="-"/>
              <a:defRPr/>
            </a:pPr>
            <a:r>
              <a:rPr lang="en-GB" sz="900" b="1" dirty="0">
                <a:solidFill>
                  <a:srgbClr val="000000"/>
                </a:solidFill>
                <a:latin typeface="Century Gothic" pitchFamily="34" charset="0"/>
              </a:rPr>
              <a:t>sudoriferous glands </a:t>
            </a:r>
            <a:r>
              <a:rPr lang="en-GB" sz="900" dirty="0">
                <a:solidFill>
                  <a:srgbClr val="000000"/>
                </a:solidFill>
                <a:latin typeface="Century Gothic" pitchFamily="34" charset="0"/>
                <a:ea typeface="Times New Roman" pitchFamily="18" charset="0"/>
                <a:cs typeface="Courier New" pitchFamily="49" charset="0"/>
              </a:rPr>
              <a:t>that secrete sweat.</a:t>
            </a:r>
          </a:p>
          <a:p>
            <a:pPr marL="180941" indent="-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endParaRPr lang="en-GB" sz="900" dirty="0">
              <a:solidFill>
                <a:srgbClr val="000000"/>
              </a:solidFill>
              <a:latin typeface="Century Gothic" pitchFamily="34" charset="0"/>
              <a:ea typeface="Times New Roman" pitchFamily="18" charset="0"/>
              <a:cs typeface="Courier New" pitchFamily="49" charset="0"/>
            </a:endParaRPr>
          </a:p>
          <a:p>
            <a:pPr marL="180941" indent="-180941" algn="just" eaLnBrk="0" fontAlgn="base" hangingPunct="0">
              <a:spcBef>
                <a:spcPct val="0"/>
              </a:spcBef>
              <a:spcAft>
                <a:spcPct val="0"/>
              </a:spcAft>
              <a:buFont typeface="Wingdings" pitchFamily="2" charset="2"/>
              <a:buChar char="§"/>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GB" sz="900" b="1" dirty="0">
                <a:solidFill>
                  <a:srgbClr val="000000"/>
                </a:solidFill>
                <a:latin typeface="Century Gothic" pitchFamily="34" charset="0"/>
                <a:ea typeface="Times New Roman" pitchFamily="18" charset="0"/>
                <a:cs typeface="Courier New" pitchFamily="49" charset="0"/>
              </a:rPr>
              <a:t>It is responsible for the body’s silhouette.</a:t>
            </a:r>
          </a:p>
          <a:p>
            <a:pPr marL="180941" indent="-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GB" sz="900" dirty="0">
                <a:solidFill>
                  <a:srgbClr val="000000"/>
                </a:solidFill>
                <a:latin typeface="Century Gothic" pitchFamily="34" charset="0"/>
                <a:ea typeface="Times New Roman" pitchFamily="18" charset="0"/>
                <a:cs typeface="Courier New" pitchFamily="49" charset="0"/>
              </a:rPr>
              <a:t>	The location of cellulite in women.</a:t>
            </a:r>
          </a:p>
          <a:p>
            <a:pPr marL="180941" indent="-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GB" sz="900" dirty="0">
                <a:solidFill>
                  <a:srgbClr val="000000"/>
                </a:solidFill>
                <a:latin typeface="Century Gothic" pitchFamily="34" charset="0"/>
                <a:ea typeface="Times New Roman" pitchFamily="18" charset="0"/>
                <a:cs typeface="Courier New" pitchFamily="49" charset="0"/>
              </a:rPr>
              <a:t>	Although the hypodermis covers the entire body, it tends to accumulate above the belt on the stomach and shoulders in men and below the belt on the thighs, hips and buttocks in women. </a:t>
            </a:r>
          </a:p>
          <a:p>
            <a:pPr marL="180941" indent="-180941" algn="just"/>
            <a:endParaRPr lang="en-GB" sz="900" dirty="0">
              <a:solidFill>
                <a:srgbClr val="000000"/>
              </a:solidFill>
              <a:latin typeface="Century Gothic" pitchFamily="34" charset="0"/>
            </a:endParaRPr>
          </a:p>
          <a:p>
            <a:pPr marL="180941" indent="-180941" algn="just">
              <a:buFont typeface="Wingdings" pitchFamily="2" charset="2"/>
              <a:buChar char="§"/>
            </a:pPr>
            <a:r>
              <a:rPr lang="en-GB" sz="900" b="1" u="sng" dirty="0">
                <a:solidFill>
                  <a:srgbClr val="000000"/>
                </a:solidFill>
                <a:latin typeface="Century Gothic" pitchFamily="34" charset="0"/>
              </a:rPr>
              <a:t>Possible malfunctions: </a:t>
            </a:r>
          </a:p>
          <a:p>
            <a:pPr marL="180941" indent="-180941" algn="just"/>
            <a:r>
              <a:rPr lang="en-GB" sz="900" b="1" dirty="0">
                <a:solidFill>
                  <a:srgbClr val="000000"/>
                </a:solidFill>
                <a:latin typeface="Century Gothic" pitchFamily="34" charset="0"/>
              </a:rPr>
              <a:t>	</a:t>
            </a:r>
            <a:r>
              <a:rPr lang="en-GB" sz="900" dirty="0">
                <a:solidFill>
                  <a:srgbClr val="000000"/>
                </a:solidFill>
                <a:latin typeface="Century Gothic" pitchFamily="34" charset="0"/>
              </a:rPr>
              <a:t>Too much fat storage causes the appearance of orange peel skin and cellulite. Excess fat that is ingested is stored by the skin as subcutaneous fat.</a:t>
            </a:r>
          </a:p>
          <a:p>
            <a:pPr marL="180941" indent="-180941" algn="just"/>
            <a:endParaRPr lang="en-GB" sz="900" dirty="0">
              <a:solidFill>
                <a:srgbClr val="000000"/>
              </a:solidFill>
              <a:latin typeface="Century Gothic" pitchFamily="34" charset="0"/>
            </a:endParaRPr>
          </a:p>
          <a:p>
            <a:pPr algn="just"/>
            <a:r>
              <a:rPr lang="en-GB" sz="900" u="sng" dirty="0">
                <a:solidFill>
                  <a:srgbClr val="000000"/>
                </a:solidFill>
                <a:latin typeface="Century Gothic" pitchFamily="34" charset="0"/>
              </a:rPr>
              <a:t>Transition</a:t>
            </a:r>
            <a:r>
              <a:rPr lang="en-GB" sz="900" dirty="0">
                <a:solidFill>
                  <a:srgbClr val="000000"/>
                </a:solidFill>
                <a:latin typeface="Century Gothic" pitchFamily="34" charset="0"/>
              </a:rPr>
              <a:t>: "Before we take a break, I suggest that we look at a simplified diagram of the skin and review the essential terms."</a:t>
            </a:r>
          </a:p>
          <a:p>
            <a:pPr lvl="1" algn="just">
              <a:buClr>
                <a:srgbClr val="E27A82"/>
              </a:buClr>
              <a:buFontTx/>
              <a:buChar char="-"/>
            </a:pPr>
            <a:endParaRPr lang="en-GB" sz="900" dirty="0">
              <a:solidFill>
                <a:srgbClr val="000000"/>
              </a:solidFill>
              <a:latin typeface="Century Gothic" pitchFamily="34" charset="0"/>
            </a:endParaRPr>
          </a:p>
          <a:p>
            <a:pPr marL="177767" indent="-177767" algn="just" eaLnBrk="0" fontAlgn="base" hangingPunct="0">
              <a:spcBef>
                <a:spcPct val="0"/>
              </a:spcBef>
              <a:spcAft>
                <a:spcPct val="0"/>
              </a:spcAft>
              <a:buFont typeface="Wingdings" pitchFamily="2" charset="2"/>
              <a:buChar char="§"/>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endParaRPr lang="en-GB" sz="900" dirty="0">
              <a:solidFill>
                <a:srgbClr val="000000"/>
              </a:solidFill>
              <a:latin typeface="Century Gothic" pitchFamily="34" charset="0"/>
              <a:ea typeface="Times New Roman" pitchFamily="18" charset="0"/>
              <a:cs typeface="Courier New" pitchFamily="49" charset="0"/>
            </a:endParaRPr>
          </a:p>
          <a:p>
            <a:pPr marL="177767" indent="-177767" algn="just" eaLnBrk="0" fontAlgn="base" hangingPunct="0">
              <a:spcBef>
                <a:spcPct val="0"/>
              </a:spcBef>
              <a:spcAft>
                <a:spcPct val="0"/>
              </a:spcAft>
              <a:buFont typeface="Wingdings" pitchFamily="2" charset="2"/>
              <a:buChar char="§"/>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endParaRPr lang="en-GB" sz="900" dirty="0">
              <a:solidFill>
                <a:srgbClr val="000000"/>
              </a:solidFill>
              <a:latin typeface="Century Gothic" pitchFamily="34" charset="0"/>
              <a:ea typeface="Times New Roman" pitchFamily="18" charset="0"/>
              <a:cs typeface="Courier New" pitchFamily="49" charset="0"/>
            </a:endParaRPr>
          </a:p>
        </p:txBody>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24</a:t>
            </a:fld>
            <a:endParaRPr lang="fr-FR"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25</a:t>
            </a:fld>
            <a:endParaRPr lang="fr-F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2988" y="795338"/>
            <a:ext cx="5087937"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26</a:t>
            </a:fld>
            <a:endParaRPr lang="fr-FR">
              <a:solidFill>
                <a:prstClr val="black"/>
              </a:solidFill>
            </a:endParaRPr>
          </a:p>
        </p:txBody>
      </p:sp>
      <p:sp>
        <p:nvSpPr>
          <p:cNvPr id="4" name="Espace réservé des commentaires 3"/>
          <p:cNvSpPr>
            <a:spLocks noGrp="1"/>
          </p:cNvSpPr>
          <p:nvPr>
            <p:ph type="body" idx="1"/>
          </p:nvPr>
        </p:nvSpPr>
        <p:spPr/>
        <p:txBody>
          <a:bodyPr>
            <a:normAutofit/>
          </a:bodyPr>
          <a:lstStyle/>
          <a:p>
            <a:pPr algn="just"/>
            <a:r>
              <a:rPr lang="en-US" sz="1000" dirty="0">
                <a:latin typeface="Century Gothic" pitchFamily="34" charset="0"/>
              </a:rPr>
              <a:t>The skin goes through 2 main changes during a person’s lifetime.</a:t>
            </a:r>
          </a:p>
          <a:p>
            <a:pPr algn="just"/>
            <a:endParaRPr lang="en-US" sz="1000" dirty="0">
              <a:latin typeface="Century Gothic" pitchFamily="34" charset="0"/>
            </a:endParaRPr>
          </a:p>
          <a:p>
            <a:pPr algn="just"/>
            <a:r>
              <a:rPr lang="en-US" sz="1000" dirty="0">
                <a:latin typeface="Century Gothic" pitchFamily="34" charset="0"/>
              </a:rPr>
              <a:t>The skin matures from birth until the person reaches 20 years old.</a:t>
            </a:r>
          </a:p>
          <a:p>
            <a:pPr algn="just"/>
            <a:endParaRPr lang="en-US" sz="1000" dirty="0">
              <a:latin typeface="Century Gothic" pitchFamily="34" charset="0"/>
            </a:endParaRPr>
          </a:p>
          <a:p>
            <a:pPr algn="just"/>
            <a:r>
              <a:rPr lang="en-US" sz="1000" dirty="0">
                <a:latin typeface="Century Gothic" pitchFamily="34" charset="0"/>
              </a:rPr>
              <a:t>After 20, the skin begins to feel the effects of natural ageing. </a:t>
            </a:r>
          </a:p>
          <a:p>
            <a:pPr algn="just"/>
            <a:endParaRPr lang="en-US" sz="1000" dirty="0">
              <a:latin typeface="Century Gothic" pitchFamily="34" charset="0"/>
            </a:endParaRPr>
          </a:p>
          <a:p>
            <a:pPr algn="just"/>
            <a:r>
              <a:rPr lang="en-US" sz="1000" dirty="0">
                <a:latin typeface="Century Gothic" pitchFamily="34" charset="0"/>
              </a:rPr>
              <a:t>Slowly, imperceptibly, the passing of time changes the appearance of the skin. </a:t>
            </a:r>
          </a:p>
          <a:p>
            <a:pPr algn="just"/>
            <a:endParaRPr lang="fr-FR" sz="1000" dirty="0">
              <a:latin typeface="Century Gothic" pitchFamily="34" charset="0"/>
            </a:endParaRPr>
          </a:p>
          <a:p>
            <a:pPr algn="just"/>
            <a:endParaRPr lang="fr-FR" sz="1000" u="sng" dirty="0">
              <a:latin typeface="Century Gothic" pitchFamily="34" charset="0"/>
            </a:endParaRPr>
          </a:p>
          <a:p>
            <a:pPr algn="just"/>
            <a:r>
              <a:rPr lang="fr-FR" sz="1000" u="sng" dirty="0">
                <a:latin typeface="Century Gothic" pitchFamily="34" charset="0"/>
              </a:rPr>
              <a:t>Transition</a:t>
            </a:r>
          </a:p>
          <a:p>
            <a:pPr algn="just"/>
            <a:endParaRPr lang="fr-FR" sz="1000" u="sng" dirty="0">
              <a:latin typeface="Century Gothic" pitchFamily="34" charset="0"/>
            </a:endParaRPr>
          </a:p>
          <a:p>
            <a:pPr marL="180941" indent="-180941" algn="just">
              <a:buFont typeface="Wingdings" pitchFamily="2" charset="2"/>
              <a:buChar char="§"/>
            </a:pPr>
            <a:r>
              <a:rPr lang="en-US" sz="1000" dirty="0">
                <a:latin typeface="Century Gothic" pitchFamily="34" charset="0"/>
              </a:rPr>
              <a:t>Ask the participants to react:</a:t>
            </a:r>
          </a:p>
          <a:p>
            <a:pPr marL="180941" indent="-180941" algn="just"/>
            <a:endParaRPr lang="fr-FR" sz="1000" dirty="0">
              <a:latin typeface="Century Gothic" pitchFamily="34" charset="0"/>
            </a:endParaRPr>
          </a:p>
          <a:p>
            <a:pPr algn="just"/>
            <a:r>
              <a:rPr lang="en-US" sz="1000" dirty="0">
                <a:latin typeface="Century Gothic" pitchFamily="34" charset="0"/>
              </a:rPr>
              <a:t>"In your opinion, what are the first signs of skin ageing?"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33463" y="795338"/>
            <a:ext cx="5087937"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27</a:t>
            </a:fld>
            <a:endParaRPr lang="fr-FR">
              <a:solidFill>
                <a:prstClr val="black"/>
              </a:solidFill>
            </a:endParaRPr>
          </a:p>
        </p:txBody>
      </p:sp>
      <p:sp>
        <p:nvSpPr>
          <p:cNvPr id="3" name="Espace réservé des commentaires 2"/>
          <p:cNvSpPr>
            <a:spLocks noGrp="1"/>
          </p:cNvSpPr>
          <p:nvPr>
            <p:ph type="body" idx="1"/>
          </p:nvPr>
        </p:nvSpPr>
        <p:spPr>
          <a:xfrm>
            <a:off x="741338" y="4829274"/>
            <a:ext cx="5679440" cy="4752528"/>
          </a:xfrm>
        </p:spPr>
        <p:txBody>
          <a:bodyPr>
            <a:noAutofit/>
          </a:bodyPr>
          <a:lstStyle/>
          <a:p>
            <a:pPr marL="228558" indent="-228558" algn="just"/>
            <a:endParaRPr lang="fr-FR" sz="900" u="sng" dirty="0">
              <a:latin typeface="Century Gothic" pitchFamily="34" charset="0"/>
            </a:endParaRPr>
          </a:p>
          <a:p>
            <a:pPr algn="just"/>
            <a:r>
              <a:rPr lang="en-US" sz="900" dirty="0">
                <a:latin typeface="Century Gothic" pitchFamily="34" charset="0"/>
              </a:rPr>
              <a:t>Skin ageing is the weakening of the matrix in the epidermis and the dermis. </a:t>
            </a:r>
          </a:p>
          <a:p>
            <a:pPr algn="just"/>
            <a:r>
              <a:rPr lang="en-US" sz="900" dirty="0">
                <a:latin typeface="Century Gothic" pitchFamily="34" charset="0"/>
              </a:rPr>
              <a:t>On the surface, the skin is dry and wrinkles appear. </a:t>
            </a:r>
          </a:p>
          <a:p>
            <a:pPr algn="just"/>
            <a:r>
              <a:rPr lang="en-US" sz="900" dirty="0">
                <a:latin typeface="Century Gothic" pitchFamily="34" charset="0"/>
              </a:rPr>
              <a:t>In the dermis, support fibers deteriorate and do not regenerate well. </a:t>
            </a:r>
          </a:p>
          <a:p>
            <a:pPr algn="just"/>
            <a:r>
              <a:rPr lang="en-US" sz="900" dirty="0">
                <a:latin typeface="Century Gothic" pitchFamily="34" charset="0"/>
              </a:rPr>
              <a:t>The dermis loses substance, the skin slackens and wrinkles form.</a:t>
            </a:r>
          </a:p>
          <a:p>
            <a:pPr marL="228558" indent="-228558" algn="just"/>
            <a:endParaRPr lang="fr-FR" sz="900" u="sng" dirty="0">
              <a:latin typeface="Century Gothic" pitchFamily="34" charset="0"/>
            </a:endParaRPr>
          </a:p>
          <a:p>
            <a:pPr marL="228558" indent="-228558" algn="just"/>
            <a:r>
              <a:rPr lang="en-US" sz="900" b="1" u="sng" dirty="0">
                <a:latin typeface="Century Gothic" pitchFamily="34" charset="0"/>
              </a:rPr>
              <a:t>There are two types of ageing:  </a:t>
            </a:r>
          </a:p>
          <a:p>
            <a:pPr marL="228558" indent="-228558" algn="just"/>
            <a:endParaRPr lang="fr-FR" sz="900" dirty="0">
              <a:latin typeface="Century Gothic" pitchFamily="34" charset="0"/>
            </a:endParaRPr>
          </a:p>
          <a:p>
            <a:pPr marL="266649" indent="-266649" algn="just">
              <a:buFont typeface="Wingdings" pitchFamily="2" charset="2"/>
              <a:buChar char="§"/>
            </a:pPr>
            <a:r>
              <a:rPr lang="fr-FR" sz="900" dirty="0" err="1">
                <a:latin typeface="Century Gothic" pitchFamily="34" charset="0"/>
              </a:rPr>
              <a:t>Ageing</a:t>
            </a:r>
            <a:r>
              <a:rPr lang="en-US" sz="900" dirty="0">
                <a:latin typeface="Century Gothic" pitchFamily="34" charset="0"/>
              </a:rPr>
              <a:t> due to passing time, also called intrinsic genetic or chronological ageing</a:t>
            </a:r>
          </a:p>
          <a:p>
            <a:pPr marL="266649" indent="-266649" algn="just">
              <a:buFont typeface="Wingdings" pitchFamily="2" charset="2"/>
              <a:buChar char="§"/>
            </a:pPr>
            <a:endParaRPr lang="en-US" sz="900" dirty="0">
              <a:latin typeface="Century Gothic" pitchFamily="34" charset="0"/>
            </a:endParaRPr>
          </a:p>
          <a:p>
            <a:pPr marL="266649" indent="-266649" algn="just">
              <a:buFont typeface="Wingdings" pitchFamily="2" charset="2"/>
              <a:buChar char="§"/>
            </a:pPr>
            <a:r>
              <a:rPr lang="en-US" sz="900" dirty="0">
                <a:latin typeface="Century Gothic" pitchFamily="34" charset="0"/>
              </a:rPr>
              <a:t>Ageing due to external factors related to environment and lifestyle, also called extrinsic ageing such as:</a:t>
            </a:r>
          </a:p>
          <a:p>
            <a:pPr marL="266649" indent="-266649" algn="just"/>
            <a:endParaRPr lang="fr-FR" sz="900" dirty="0">
              <a:latin typeface="Century Gothic" pitchFamily="34" charset="0"/>
            </a:endParaRPr>
          </a:p>
          <a:p>
            <a:pPr marL="447593" lvl="1" indent="-180941" algn="just">
              <a:buFontTx/>
              <a:buChar char="-"/>
            </a:pPr>
            <a:r>
              <a:rPr lang="en-US" sz="900" dirty="0">
                <a:latin typeface="Century Gothic" pitchFamily="34" charset="0"/>
                <a:ea typeface="Times New Roman" pitchFamily="18" charset="0"/>
                <a:cs typeface="Courier New" pitchFamily="49" charset="0"/>
              </a:rPr>
              <a:t>oxidative stress, pollution, tobacco, </a:t>
            </a:r>
          </a:p>
          <a:p>
            <a:pPr marL="447593" lvl="1" indent="-180941" algn="just">
              <a:buFontTx/>
              <a:buChar char="-"/>
            </a:pPr>
            <a:endParaRPr lang="en-US" sz="900" dirty="0">
              <a:latin typeface="Century Gothic" pitchFamily="34" charset="0"/>
              <a:ea typeface="Times New Roman" pitchFamily="18" charset="0"/>
              <a:cs typeface="Courier New" pitchFamily="49" charset="0"/>
            </a:endParaRPr>
          </a:p>
          <a:p>
            <a:pPr marL="447593" lvl="1" indent="-180941" algn="just">
              <a:buFontTx/>
              <a:buChar char="-"/>
            </a:pPr>
            <a:r>
              <a:rPr lang="en-US" sz="900" dirty="0">
                <a:latin typeface="Century Gothic" pitchFamily="34" charset="0"/>
                <a:ea typeface="Times New Roman" pitchFamily="18" charset="0"/>
                <a:cs typeface="Courier New" pitchFamily="49" charset="0"/>
              </a:rPr>
              <a:t>poor lifestyle habits, poor eating habits,</a:t>
            </a:r>
          </a:p>
          <a:p>
            <a:pPr marL="447593" lvl="1" indent="-180941" algn="just">
              <a:buFontTx/>
              <a:buChar char="-"/>
            </a:pPr>
            <a:endParaRPr lang="en-US" sz="900" dirty="0">
              <a:latin typeface="Century Gothic" pitchFamily="34" charset="0"/>
              <a:ea typeface="Times New Roman" pitchFamily="18" charset="0"/>
              <a:cs typeface="Courier New" pitchFamily="49" charset="0"/>
            </a:endParaRPr>
          </a:p>
          <a:p>
            <a:pPr marL="447593" lvl="1" indent="-180941" algn="just">
              <a:buFontTx/>
              <a:buChar char="-"/>
            </a:pPr>
            <a:r>
              <a:rPr lang="en-US" sz="900" dirty="0">
                <a:latin typeface="Century Gothic" pitchFamily="34" charset="0"/>
                <a:ea typeface="Times New Roman" pitchFamily="18" charset="0"/>
                <a:cs typeface="Courier New" pitchFamily="49" charset="0"/>
              </a:rPr>
              <a:t>Exposure to the sun (Ultraviolet rays): some people who work outdoors, such as farmers or gardeners, are more exposed to the sun, and are subject to photo-ageing. </a:t>
            </a:r>
          </a:p>
          <a:p>
            <a:pPr marL="228558" indent="-228558" algn="just"/>
            <a:endParaRPr lang="fr-FR" sz="900" dirty="0">
              <a:latin typeface="Century Gothic" pitchFamily="34" charset="0"/>
            </a:endParaRPr>
          </a:p>
          <a:p>
            <a:pPr marL="266649" indent="-266649" algn="just" defTabSz="914230">
              <a:buFont typeface="Wingdings" pitchFamily="2" charset="2"/>
              <a:buChar char="§"/>
              <a:defRPr/>
            </a:pPr>
            <a:r>
              <a:rPr lang="en-US" sz="900" dirty="0">
                <a:latin typeface="Century Gothic" pitchFamily="34" charset="0"/>
              </a:rPr>
              <a:t>75% of ageing concerns the face</a:t>
            </a:r>
          </a:p>
          <a:p>
            <a:pPr algn="just"/>
            <a:endParaRPr lang="fr-FR" sz="900" dirty="0">
              <a:latin typeface="Century Gothic" pitchFamily="34" charset="0"/>
            </a:endParaRPr>
          </a:p>
          <a:p>
            <a:pPr marL="266649" indent="-266649" algn="just">
              <a:buFont typeface="Wingdings" pitchFamily="2" charset="2"/>
              <a:buChar char="§"/>
            </a:pPr>
            <a:r>
              <a:rPr lang="en-US" sz="900" b="1" dirty="0">
                <a:latin typeface="Century Gothic" pitchFamily="34" charset="0"/>
              </a:rPr>
              <a:t>80% of ageing is due to action from external factors, also called free radicals </a:t>
            </a:r>
          </a:p>
          <a:p>
            <a:pPr marL="447593" lvl="1" indent="-180941" algn="just">
              <a:buFontTx/>
              <a:buChar char="-"/>
            </a:pPr>
            <a:r>
              <a:rPr lang="en-US" sz="900" dirty="0">
                <a:latin typeface="Century Gothic" pitchFamily="34" charset="0"/>
              </a:rPr>
              <a:t>2 wrinkles out of 3 are caused by free-radicals</a:t>
            </a:r>
          </a:p>
          <a:p>
            <a:pPr marL="447593" lvl="1" indent="-180941" algn="just">
              <a:buFontTx/>
              <a:buChar char="-"/>
            </a:pPr>
            <a:r>
              <a:rPr lang="en-US" sz="900" dirty="0">
                <a:latin typeface="Century Gothic" pitchFamily="34" charset="0"/>
              </a:rPr>
              <a:t>Day after day, they destroy cells</a:t>
            </a:r>
          </a:p>
          <a:p>
            <a:pPr marL="447593" lvl="1" indent="-180941" algn="just">
              <a:buFontTx/>
              <a:buChar char="-"/>
            </a:pPr>
            <a:r>
              <a:rPr lang="en-US" sz="900" dirty="0">
                <a:latin typeface="Century Gothic" pitchFamily="34" charset="0"/>
              </a:rPr>
              <a:t>They quietly and painlessly damage the skin </a:t>
            </a:r>
          </a:p>
          <a:p>
            <a:pPr marL="447593" lvl="1" indent="-180941" algn="just">
              <a:buFontTx/>
              <a:buChar char="-"/>
            </a:pPr>
            <a:r>
              <a:rPr lang="en-US" sz="900" dirty="0">
                <a:latin typeface="Century Gothic" pitchFamily="34" charset="0"/>
              </a:rPr>
              <a:t>They are the cause of wrinkles, dark spots, loss of firmness, and therefore ageing.</a:t>
            </a:r>
          </a:p>
          <a:p>
            <a:pPr marL="266649" lvl="1" algn="just"/>
            <a:endParaRPr lang="fr-FR" sz="900" dirty="0">
              <a:latin typeface="Century Gothic" pitchFamily="34" charset="0"/>
            </a:endParaRPr>
          </a:p>
          <a:p>
            <a:pPr marL="266649" algn="just"/>
            <a:r>
              <a:rPr lang="en-US" sz="900" b="1" u="sng" dirty="0"/>
              <a:t>In more scientific terms, what are free radicals? </a:t>
            </a:r>
            <a:endParaRPr lang="en-US" sz="900" dirty="0"/>
          </a:p>
          <a:p>
            <a:pPr marL="266649" algn="just"/>
            <a:r>
              <a:rPr lang="en-US" sz="900" dirty="0">
                <a:latin typeface="Century Gothic" pitchFamily="34" charset="0"/>
              </a:rPr>
              <a:t>Free radicals are produced in excess by cells under the influence of different types of stress. They are molecules that are unstable in oxygen and therefore they take electrons from other molecules to re-establish stability. This causes a chain reaction that leads to skin ageing.</a:t>
            </a:r>
          </a:p>
          <a:p>
            <a:pPr marL="266649" lvl="1" algn="just"/>
            <a:endParaRPr lang="fr-FR" sz="900" dirty="0">
              <a:latin typeface="Century Gothic" pitchFamily="34" charset="0"/>
            </a:endParaRPr>
          </a:p>
          <a:p>
            <a:pPr marL="266649" lvl="1" indent="-266649" algn="just">
              <a:buFont typeface="Wingdings" pitchFamily="2" charset="2"/>
              <a:buChar char="§"/>
            </a:pPr>
            <a:r>
              <a:rPr lang="en-US" sz="900" b="1" dirty="0">
                <a:latin typeface="Century Gothic" pitchFamily="34" charset="0"/>
              </a:rPr>
              <a:t>20% of the remaining types of ageing are of genetic origin</a:t>
            </a:r>
          </a:p>
          <a:p>
            <a:pPr algn="just"/>
            <a:endParaRPr lang="fr-FR" sz="900" dirty="0">
              <a:latin typeface="Century Gothic" pitchFamily="34" charset="0"/>
            </a:endParaRPr>
          </a:p>
          <a:p>
            <a:pPr algn="just"/>
            <a:endParaRPr lang="fr-FR" sz="900" dirty="0">
              <a:latin typeface="Century Gothic" pitchFamily="34" charset="0"/>
            </a:endParaRPr>
          </a:p>
          <a:p>
            <a:pPr algn="just"/>
            <a:endParaRPr lang="fr-FR" sz="900" dirty="0">
              <a:latin typeface="Century Gothic"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3505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29</a:t>
            </a:fld>
            <a:endParaRPr lang="fr-FR">
              <a:solidFill>
                <a:prstClr val="black"/>
              </a:solidFill>
            </a:endParaRPr>
          </a:p>
        </p:txBody>
      </p:sp>
      <p:sp>
        <p:nvSpPr>
          <p:cNvPr id="3" name="Espace réservé des commentaires 2"/>
          <p:cNvSpPr>
            <a:spLocks noGrp="1"/>
          </p:cNvSpPr>
          <p:nvPr>
            <p:ph type="body" idx="1"/>
          </p:nvPr>
        </p:nvSpPr>
        <p:spPr>
          <a:xfrm>
            <a:off x="741364" y="4829176"/>
            <a:ext cx="5688012" cy="8291707"/>
          </a:xfrm>
        </p:spPr>
        <p:txBody>
          <a:bodyPr>
            <a:normAutofit/>
          </a:bodyPr>
          <a:lstStyle/>
          <a:p>
            <a:pPr algn="just"/>
            <a:r>
              <a:rPr lang="en-US" sz="1000" b="1" u="sng" dirty="0">
                <a:latin typeface="Century Gothic" pitchFamily="34" charset="0"/>
              </a:rPr>
              <a:t>What is the skin ageing process?</a:t>
            </a:r>
          </a:p>
          <a:p>
            <a:pPr algn="just"/>
            <a:endParaRPr lang="fr-FR" sz="1000" dirty="0">
              <a:latin typeface="Century Gothic" pitchFamily="34" charset="0"/>
            </a:endParaRPr>
          </a:p>
          <a:p>
            <a:pPr algn="just"/>
            <a:r>
              <a:rPr lang="en-US" sz="1000" dirty="0">
                <a:latin typeface="Century Gothic" pitchFamily="34" charset="0"/>
              </a:rPr>
              <a:t>As we have just seen, it is a combination of chronological ageing and environmental ageing.</a:t>
            </a:r>
          </a:p>
          <a:p>
            <a:pPr algn="just"/>
            <a:endParaRPr lang="en-US" sz="1000" dirty="0">
              <a:latin typeface="Century Gothic" pitchFamily="34" charset="0"/>
            </a:endParaRPr>
          </a:p>
          <a:p>
            <a:pPr algn="just"/>
            <a:r>
              <a:rPr lang="en-US" sz="1000" dirty="0">
                <a:latin typeface="Century Gothic" pitchFamily="34" charset="0"/>
              </a:rPr>
              <a:t>The 1</a:t>
            </a:r>
            <a:r>
              <a:rPr lang="en-US" sz="1000" baseline="30000" dirty="0">
                <a:latin typeface="Century Gothic" pitchFamily="34" charset="0"/>
              </a:rPr>
              <a:t>st</a:t>
            </a:r>
            <a:r>
              <a:rPr lang="en-US" sz="1000" dirty="0">
                <a:latin typeface="Century Gothic" pitchFamily="34" charset="0"/>
              </a:rPr>
              <a:t> signs of ageing show on the skin.</a:t>
            </a:r>
          </a:p>
          <a:p>
            <a:pPr algn="just"/>
            <a:endParaRPr lang="fr-FR" sz="1000" dirty="0">
              <a:latin typeface="Century Gothic" pitchFamily="34" charset="0"/>
            </a:endParaRPr>
          </a:p>
          <a:p>
            <a:pPr marL="180941" indent="-180941" algn="just">
              <a:buFont typeface="Wingdings" pitchFamily="2" charset="2"/>
              <a:buChar char="§"/>
            </a:pPr>
            <a:r>
              <a:rPr lang="fr-FR" sz="1000" dirty="0">
                <a:latin typeface="Century Gothic" pitchFamily="34" charset="0"/>
              </a:rPr>
              <a:t> </a:t>
            </a:r>
            <a:r>
              <a:rPr lang="fr-FR" sz="1000" b="1" u="sng" dirty="0">
                <a:latin typeface="Century Gothic" pitchFamily="34" charset="0"/>
                <a:ea typeface="Times New Roman" pitchFamily="18" charset="0"/>
                <a:cs typeface="Courier New" pitchFamily="49" charset="0"/>
              </a:rPr>
              <a:t>Expression </a:t>
            </a:r>
            <a:r>
              <a:rPr lang="fr-FR" sz="1000" b="1" u="sng" dirty="0" err="1">
                <a:latin typeface="Century Gothic" pitchFamily="34" charset="0"/>
                <a:ea typeface="Times New Roman" pitchFamily="18" charset="0"/>
                <a:cs typeface="Courier New" pitchFamily="49" charset="0"/>
              </a:rPr>
              <a:t>lines</a:t>
            </a:r>
            <a:endParaRPr lang="fr-FR" sz="1000" b="1" u="sng" dirty="0">
              <a:latin typeface="Century Gothic" pitchFamily="34" charset="0"/>
              <a:ea typeface="Times New Roman" pitchFamily="18" charset="0"/>
              <a:cs typeface="Courier New" pitchFamily="49" charset="0"/>
            </a:endParaRPr>
          </a:p>
          <a:p>
            <a:pPr marL="180941" algn="just"/>
            <a:r>
              <a:rPr lang="en-US" sz="1000" dirty="0">
                <a:latin typeface="Century Gothic" pitchFamily="34" charset="0"/>
              </a:rPr>
              <a:t>These come from grimaces, twitches, squinting eyes, pursing lips.</a:t>
            </a:r>
          </a:p>
          <a:p>
            <a:pPr marL="180941" algn="just"/>
            <a:r>
              <a:rPr lang="en-US" sz="1000" dirty="0">
                <a:latin typeface="Century Gothic" pitchFamily="34" charset="0"/>
              </a:rPr>
              <a:t>Expression lines are related to repetitive movement and facial muscle tension (forehead, corners of the mouth) that pull on the deep part of the dermis, which hollows and forms deep wrinkles over time.</a:t>
            </a:r>
          </a:p>
          <a:p>
            <a:pPr marL="180941" algn="just"/>
            <a:endParaRPr lang="en-US" sz="1000" dirty="0">
              <a:latin typeface="Century Gothic" pitchFamily="34" charset="0"/>
            </a:endParaRPr>
          </a:p>
          <a:p>
            <a:pPr marL="180941" algn="just"/>
            <a:r>
              <a:rPr lang="en-US" sz="1000" dirty="0">
                <a:latin typeface="Century Gothic" pitchFamily="34" charset="0"/>
              </a:rPr>
              <a:t>They can be compared to a pair of shoes that have permanent folds in places from walking. They are inevitable but they can be reduced by aesthetic procedures performed by dermatologists.</a:t>
            </a:r>
          </a:p>
          <a:p>
            <a:pPr algn="just"/>
            <a:endParaRPr lang="fr-FR" sz="1000" dirty="0">
              <a:latin typeface="Century Gothic" pitchFamily="34" charset="0"/>
            </a:endParaRPr>
          </a:p>
          <a:p>
            <a:pPr marL="180941" indent="-180941" algn="just" eaLnBrk="0" fontAlgn="base" hangingPunct="0">
              <a:spcBef>
                <a:spcPct val="0"/>
              </a:spcBef>
              <a:spcAft>
                <a:spcPct val="0"/>
              </a:spcAft>
              <a:buFont typeface="Wingdings" pitchFamily="2" charset="2"/>
              <a:buChar char="§"/>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fr-FR" sz="1000" b="1" u="sng" dirty="0" err="1">
                <a:latin typeface="Century Gothic" pitchFamily="34" charset="0"/>
                <a:ea typeface="Times New Roman" pitchFamily="18" charset="0"/>
                <a:cs typeface="Courier New" pitchFamily="49" charset="0"/>
              </a:rPr>
              <a:t>Wrinkles</a:t>
            </a:r>
            <a:r>
              <a:rPr lang="fr-FR" sz="1000" b="1" u="sng" dirty="0">
                <a:latin typeface="Century Gothic" pitchFamily="34" charset="0"/>
                <a:ea typeface="Times New Roman" pitchFamily="18" charset="0"/>
                <a:cs typeface="Courier New" pitchFamily="49" charset="0"/>
              </a:rPr>
              <a:t>/fine </a:t>
            </a:r>
            <a:r>
              <a:rPr lang="fr-FR" sz="1000" b="1" u="sng" dirty="0" err="1">
                <a:latin typeface="Century Gothic" pitchFamily="34" charset="0"/>
                <a:ea typeface="Times New Roman" pitchFamily="18" charset="0"/>
                <a:cs typeface="Courier New" pitchFamily="49" charset="0"/>
              </a:rPr>
              <a:t>lines</a:t>
            </a:r>
            <a:endParaRPr lang="fr-FR" sz="1000" b="1" u="sng" dirty="0">
              <a:latin typeface="Century Gothic" pitchFamily="34" charset="0"/>
              <a:ea typeface="Times New Roman" pitchFamily="18" charset="0"/>
              <a:cs typeface="Courier New" pitchFamily="49" charset="0"/>
            </a:endParaRPr>
          </a:p>
          <a:p>
            <a:pPr marL="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US" sz="1000" dirty="0">
                <a:latin typeface="Century Gothic" pitchFamily="34" charset="0"/>
                <a:ea typeface="Times New Roman" pitchFamily="18" charset="0"/>
                <a:cs typeface="Courier New" pitchFamily="49" charset="0"/>
              </a:rPr>
              <a:t>They are caused by sun exposure. This is an accelerated form of ageing that dermatologists call </a:t>
            </a:r>
            <a:r>
              <a:rPr lang="en-US" sz="1000" b="1" dirty="0">
                <a:latin typeface="Century Gothic" pitchFamily="34" charset="0"/>
                <a:ea typeface="Times New Roman" pitchFamily="18" charset="0"/>
                <a:cs typeface="Courier New" pitchFamily="49" charset="0"/>
              </a:rPr>
              <a:t>photo-ageing</a:t>
            </a:r>
            <a:r>
              <a:rPr lang="en-US" sz="1000" dirty="0">
                <a:latin typeface="Century Gothic" pitchFamily="34" charset="0"/>
                <a:ea typeface="Times New Roman" pitchFamily="18" charset="0"/>
                <a:cs typeface="Courier New" pitchFamily="49" charset="0"/>
              </a:rPr>
              <a:t>, you will also hear dermatologists speak about solar radiation.</a:t>
            </a:r>
          </a:p>
          <a:p>
            <a:pPr marL="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endParaRPr lang="en-US" sz="1000" dirty="0">
              <a:latin typeface="Century Gothic" pitchFamily="34" charset="0"/>
              <a:cs typeface="Courier New" pitchFamily="49" charset="0"/>
            </a:endParaRPr>
          </a:p>
          <a:p>
            <a:pPr marL="180941" algn="just" eaLnBrk="0" fontAlgn="base" hangingPunct="0">
              <a:spcBef>
                <a:spcPct val="0"/>
              </a:spcBef>
              <a:spcAft>
                <a:spcPct val="0"/>
              </a:spcAft>
              <a:tabLst>
                <a:tab pos="626948"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US" sz="1000" dirty="0">
                <a:latin typeface="Century Gothic" pitchFamily="34" charset="0"/>
              </a:rPr>
              <a:t>In addition to being a simple phenomenon of skin ageing, wrinkles have significant consequences on a person’s psychological state because they are often considered as unsightly changes.</a:t>
            </a:r>
          </a:p>
          <a:p>
            <a:pPr algn="just"/>
            <a:endParaRPr lang="fr-FR" sz="1000" dirty="0">
              <a:latin typeface="Century Gothic" pitchFamily="34" charset="0"/>
            </a:endParaRPr>
          </a:p>
          <a:p>
            <a:pPr marL="180941" indent="-180941" algn="just">
              <a:buFont typeface="Wingdings" pitchFamily="2" charset="2"/>
              <a:buChar char="§"/>
            </a:pPr>
            <a:r>
              <a:rPr lang="fr-FR" sz="1000" b="1" u="sng" dirty="0" err="1">
                <a:latin typeface="Century Gothic" pitchFamily="34" charset="0"/>
              </a:rPr>
              <a:t>Dull</a:t>
            </a:r>
            <a:r>
              <a:rPr lang="fr-FR" sz="1000" b="1" u="sng" dirty="0">
                <a:latin typeface="Century Gothic" pitchFamily="34" charset="0"/>
              </a:rPr>
              <a:t> complexion:</a:t>
            </a:r>
            <a:r>
              <a:rPr lang="fr-FR" sz="1000" dirty="0">
                <a:latin typeface="Century Gothic" pitchFamily="34" charset="0"/>
              </a:rPr>
              <a:t> the skin </a:t>
            </a:r>
            <a:r>
              <a:rPr lang="fr-FR" sz="1000" dirty="0" err="1">
                <a:latin typeface="Century Gothic" pitchFamily="34" charset="0"/>
              </a:rPr>
              <a:t>lacks</a:t>
            </a:r>
            <a:r>
              <a:rPr lang="fr-FR" sz="1000" dirty="0">
                <a:latin typeface="Century Gothic" pitchFamily="34" charset="0"/>
              </a:rPr>
              <a:t> radiance</a:t>
            </a:r>
          </a:p>
          <a:p>
            <a:pPr algn="just"/>
            <a:endParaRPr lang="fr-FR" sz="1000" dirty="0">
              <a:latin typeface="Century Gothic" pitchFamily="34" charset="0"/>
            </a:endParaRPr>
          </a:p>
          <a:p>
            <a:pPr marL="180941" indent="-180941" algn="just">
              <a:buFont typeface="Wingdings" pitchFamily="2" charset="2"/>
              <a:buChar char="§"/>
            </a:pPr>
            <a:r>
              <a:rPr lang="fr-FR" sz="1000" b="1" u="sng" dirty="0">
                <a:latin typeface="Century Gothic" pitchFamily="34" charset="0"/>
              </a:rPr>
              <a:t>Pigmentation</a:t>
            </a:r>
            <a:r>
              <a:rPr lang="fr-FR" sz="1000" dirty="0">
                <a:latin typeface="Century Gothic" pitchFamily="34" charset="0"/>
              </a:rPr>
              <a:t>: </a:t>
            </a:r>
            <a:r>
              <a:rPr lang="en-US" sz="1000" dirty="0">
                <a:latin typeface="Century Gothic" pitchFamily="34" charset="0"/>
              </a:rPr>
              <a:t>appearance of pigment spots (dark spots)</a:t>
            </a:r>
            <a:endParaRPr lang="fr-FR" sz="1000" dirty="0">
              <a:latin typeface="Century Gothic" pitchFamily="34" charset="0"/>
            </a:endParaRPr>
          </a:p>
          <a:p>
            <a:pPr algn="just"/>
            <a:endParaRPr lang="fr-FR" sz="1000" dirty="0">
              <a:latin typeface="Century Gothic" pitchFamily="34" charset="0"/>
            </a:endParaRPr>
          </a:p>
          <a:p>
            <a:pPr marL="180941" indent="-180941" algn="just">
              <a:buFont typeface="Wingdings" pitchFamily="2" charset="2"/>
              <a:buChar char="§"/>
            </a:pPr>
            <a:r>
              <a:rPr lang="fr-FR" sz="1000" b="1" u="sng" dirty="0" err="1">
                <a:latin typeface="Century Gothic" pitchFamily="34" charset="0"/>
              </a:rPr>
              <a:t>Sagging</a:t>
            </a:r>
            <a:r>
              <a:rPr lang="fr-FR" sz="1000" dirty="0">
                <a:latin typeface="Century Gothic" pitchFamily="34" charset="0"/>
              </a:rPr>
              <a:t>: </a:t>
            </a:r>
            <a:r>
              <a:rPr lang="fr-FR" sz="1000" dirty="0" err="1">
                <a:latin typeface="Century Gothic" pitchFamily="34" charset="0"/>
              </a:rPr>
              <a:t>loss</a:t>
            </a:r>
            <a:r>
              <a:rPr lang="fr-FR" sz="1000" dirty="0">
                <a:latin typeface="Century Gothic" pitchFamily="34" charset="0"/>
              </a:rPr>
              <a:t> of </a:t>
            </a:r>
            <a:r>
              <a:rPr lang="fr-FR" sz="1000" dirty="0" err="1">
                <a:latin typeface="Century Gothic" pitchFamily="34" charset="0"/>
              </a:rPr>
              <a:t>density</a:t>
            </a:r>
            <a:endParaRPr lang="fr-FR" sz="1000" dirty="0">
              <a:latin typeface="Century Gothic" pitchFamily="34" charset="0"/>
            </a:endParaRPr>
          </a:p>
          <a:p>
            <a:pPr marL="180941" indent="-180941" algn="just"/>
            <a:endParaRPr lang="fr-FR" sz="1000" dirty="0">
              <a:latin typeface="Century Gothic" pitchFamily="34" charset="0"/>
            </a:endParaRPr>
          </a:p>
          <a:p>
            <a:pPr algn="just"/>
            <a:r>
              <a:rPr lang="fr-FR" sz="900" u="sng" dirty="0">
                <a:latin typeface="Century Gothic" pitchFamily="34" charset="0"/>
              </a:rPr>
              <a:t>Transition</a:t>
            </a:r>
          </a:p>
          <a:p>
            <a:pPr algn="just"/>
            <a:r>
              <a:rPr lang="en-US" sz="900" dirty="0">
                <a:latin typeface="Century Gothic" pitchFamily="34" charset="0"/>
              </a:rPr>
              <a:t>"For a better understanding of the slow process of skin ageing, let’s watch this film made by the L’OREAL Research Laboratories."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dirty="0">
                <a:solidFill>
                  <a:srgbClr val="000000"/>
                </a:solidFill>
                <a:latin typeface="Century Gothic" pitchFamily="18" charset="0"/>
              </a:rPr>
              <a:t>Diploma and conditions for success: </a:t>
            </a:r>
          </a:p>
          <a:p>
            <a:pPr algn="just"/>
            <a:r>
              <a:rPr lang="en-GB" sz="1000" dirty="0">
                <a:solidFill>
                  <a:srgbClr val="000000"/>
                </a:solidFill>
                <a:latin typeface="Century Gothic" pitchFamily="18" charset="0"/>
              </a:rPr>
              <a:t>After this training week, </a:t>
            </a:r>
            <a:r>
              <a:rPr lang="en-GB" sz="1000" b="1" dirty="0">
                <a:solidFill>
                  <a:srgbClr val="000000"/>
                </a:solidFill>
                <a:latin typeface="Century Gothic" pitchFamily="18" charset="0"/>
              </a:rPr>
              <a:t>the “Instant Cosmetic Interventions– Re-PLASTY" </a:t>
            </a:r>
            <a:r>
              <a:rPr lang="fr-FR" sz="1000" b="1" dirty="0" err="1">
                <a:solidFill>
                  <a:srgbClr val="000000"/>
                </a:solidFill>
                <a:latin typeface="Century Gothic" pitchFamily="18" charset="0"/>
              </a:rPr>
              <a:t>Diploma</a:t>
            </a:r>
            <a:r>
              <a:rPr lang="fr-FR" sz="1000" b="1" dirty="0">
                <a:solidFill>
                  <a:srgbClr val="000000"/>
                </a:solidFill>
                <a:latin typeface="Century Gothic" pitchFamily="18" charset="0"/>
              </a:rPr>
              <a:t> </a:t>
            </a:r>
            <a:r>
              <a:rPr lang="en-GB" sz="1000" dirty="0">
                <a:solidFill>
                  <a:srgbClr val="000000"/>
                </a:solidFill>
                <a:latin typeface="Century Gothic" pitchFamily="18" charset="0"/>
              </a:rPr>
              <a:t>signed by the Vice-President &amp; General Manager </a:t>
            </a:r>
            <a:r>
              <a:rPr lang="en-GB" sz="1000" dirty="0" err="1">
                <a:solidFill>
                  <a:srgbClr val="000000"/>
                </a:solidFill>
                <a:latin typeface="Century Gothic" pitchFamily="18" charset="0"/>
              </a:rPr>
              <a:t>L’Oréal</a:t>
            </a:r>
            <a:r>
              <a:rPr lang="en-GB" sz="1000" dirty="0">
                <a:solidFill>
                  <a:srgbClr val="000000"/>
                </a:solidFill>
                <a:latin typeface="Century Gothic" pitchFamily="18" charset="0"/>
              </a:rPr>
              <a:t> </a:t>
            </a:r>
            <a:r>
              <a:rPr lang="en-GB" sz="1000" dirty="0" err="1">
                <a:solidFill>
                  <a:srgbClr val="000000"/>
                </a:solidFill>
                <a:latin typeface="Century Gothic" pitchFamily="18" charset="0"/>
              </a:rPr>
              <a:t>Luxe</a:t>
            </a:r>
            <a:r>
              <a:rPr lang="en-GB" sz="1000" dirty="0">
                <a:solidFill>
                  <a:srgbClr val="000000"/>
                </a:solidFill>
                <a:latin typeface="Century Gothic" pitchFamily="18" charset="0"/>
              </a:rPr>
              <a:t> and by the Training Manager Helena Rubinstein, and approved by LACLINIC-MONTREUX, </a:t>
            </a:r>
            <a:r>
              <a:rPr lang="en-GB" sz="1000" b="1" dirty="0">
                <a:solidFill>
                  <a:srgbClr val="000000"/>
                </a:solidFill>
                <a:latin typeface="Century Gothic" pitchFamily="18" charset="0"/>
              </a:rPr>
              <a:t>will be awarded </a:t>
            </a:r>
            <a:r>
              <a:rPr lang="en-GB" sz="1000" dirty="0">
                <a:solidFill>
                  <a:srgbClr val="000000"/>
                </a:solidFill>
                <a:latin typeface="Century Gothic" pitchFamily="18" charset="0"/>
              </a:rPr>
              <a:t>only to the Personal Beauty Experts who achieve an overall average grade in the knowledge tests and sales scenario role plays </a:t>
            </a:r>
            <a:r>
              <a:rPr lang="en-GB" sz="1000" b="1" dirty="0">
                <a:solidFill>
                  <a:srgbClr val="000000"/>
                </a:solidFill>
                <a:latin typeface="Century Gothic" pitchFamily="18" charset="0"/>
              </a:rPr>
              <a:t>of 15/20 or over</a:t>
            </a:r>
            <a:r>
              <a:rPr lang="en-GB" sz="1000" dirty="0">
                <a:solidFill>
                  <a:srgbClr val="000000"/>
                </a:solidFill>
                <a:latin typeface="Century Gothic" pitchFamily="18" charset="0"/>
              </a:rPr>
              <a:t>, </a:t>
            </a:r>
            <a:r>
              <a:rPr lang="en-GB" sz="1000" b="1" dirty="0">
                <a:solidFill>
                  <a:srgbClr val="000000"/>
                </a:solidFill>
                <a:latin typeface="Century Gothic" pitchFamily="18" charset="0"/>
              </a:rPr>
              <a:t>and who master the 15’/30’ protocols for non beauticians as well as the 60’ protocols for beauticians.</a:t>
            </a:r>
          </a:p>
          <a:p>
            <a:pPr algn="just"/>
            <a:endParaRPr lang="en-GB" sz="1000" dirty="0">
              <a:latin typeface="Century Gothic" pitchFamily="34" charset="0"/>
            </a:endParaRPr>
          </a:p>
          <a:p>
            <a:pPr algn="just"/>
            <a:r>
              <a:rPr lang="en-GB" sz="1000" dirty="0">
                <a:solidFill>
                  <a:srgbClr val="000000"/>
                </a:solidFill>
                <a:latin typeface="Century Gothic" pitchFamily="18" charset="0"/>
              </a:rPr>
              <a:t>NB: The mastery of the 15’/30’ protocols will be evaluated by the protocol trainer herself.</a:t>
            </a:r>
          </a:p>
          <a:p>
            <a:pPr algn="just"/>
            <a:r>
              <a:rPr lang="en-GB" sz="1000" dirty="0">
                <a:solidFill>
                  <a:srgbClr val="000000"/>
                </a:solidFill>
                <a:latin typeface="Century Gothic" pitchFamily="18" charset="0"/>
              </a:rPr>
              <a:t>The mastery of treatment cabin protocols will be evaluated by Emmanuelle </a:t>
            </a:r>
            <a:r>
              <a:rPr lang="en-GB" sz="1000" dirty="0" err="1">
                <a:solidFill>
                  <a:srgbClr val="000000"/>
                </a:solidFill>
                <a:latin typeface="Century Gothic" pitchFamily="18" charset="0"/>
              </a:rPr>
              <a:t>Foucaud</a:t>
            </a:r>
            <a:r>
              <a:rPr lang="en-GB" sz="1000" dirty="0">
                <a:solidFill>
                  <a:srgbClr val="000000"/>
                </a:solidFill>
                <a:latin typeface="Century Gothic" pitchFamily="18" charset="0"/>
              </a:rPr>
              <a:t>, the expert aesthetician, who is responsible for training the Personal Beauty Experts.</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3</a:t>
            </a:fld>
            <a:endParaRPr lang="fr-FR"/>
          </a:p>
        </p:txBody>
      </p:sp>
    </p:spTree>
    <p:extLst>
      <p:ext uri="{BB962C8B-B14F-4D97-AF65-F5344CB8AC3E}">
        <p14:creationId xmlns:p14="http://schemas.microsoft.com/office/powerpoint/2010/main" val="1709507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noChangeArrowheads="1"/>
          </p:cNvSpPr>
          <p:nvPr>
            <p:ph type="sldNum" sz="quarter" idx="5"/>
          </p:nvPr>
        </p:nvSpPr>
        <p:spPr/>
        <p:txBody>
          <a:bodyPr/>
          <a:lstStyle>
            <a:lvl1pPr eaLnBrk="0" hangingPunct="0">
              <a:defRPr sz="1000">
                <a:solidFill>
                  <a:schemeClr val="tx1"/>
                </a:solidFill>
                <a:latin typeface="HelveticaNeueLT Com 35 Th" pitchFamily="34" charset="0"/>
                <a:ea typeface="ＭＳ Ｐゴシック" pitchFamily="34" charset="-128"/>
              </a:defRPr>
            </a:lvl1pPr>
            <a:lvl2pPr marL="741699" indent="-285267" eaLnBrk="0" hangingPunct="0">
              <a:defRPr sz="1000">
                <a:solidFill>
                  <a:schemeClr val="tx1"/>
                </a:solidFill>
                <a:latin typeface="HelveticaNeueLT Com 35 Th" pitchFamily="34" charset="0"/>
                <a:ea typeface="ＭＳ Ｐゴシック" pitchFamily="34" charset="-128"/>
              </a:defRPr>
            </a:lvl2pPr>
            <a:lvl3pPr marL="1141075" indent="-228215" eaLnBrk="0" hangingPunct="0">
              <a:defRPr sz="1000">
                <a:solidFill>
                  <a:schemeClr val="tx1"/>
                </a:solidFill>
                <a:latin typeface="HelveticaNeueLT Com 35 Th" pitchFamily="34" charset="0"/>
                <a:ea typeface="ＭＳ Ｐゴシック" pitchFamily="34" charset="-128"/>
              </a:defRPr>
            </a:lvl3pPr>
            <a:lvl4pPr marL="1597504" indent="-228215" eaLnBrk="0" hangingPunct="0">
              <a:defRPr sz="1000">
                <a:solidFill>
                  <a:schemeClr val="tx1"/>
                </a:solidFill>
                <a:latin typeface="HelveticaNeueLT Com 35 Th" pitchFamily="34" charset="0"/>
                <a:ea typeface="ＭＳ Ｐゴシック" pitchFamily="34" charset="-128"/>
              </a:defRPr>
            </a:lvl4pPr>
            <a:lvl5pPr marL="2053934" indent="-228215" eaLnBrk="0" hangingPunct="0">
              <a:defRPr sz="1000">
                <a:solidFill>
                  <a:schemeClr val="tx1"/>
                </a:solidFill>
                <a:latin typeface="HelveticaNeueLT Com 35 Th" pitchFamily="34" charset="0"/>
                <a:ea typeface="ＭＳ Ｐゴシック" pitchFamily="34" charset="-128"/>
              </a:defRPr>
            </a:lvl5pPr>
            <a:lvl6pPr marL="251036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6679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322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7965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fld id="{5A9E137D-C48C-4EC9-B2F5-BF9B0173FE7C}" type="slidenum">
              <a:rPr lang="en-US" sz="1300">
                <a:solidFill>
                  <a:prstClr val="black"/>
                </a:solidFill>
              </a:rPr>
              <a:pPr eaLnBrk="1" hangingPunct="1">
                <a:defRPr/>
              </a:pPr>
              <a:t>30</a:t>
            </a:fld>
            <a:endParaRPr lang="en-US" sz="1300">
              <a:solidFill>
                <a:prstClr val="black"/>
              </a:solidFill>
            </a:endParaRPr>
          </a:p>
        </p:txBody>
      </p:sp>
      <p:sp>
        <p:nvSpPr>
          <p:cNvPr id="1047554" name="Rectangle 2"/>
          <p:cNvSpPr>
            <a:spLocks noGrp="1" noRot="1" noChangeAspect="1" noChangeArrowheads="1" noTextEdit="1"/>
          </p:cNvSpPr>
          <p:nvPr>
            <p:ph type="sldImg"/>
          </p:nvPr>
        </p:nvSpPr>
        <p:spPr>
          <a:xfrm>
            <a:off x="1023938" y="795338"/>
            <a:ext cx="5119687" cy="3840162"/>
          </a:xfrm>
          <a:ln/>
          <a:extLst/>
        </p:spPr>
      </p:sp>
      <p:sp>
        <p:nvSpPr>
          <p:cNvPr id="1047555" name="Rectangle 3"/>
          <p:cNvSpPr>
            <a:spLocks noGrp="1" noChangeArrowheads="1"/>
          </p:cNvSpPr>
          <p:nvPr>
            <p:ph type="body" idx="1"/>
          </p:nvPr>
        </p:nvSpPr>
        <p:spPr/>
        <p:txBody>
          <a:bodyPr/>
          <a:lstStyle/>
          <a:p>
            <a:pPr marL="180941" indent="-180941" algn="just">
              <a:buFont typeface="Wingdings" pitchFamily="2" charset="2"/>
              <a:buChar char="§"/>
            </a:pPr>
            <a:r>
              <a:rPr lang="en-US" sz="1000" b="1" dirty="0">
                <a:latin typeface="Century Gothic" pitchFamily="34" charset="0"/>
              </a:rPr>
              <a:t>Click on the button to start the film</a:t>
            </a:r>
          </a:p>
          <a:p>
            <a:pPr marL="180941" indent="-180941" algn="just">
              <a:buFont typeface="Wingdings" pitchFamily="2" charset="2"/>
              <a:buChar char="§"/>
            </a:pPr>
            <a:endParaRPr lang="en-US" sz="1000" b="1" dirty="0">
              <a:latin typeface="Century Gothic" pitchFamily="34" charset="0"/>
            </a:endParaRPr>
          </a:p>
          <a:p>
            <a:pPr marL="180941" indent="-180941" algn="just">
              <a:buFont typeface="Wingdings" pitchFamily="2" charset="2"/>
              <a:buChar char="§"/>
            </a:pPr>
            <a:endParaRPr lang="en-US" sz="1000" b="1" dirty="0">
              <a:latin typeface="Century Gothic" pitchFamily="34" charset="0"/>
            </a:endParaRPr>
          </a:p>
          <a:p>
            <a:pPr marL="180941" indent="-180941" algn="just"/>
            <a:r>
              <a:rPr lang="en-US" sz="1000" b="1" dirty="0">
                <a:latin typeface="Century Gothic" pitchFamily="34" charset="0"/>
              </a:rPr>
              <a:t>FILM AND PHOTOS FOR INTERNAL USE ONLY. </a:t>
            </a:r>
          </a:p>
          <a:p>
            <a:pPr marL="180941" indent="-180941" algn="just">
              <a:buFont typeface="Wingdings" pitchFamily="2" charset="2"/>
              <a:buChar char="§"/>
            </a:pPr>
            <a:endParaRPr lang="en-US" sz="1000" b="1" dirty="0">
              <a:latin typeface="Century Gothic" pitchFamily="34" charset="0"/>
            </a:endParaRPr>
          </a:p>
          <a:p>
            <a:pPr marL="180941" indent="-180941" algn="just"/>
            <a:r>
              <a:rPr lang="en-US" sz="1000" b="1" dirty="0">
                <a:latin typeface="Century Gothic" pitchFamily="34" charset="0"/>
              </a:rPr>
              <a:t>WE NO LONGER HAVE THE RIGHTS FOR THE MODEL</a:t>
            </a:r>
          </a:p>
          <a:p>
            <a:pPr algn="just"/>
            <a:endParaRPr lang="fr-FR" sz="1000" b="1" dirty="0">
              <a:latin typeface="Century Gothic" pitchFamily="34" charset="0"/>
            </a:endParaRPr>
          </a:p>
          <a:p>
            <a:pPr algn="just"/>
            <a:endParaRPr lang="fr-FR" sz="1000" dirty="0">
              <a:latin typeface="Century Gothic" pitchFamily="34" charset="0"/>
            </a:endParaRPr>
          </a:p>
          <a:p>
            <a:pPr algn="just"/>
            <a:r>
              <a:rPr lang="en-US" sz="1000" dirty="0">
                <a:latin typeface="Century Gothic" pitchFamily="34" charset="0"/>
              </a:rPr>
              <a:t>The ageing process was simulated by a plastic surgeon and a computer graphics artist to produce the most realistic results.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noChangeArrowheads="1"/>
          </p:cNvSpPr>
          <p:nvPr>
            <p:ph type="sldNum" sz="quarter" idx="5"/>
          </p:nvPr>
        </p:nvSpPr>
        <p:spPr/>
        <p:txBody>
          <a:bodyPr/>
          <a:lstStyle>
            <a:lvl1pPr eaLnBrk="0" hangingPunct="0">
              <a:defRPr sz="1000">
                <a:solidFill>
                  <a:schemeClr val="tx1"/>
                </a:solidFill>
                <a:latin typeface="HelveticaNeueLT Com 35 Th" pitchFamily="34" charset="0"/>
                <a:ea typeface="ＭＳ Ｐゴシック" pitchFamily="34" charset="-128"/>
              </a:defRPr>
            </a:lvl1pPr>
            <a:lvl2pPr marL="741699" indent="-285267" eaLnBrk="0" hangingPunct="0">
              <a:defRPr sz="1000">
                <a:solidFill>
                  <a:schemeClr val="tx1"/>
                </a:solidFill>
                <a:latin typeface="HelveticaNeueLT Com 35 Th" pitchFamily="34" charset="0"/>
                <a:ea typeface="ＭＳ Ｐゴシック" pitchFamily="34" charset="-128"/>
              </a:defRPr>
            </a:lvl2pPr>
            <a:lvl3pPr marL="1141075" indent="-228215" eaLnBrk="0" hangingPunct="0">
              <a:defRPr sz="1000">
                <a:solidFill>
                  <a:schemeClr val="tx1"/>
                </a:solidFill>
                <a:latin typeface="HelveticaNeueLT Com 35 Th" pitchFamily="34" charset="0"/>
                <a:ea typeface="ＭＳ Ｐゴシック" pitchFamily="34" charset="-128"/>
              </a:defRPr>
            </a:lvl3pPr>
            <a:lvl4pPr marL="1597504" indent="-228215" eaLnBrk="0" hangingPunct="0">
              <a:defRPr sz="1000">
                <a:solidFill>
                  <a:schemeClr val="tx1"/>
                </a:solidFill>
                <a:latin typeface="HelveticaNeueLT Com 35 Th" pitchFamily="34" charset="0"/>
                <a:ea typeface="ＭＳ Ｐゴシック" pitchFamily="34" charset="-128"/>
              </a:defRPr>
            </a:lvl4pPr>
            <a:lvl5pPr marL="2053934" indent="-228215" eaLnBrk="0" hangingPunct="0">
              <a:defRPr sz="1000">
                <a:solidFill>
                  <a:schemeClr val="tx1"/>
                </a:solidFill>
                <a:latin typeface="HelveticaNeueLT Com 35 Th" pitchFamily="34" charset="0"/>
                <a:ea typeface="ＭＳ Ｐゴシック" pitchFamily="34" charset="-128"/>
              </a:defRPr>
            </a:lvl5pPr>
            <a:lvl6pPr marL="251036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6679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322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79654" indent="-228215"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fld id="{DDF81140-CC60-4DBF-B604-4DC9FFE73B95}" type="slidenum">
              <a:rPr lang="en-US" sz="1300">
                <a:solidFill>
                  <a:prstClr val="black"/>
                </a:solidFill>
              </a:rPr>
              <a:pPr eaLnBrk="1" hangingPunct="1">
                <a:defRPr/>
              </a:pPr>
              <a:t>31</a:t>
            </a:fld>
            <a:endParaRPr lang="en-US" sz="1300">
              <a:solidFill>
                <a:prstClr val="black"/>
              </a:solidFill>
            </a:endParaRPr>
          </a:p>
        </p:txBody>
      </p:sp>
      <p:sp>
        <p:nvSpPr>
          <p:cNvPr id="1049602" name="Rectangle 2"/>
          <p:cNvSpPr>
            <a:spLocks noGrp="1" noRot="1" noChangeAspect="1" noChangeArrowheads="1" noTextEdit="1"/>
          </p:cNvSpPr>
          <p:nvPr>
            <p:ph type="sldImg"/>
          </p:nvPr>
        </p:nvSpPr>
        <p:spPr>
          <a:xfrm>
            <a:off x="1046163" y="804863"/>
            <a:ext cx="5075237" cy="3806825"/>
          </a:xfrm>
          <a:ln/>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3463" y="795338"/>
            <a:ext cx="5089525" cy="3816350"/>
          </a:xfrm>
        </p:spPr>
      </p:sp>
      <p:sp>
        <p:nvSpPr>
          <p:cNvPr id="3" name="Espace réservé des commentaires 2"/>
          <p:cNvSpPr>
            <a:spLocks noGrp="1"/>
          </p:cNvSpPr>
          <p:nvPr>
            <p:ph type="body" idx="1"/>
          </p:nvPr>
        </p:nvSpPr>
        <p:spPr>
          <a:xfrm>
            <a:off x="726562" y="4829175"/>
            <a:ext cx="5702813" cy="8725369"/>
          </a:xfrm>
        </p:spPr>
        <p:txBody>
          <a:bodyPr>
            <a:normAutofit/>
          </a:bodyPr>
          <a:lstStyle/>
          <a:p>
            <a:pPr algn="just" defTabSz="914230">
              <a:defRPr/>
            </a:pPr>
            <a:r>
              <a:rPr lang="en-US" sz="1000" dirty="0">
                <a:latin typeface="Century Gothic" pitchFamily="34" charset="0"/>
              </a:rPr>
              <a:t>We say that skin ageing begins at age 20 - 25.</a:t>
            </a:r>
          </a:p>
          <a:p>
            <a:pPr algn="just"/>
            <a:endParaRPr lang="fr-FR" sz="1000" b="1" dirty="0">
              <a:latin typeface="Century Gothic" pitchFamily="34" charset="0"/>
            </a:endParaRPr>
          </a:p>
          <a:p>
            <a:pPr algn="just"/>
            <a:r>
              <a:rPr lang="fr-FR" sz="1000" b="1" u="sng" dirty="0" err="1">
                <a:latin typeface="Century Gothic" pitchFamily="34" charset="0"/>
              </a:rPr>
              <a:t>What</a:t>
            </a:r>
            <a:r>
              <a:rPr lang="fr-FR" sz="1000" b="1" u="sng" dirty="0">
                <a:latin typeface="Century Gothic" pitchFamily="34" charset="0"/>
              </a:rPr>
              <a:t> </a:t>
            </a:r>
            <a:r>
              <a:rPr lang="fr-FR" sz="1000" b="1" u="sng" dirty="0" err="1">
                <a:latin typeface="Century Gothic" pitchFamily="34" charset="0"/>
              </a:rPr>
              <a:t>happens</a:t>
            </a:r>
            <a:r>
              <a:rPr lang="fr-FR" sz="1000" b="1" u="sng" dirty="0">
                <a:latin typeface="Century Gothic" pitchFamily="34" charset="0"/>
              </a:rPr>
              <a:t> </a:t>
            </a:r>
            <a:r>
              <a:rPr lang="fr-FR" sz="1000" b="1" u="sng" dirty="0" err="1">
                <a:latin typeface="Century Gothic" pitchFamily="34" charset="0"/>
              </a:rPr>
              <a:t>at</a:t>
            </a:r>
            <a:r>
              <a:rPr lang="fr-FR" sz="1000" b="1" u="sng" dirty="0">
                <a:latin typeface="Century Gothic" pitchFamily="34" charset="0"/>
              </a:rPr>
              <a:t> 30?</a:t>
            </a:r>
          </a:p>
          <a:p>
            <a:pPr algn="just"/>
            <a:endParaRPr lang="fr-FR" sz="1000" u="sng" dirty="0">
              <a:latin typeface="Century Gothic" pitchFamily="34" charset="0"/>
            </a:endParaRPr>
          </a:p>
          <a:p>
            <a:pPr marL="180941" indent="-180941" algn="just">
              <a:buFont typeface="Wingdings" pitchFamily="2" charset="2"/>
              <a:buChar char="§"/>
            </a:pPr>
            <a:r>
              <a:rPr lang="fr-FR" sz="1000" b="1" dirty="0">
                <a:latin typeface="Century Gothic" pitchFamily="34" charset="0"/>
              </a:rPr>
              <a:t>Fine </a:t>
            </a:r>
            <a:r>
              <a:rPr lang="fr-FR" sz="1000" b="1" dirty="0" err="1">
                <a:latin typeface="Century Gothic" pitchFamily="34" charset="0"/>
              </a:rPr>
              <a:t>lines</a:t>
            </a:r>
            <a:r>
              <a:rPr lang="fr-FR" sz="1000" b="1" dirty="0">
                <a:latin typeface="Century Gothic" pitchFamily="34" charset="0"/>
              </a:rPr>
              <a:t> </a:t>
            </a:r>
            <a:r>
              <a:rPr lang="fr-FR" sz="1000" b="1" dirty="0" err="1">
                <a:latin typeface="Century Gothic" pitchFamily="34" charset="0"/>
              </a:rPr>
              <a:t>appear</a:t>
            </a:r>
            <a:endParaRPr lang="fr-FR" sz="1000" b="1" dirty="0">
              <a:latin typeface="Century Gothic" pitchFamily="34" charset="0"/>
            </a:endParaRPr>
          </a:p>
          <a:p>
            <a:pPr marL="361883" indent="-180941" algn="just">
              <a:buFontTx/>
              <a:buChar char="-"/>
            </a:pPr>
            <a:r>
              <a:rPr lang="en-US" sz="1000" dirty="0">
                <a:latin typeface="Century Gothic" pitchFamily="34" charset="0"/>
              </a:rPr>
              <a:t>50% of women have wrinkles between their eyebrows at this age, </a:t>
            </a:r>
          </a:p>
          <a:p>
            <a:pPr marL="361883" indent="-180941" algn="just">
              <a:buFontTx/>
              <a:buChar char="-"/>
            </a:pPr>
            <a:r>
              <a:rPr lang="en-US" sz="1000" dirty="0">
                <a:latin typeface="Century Gothic" pitchFamily="34" charset="0"/>
              </a:rPr>
              <a:t>38% in the eye area, 33% in the nasal-labial furrows (the crease from the nose to the corner of the mouth),</a:t>
            </a:r>
          </a:p>
          <a:p>
            <a:pPr marL="361883" indent="-180941" algn="just">
              <a:buFontTx/>
              <a:buChar char="-"/>
            </a:pPr>
            <a:r>
              <a:rPr lang="en-US" sz="1000" dirty="0">
                <a:latin typeface="Century Gothic" pitchFamily="34" charset="0"/>
              </a:rPr>
              <a:t>The skin becomes dry, fine lines appear around the eyes and mouth,</a:t>
            </a:r>
          </a:p>
          <a:p>
            <a:pPr marL="361883" indent="-180941" algn="just">
              <a:buFontTx/>
              <a:buChar char="-"/>
            </a:pPr>
            <a:r>
              <a:rPr lang="en-US" sz="1000" dirty="0">
                <a:latin typeface="Century Gothic" pitchFamily="34" charset="0"/>
              </a:rPr>
              <a:t>The skin loses tone, is less firm and sags,</a:t>
            </a:r>
          </a:p>
          <a:p>
            <a:pPr marL="361883" indent="-180941" algn="just">
              <a:buFontTx/>
              <a:buChar char="-"/>
            </a:pPr>
            <a:r>
              <a:rPr lang="en-US" sz="1000" dirty="0">
                <a:latin typeface="Century Gothic" pitchFamily="34" charset="0"/>
              </a:rPr>
              <a:t>The dermis begins to lose its collagen and elasticity beginning at 30,</a:t>
            </a:r>
          </a:p>
          <a:p>
            <a:pPr marL="361883" indent="-180941" algn="just">
              <a:buFontTx/>
              <a:buChar char="-"/>
            </a:pPr>
            <a:r>
              <a:rPr lang="en-US" sz="1000" dirty="0">
                <a:latin typeface="Century Gothic" pitchFamily="34" charset="0"/>
              </a:rPr>
              <a:t>Dark circles become slightly more visible.</a:t>
            </a:r>
          </a:p>
          <a:p>
            <a:pPr algn="just"/>
            <a:endParaRPr lang="fr-FR" sz="1000" dirty="0">
              <a:latin typeface="Century Gothic" pitchFamily="34" charset="0"/>
            </a:endParaRPr>
          </a:p>
          <a:p>
            <a:pPr marL="180941" indent="-180941" algn="just">
              <a:buFont typeface="Wingdings" pitchFamily="2" charset="2"/>
              <a:buChar char="§"/>
            </a:pPr>
            <a:r>
              <a:rPr lang="fr-FR" sz="1000" b="1" dirty="0" err="1">
                <a:latin typeface="Century Gothic" pitchFamily="34" charset="0"/>
              </a:rPr>
              <a:t>Explanation</a:t>
            </a:r>
            <a:r>
              <a:rPr lang="fr-FR" sz="1000" b="1" dirty="0">
                <a:latin typeface="Century Gothic" pitchFamily="34" charset="0"/>
              </a:rPr>
              <a:t> of </a:t>
            </a:r>
            <a:r>
              <a:rPr lang="fr-FR" sz="1000" b="1" dirty="0" err="1">
                <a:latin typeface="Century Gothic" pitchFamily="34" charset="0"/>
              </a:rPr>
              <a:t>malfunction</a:t>
            </a:r>
            <a:endParaRPr lang="fr-FR" sz="1000" b="1" dirty="0">
              <a:latin typeface="Century Gothic" pitchFamily="34" charset="0"/>
            </a:endParaRPr>
          </a:p>
          <a:p>
            <a:pPr marL="180941" algn="just"/>
            <a:r>
              <a:rPr lang="en-US" sz="1000" dirty="0">
                <a:latin typeface="Century Gothic" pitchFamily="34" charset="0"/>
              </a:rPr>
              <a:t>Internal forces of tension (grimaces, expressions …) and external forces (folds of the ear area that form on the cheeks, pressure, etc.) have an impact on the skin and in the end, they visibly mark the face. </a:t>
            </a:r>
          </a:p>
          <a:p>
            <a:pPr marL="180941" algn="just"/>
            <a:r>
              <a:rPr lang="en-US" sz="1000" dirty="0">
                <a:latin typeface="Century Gothic" pitchFamily="34" charset="0"/>
              </a:rPr>
              <a:t>Chronological ageing causes flattening of the </a:t>
            </a:r>
            <a:r>
              <a:rPr lang="en-US" sz="1000" dirty="0" err="1">
                <a:latin typeface="Century Gothic" pitchFamily="34" charset="0"/>
              </a:rPr>
              <a:t>Dermo</a:t>
            </a:r>
            <a:r>
              <a:rPr lang="en-US" sz="1000" dirty="0">
                <a:latin typeface="Century Gothic" pitchFamily="34" charset="0"/>
              </a:rPr>
              <a:t>-Epidermal Junction: wrinkles appear. </a:t>
            </a: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234874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62038" y="795338"/>
            <a:ext cx="5045075" cy="3784600"/>
          </a:xfrm>
        </p:spPr>
      </p:sp>
      <p:sp>
        <p:nvSpPr>
          <p:cNvPr id="3" name="Espace réservé des commentaires 2"/>
          <p:cNvSpPr>
            <a:spLocks noGrp="1"/>
          </p:cNvSpPr>
          <p:nvPr>
            <p:ph type="body" idx="1"/>
          </p:nvPr>
        </p:nvSpPr>
        <p:spPr/>
        <p:txBody>
          <a:bodyPr>
            <a:normAutofit/>
          </a:bodyPr>
          <a:lstStyle/>
          <a:p>
            <a:pPr algn="just"/>
            <a:r>
              <a:rPr lang="fr-FR" sz="1000" b="1" u="sng" dirty="0" err="1">
                <a:latin typeface="Century Gothic" pitchFamily="34" charset="0"/>
              </a:rPr>
              <a:t>What</a:t>
            </a:r>
            <a:r>
              <a:rPr lang="fr-FR" sz="1000" b="1" u="sng" dirty="0">
                <a:latin typeface="Century Gothic" pitchFamily="34" charset="0"/>
              </a:rPr>
              <a:t> </a:t>
            </a:r>
            <a:r>
              <a:rPr lang="fr-FR" sz="1000" b="1" u="sng" dirty="0" err="1">
                <a:latin typeface="Century Gothic" pitchFamily="34" charset="0"/>
              </a:rPr>
              <a:t>happens</a:t>
            </a:r>
            <a:r>
              <a:rPr lang="fr-FR" sz="1000" b="1" u="sng" dirty="0">
                <a:latin typeface="Century Gothic" pitchFamily="34" charset="0"/>
              </a:rPr>
              <a:t> </a:t>
            </a:r>
            <a:r>
              <a:rPr lang="fr-FR" sz="1000" b="1" u="sng" dirty="0" err="1">
                <a:latin typeface="Century Gothic" pitchFamily="34" charset="0"/>
              </a:rPr>
              <a:t>at</a:t>
            </a:r>
            <a:r>
              <a:rPr lang="fr-FR" sz="1000" b="1" u="sng" dirty="0">
                <a:latin typeface="Century Gothic" pitchFamily="34" charset="0"/>
              </a:rPr>
              <a:t> 40?</a:t>
            </a:r>
          </a:p>
          <a:p>
            <a:pPr algn="just"/>
            <a:endParaRPr lang="fr-FR" sz="1000" u="sng" dirty="0">
              <a:latin typeface="Century Gothic" pitchFamily="34" charset="0"/>
            </a:endParaRPr>
          </a:p>
          <a:p>
            <a:pPr marL="180941" indent="-180941" algn="just">
              <a:buFont typeface="Wingdings" pitchFamily="2" charset="2"/>
              <a:buChar char="§"/>
            </a:pPr>
            <a:r>
              <a:rPr lang="fr-FR" sz="1000" b="1" dirty="0">
                <a:latin typeface="Century Gothic" pitchFamily="34" charset="0"/>
              </a:rPr>
              <a:t>Expression </a:t>
            </a:r>
            <a:r>
              <a:rPr lang="fr-FR" sz="1000" b="1" dirty="0" err="1">
                <a:latin typeface="Century Gothic" pitchFamily="34" charset="0"/>
              </a:rPr>
              <a:t>lines</a:t>
            </a:r>
            <a:r>
              <a:rPr lang="fr-FR" sz="1000" b="1" dirty="0">
                <a:latin typeface="Century Gothic" pitchFamily="34" charset="0"/>
              </a:rPr>
              <a:t> </a:t>
            </a:r>
            <a:r>
              <a:rPr lang="fr-FR" sz="1000" b="1" dirty="0" err="1">
                <a:latin typeface="Century Gothic" pitchFamily="34" charset="0"/>
              </a:rPr>
              <a:t>appear</a:t>
            </a:r>
            <a:endParaRPr lang="fr-FR" sz="1000" b="1" dirty="0">
              <a:latin typeface="Century Gothic" pitchFamily="34" charset="0"/>
            </a:endParaRPr>
          </a:p>
          <a:p>
            <a:pPr marL="266649" indent="-85709" algn="just">
              <a:buFontTx/>
              <a:buChar char="-"/>
            </a:pPr>
            <a:r>
              <a:rPr lang="en-US" sz="1000" dirty="0">
                <a:latin typeface="Century Gothic" pitchFamily="34" charset="0"/>
              </a:rPr>
              <a:t>Wrinkles become more pronounced on the forehead (appearance of folds) eyes (appearance of crow’s feet) and the nasal-labial furrows,</a:t>
            </a:r>
          </a:p>
          <a:p>
            <a:pPr marL="266649" indent="-85709" algn="just">
              <a:buFontTx/>
              <a:buChar char="-"/>
            </a:pPr>
            <a:r>
              <a:rPr lang="en-US" sz="1000" dirty="0">
                <a:latin typeface="Century Gothic" pitchFamily="34" charset="0"/>
              </a:rPr>
              <a:t>The skin becomes rougher, less soft,</a:t>
            </a:r>
          </a:p>
          <a:p>
            <a:pPr marL="266649" indent="-85709" algn="just">
              <a:buFontTx/>
              <a:buChar char="-"/>
            </a:pPr>
            <a:r>
              <a:rPr lang="en-US" sz="1000" dirty="0">
                <a:latin typeface="Century Gothic" pitchFamily="34" charset="0"/>
              </a:rPr>
              <a:t>The lower part of the face gradually hollows, as do the cheekbones, the eyes, the eyebrows,</a:t>
            </a:r>
          </a:p>
          <a:p>
            <a:pPr marL="266649" indent="-85709" algn="just">
              <a:buFontTx/>
              <a:buChar char="-"/>
            </a:pPr>
            <a:r>
              <a:rPr lang="en-US" sz="1000" dirty="0">
                <a:latin typeface="Century Gothic" pitchFamily="34" charset="0"/>
              </a:rPr>
              <a:t>The volumes in the face change,</a:t>
            </a:r>
          </a:p>
          <a:p>
            <a:pPr marL="266649" indent="-85709" algn="just">
              <a:buFontTx/>
              <a:buChar char="-"/>
            </a:pPr>
            <a:r>
              <a:rPr lang="en-US" sz="1000" dirty="0">
                <a:latin typeface="Century Gothic" pitchFamily="34" charset="0"/>
              </a:rPr>
              <a:t>Creases form on the neck, arms and décolleté.</a:t>
            </a:r>
          </a:p>
          <a:p>
            <a:pPr algn="just"/>
            <a:endParaRPr lang="fr-FR" sz="1000" dirty="0">
              <a:latin typeface="Century Gothic" pitchFamily="34" charset="0"/>
            </a:endParaRPr>
          </a:p>
          <a:p>
            <a:pPr algn="just"/>
            <a:endParaRPr lang="fr-FR" sz="1000" dirty="0">
              <a:latin typeface="Century Gothic" pitchFamily="34" charset="0"/>
            </a:endParaRPr>
          </a:p>
          <a:p>
            <a:pPr marL="180941" indent="-180941" algn="just">
              <a:buFont typeface="Wingdings" pitchFamily="2" charset="2"/>
              <a:buChar char="§"/>
            </a:pPr>
            <a:r>
              <a:rPr lang="fr-FR" sz="1000" b="1" dirty="0" err="1">
                <a:latin typeface="Century Gothic" pitchFamily="34" charset="0"/>
              </a:rPr>
              <a:t>Explanation</a:t>
            </a:r>
            <a:r>
              <a:rPr lang="fr-FR" sz="1000" b="1" dirty="0">
                <a:latin typeface="Century Gothic" pitchFamily="34" charset="0"/>
              </a:rPr>
              <a:t> of </a:t>
            </a:r>
            <a:r>
              <a:rPr lang="fr-FR" sz="1000" b="1" dirty="0" err="1">
                <a:latin typeface="Century Gothic" pitchFamily="34" charset="0"/>
              </a:rPr>
              <a:t>malfunction</a:t>
            </a:r>
            <a:endParaRPr lang="fr-FR" sz="1000" b="1" dirty="0">
              <a:latin typeface="Century Gothic" pitchFamily="34" charset="0"/>
            </a:endParaRPr>
          </a:p>
          <a:p>
            <a:pPr marL="180941" algn="just"/>
            <a:r>
              <a:rPr lang="en-US" sz="1000" dirty="0">
                <a:latin typeface="Century Gothic" pitchFamily="34" charset="0"/>
              </a:rPr>
              <a:t>Expression lines begin to appear at forty because cellular regeneration slows, causing the epidermis to slacken.</a:t>
            </a:r>
          </a:p>
          <a:p>
            <a:pPr algn="just"/>
            <a:endParaRPr lang="fr-FR" sz="1000" dirty="0">
              <a:latin typeface="Century Gothic" pitchFamily="34" charset="0"/>
            </a:endParaRPr>
          </a:p>
          <a:p>
            <a:pPr algn="just" eaLnBrk="0" hangingPunct="0">
              <a:spcBef>
                <a:spcPts val="600"/>
              </a:spcBef>
            </a:pPr>
            <a:endParaRPr lang="fr-FR" sz="1000" b="1" dirty="0">
              <a:solidFill>
                <a:schemeClr val="bg1"/>
              </a:solidFill>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234874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28700" y="795338"/>
            <a:ext cx="5114925" cy="3836987"/>
          </a:xfrm>
        </p:spPr>
      </p:sp>
      <p:sp>
        <p:nvSpPr>
          <p:cNvPr id="3" name="Espace réservé des commentaires 2"/>
          <p:cNvSpPr>
            <a:spLocks noGrp="1"/>
          </p:cNvSpPr>
          <p:nvPr>
            <p:ph type="body" idx="1"/>
          </p:nvPr>
        </p:nvSpPr>
        <p:spPr/>
        <p:txBody>
          <a:bodyPr>
            <a:normAutofit/>
          </a:bodyPr>
          <a:lstStyle/>
          <a:p>
            <a:pPr algn="just"/>
            <a:r>
              <a:rPr lang="fr-FR" sz="1000" b="1" u="sng" dirty="0" err="1">
                <a:latin typeface="Century Gothic" pitchFamily="34" charset="0"/>
              </a:rPr>
              <a:t>What</a:t>
            </a:r>
            <a:r>
              <a:rPr lang="fr-FR" sz="1000" b="1" u="sng" dirty="0">
                <a:latin typeface="Century Gothic" pitchFamily="34" charset="0"/>
              </a:rPr>
              <a:t> </a:t>
            </a:r>
            <a:r>
              <a:rPr lang="fr-FR" sz="1000" b="1" u="sng" dirty="0" err="1">
                <a:latin typeface="Century Gothic" pitchFamily="34" charset="0"/>
              </a:rPr>
              <a:t>happens</a:t>
            </a:r>
            <a:r>
              <a:rPr lang="fr-FR" sz="1000" b="1" u="sng" dirty="0">
                <a:latin typeface="Century Gothic" pitchFamily="34" charset="0"/>
              </a:rPr>
              <a:t> </a:t>
            </a:r>
            <a:r>
              <a:rPr lang="fr-FR" sz="1000" b="1" u="sng" dirty="0" err="1">
                <a:latin typeface="Century Gothic" pitchFamily="34" charset="0"/>
              </a:rPr>
              <a:t>at</a:t>
            </a:r>
            <a:r>
              <a:rPr lang="fr-FR" sz="1000" b="1" u="sng" dirty="0">
                <a:latin typeface="Century Gothic" pitchFamily="34" charset="0"/>
              </a:rPr>
              <a:t> 50?</a:t>
            </a:r>
          </a:p>
          <a:p>
            <a:pPr algn="just"/>
            <a:endParaRPr lang="fr-FR" sz="1000" u="sng" dirty="0">
              <a:latin typeface="Century Gothic" pitchFamily="34" charset="0"/>
            </a:endParaRPr>
          </a:p>
          <a:p>
            <a:pPr marL="180941" indent="-180941" algn="just">
              <a:buFont typeface="Wingdings" pitchFamily="2" charset="2"/>
              <a:buChar char="§"/>
            </a:pPr>
            <a:r>
              <a:rPr lang="fr-FR" sz="1000" b="1" dirty="0" err="1">
                <a:latin typeface="Century Gothic" pitchFamily="34" charset="0"/>
              </a:rPr>
              <a:t>Loss</a:t>
            </a:r>
            <a:r>
              <a:rPr lang="fr-FR" sz="1000" b="1" dirty="0">
                <a:latin typeface="Century Gothic" pitchFamily="34" charset="0"/>
              </a:rPr>
              <a:t> of volume</a:t>
            </a:r>
          </a:p>
          <a:p>
            <a:pPr marL="361883" indent="-180941" algn="just">
              <a:buFontTx/>
              <a:buChar char="-"/>
            </a:pPr>
            <a:r>
              <a:rPr lang="en-US" sz="1000" dirty="0">
                <a:latin typeface="Century Gothic" pitchFamily="34" charset="0"/>
              </a:rPr>
              <a:t>The skin thins and dries,</a:t>
            </a:r>
          </a:p>
          <a:p>
            <a:pPr marL="361883" indent="-180941" algn="just">
              <a:buFontTx/>
              <a:buChar char="-"/>
            </a:pPr>
            <a:r>
              <a:rPr lang="en-US" sz="1000" dirty="0">
                <a:latin typeface="Century Gothic" pitchFamily="34" charset="0"/>
              </a:rPr>
              <a:t>The eye contour is very marked,</a:t>
            </a:r>
          </a:p>
          <a:p>
            <a:pPr marL="361883" indent="-180941" algn="just">
              <a:buFontTx/>
              <a:buChar char="-"/>
            </a:pPr>
            <a:r>
              <a:rPr lang="en-US" sz="1000" dirty="0">
                <a:latin typeface="Century Gothic" pitchFamily="34" charset="0"/>
              </a:rPr>
              <a:t>Wrinkles increase in the lip area,</a:t>
            </a:r>
          </a:p>
          <a:p>
            <a:pPr marL="361883" indent="-180941" algn="just">
              <a:buFontTx/>
              <a:buChar char="-"/>
            </a:pPr>
            <a:r>
              <a:rPr lang="en-US" sz="1000" dirty="0">
                <a:latin typeface="Century Gothic" pitchFamily="34" charset="0"/>
              </a:rPr>
              <a:t>Increased sagging of tissues especially toward the bottom of the face contour and the eyelids,</a:t>
            </a:r>
          </a:p>
          <a:p>
            <a:pPr marL="361883" indent="-180941" algn="just">
              <a:buFontTx/>
              <a:buChar char="-"/>
            </a:pPr>
            <a:r>
              <a:rPr lang="en-US" sz="1000" dirty="0">
                <a:latin typeface="Century Gothic" pitchFamily="34" charset="0"/>
              </a:rPr>
              <a:t>The skin loses its elasticity and firmness,</a:t>
            </a:r>
          </a:p>
          <a:p>
            <a:pPr marL="361883" indent="-180941" algn="just">
              <a:buFontTx/>
              <a:buChar char="-"/>
            </a:pPr>
            <a:r>
              <a:rPr lang="en-US" sz="1000" dirty="0">
                <a:latin typeface="Century Gothic" pitchFamily="34" charset="0"/>
              </a:rPr>
              <a:t>Appearance of small vessels, even </a:t>
            </a:r>
            <a:r>
              <a:rPr lang="en-US" sz="1000" dirty="0" err="1">
                <a:latin typeface="Century Gothic" pitchFamily="34" charset="0"/>
              </a:rPr>
              <a:t>rosacea</a:t>
            </a:r>
            <a:r>
              <a:rPr lang="en-US" sz="1000" dirty="0">
                <a:latin typeface="Century Gothic" pitchFamily="34" charset="0"/>
              </a:rPr>
              <a:t>,</a:t>
            </a:r>
          </a:p>
          <a:p>
            <a:pPr marL="361883" indent="-180941" algn="just">
              <a:buFontTx/>
              <a:buChar char="-"/>
            </a:pPr>
            <a:r>
              <a:rPr lang="en-US" sz="1000" dirty="0">
                <a:latin typeface="Century Gothic" pitchFamily="34" charset="0"/>
              </a:rPr>
              <a:t>Change in skin pigmentation,</a:t>
            </a:r>
          </a:p>
          <a:p>
            <a:pPr marL="361883" indent="-180941" algn="just">
              <a:buFontTx/>
              <a:buChar char="-"/>
            </a:pPr>
            <a:r>
              <a:rPr lang="en-US" sz="1000" dirty="0">
                <a:latin typeface="Century Gothic" pitchFamily="34" charset="0"/>
              </a:rPr>
              <a:t>Hands are marked: they lack moisture, the skin is thinner and pale beige spots appear,</a:t>
            </a:r>
          </a:p>
          <a:p>
            <a:pPr marL="361883" indent="-180941" algn="just">
              <a:buFontTx/>
              <a:buChar char="-"/>
            </a:pPr>
            <a:r>
              <a:rPr lang="en-US" sz="1000" dirty="0">
                <a:latin typeface="Century Gothic" pitchFamily="34" charset="0"/>
              </a:rPr>
              <a:t>Increased number of spots,</a:t>
            </a:r>
          </a:p>
          <a:p>
            <a:pPr marL="361883" indent="-180941" algn="just">
              <a:buFontTx/>
              <a:buChar char="-"/>
            </a:pPr>
            <a:r>
              <a:rPr lang="en-US" sz="1000" dirty="0">
                <a:latin typeface="Century Gothic" pitchFamily="34" charset="0"/>
              </a:rPr>
              <a:t>Increased folds around the mouth, double chin,</a:t>
            </a:r>
          </a:p>
          <a:p>
            <a:pPr marL="361883" indent="-180941" algn="just">
              <a:buFontTx/>
              <a:buChar char="-"/>
            </a:pPr>
            <a:r>
              <a:rPr lang="en-US" sz="1000" dirty="0">
                <a:latin typeface="Century Gothic" pitchFamily="34" charset="0"/>
              </a:rPr>
              <a:t>Increased sagging at the corner of the mouth and the tip of the nose, </a:t>
            </a:r>
          </a:p>
          <a:p>
            <a:pPr marL="361883" indent="-180941" algn="just">
              <a:buFontTx/>
              <a:buChar char="-"/>
            </a:pPr>
            <a:r>
              <a:rPr lang="en-US" sz="1000" dirty="0">
                <a:latin typeface="Century Gothic" pitchFamily="34" charset="0"/>
              </a:rPr>
              <a:t>The nasal-labial furrows become deeper. </a:t>
            </a:r>
          </a:p>
          <a:p>
            <a:pPr algn="just"/>
            <a:endParaRPr lang="fr-FR" sz="1000" b="1" dirty="0">
              <a:latin typeface="Century Gothic" pitchFamily="34" charset="0"/>
            </a:endParaRPr>
          </a:p>
          <a:p>
            <a:pPr marL="266649" lvl="1" indent="-266649" algn="just">
              <a:buClr>
                <a:schemeClr val="tx1"/>
              </a:buClr>
              <a:buFont typeface="Wingdings" pitchFamily="2" charset="2"/>
              <a:buChar char="§"/>
            </a:pPr>
            <a:r>
              <a:rPr lang="fr-FR" sz="1000" b="1" dirty="0" err="1">
                <a:latin typeface="Century Gothic" pitchFamily="34" charset="0"/>
              </a:rPr>
              <a:t>Explanation</a:t>
            </a:r>
            <a:r>
              <a:rPr lang="fr-FR" sz="1000" b="1" dirty="0">
                <a:latin typeface="Century Gothic" pitchFamily="34" charset="0"/>
              </a:rPr>
              <a:t> of </a:t>
            </a:r>
            <a:r>
              <a:rPr lang="fr-FR" sz="1000" b="1" dirty="0" err="1">
                <a:latin typeface="Century Gothic" pitchFamily="34" charset="0"/>
              </a:rPr>
              <a:t>malfunction</a:t>
            </a:r>
            <a:endParaRPr lang="fr-FR" sz="1000" b="1" dirty="0">
              <a:latin typeface="Century Gothic" pitchFamily="34" charset="0"/>
            </a:endParaRPr>
          </a:p>
          <a:p>
            <a:pPr marL="266649" lvl="1" algn="just">
              <a:buClr>
                <a:schemeClr val="tx1"/>
              </a:buClr>
            </a:pPr>
            <a:r>
              <a:rPr lang="en-US" sz="1000" dirty="0">
                <a:latin typeface="Century Gothic" pitchFamily="34" charset="0"/>
              </a:rPr>
              <a:t>Loss of firmness,</a:t>
            </a:r>
          </a:p>
          <a:p>
            <a:pPr marL="266649" lvl="1" algn="just">
              <a:buClr>
                <a:schemeClr val="tx1"/>
              </a:buClr>
            </a:pPr>
            <a:r>
              <a:rPr lang="en-US" sz="1000" dirty="0">
                <a:latin typeface="Century Gothic" pitchFamily="34" charset="0"/>
              </a:rPr>
              <a:t>The number of fibroblasts decreases, the </a:t>
            </a:r>
            <a:r>
              <a:rPr lang="en-US" sz="1000" dirty="0" err="1">
                <a:latin typeface="Century Gothic" pitchFamily="34" charset="0"/>
              </a:rPr>
              <a:t>elastin</a:t>
            </a:r>
            <a:r>
              <a:rPr lang="en-US" sz="1000" dirty="0">
                <a:latin typeface="Century Gothic" pitchFamily="34" charset="0"/>
              </a:rPr>
              <a:t> fibers are altered and collagen fibers become rigid (</a:t>
            </a:r>
            <a:r>
              <a:rPr lang="en-US" sz="1000" dirty="0" err="1">
                <a:latin typeface="Century Gothic" pitchFamily="34" charset="0"/>
              </a:rPr>
              <a:t>glycation</a:t>
            </a:r>
            <a:r>
              <a:rPr lang="en-US" sz="1000" dirty="0">
                <a:latin typeface="Century Gothic" pitchFamily="34" charset="0"/>
              </a:rPr>
              <a:t>), </a:t>
            </a:r>
          </a:p>
          <a:p>
            <a:pPr marL="266649" lvl="1" algn="just">
              <a:buClr>
                <a:schemeClr val="tx1"/>
              </a:buClr>
            </a:pPr>
            <a:r>
              <a:rPr lang="en-US" sz="1000" dirty="0">
                <a:latin typeface="Century Gothic" pitchFamily="34" charset="0"/>
              </a:rPr>
              <a:t>Finally, the amount of </a:t>
            </a:r>
            <a:r>
              <a:rPr lang="en-US" sz="1000" dirty="0" err="1">
                <a:latin typeface="Century Gothic" pitchFamily="34" charset="0"/>
              </a:rPr>
              <a:t>hyaluronic</a:t>
            </a:r>
            <a:r>
              <a:rPr lang="en-US" sz="1000" dirty="0">
                <a:latin typeface="Century Gothic" pitchFamily="34" charset="0"/>
              </a:rPr>
              <a:t> acid (responsible for skin volumes and density) decreases.</a:t>
            </a:r>
          </a:p>
          <a:p>
            <a:pPr algn="just"/>
            <a:endParaRPr lang="fr-FR" sz="1000" b="1" dirty="0">
              <a:latin typeface="Century Gothic" pitchFamily="34" charset="0"/>
            </a:endParaRPr>
          </a:p>
          <a:p>
            <a:pPr algn="just"/>
            <a:endParaRPr lang="fr-FR" sz="1000" b="1"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23487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63625" y="795338"/>
            <a:ext cx="5045075" cy="3784600"/>
          </a:xfrm>
        </p:spPr>
      </p:sp>
      <p:sp>
        <p:nvSpPr>
          <p:cNvPr id="3" name="Espace réservé des commentaires 2"/>
          <p:cNvSpPr>
            <a:spLocks noGrp="1"/>
          </p:cNvSpPr>
          <p:nvPr>
            <p:ph type="body" idx="1"/>
          </p:nvPr>
        </p:nvSpPr>
        <p:spPr/>
        <p:txBody>
          <a:bodyPr>
            <a:normAutofit/>
          </a:bodyPr>
          <a:lstStyle/>
          <a:p>
            <a:pPr algn="just"/>
            <a:r>
              <a:rPr lang="fr-FR" sz="1000" b="1" u="sng" dirty="0" err="1">
                <a:latin typeface="Century Gothic" pitchFamily="34" charset="0"/>
              </a:rPr>
              <a:t>What</a:t>
            </a:r>
            <a:r>
              <a:rPr lang="fr-FR" sz="1000" b="1" u="sng" dirty="0">
                <a:latin typeface="Century Gothic" pitchFamily="34" charset="0"/>
              </a:rPr>
              <a:t> </a:t>
            </a:r>
            <a:r>
              <a:rPr lang="fr-FR" sz="1000" b="1" u="sng" dirty="0" err="1">
                <a:latin typeface="Century Gothic" pitchFamily="34" charset="0"/>
              </a:rPr>
              <a:t>happens</a:t>
            </a:r>
            <a:r>
              <a:rPr lang="fr-FR" sz="1000" b="1" u="sng" dirty="0">
                <a:latin typeface="Century Gothic" pitchFamily="34" charset="0"/>
              </a:rPr>
              <a:t> </a:t>
            </a:r>
            <a:r>
              <a:rPr lang="fr-FR" sz="1000" b="1" u="sng" dirty="0" err="1">
                <a:latin typeface="Century Gothic" pitchFamily="34" charset="0"/>
              </a:rPr>
              <a:t>at</a:t>
            </a:r>
            <a:r>
              <a:rPr lang="fr-FR" sz="1000" b="1" u="sng" dirty="0">
                <a:latin typeface="Century Gothic" pitchFamily="34" charset="0"/>
              </a:rPr>
              <a:t> 60?</a:t>
            </a:r>
          </a:p>
          <a:p>
            <a:pPr algn="just"/>
            <a:endParaRPr lang="fr-FR" sz="1000" u="sng" dirty="0">
              <a:latin typeface="Century Gothic" pitchFamily="34" charset="0"/>
            </a:endParaRPr>
          </a:p>
          <a:p>
            <a:pPr marL="180941" indent="-180941" algn="just">
              <a:buFont typeface="Wingdings" pitchFamily="2" charset="2"/>
              <a:buChar char="§"/>
            </a:pPr>
            <a:r>
              <a:rPr lang="en-US" sz="1000" b="1" dirty="0">
                <a:latin typeface="Century Gothic" pitchFamily="34" charset="0"/>
              </a:rPr>
              <a:t>Skin problems related to hormonal deficiencies. </a:t>
            </a:r>
          </a:p>
          <a:p>
            <a:pPr marL="0" lvl="1" algn="just" defTabSz="914230">
              <a:defRPr/>
            </a:pPr>
            <a:endParaRPr lang="fr-FR" sz="1000" dirty="0">
              <a:latin typeface="Century Gothic" pitchFamily="34" charset="0"/>
            </a:endParaRPr>
          </a:p>
          <a:p>
            <a:pPr marL="0" lvl="1" algn="just" defTabSz="914230">
              <a:defRPr/>
            </a:pPr>
            <a:r>
              <a:rPr lang="en-US" sz="1000" dirty="0">
                <a:latin typeface="Century Gothic" pitchFamily="34" charset="0"/>
              </a:rPr>
              <a:t>DHEA is an essential hormone for youthful skin.  However, the maximum amount between 20 and 30 years of age gradually decreases and contributes to chronological skin ageing.</a:t>
            </a:r>
          </a:p>
          <a:p>
            <a:pPr marL="0" lvl="1" algn="just" defTabSz="914230">
              <a:defRPr/>
            </a:pPr>
            <a:endParaRPr lang="fr-FR" sz="1000" dirty="0">
              <a:latin typeface="Century Gothic" pitchFamily="34" charset="0"/>
            </a:endParaRPr>
          </a:p>
          <a:p>
            <a:pPr marL="361883" lvl="1" indent="-180941" algn="just" defTabSz="914230">
              <a:buFontTx/>
              <a:buChar char="-"/>
              <a:defRPr/>
            </a:pPr>
            <a:r>
              <a:rPr lang="en-US" sz="1000" dirty="0">
                <a:latin typeface="Century Gothic" pitchFamily="34" charset="0"/>
              </a:rPr>
              <a:t>The spots on the hands become darker and more numerous. Some appear on the face,</a:t>
            </a:r>
          </a:p>
          <a:p>
            <a:pPr marL="361883" lvl="1" indent="-180941" algn="just" defTabSz="914230">
              <a:buFontTx/>
              <a:buChar char="-"/>
              <a:defRPr/>
            </a:pPr>
            <a:r>
              <a:rPr lang="en-US" sz="1000" dirty="0">
                <a:latin typeface="Century Gothic" pitchFamily="34" charset="0"/>
              </a:rPr>
              <a:t>Appearance of hair in areas that usually have no hair,</a:t>
            </a:r>
          </a:p>
          <a:p>
            <a:pPr marL="361883" lvl="1" indent="-180941" algn="just" defTabSz="914230">
              <a:buFontTx/>
              <a:buChar char="-"/>
              <a:defRPr/>
            </a:pPr>
            <a:r>
              <a:rPr lang="en-US" sz="1000" dirty="0">
                <a:latin typeface="Century Gothic" pitchFamily="34" charset="0"/>
              </a:rPr>
              <a:t>Changes in healing,</a:t>
            </a:r>
          </a:p>
          <a:p>
            <a:pPr marL="361883" lvl="1" indent="-180941" algn="just" defTabSz="914230">
              <a:buFontTx/>
              <a:buChar char="-"/>
              <a:defRPr/>
            </a:pPr>
            <a:r>
              <a:rPr lang="en-US" sz="1000" dirty="0">
                <a:latin typeface="Century Gothic" pitchFamily="34" charset="0"/>
              </a:rPr>
              <a:t>Dryness that causes itching,</a:t>
            </a:r>
          </a:p>
          <a:p>
            <a:pPr marL="361883" lvl="1" indent="-180941" algn="just" defTabSz="914230">
              <a:buFontTx/>
              <a:buChar char="-"/>
              <a:defRPr/>
            </a:pPr>
            <a:r>
              <a:rPr lang="en-US" sz="1000" dirty="0">
                <a:latin typeface="Century Gothic" pitchFamily="34" charset="0"/>
              </a:rPr>
              <a:t>Wrinkles that form crow’s feet, frown lines, wrinkles on the forehead and neck become very deep,</a:t>
            </a:r>
          </a:p>
          <a:p>
            <a:pPr marL="361883" lvl="1" indent="-180941" algn="just" defTabSz="914230">
              <a:buFontTx/>
              <a:buChar char="-"/>
              <a:defRPr/>
            </a:pPr>
            <a:r>
              <a:rPr lang="en-US" sz="1000" dirty="0">
                <a:latin typeface="Century Gothic" pitchFamily="34" charset="0"/>
              </a:rPr>
              <a:t>Skin lacks vitality, is flaccid,</a:t>
            </a:r>
          </a:p>
          <a:p>
            <a:pPr marL="361883" lvl="1" indent="-180941" algn="just" defTabSz="914230">
              <a:buFontTx/>
              <a:buChar char="-"/>
              <a:defRPr/>
            </a:pPr>
            <a:r>
              <a:rPr lang="en-US" sz="1000" dirty="0">
                <a:latin typeface="Century Gothic" pitchFamily="34" charset="0"/>
              </a:rPr>
              <a:t>The complexion becomes dull and loses its radiance. Skin is pale,</a:t>
            </a:r>
          </a:p>
          <a:p>
            <a:pPr marL="361883" lvl="1" indent="-180941" algn="just" defTabSz="914230">
              <a:buFontTx/>
              <a:buChar char="-"/>
              <a:defRPr/>
            </a:pPr>
            <a:r>
              <a:rPr lang="en-US" sz="1000" dirty="0">
                <a:latin typeface="Century Gothic" pitchFamily="34" charset="0"/>
              </a:rPr>
              <a:t>Puffiness appears under the eye contour,</a:t>
            </a:r>
          </a:p>
          <a:p>
            <a:pPr marL="361883" lvl="1" indent="-180941" algn="just" defTabSz="914230">
              <a:buFontTx/>
              <a:buChar char="-"/>
              <a:defRPr/>
            </a:pPr>
            <a:r>
              <a:rPr lang="en-US" sz="1000" dirty="0">
                <a:latin typeface="Century Gothic" pitchFamily="34" charset="0"/>
              </a:rPr>
              <a:t>The skin becomes increasingly thinner and flaccid,</a:t>
            </a:r>
          </a:p>
          <a:p>
            <a:pPr marL="361883" lvl="1" indent="-180941" algn="just" defTabSz="914230">
              <a:buFontTx/>
              <a:buChar char="-"/>
              <a:defRPr/>
            </a:pPr>
            <a:r>
              <a:rPr lang="en-US" sz="1000" dirty="0">
                <a:latin typeface="Century Gothic" pitchFamily="34" charset="0"/>
              </a:rPr>
              <a:t>The eyelids become increasingly flaccid and droop.</a:t>
            </a:r>
          </a:p>
          <a:p>
            <a:pPr algn="just"/>
            <a:r>
              <a:rPr lang="fr-FR" sz="1000" dirty="0">
                <a:latin typeface="Century Gothic" pitchFamily="34" charset="0"/>
              </a:rPr>
              <a:t/>
            </a:r>
            <a:br>
              <a:rPr lang="fr-FR" sz="1000" dirty="0">
                <a:latin typeface="Century Gothic" pitchFamily="34" charset="0"/>
              </a:rPr>
            </a:br>
            <a:r>
              <a:rPr lang="fr-FR" sz="1000" u="sng" dirty="0">
                <a:latin typeface="Century Gothic" pitchFamily="34" charset="0"/>
              </a:rPr>
              <a:t>Transition</a:t>
            </a:r>
          </a:p>
          <a:p>
            <a:pPr algn="just"/>
            <a:r>
              <a:rPr lang="en-US" sz="1000" dirty="0">
                <a:latin typeface="Century Gothic" pitchFamily="34" charset="0"/>
              </a:rPr>
              <a:t>"In the 4 stages of the ageing process that we have just seen, we focused mainly on changes of genetic origin or on chronological ageing. Now let’s look at the effects that the sun has on the skin, also called photo-ageing."</a:t>
            </a:r>
          </a:p>
          <a:p>
            <a:pPr marL="180941" lvl="1" algn="just">
              <a:buClr>
                <a:srgbClr val="E27A82"/>
              </a:buClr>
            </a:pPr>
            <a:endParaRPr lang="fr-FR" sz="1000" b="1" dirty="0">
              <a:latin typeface="Century Gothic" pitchFamily="34" charset="0"/>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34874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28700" y="781050"/>
            <a:ext cx="5114925" cy="3836988"/>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36</a:t>
            </a:fld>
            <a:endParaRPr lang="fr-FR">
              <a:solidFill>
                <a:prstClr val="black"/>
              </a:solidFill>
            </a:endParaRPr>
          </a:p>
        </p:txBody>
      </p:sp>
      <p:sp>
        <p:nvSpPr>
          <p:cNvPr id="3" name="Espace réservé des commentaires 2"/>
          <p:cNvSpPr>
            <a:spLocks noGrp="1"/>
          </p:cNvSpPr>
          <p:nvPr>
            <p:ph type="body" idx="1"/>
          </p:nvPr>
        </p:nvSpPr>
        <p:spPr>
          <a:xfrm>
            <a:off x="737966" y="4829175"/>
            <a:ext cx="5691410" cy="9159031"/>
          </a:xfrm>
        </p:spPr>
        <p:txBody>
          <a:bodyPr>
            <a:noAutofit/>
          </a:bodyPr>
          <a:lstStyle/>
          <a:p>
            <a:pPr algn="just"/>
            <a:r>
              <a:rPr lang="en-US" sz="900" dirty="0">
                <a:latin typeface="Century Gothic" pitchFamily="34" charset="0"/>
              </a:rPr>
              <a:t>Solar radiation is defined by units: the wavelength is expressed in nanometers. </a:t>
            </a:r>
          </a:p>
          <a:p>
            <a:pPr algn="just"/>
            <a:endParaRPr lang="en-US" sz="900" dirty="0">
              <a:latin typeface="Century Gothic" pitchFamily="34" charset="0"/>
            </a:endParaRPr>
          </a:p>
          <a:p>
            <a:pPr algn="just"/>
            <a:r>
              <a:rPr lang="en-US" sz="900" dirty="0">
                <a:latin typeface="Century Gothic" pitchFamily="34" charset="0"/>
              </a:rPr>
              <a:t>It depends on ground reflection (grass, sand, water, snow), altitude, the season, the time of exposure and the state of the sky (cloudy, hazy).</a:t>
            </a:r>
          </a:p>
          <a:p>
            <a:pPr algn="just"/>
            <a:endParaRPr lang="fr-FR" sz="900" dirty="0">
              <a:latin typeface="Century Gothic" pitchFamily="34" charset="0"/>
            </a:endParaRPr>
          </a:p>
          <a:p>
            <a:pPr marL="180941" lvl="2" indent="-180941" algn="just" defTabSz="914230">
              <a:buFont typeface="Wingdings" pitchFamily="2" charset="2"/>
              <a:buChar char="§"/>
              <a:defRPr/>
            </a:pPr>
            <a:r>
              <a:rPr lang="fr-FR" sz="900" b="1" dirty="0">
                <a:latin typeface="Century Gothic" pitchFamily="34" charset="0"/>
                <a:ea typeface="Times New Roman" pitchFamily="18" charset="0"/>
                <a:cs typeface="Courier New" pitchFamily="49" charset="0"/>
              </a:rPr>
              <a:t>UV-A</a:t>
            </a:r>
            <a:endParaRPr lang="fr-FR" sz="900" dirty="0">
              <a:latin typeface="Century Gothic" pitchFamily="34" charset="0"/>
              <a:ea typeface="Times New Roman" pitchFamily="18" charset="0"/>
              <a:cs typeface="Courier New" pitchFamily="49" charset="0"/>
            </a:endParaRPr>
          </a:p>
          <a:p>
            <a:pPr marL="361883" lvl="2" indent="-180941" algn="just" defTabSz="914230">
              <a:buFontTx/>
              <a:buChar char="-"/>
              <a:defRPr/>
            </a:pPr>
            <a:r>
              <a:rPr lang="en-US" sz="900" dirty="0">
                <a:latin typeface="Century Gothic" pitchFamily="34" charset="0"/>
                <a:ea typeface="Times New Roman" pitchFamily="18" charset="0"/>
                <a:cs typeface="Courier New" pitchFamily="49" charset="0"/>
              </a:rPr>
              <a:t>They account for 95% of UV rays that reach the surface of the Earth and they can penetrate windows. </a:t>
            </a:r>
            <a:r>
              <a:rPr lang="en-US" sz="900" b="1" dirty="0">
                <a:latin typeface="Century Gothic" pitchFamily="34" charset="0"/>
                <a:ea typeface="Times New Roman" pitchFamily="18" charset="0"/>
                <a:cs typeface="Courier New" pitchFamily="49" charset="0"/>
              </a:rPr>
              <a:t>70% reach the epidermis and the dermis.</a:t>
            </a:r>
            <a:r>
              <a:rPr lang="fr-FR" sz="900" b="1" dirty="0">
                <a:latin typeface="Century Gothic" pitchFamily="34" charset="0"/>
                <a:ea typeface="Times New Roman" pitchFamily="18" charset="0"/>
                <a:cs typeface="Courier New" pitchFamily="49" charset="0"/>
              </a:rPr>
              <a:t> </a:t>
            </a:r>
          </a:p>
          <a:p>
            <a:pPr marL="361883" lvl="2" indent="-180941" algn="just">
              <a:buFontTx/>
              <a:buChar char="-"/>
              <a:defRPr/>
            </a:pPr>
            <a:r>
              <a:rPr lang="en-US" sz="900" dirty="0">
                <a:latin typeface="Century Gothic" pitchFamily="34" charset="0"/>
                <a:ea typeface="Times New Roman" pitchFamily="18" charset="0"/>
                <a:cs typeface="Courier New" pitchFamily="49" charset="0"/>
              </a:rPr>
              <a:t>They are responsible for direct pigmentation, 1st day tanning disappears.</a:t>
            </a:r>
          </a:p>
          <a:p>
            <a:pPr marL="361883" lvl="2" indent="-180941" algn="just">
              <a:buFontTx/>
              <a:buChar char="-"/>
              <a:defRPr/>
            </a:pPr>
            <a:r>
              <a:rPr lang="en-US" sz="900" dirty="0">
                <a:latin typeface="Century Gothic" pitchFamily="34" charset="0"/>
                <a:ea typeface="Times New Roman" pitchFamily="18" charset="0"/>
                <a:cs typeface="Courier New" pitchFamily="49" charset="0"/>
              </a:rPr>
              <a:t>They cause accelerated ageing (photo-induced) of the skin, free-radicals and skin cancer because they penetrate deeper.</a:t>
            </a:r>
          </a:p>
          <a:p>
            <a:pPr marL="361883" lvl="2" indent="-180941" algn="just">
              <a:buFontTx/>
              <a:buChar char="-"/>
              <a:defRPr/>
            </a:pPr>
            <a:r>
              <a:rPr lang="en-US" sz="900" dirty="0">
                <a:latin typeface="Century Gothic" pitchFamily="34" charset="0"/>
                <a:ea typeface="Times New Roman" pitchFamily="18" charset="0"/>
                <a:cs typeface="Courier New" pitchFamily="49" charset="0"/>
              </a:rPr>
              <a:t>They weaken the immune system.</a:t>
            </a:r>
          </a:p>
          <a:p>
            <a:pPr marL="361883" lvl="2" indent="-180941" algn="just">
              <a:buFontTx/>
              <a:buChar char="-"/>
              <a:defRPr/>
            </a:pPr>
            <a:r>
              <a:rPr lang="en-US" sz="900" dirty="0">
                <a:latin typeface="Century Gothic" pitchFamily="34" charset="0"/>
                <a:ea typeface="Times New Roman" pitchFamily="18" charset="0"/>
                <a:cs typeface="Courier New" pitchFamily="49" charset="0"/>
              </a:rPr>
              <a:t>Mnemonic tip UVA: A like Age.</a:t>
            </a:r>
          </a:p>
          <a:p>
            <a:pPr marL="0" lvl="2" algn="just" defTabSz="914230">
              <a:defRPr/>
            </a:pPr>
            <a:endParaRPr lang="fr-FR" sz="900" dirty="0">
              <a:latin typeface="Century Gothic" pitchFamily="34" charset="0"/>
              <a:ea typeface="Times New Roman" pitchFamily="18" charset="0"/>
              <a:cs typeface="Courier New" pitchFamily="49" charset="0"/>
            </a:endParaRPr>
          </a:p>
          <a:p>
            <a:pPr marL="180941" lvl="2" indent="-180941" algn="just" defTabSz="914230">
              <a:buFont typeface="Wingdings" pitchFamily="2" charset="2"/>
              <a:buChar char="§"/>
              <a:defRPr/>
            </a:pPr>
            <a:r>
              <a:rPr lang="fr-FR" sz="900" b="1" dirty="0">
                <a:latin typeface="Century Gothic" pitchFamily="34" charset="0"/>
                <a:ea typeface="Times New Roman" pitchFamily="18" charset="0"/>
                <a:cs typeface="Courier New" pitchFamily="49" charset="0"/>
              </a:rPr>
              <a:t>UV-B</a:t>
            </a:r>
          </a:p>
          <a:p>
            <a:pPr marL="361883" lvl="2" indent="-180941" algn="just" defTabSz="914230">
              <a:buFontTx/>
              <a:buChar char="-"/>
              <a:defRPr/>
            </a:pPr>
            <a:r>
              <a:rPr lang="en-US" sz="900" dirty="0">
                <a:latin typeface="Century Gothic" pitchFamily="34" charset="0"/>
                <a:ea typeface="Times New Roman" pitchFamily="18" charset="0"/>
                <a:cs typeface="Courier New" pitchFamily="49" charset="0"/>
              </a:rPr>
              <a:t>They account for the remaining 5% and cannot penetrate windows. 80% are stopped by the stratum </a:t>
            </a:r>
            <a:r>
              <a:rPr lang="en-US" sz="900" dirty="0" err="1">
                <a:latin typeface="Century Gothic" pitchFamily="34" charset="0"/>
                <a:ea typeface="Times New Roman" pitchFamily="18" charset="0"/>
                <a:cs typeface="Courier New" pitchFamily="49" charset="0"/>
              </a:rPr>
              <a:t>corneum</a:t>
            </a:r>
            <a:r>
              <a:rPr lang="en-US" sz="900" dirty="0">
                <a:latin typeface="Century Gothic" pitchFamily="34" charset="0"/>
                <a:ea typeface="Times New Roman" pitchFamily="18" charset="0"/>
                <a:cs typeface="Courier New" pitchFamily="49" charset="0"/>
              </a:rPr>
              <a:t> but </a:t>
            </a:r>
            <a:r>
              <a:rPr lang="en-US" sz="900" b="1" dirty="0">
                <a:latin typeface="Century Gothic" pitchFamily="34" charset="0"/>
                <a:ea typeface="Times New Roman" pitchFamily="18" charset="0"/>
                <a:cs typeface="Courier New" pitchFamily="49" charset="0"/>
              </a:rPr>
              <a:t>20%  penetrate the epidermis and 10% the dermis. </a:t>
            </a:r>
            <a:endParaRPr lang="fr-FR" sz="900" dirty="0">
              <a:latin typeface="Century Gothic" pitchFamily="34" charset="0"/>
              <a:ea typeface="Times New Roman" pitchFamily="18" charset="0"/>
              <a:cs typeface="Courier New" pitchFamily="49" charset="0"/>
            </a:endParaRPr>
          </a:p>
          <a:p>
            <a:pPr marL="361883" lvl="2" indent="-180941" algn="just">
              <a:buFontTx/>
              <a:buChar char="-"/>
              <a:defRPr/>
            </a:pPr>
            <a:r>
              <a:rPr lang="fr-FR" sz="900" dirty="0" err="1">
                <a:latin typeface="Century Gothic" pitchFamily="34" charset="0"/>
                <a:ea typeface="Times New Roman" pitchFamily="18" charset="0"/>
                <a:cs typeface="Courier New" pitchFamily="49" charset="0"/>
              </a:rPr>
              <a:t>They</a:t>
            </a:r>
            <a:r>
              <a:rPr lang="fr-FR" sz="900" dirty="0">
                <a:latin typeface="Century Gothic" pitchFamily="34" charset="0"/>
                <a:ea typeface="Times New Roman" pitchFamily="18" charset="0"/>
                <a:cs typeface="Courier New" pitchFamily="49" charset="0"/>
              </a:rPr>
              <a:t> are </a:t>
            </a:r>
            <a:r>
              <a:rPr lang="fr-FR" sz="900" dirty="0" err="1">
                <a:latin typeface="Century Gothic" pitchFamily="34" charset="0"/>
                <a:ea typeface="Times New Roman" pitchFamily="18" charset="0"/>
                <a:cs typeface="Courier New" pitchFamily="49" charset="0"/>
              </a:rPr>
              <a:t>responsible</a:t>
            </a:r>
            <a:r>
              <a:rPr lang="fr-FR" sz="900" dirty="0">
                <a:latin typeface="Century Gothic" pitchFamily="34" charset="0"/>
                <a:ea typeface="Times New Roman" pitchFamily="18" charset="0"/>
                <a:cs typeface="Courier New" pitchFamily="49" charset="0"/>
              </a:rPr>
              <a:t> for indirect pigmentation </a:t>
            </a:r>
            <a:r>
              <a:rPr lang="fr-FR" sz="900" dirty="0" err="1">
                <a:latin typeface="Century Gothic" pitchFamily="34" charset="0"/>
                <a:ea typeface="Times New Roman" pitchFamily="18" charset="0"/>
                <a:cs typeface="Courier New" pitchFamily="49" charset="0"/>
              </a:rPr>
              <a:t>following</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erythema</a:t>
            </a:r>
            <a:r>
              <a:rPr lang="fr-FR" sz="900" dirty="0">
                <a:latin typeface="Century Gothic" pitchFamily="34" charset="0"/>
                <a:ea typeface="Times New Roman" pitchFamily="18" charset="0"/>
                <a:cs typeface="Courier New" pitchFamily="49" charset="0"/>
              </a:rPr>
              <a:t>.</a:t>
            </a:r>
          </a:p>
          <a:p>
            <a:pPr marL="361883" lvl="2" indent="-180941" algn="just">
              <a:buFontTx/>
              <a:buChar char="-"/>
              <a:defRPr/>
            </a:pPr>
            <a:r>
              <a:rPr lang="fr-FR" sz="900" dirty="0" err="1">
                <a:latin typeface="Century Gothic" pitchFamily="34" charset="0"/>
                <a:ea typeface="Times New Roman" pitchFamily="18" charset="0"/>
                <a:cs typeface="Courier New" pitchFamily="49" charset="0"/>
              </a:rPr>
              <a:t>They</a:t>
            </a:r>
            <a:r>
              <a:rPr lang="fr-FR" sz="900" dirty="0">
                <a:latin typeface="Century Gothic" pitchFamily="34" charset="0"/>
                <a:ea typeface="Times New Roman" pitchFamily="18" charset="0"/>
                <a:cs typeface="Courier New" pitchFamily="49" charset="0"/>
              </a:rPr>
              <a:t> cause </a:t>
            </a:r>
            <a:r>
              <a:rPr lang="fr-FR" sz="900" dirty="0" err="1">
                <a:latin typeface="Century Gothic" pitchFamily="34" charset="0"/>
                <a:ea typeface="Times New Roman" pitchFamily="18" charset="0"/>
                <a:cs typeface="Courier New" pitchFamily="49" charset="0"/>
              </a:rPr>
              <a:t>redness</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burns</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sunburn</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solar</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erythema</a:t>
            </a:r>
            <a:r>
              <a:rPr lang="fr-FR" sz="900" dirty="0">
                <a:latin typeface="Century Gothic" pitchFamily="34" charset="0"/>
                <a:ea typeface="Times New Roman" pitchFamily="18" charset="0"/>
                <a:cs typeface="Courier New" pitchFamily="49" charset="0"/>
              </a:rPr>
              <a:t>).</a:t>
            </a:r>
          </a:p>
          <a:p>
            <a:pPr marL="361883" lvl="2" indent="-180941" algn="just">
              <a:buFontTx/>
              <a:buChar char="-"/>
              <a:defRPr/>
            </a:pPr>
            <a:r>
              <a:rPr lang="fr-FR" sz="900" dirty="0" err="1">
                <a:latin typeface="Century Gothic" pitchFamily="34" charset="0"/>
                <a:ea typeface="Times New Roman" pitchFamily="18" charset="0"/>
                <a:cs typeface="Courier New" pitchFamily="49" charset="0"/>
              </a:rPr>
              <a:t>They</a:t>
            </a:r>
            <a:r>
              <a:rPr lang="fr-FR" sz="900" dirty="0">
                <a:latin typeface="Century Gothic" pitchFamily="34" charset="0"/>
                <a:ea typeface="Times New Roman" pitchFamily="18" charset="0"/>
                <a:cs typeface="Courier New" pitchFamily="49" charset="0"/>
              </a:rPr>
              <a:t> alter the cellular membranes and DNA.</a:t>
            </a:r>
          </a:p>
          <a:p>
            <a:pPr marL="361883" lvl="2" indent="-180941" algn="just">
              <a:buFontTx/>
              <a:buChar char="-"/>
              <a:defRPr/>
            </a:pPr>
            <a:r>
              <a:rPr lang="fr-FR" sz="900" dirty="0" err="1">
                <a:latin typeface="Century Gothic" pitchFamily="34" charset="0"/>
                <a:ea typeface="Times New Roman" pitchFamily="18" charset="0"/>
                <a:cs typeface="Courier New" pitchFamily="49" charset="0"/>
              </a:rPr>
              <a:t>They</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weaken</a:t>
            </a:r>
            <a:r>
              <a:rPr lang="fr-FR" sz="900" dirty="0">
                <a:latin typeface="Century Gothic" pitchFamily="34" charset="0"/>
                <a:ea typeface="Times New Roman" pitchFamily="18" charset="0"/>
                <a:cs typeface="Courier New" pitchFamily="49" charset="0"/>
              </a:rPr>
              <a:t> the immune system and cause skin cancer.</a:t>
            </a:r>
          </a:p>
          <a:p>
            <a:pPr marL="361883" lvl="2" indent="-180941" algn="just">
              <a:buFontTx/>
              <a:buChar char="-"/>
              <a:defRPr/>
            </a:pPr>
            <a:r>
              <a:rPr lang="fr-FR" sz="900" dirty="0" err="1">
                <a:latin typeface="Century Gothic" pitchFamily="34" charset="0"/>
                <a:ea typeface="Times New Roman" pitchFamily="18" charset="0"/>
                <a:cs typeface="Courier New" pitchFamily="49" charset="0"/>
              </a:rPr>
              <a:t>Mnemonic</a:t>
            </a:r>
            <a:r>
              <a:rPr lang="fr-FR" sz="900" dirty="0">
                <a:latin typeface="Century Gothic" pitchFamily="34" charset="0"/>
                <a:ea typeface="Times New Roman" pitchFamily="18" charset="0"/>
                <a:cs typeface="Courier New" pitchFamily="49" charset="0"/>
              </a:rPr>
              <a:t> tip UVB: B </a:t>
            </a:r>
            <a:r>
              <a:rPr lang="fr-FR" sz="900" dirty="0" err="1">
                <a:latin typeface="Century Gothic" pitchFamily="34" charset="0"/>
                <a:ea typeface="Times New Roman" pitchFamily="18" charset="0"/>
                <a:cs typeface="Courier New" pitchFamily="49" charset="0"/>
              </a:rPr>
              <a:t>like</a:t>
            </a:r>
            <a:r>
              <a:rPr lang="fr-FR" sz="900" dirty="0">
                <a:latin typeface="Century Gothic" pitchFamily="34" charset="0"/>
                <a:ea typeface="Times New Roman" pitchFamily="18" charset="0"/>
                <a:cs typeface="Courier New" pitchFamily="49" charset="0"/>
              </a:rPr>
              <a:t> </a:t>
            </a:r>
            <a:r>
              <a:rPr lang="fr-FR" sz="900" dirty="0" err="1">
                <a:latin typeface="Century Gothic" pitchFamily="34" charset="0"/>
                <a:ea typeface="Times New Roman" pitchFamily="18" charset="0"/>
                <a:cs typeface="Courier New" pitchFamily="49" charset="0"/>
              </a:rPr>
              <a:t>Burn</a:t>
            </a:r>
            <a:r>
              <a:rPr lang="fr-FR" sz="900" dirty="0">
                <a:latin typeface="Century Gothic" pitchFamily="34" charset="0"/>
                <a:ea typeface="Times New Roman" pitchFamily="18" charset="0"/>
                <a:cs typeface="Courier New" pitchFamily="49" charset="0"/>
              </a:rPr>
              <a:t> and Bronze.</a:t>
            </a:r>
          </a:p>
          <a:p>
            <a:pPr marL="0" lvl="2" algn="just" defTabSz="914230">
              <a:defRPr/>
            </a:pPr>
            <a:endParaRPr lang="fr-FR" sz="900" b="1" dirty="0">
              <a:latin typeface="Century Gothic" pitchFamily="34" charset="0"/>
              <a:ea typeface="Times New Roman" pitchFamily="18" charset="0"/>
              <a:cs typeface="Courier New" pitchFamily="49" charset="0"/>
            </a:endParaRPr>
          </a:p>
          <a:p>
            <a:pPr marL="180941" lvl="2" indent="-180941" algn="just" defTabSz="914230">
              <a:buFont typeface="Wingdings" pitchFamily="2" charset="2"/>
              <a:buChar char="§"/>
              <a:defRPr/>
            </a:pPr>
            <a:r>
              <a:rPr lang="fr-FR" sz="900" b="1" dirty="0">
                <a:latin typeface="Century Gothic" pitchFamily="34" charset="0"/>
                <a:ea typeface="Times New Roman" pitchFamily="18" charset="0"/>
                <a:cs typeface="Courier New" pitchFamily="49" charset="0"/>
              </a:rPr>
              <a:t>UV-C</a:t>
            </a:r>
            <a:endParaRPr lang="fr-FR" sz="900" dirty="0">
              <a:latin typeface="Century Gothic" pitchFamily="34" charset="0"/>
              <a:ea typeface="Times New Roman" pitchFamily="18" charset="0"/>
              <a:cs typeface="Courier New" pitchFamily="49" charset="0"/>
            </a:endParaRPr>
          </a:p>
          <a:p>
            <a:pPr marL="180941" lvl="2" algn="just" defTabSz="914230">
              <a:defRPr/>
            </a:pPr>
            <a:r>
              <a:rPr lang="en-US" sz="900" dirty="0">
                <a:latin typeface="Century Gothic" pitchFamily="34" charset="0"/>
                <a:ea typeface="Times New Roman" pitchFamily="18" charset="0"/>
                <a:cs typeface="Courier New" pitchFamily="49" charset="0"/>
              </a:rPr>
              <a:t>They are the most aggressive and they are stopped by the atmosphere (the ozone layer). The do not reach the epidermis or the dermis.</a:t>
            </a:r>
          </a:p>
          <a:p>
            <a:pPr marL="180941" lvl="2" algn="just" defTabSz="914230">
              <a:defRPr/>
            </a:pPr>
            <a:endParaRPr lang="fr-FR" sz="900" dirty="0">
              <a:latin typeface="Century Gothic" pitchFamily="34" charset="0"/>
              <a:ea typeface="Times New Roman" pitchFamily="18" charset="0"/>
              <a:cs typeface="Courier New" pitchFamily="49" charset="0"/>
            </a:endParaRPr>
          </a:p>
          <a:p>
            <a:pPr marL="180941" lvl="2" indent="-180941" algn="just">
              <a:buFont typeface="Wingdings" pitchFamily="2" charset="2"/>
              <a:buChar char="§"/>
              <a:defRPr/>
            </a:pPr>
            <a:r>
              <a:rPr lang="fr-FR" sz="900" b="1" dirty="0" err="1">
                <a:latin typeface="Century Gothic" pitchFamily="34" charset="0"/>
                <a:ea typeface="Times New Roman" pitchFamily="18" charset="0"/>
                <a:cs typeface="Courier New" pitchFamily="49" charset="0"/>
              </a:rPr>
              <a:t>Infrareds</a:t>
            </a:r>
            <a:endParaRPr lang="fr-FR" sz="900" b="1" dirty="0">
              <a:latin typeface="Century Gothic" pitchFamily="34" charset="0"/>
              <a:ea typeface="Times New Roman" pitchFamily="18" charset="0"/>
              <a:cs typeface="Courier New" pitchFamily="49" charset="0"/>
            </a:endParaRPr>
          </a:p>
          <a:p>
            <a:pPr marL="180941" lvl="2" algn="just">
              <a:defRPr/>
            </a:pPr>
            <a:r>
              <a:rPr lang="en-US" sz="900" dirty="0">
                <a:latin typeface="Century Gothic" pitchFamily="34" charset="0"/>
                <a:ea typeface="Times New Roman" pitchFamily="18" charset="0"/>
                <a:cs typeface="Courier New" pitchFamily="49" charset="0"/>
              </a:rPr>
              <a:t>They are very penetrating, they reach the epidermis, dermis, and hypodermis, they warm the skin and cause sunstroke (heatstroke). </a:t>
            </a:r>
          </a:p>
          <a:p>
            <a:pPr marL="180941" lvl="2" algn="just" defTabSz="914230">
              <a:defRPr/>
            </a:pPr>
            <a:endParaRPr lang="fr-FR" sz="900" dirty="0">
              <a:latin typeface="Century Gothic" pitchFamily="34" charset="0"/>
              <a:ea typeface="Times New Roman" pitchFamily="18" charset="0"/>
              <a:cs typeface="Courier New" pitchFamily="49" charset="0"/>
            </a:endParaRPr>
          </a:p>
          <a:p>
            <a:pPr algn="just"/>
            <a:r>
              <a:rPr lang="en-US" sz="900" dirty="0">
                <a:latin typeface="Century Gothic" pitchFamily="34" charset="0"/>
              </a:rPr>
              <a:t>Prolonged exposure to the sun over several years has repercussions on premature skin ageing: more numerous and deeper wrinkles appear, there are more brown spots, the skin becomes less supple and loses elasticity.</a:t>
            </a:r>
            <a:endParaRPr lang="fr-FR" sz="900" dirty="0">
              <a:latin typeface="Century Gothic" pitchFamily="34" charset="0"/>
            </a:endParaRPr>
          </a:p>
          <a:p>
            <a:pPr algn="just"/>
            <a:endParaRPr lang="fr-FR" sz="900" dirty="0">
              <a:latin typeface="Century Gothic"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37</a:t>
            </a:fld>
            <a:endParaRPr lang="fr-FR">
              <a:solidFill>
                <a:prstClr val="black"/>
              </a:solidFill>
            </a:endParaRPr>
          </a:p>
        </p:txBody>
      </p:sp>
      <p:sp>
        <p:nvSpPr>
          <p:cNvPr id="3" name="Espace réservé des commentaires 2"/>
          <p:cNvSpPr>
            <a:spLocks noGrp="1"/>
          </p:cNvSpPr>
          <p:nvPr>
            <p:ph type="body" idx="1"/>
          </p:nvPr>
        </p:nvSpPr>
        <p:spPr>
          <a:xfrm>
            <a:off x="755028" y="4829175"/>
            <a:ext cx="5674348" cy="9159031"/>
          </a:xfrm>
        </p:spPr>
        <p:txBody>
          <a:bodyPr>
            <a:noAutofit/>
          </a:bodyPr>
          <a:lstStyle/>
          <a:p>
            <a:pPr algn="just" eaLnBrk="0" fontAlgn="base" hangingPunct="0">
              <a:spcBef>
                <a:spcPct val="0"/>
              </a:spcBef>
              <a:spcAft>
                <a:spcPct val="0"/>
              </a:spcAft>
              <a:tabLst>
                <a:tab pos="984069" algn="l"/>
                <a:tab pos="1160249" algn="l"/>
                <a:tab pos="1744340" algn="l"/>
                <a:tab pos="2326845" algn="l"/>
                <a:tab pos="2907762" algn="l"/>
                <a:tab pos="3488680" algn="l"/>
                <a:tab pos="4071186" algn="l"/>
                <a:tab pos="4666387" algn="l"/>
                <a:tab pos="5234608" algn="l"/>
                <a:tab pos="5815525" algn="l"/>
                <a:tab pos="6396443" algn="l"/>
                <a:tab pos="6978947" algn="l"/>
                <a:tab pos="7559865" algn="l"/>
                <a:tab pos="8142370" algn="l"/>
                <a:tab pos="8723287" algn="l"/>
                <a:tab pos="9304205" algn="l"/>
              </a:tabLst>
            </a:pPr>
            <a:r>
              <a:rPr lang="en-US" sz="800" dirty="0">
                <a:latin typeface="Century Gothic" pitchFamily="34" charset="0"/>
                <a:ea typeface="Times New Roman" pitchFamily="18" charset="0"/>
                <a:cs typeface="Courier New" pitchFamily="49" charset="0"/>
              </a:rPr>
              <a:t>Prolonged exposure to the sun triggers immediate reactions from the skin according to the type of rays.</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fr-FR" sz="800" b="1" dirty="0" err="1">
                <a:latin typeface="Century Gothic" pitchFamily="34" charset="0"/>
                <a:ea typeface="Times New Roman" pitchFamily="18" charset="0"/>
                <a:cs typeface="Courier New" pitchFamily="49" charset="0"/>
              </a:rPr>
              <a:t>Tanning</a:t>
            </a:r>
            <a:endParaRPr lang="fr-FR" sz="800" b="1" dirty="0">
              <a:latin typeface="Century Gothic" pitchFamily="34" charset="0"/>
              <a:ea typeface="Times New Roman" pitchFamily="18" charset="0"/>
              <a:cs typeface="Courier New" pitchFamily="49" charset="0"/>
            </a:endParaRP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Immediate, temporary  pigmentation that fades after a few hours.</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Delayed pigmentation that starts approximately 1 or 2 days after exposure reaching its peak on about the 20</a:t>
            </a:r>
            <a:r>
              <a:rPr lang="en-US" sz="800" baseline="30000" dirty="0">
                <a:latin typeface="Century Gothic" pitchFamily="34" charset="0"/>
                <a:ea typeface="Times New Roman" pitchFamily="18" charset="0"/>
                <a:cs typeface="Courier New" pitchFamily="49" charset="0"/>
              </a:rPr>
              <a:t>th</a:t>
            </a:r>
            <a:r>
              <a:rPr lang="en-US" sz="800" dirty="0">
                <a:latin typeface="Century Gothic" pitchFamily="34" charset="0"/>
                <a:ea typeface="Times New Roman" pitchFamily="18" charset="0"/>
                <a:cs typeface="Courier New" pitchFamily="49" charset="0"/>
              </a:rPr>
              <a:t> day of exposure. Tanning gradually fades without renewed sun exposure.</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Delayed tanning causes a copper/bronze tone. For some redheads, sun exposure brings out freckles.</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fr-FR" sz="800" b="1" dirty="0" err="1">
                <a:latin typeface="Century Gothic" pitchFamily="34" charset="0"/>
                <a:ea typeface="Times New Roman" pitchFamily="18" charset="0"/>
                <a:cs typeface="Courier New" pitchFamily="49" charset="0"/>
              </a:rPr>
              <a:t>Sunburn</a:t>
            </a:r>
            <a:r>
              <a:rPr lang="fr-FR" sz="800" b="1" dirty="0">
                <a:latin typeface="Century Gothic" pitchFamily="34" charset="0"/>
                <a:ea typeface="Times New Roman" pitchFamily="18" charset="0"/>
                <a:cs typeface="Courier New" pitchFamily="49" charset="0"/>
              </a:rPr>
              <a:t> or </a:t>
            </a:r>
            <a:r>
              <a:rPr lang="fr-FR" sz="800" b="1" dirty="0" err="1">
                <a:latin typeface="Century Gothic" pitchFamily="34" charset="0"/>
                <a:ea typeface="Times New Roman" pitchFamily="18" charset="0"/>
                <a:cs typeface="Courier New" pitchFamily="49" charset="0"/>
              </a:rPr>
              <a:t>solar</a:t>
            </a:r>
            <a:r>
              <a:rPr lang="fr-FR" sz="800" b="1" dirty="0">
                <a:latin typeface="Century Gothic" pitchFamily="34" charset="0"/>
                <a:ea typeface="Times New Roman" pitchFamily="18" charset="0"/>
                <a:cs typeface="Courier New" pitchFamily="49" charset="0"/>
              </a:rPr>
              <a:t> </a:t>
            </a:r>
            <a:r>
              <a:rPr lang="fr-FR" sz="800" b="1" dirty="0" err="1">
                <a:latin typeface="Century Gothic" pitchFamily="34" charset="0"/>
                <a:ea typeface="Times New Roman" pitchFamily="18" charset="0"/>
                <a:cs typeface="Courier New" pitchFamily="49" charset="0"/>
              </a:rPr>
              <a:t>erythema</a:t>
            </a:r>
            <a:endParaRPr lang="fr-FR" sz="800" b="1" dirty="0">
              <a:latin typeface="Century Gothic" pitchFamily="34" charset="0"/>
              <a:ea typeface="Times New Roman" pitchFamily="18" charset="0"/>
              <a:cs typeface="Courier New" pitchFamily="49" charset="0"/>
            </a:endParaRP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Aspect varies depending on intensity, the length of exposure, the </a:t>
            </a:r>
            <a:r>
              <a:rPr lang="en-US" sz="800" dirty="0" err="1">
                <a:latin typeface="Century Gothic" pitchFamily="34" charset="0"/>
                <a:ea typeface="Times New Roman" pitchFamily="18" charset="0"/>
                <a:cs typeface="Courier New" pitchFamily="49" charset="0"/>
              </a:rPr>
              <a:t>photoype</a:t>
            </a:r>
            <a:r>
              <a:rPr lang="en-US" sz="800" dirty="0">
                <a:latin typeface="Century Gothic" pitchFamily="34" charset="0"/>
                <a:ea typeface="Times New Roman" pitchFamily="18" charset="0"/>
                <a:cs typeface="Courier New" pitchFamily="49" charset="0"/>
              </a:rPr>
              <a:t> (skin types), the location of exposed skin and pigmentation. </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Deeper skin shades are less sensitive than fair skin.</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fr-FR" sz="800" b="1" dirty="0" err="1">
                <a:latin typeface="Century Gothic" pitchFamily="34" charset="0"/>
                <a:ea typeface="Times New Roman" pitchFamily="18" charset="0"/>
                <a:cs typeface="Courier New" pitchFamily="49" charset="0"/>
              </a:rPr>
              <a:t>Heatstroke</a:t>
            </a:r>
            <a:endParaRPr lang="fr-FR" sz="800" b="1" dirty="0">
              <a:latin typeface="Century Gothic" pitchFamily="34" charset="0"/>
              <a:ea typeface="Times New Roman" pitchFamily="18" charset="0"/>
              <a:cs typeface="Courier New" pitchFamily="49" charset="0"/>
            </a:endParaRPr>
          </a:p>
          <a:p>
            <a:pPr marL="180941" algn="just" eaLnBrk="0" fontAlgn="base" hangingPunct="0">
              <a:spcBef>
                <a:spcPct val="0"/>
              </a:spcBef>
              <a:spcAft>
                <a:spcPct val="0"/>
              </a:spcAft>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Headache, overall malaise, hyperthermia, confusion with saturation of thermoregulation due to infrared rays.</a:t>
            </a:r>
          </a:p>
          <a:p>
            <a:pPr algn="just" eaLnBrk="0" fontAlgn="base" hangingPunct="0">
              <a:spcBef>
                <a:spcPct val="0"/>
              </a:spcBef>
              <a:spcAft>
                <a:spcPct val="0"/>
              </a:spcAft>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endParaRPr lang="fr-FR" sz="800" dirty="0">
              <a:latin typeface="Century Gothic" pitchFamily="34" charset="0"/>
              <a:ea typeface="Times New Roman" pitchFamily="18" charset="0"/>
              <a:cs typeface="Courier New" pitchFamily="49" charset="0"/>
            </a:endParaRPr>
          </a:p>
          <a:p>
            <a:pPr algn="just" eaLnBrk="0" fontAlgn="base" hangingPunct="0">
              <a:spcBef>
                <a:spcPct val="0"/>
              </a:spcBef>
              <a:spcAft>
                <a:spcPct val="0"/>
              </a:spcAft>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b="1" dirty="0">
                <a:latin typeface="Century Gothic" pitchFamily="34" charset="0"/>
              </a:rPr>
              <a:t>The sun accelerates the skin’s ageing process.</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b="1" dirty="0">
                <a:latin typeface="Century Gothic" pitchFamily="34" charset="0"/>
                <a:ea typeface="Times New Roman" pitchFamily="18" charset="0"/>
                <a:cs typeface="Courier New" pitchFamily="49" charset="0"/>
              </a:rPr>
              <a:t>P</a:t>
            </a:r>
            <a:r>
              <a:rPr lang="fr-FR" sz="800" b="1" dirty="0" err="1">
                <a:latin typeface="Century Gothic" pitchFamily="34" charset="0"/>
                <a:ea typeface="Times New Roman" pitchFamily="18" charset="0"/>
                <a:cs typeface="Courier New" pitchFamily="49" charset="0"/>
              </a:rPr>
              <a:t>hoto-ageing</a:t>
            </a:r>
            <a:r>
              <a:rPr lang="fr-FR" sz="800" b="1" dirty="0">
                <a:latin typeface="Century Gothic" pitchFamily="34" charset="0"/>
                <a:ea typeface="Times New Roman" pitchFamily="18" charset="0"/>
                <a:cs typeface="Courier New" pitchFamily="49" charset="0"/>
              </a:rPr>
              <a:t> – </a:t>
            </a:r>
            <a:r>
              <a:rPr lang="fr-FR" sz="800" b="1" dirty="0" err="1">
                <a:latin typeface="Century Gothic" pitchFamily="34" charset="0"/>
                <a:ea typeface="Times New Roman" pitchFamily="18" charset="0"/>
                <a:cs typeface="Courier New" pitchFamily="49" charset="0"/>
              </a:rPr>
              <a:t>early</a:t>
            </a:r>
            <a:r>
              <a:rPr lang="fr-FR" sz="800" b="1" dirty="0">
                <a:latin typeface="Century Gothic" pitchFamily="34" charset="0"/>
                <a:ea typeface="Times New Roman" pitchFamily="18" charset="0"/>
                <a:cs typeface="Courier New" pitchFamily="49" charset="0"/>
              </a:rPr>
              <a:t> skin </a:t>
            </a:r>
            <a:r>
              <a:rPr lang="fr-FR" sz="800" b="1" dirty="0" err="1">
                <a:latin typeface="Century Gothic" pitchFamily="34" charset="0"/>
                <a:ea typeface="Times New Roman" pitchFamily="18" charset="0"/>
                <a:cs typeface="Courier New" pitchFamily="49" charset="0"/>
              </a:rPr>
              <a:t>ageing</a:t>
            </a:r>
            <a:endParaRPr lang="fr-FR" sz="800" b="1" dirty="0">
              <a:latin typeface="Century Gothic" pitchFamily="34" charset="0"/>
              <a:ea typeface="Times New Roman" pitchFamily="18" charset="0"/>
              <a:cs typeface="Courier New" pitchFamily="49" charset="0"/>
            </a:endParaRP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Concerns people who work outdoors or intensive tanning enthusiasts.</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The skin is dry, prematurely wrinkled, dehydrated, has scattered pigmented spots and loss of elasticity.</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The </a:t>
            </a:r>
            <a:r>
              <a:rPr lang="en-US" sz="800" dirty="0" err="1">
                <a:latin typeface="Century Gothic" pitchFamily="34" charset="0"/>
                <a:ea typeface="Times New Roman" pitchFamily="18" charset="0"/>
                <a:cs typeface="Courier New" pitchFamily="49" charset="0"/>
              </a:rPr>
              <a:t>elastin</a:t>
            </a:r>
            <a:r>
              <a:rPr lang="en-US" sz="800" dirty="0">
                <a:latin typeface="Century Gothic" pitchFamily="34" charset="0"/>
                <a:ea typeface="Times New Roman" pitchFamily="18" charset="0"/>
                <a:cs typeface="Courier New" pitchFamily="49" charset="0"/>
              </a:rPr>
              <a:t> fibers in the dermis are affected by solar </a:t>
            </a:r>
            <a:r>
              <a:rPr lang="en-US" sz="800" dirty="0" err="1">
                <a:latin typeface="Century Gothic" pitchFamily="34" charset="0"/>
                <a:ea typeface="Times New Roman" pitchFamily="18" charset="0"/>
                <a:cs typeface="Courier New" pitchFamily="49" charset="0"/>
              </a:rPr>
              <a:t>elastosis</a:t>
            </a:r>
            <a:r>
              <a:rPr lang="en-US" sz="800" dirty="0">
                <a:latin typeface="Century Gothic" pitchFamily="34" charset="0"/>
                <a:ea typeface="Times New Roman" pitchFamily="18" charset="0"/>
                <a:cs typeface="Courier New" pitchFamily="49" charset="0"/>
              </a:rPr>
              <a:t>,  (small white lumps appear under the skin, the skin is loose and deep creases form in the flesh.</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fr-FR" sz="800" b="1" dirty="0">
                <a:latin typeface="Century Gothic" pitchFamily="34" charset="0"/>
                <a:ea typeface="Times New Roman" pitchFamily="18" charset="0"/>
                <a:cs typeface="Courier New" pitchFamily="49" charset="0"/>
              </a:rPr>
              <a:t>Skin cancer</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Concerns people who work outdoors or intensive tanning enthusiasts.</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When exposure to the sun is intense and repeated, the cellular repair mechanisms are not sufficient to heal wounds. DNA mutations occur: the damaged cell can multiply uncontrollably and become cancerous because the UVA and UVB rays reach the </a:t>
            </a:r>
            <a:r>
              <a:rPr lang="en-US" sz="800" dirty="0" err="1">
                <a:latin typeface="Century Gothic" pitchFamily="34" charset="0"/>
                <a:ea typeface="Times New Roman" pitchFamily="18" charset="0"/>
                <a:cs typeface="Courier New" pitchFamily="49" charset="0"/>
              </a:rPr>
              <a:t>keratinocytes</a:t>
            </a:r>
            <a:r>
              <a:rPr lang="en-US" sz="800" dirty="0">
                <a:latin typeface="Century Gothic" pitchFamily="34" charset="0"/>
                <a:ea typeface="Times New Roman" pitchFamily="18" charset="0"/>
                <a:cs typeface="Courier New" pitchFamily="49" charset="0"/>
              </a:rPr>
              <a:t> in the basal layer, where division and differentiation takes place. The cellular division process is affected, cancer develops.</a:t>
            </a:r>
          </a:p>
          <a:p>
            <a:pPr marL="180941" indent="-180941" algn="just" eaLnBrk="0" fontAlgn="base" hangingPunct="0">
              <a:spcBef>
                <a:spcPct val="0"/>
              </a:spcBef>
              <a:spcAft>
                <a:spcPct val="0"/>
              </a:spcAft>
              <a:buFont typeface="Wingdings" pitchFamily="2" charset="2"/>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fr-FR" sz="800" b="1" dirty="0">
                <a:latin typeface="Century Gothic" pitchFamily="34" charset="0"/>
                <a:ea typeface="Times New Roman" pitchFamily="18" charset="0"/>
                <a:cs typeface="Courier New" pitchFamily="49" charset="0"/>
              </a:rPr>
              <a:t>Protection index</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A sunscreen product acts like a parasol: the index indicates the parasol’s capacity to absorb more or fewer rays, preventing the skin from being exposed to all of the sun’s rays.</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The index represents the multiplication factor of time that the skin can naturally protect itself, or about 15 minutes. This is an average that varies according to individuals.</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For example, a sunscreen with the index of 10 indicates that solar </a:t>
            </a:r>
            <a:r>
              <a:rPr lang="en-US" sz="800" dirty="0" err="1">
                <a:latin typeface="Century Gothic" pitchFamily="34" charset="0"/>
                <a:ea typeface="Times New Roman" pitchFamily="18" charset="0"/>
                <a:cs typeface="Courier New" pitchFamily="49" charset="0"/>
              </a:rPr>
              <a:t>erythema</a:t>
            </a:r>
            <a:r>
              <a:rPr lang="en-US" sz="800" dirty="0">
                <a:latin typeface="Century Gothic" pitchFamily="34" charset="0"/>
                <a:ea typeface="Times New Roman" pitchFamily="18" charset="0"/>
                <a:cs typeface="Courier New" pitchFamily="49" charset="0"/>
              </a:rPr>
              <a:t> will be delayed by 10: 10 x 15 = 150 minutes, or 1:30.</a:t>
            </a:r>
          </a:p>
          <a:p>
            <a:pPr marL="361883" indent="-180941" algn="just" eaLnBrk="0" fontAlgn="base" hangingPunct="0">
              <a:spcBef>
                <a:spcPct val="0"/>
              </a:spcBef>
              <a:spcAft>
                <a:spcPct val="0"/>
              </a:spcAft>
              <a:buFontTx/>
              <a:buChar char="-"/>
              <a:tabLst>
                <a:tab pos="626007" algn="l"/>
                <a:tab pos="1158507" algn="l"/>
                <a:tab pos="1741724" algn="l"/>
                <a:tab pos="2323353" algn="l"/>
                <a:tab pos="2903401" algn="l"/>
                <a:tab pos="3483447" algn="l"/>
                <a:tab pos="4065079" algn="l"/>
                <a:tab pos="4659388" algn="l"/>
                <a:tab pos="5226756" algn="l"/>
                <a:tab pos="5806802" algn="l"/>
                <a:tab pos="6386848" algn="l"/>
                <a:tab pos="6968480" algn="l"/>
                <a:tab pos="7548525" algn="l"/>
                <a:tab pos="8130155" algn="l"/>
                <a:tab pos="8710203" algn="l"/>
                <a:tab pos="9290249" algn="l"/>
              </a:tabLst>
            </a:pPr>
            <a:r>
              <a:rPr lang="en-US" sz="800" dirty="0">
                <a:latin typeface="Century Gothic" pitchFamily="34" charset="0"/>
                <a:ea typeface="Times New Roman" pitchFamily="18" charset="0"/>
                <a:cs typeface="Courier New" pitchFamily="49" charset="0"/>
              </a:rPr>
              <a:t>Warning: perspiration, rubbing from a beach towel, the amount of product applied, the season, the place and other factors, reduce this theoretical time. Therefore, it is strongly recommended to apply the sun product more frequently. Of course, it is an index of protection and should not be considered as a value indicating total safety, such as wearing a hat, sunglasses, a t-shirt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38</a:t>
            </a:fld>
            <a:endParaRPr lang="fr-FR">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39</a:t>
            </a:fld>
            <a:endParaRPr lang="fr-F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a:t>
            </a:fld>
            <a:endParaRPr lang="fr-FR"/>
          </a:p>
        </p:txBody>
      </p:sp>
    </p:spTree>
    <p:extLst>
      <p:ext uri="{BB962C8B-B14F-4D97-AF65-F5344CB8AC3E}">
        <p14:creationId xmlns:p14="http://schemas.microsoft.com/office/powerpoint/2010/main" val="2907085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3463" y="795338"/>
            <a:ext cx="5089525" cy="3816350"/>
          </a:xfrm>
        </p:spPr>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40</a:t>
            </a:fld>
            <a:endParaRPr lang="fr-FR">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60450" y="809625"/>
            <a:ext cx="5070475" cy="3802063"/>
          </a:xfrm>
        </p:spPr>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41</a:t>
            </a:fld>
            <a:endParaRPr lang="fr-FR">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42</a:t>
            </a:fld>
            <a:endParaRPr lang="fr-FR"/>
          </a:p>
        </p:txBody>
      </p:sp>
    </p:spTree>
    <p:extLst>
      <p:ext uri="{BB962C8B-B14F-4D97-AF65-F5344CB8AC3E}">
        <p14:creationId xmlns:p14="http://schemas.microsoft.com/office/powerpoint/2010/main" val="1088063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dirty="0">
                <a:solidFill>
                  <a:srgbClr val="000000"/>
                </a:solidFill>
                <a:latin typeface="Century Gothic" pitchFamily="18" charset="0"/>
              </a:rPr>
              <a:t>The practice of aesthetic medicine means that procedures can be undertaken gently and in plenty of time, right from 30 years, when the first signs of ageing appear.</a:t>
            </a:r>
          </a:p>
          <a:p>
            <a:pPr algn="just"/>
            <a:r>
              <a:rPr lang="en-GB" sz="1000" dirty="0">
                <a:latin typeface="Century Gothic" pitchFamily="34" charset="0"/>
              </a:rPr>
              <a:t> </a:t>
            </a:r>
          </a:p>
          <a:p>
            <a:pPr algn="just"/>
            <a:r>
              <a:rPr lang="en-GB" sz="1000" dirty="0">
                <a:solidFill>
                  <a:srgbClr val="000000"/>
                </a:solidFill>
                <a:latin typeface="Century Gothic" pitchFamily="18" charset="0"/>
              </a:rPr>
              <a:t>Aesthetic medicine helps to remove dark spots, rosacea and minor varicose veins.</a:t>
            </a:r>
          </a:p>
          <a:p>
            <a:pPr algn="just"/>
            <a:r>
              <a:rPr lang="en-GB" sz="1000" dirty="0">
                <a:solidFill>
                  <a:srgbClr val="000000"/>
                </a:solidFill>
                <a:latin typeface="Century Gothic" pitchFamily="18" charset="0"/>
              </a:rPr>
              <a:t>It removes wrinkles by filling them with special products or acting directly on the muscles responsible.</a:t>
            </a:r>
          </a:p>
          <a:p>
            <a:pPr algn="just"/>
            <a:r>
              <a:rPr lang="en-GB" sz="1000" dirty="0">
                <a:solidFill>
                  <a:srgbClr val="000000"/>
                </a:solidFill>
                <a:latin typeface="Century Gothic" pitchFamily="18" charset="0"/>
              </a:rPr>
              <a:t>The technique and the products selected depend on the shape, depth and location of the wrinkles. Various techniques can also be combined in order to achieve the best result. </a:t>
            </a:r>
          </a:p>
          <a:p>
            <a:pPr algn="just"/>
            <a:endParaRPr lang="en-GB" sz="1000" dirty="0">
              <a:latin typeface="Century Gothic" pitchFamily="34" charset="0"/>
            </a:endParaRPr>
          </a:p>
          <a:p>
            <a:pPr algn="just"/>
            <a:r>
              <a:rPr lang="en-GB" sz="1000" dirty="0">
                <a:solidFill>
                  <a:srgbClr val="000000"/>
                </a:solidFill>
                <a:latin typeface="Century Gothic" pitchFamily="18" charset="0"/>
              </a:rPr>
              <a:t>Wrinkles can be treated by injecting filling products, b</a:t>
            </a:r>
            <a:r>
              <a:rPr lang="fr-FR" sz="1000" dirty="0" err="1">
                <a:solidFill>
                  <a:srgbClr val="000000"/>
                </a:solidFill>
                <a:latin typeface="Century Gothic" pitchFamily="18" charset="0"/>
              </a:rPr>
              <a:t>otulinum</a:t>
            </a:r>
            <a:r>
              <a:rPr lang="en-GB" sz="1000" dirty="0">
                <a:solidFill>
                  <a:srgbClr val="000000"/>
                </a:solidFill>
                <a:latin typeface="Century Gothic" pitchFamily="18" charset="0"/>
              </a:rPr>
              <a:t> toxin or vitamin cocktails, peeling, microdermabrasion, elimination of rosacea and dark spots, rejuvenation of the lips, décolleté and hands, long-lasting depilation. Today some medical procedures are replacing or being combined with surgery to restore new youth to your skin.</a:t>
            </a:r>
          </a:p>
          <a:p>
            <a:pPr algn="just"/>
            <a:endParaRPr lang="en-GB" sz="1000" dirty="0">
              <a:latin typeface="Century Gothic" pitchFamily="34" charset="0"/>
            </a:endParaRPr>
          </a:p>
          <a:p>
            <a:r>
              <a:rPr lang="en-GB" sz="1000" dirty="0">
                <a:solidFill>
                  <a:srgbClr val="000000"/>
                </a:solidFill>
                <a:latin typeface="Century Gothic" pitchFamily="18" charset="0"/>
              </a:rPr>
              <a:t>An initial consultation with an aesthetic doctor is essential for you to voice your expectations, study the various options and define a treatment strategy according to your personal situation.</a:t>
            </a:r>
            <a:r>
              <a:rPr lang="en-GB" sz="1000" dirty="0"/>
              <a:t/>
            </a:r>
            <a:br>
              <a:rPr lang="en-GB" sz="1000" dirty="0"/>
            </a:br>
            <a:r>
              <a:rPr lang="en-GB" sz="1000" dirty="0"/>
              <a:t/>
            </a:r>
            <a:br>
              <a:rPr lang="en-GB" sz="1000" dirty="0"/>
            </a:br>
            <a:endParaRPr lang="en-GB" sz="1000" dirty="0"/>
          </a:p>
          <a:p>
            <a:pPr algn="just"/>
            <a:endParaRPr lang="en-GB"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43</a:t>
            </a:fld>
            <a:endParaRPr lang="fr-FR"/>
          </a:p>
        </p:txBody>
      </p:sp>
    </p:spTree>
    <p:extLst>
      <p:ext uri="{BB962C8B-B14F-4D97-AF65-F5344CB8AC3E}">
        <p14:creationId xmlns:p14="http://schemas.microsoft.com/office/powerpoint/2010/main" val="2762318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spcBef>
                <a:spcPts val="650"/>
              </a:spcBef>
            </a:pPr>
            <a:r>
              <a:rPr lang="en-GB" sz="1000" dirty="0">
                <a:solidFill>
                  <a:srgbClr val="000000"/>
                </a:solidFill>
                <a:latin typeface="Century Gothic" pitchFamily="18" charset="0"/>
              </a:rPr>
              <a:t>Also known as plastic surgery, aesthetic surgery is a surgical procedure performed in order to correct the deformities or physical aspects of his/her appearance that the patient does not accept. </a:t>
            </a:r>
          </a:p>
          <a:p>
            <a:pPr algn="just">
              <a:lnSpc>
                <a:spcPct val="90000"/>
              </a:lnSpc>
              <a:spcBef>
                <a:spcPts val="650"/>
              </a:spcBef>
            </a:pPr>
            <a:r>
              <a:rPr lang="en-GB" sz="1000" dirty="0">
                <a:solidFill>
                  <a:srgbClr val="000000"/>
                </a:solidFill>
                <a:latin typeface="Century Gothic" pitchFamily="18" charset="0"/>
              </a:rPr>
              <a:t>With aesthetic surgery, it is now possible to rework all parts of the body. The best known surgical procedures are: liposuction, breast implants, </a:t>
            </a:r>
            <a:r>
              <a:rPr lang="en-GB" sz="1000" dirty="0" err="1">
                <a:solidFill>
                  <a:srgbClr val="000000"/>
                </a:solidFill>
                <a:latin typeface="Century Gothic" pitchFamily="18" charset="0"/>
              </a:rPr>
              <a:t>rhinoplasty</a:t>
            </a:r>
            <a:r>
              <a:rPr lang="en-GB" sz="1000" dirty="0">
                <a:solidFill>
                  <a:srgbClr val="000000"/>
                </a:solidFill>
                <a:latin typeface="Century Gothic" pitchFamily="18" charset="0"/>
              </a:rPr>
              <a:t> and face lifts. </a:t>
            </a:r>
          </a:p>
          <a:p>
            <a:pPr algn="just">
              <a:lnSpc>
                <a:spcPct val="90000"/>
              </a:lnSpc>
              <a:spcBef>
                <a:spcPts val="650"/>
              </a:spcBef>
            </a:pPr>
            <a:endParaRPr lang="en-GB" sz="1000" dirty="0">
              <a:latin typeface="Century Gothic" pitchFamily="34" charset="0"/>
            </a:endParaRPr>
          </a:p>
          <a:p>
            <a:pPr algn="just">
              <a:lnSpc>
                <a:spcPct val="90000"/>
              </a:lnSpc>
              <a:spcBef>
                <a:spcPts val="650"/>
              </a:spcBef>
            </a:pPr>
            <a:r>
              <a:rPr lang="en-GB" sz="1000" dirty="0">
                <a:solidFill>
                  <a:srgbClr val="000000"/>
                </a:solidFill>
                <a:latin typeface="Century Gothic" pitchFamily="18" charset="0"/>
              </a:rPr>
              <a:t>Aesthetic surgery operations are performed in an operating theatre, under general or local anaesthetic, depending on the type of operation.</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44</a:t>
            </a:fld>
            <a:endParaRPr lang="fr-FR"/>
          </a:p>
        </p:txBody>
      </p:sp>
    </p:spTree>
    <p:extLst>
      <p:ext uri="{BB962C8B-B14F-4D97-AF65-F5344CB8AC3E}">
        <p14:creationId xmlns:p14="http://schemas.microsoft.com/office/powerpoint/2010/main" val="1902308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spcBef>
                <a:spcPts val="650"/>
              </a:spcBef>
            </a:pPr>
            <a:r>
              <a:rPr lang="en-GB" sz="1000" dirty="0">
                <a:solidFill>
                  <a:srgbClr val="000000"/>
                </a:solidFill>
                <a:latin typeface="Century Gothic" pitchFamily="18" charset="0"/>
              </a:rPr>
              <a:t>What is the difference between aesthetic medicine and aesthetic surgery?</a:t>
            </a:r>
          </a:p>
          <a:p>
            <a:pPr algn="just"/>
            <a:endParaRPr lang="en-GB" sz="1000" dirty="0">
              <a:latin typeface="Century Gothic" pitchFamily="34" charset="0"/>
            </a:endParaRPr>
          </a:p>
          <a:p>
            <a:pPr algn="just"/>
            <a:r>
              <a:rPr lang="en-GB" sz="1000" dirty="0">
                <a:solidFill>
                  <a:srgbClr val="000000"/>
                </a:solidFill>
                <a:latin typeface="Century Gothic" pitchFamily="18" charset="0"/>
              </a:rPr>
              <a:t>By treating the first signs of ageing early, aesthetic medicine helps to constantly delay the time when the patient will undergo surgery. </a:t>
            </a:r>
          </a:p>
          <a:p>
            <a:pPr algn="just"/>
            <a:r>
              <a:rPr lang="en-GB" sz="1000" dirty="0">
                <a:solidFill>
                  <a:srgbClr val="000000"/>
                </a:solidFill>
                <a:latin typeface="Century Gothic" pitchFamily="18" charset="0"/>
              </a:rPr>
              <a:t>In some cases, going under the knife remains the only choice if an optimum result is desired.</a:t>
            </a:r>
          </a:p>
          <a:p>
            <a:pPr algn="just"/>
            <a:r>
              <a:rPr lang="en-GB" sz="1000" dirty="0">
                <a:solidFill>
                  <a:srgbClr val="000000"/>
                </a:solidFill>
                <a:latin typeface="Century Gothic" pitchFamily="18" charset="0"/>
              </a:rPr>
              <a:t>Aesthetic medicine is less invasive, it involves gentler procedures which do not require extended stays in a clinic.</a:t>
            </a:r>
          </a:p>
          <a:p>
            <a:pPr algn="just"/>
            <a:endParaRPr lang="en-GB" sz="1000" dirty="0">
              <a:latin typeface="Century Gothic" pitchFamily="34" charset="0"/>
            </a:endParaRPr>
          </a:p>
          <a:p>
            <a:pPr algn="just"/>
            <a:endParaRPr lang="en-GB"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45</a:t>
            </a:fld>
            <a:endParaRPr lang="fr-FR"/>
          </a:p>
        </p:txBody>
      </p:sp>
    </p:spTree>
    <p:extLst>
      <p:ext uri="{BB962C8B-B14F-4D97-AF65-F5344CB8AC3E}">
        <p14:creationId xmlns:p14="http://schemas.microsoft.com/office/powerpoint/2010/main" val="2089255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955675" y="220663"/>
            <a:ext cx="5164138" cy="3873500"/>
          </a:xfrm>
          <a:solidFill>
            <a:srgbClr val="FFFFFF"/>
          </a:solidFill>
          <a:ln/>
        </p:spPr>
      </p:sp>
      <p:sp>
        <p:nvSpPr>
          <p:cNvPr id="6" name="Espace réservé des commentaires 4"/>
          <p:cNvSpPr>
            <a:spLocks noGrp="1"/>
          </p:cNvSpPr>
          <p:nvPr>
            <p:ph type="body" sz="quarter" idx="3"/>
          </p:nvPr>
        </p:nvSpPr>
        <p:spPr>
          <a:xfrm>
            <a:off x="597323" y="4181203"/>
            <a:ext cx="5976664" cy="4716656"/>
          </a:xfrm>
          <a:prstGeom prst="rect">
            <a:avLst/>
          </a:prstGeom>
        </p:spPr>
        <p:txBody>
          <a:bodyPr vert="horz" wrap="square" lIns="99039" tIns="49520" rIns="99039" bIns="49520" rtlCol="0">
            <a:spAutoFit/>
          </a:bodyPr>
          <a:lstStyle/>
          <a:p>
            <a:pPr algn="just">
              <a:lnSpc>
                <a:spcPct val="90000"/>
              </a:lnSpc>
            </a:pPr>
            <a:r>
              <a:rPr lang="en-GB" sz="1000" dirty="0">
                <a:solidFill>
                  <a:srgbClr val="000000"/>
                </a:solidFill>
                <a:latin typeface="Century Gothic" pitchFamily="18" charset="0"/>
              </a:rPr>
              <a:t>Data source: ASPS (American Society of Plastic Surgeons). These data should be adapted according to the market.</a:t>
            </a:r>
          </a:p>
          <a:p>
            <a:pPr algn="just">
              <a:lnSpc>
                <a:spcPct val="90000"/>
              </a:lnSpc>
            </a:pPr>
            <a:endParaRPr lang="en-GB" sz="1000" dirty="0">
              <a:latin typeface="Century Gothic" pitchFamily="34" charset="0"/>
            </a:endParaRPr>
          </a:p>
          <a:p>
            <a:pPr algn="just">
              <a:lnSpc>
                <a:spcPct val="90000"/>
              </a:lnSpc>
            </a:pPr>
            <a:r>
              <a:rPr lang="en-GB" sz="1000" dirty="0">
                <a:solidFill>
                  <a:srgbClr val="000000"/>
                </a:solidFill>
                <a:latin typeface="Century Gothic" pitchFamily="18" charset="0"/>
              </a:rPr>
              <a:t>In just a few figures, here is the evolution of the procedures, frequency and scope of demand for aesthetic medicine. </a:t>
            </a:r>
          </a:p>
          <a:p>
            <a:pPr algn="just">
              <a:lnSpc>
                <a:spcPct val="90000"/>
              </a:lnSpc>
            </a:pPr>
            <a:r>
              <a:rPr lang="en-GB" sz="1000" dirty="0">
                <a:solidFill>
                  <a:srgbClr val="000000"/>
                </a:solidFill>
                <a:latin typeface="Century Gothic" pitchFamily="18" charset="0"/>
              </a:rPr>
              <a:t>For the last decade, between 2000 and 2009, there was a significant increase in the aesthetic medicine and aesthetic surgery market:  +69%</a:t>
            </a:r>
          </a:p>
          <a:p>
            <a:pPr algn="just">
              <a:lnSpc>
                <a:spcPct val="90000"/>
              </a:lnSpc>
            </a:pPr>
            <a:r>
              <a:rPr lang="en-GB" sz="1000" dirty="0">
                <a:solidFill>
                  <a:srgbClr val="000000"/>
                </a:solidFill>
                <a:latin typeface="Century Gothic" pitchFamily="18" charset="0"/>
              </a:rPr>
              <a:t>However, aesthetic surgery itself declined sharply during this period:  -20%</a:t>
            </a:r>
          </a:p>
          <a:p>
            <a:pPr algn="just">
              <a:lnSpc>
                <a:spcPct val="90000"/>
              </a:lnSpc>
            </a:pPr>
            <a:r>
              <a:rPr lang="en-GB" sz="1000" dirty="0">
                <a:solidFill>
                  <a:srgbClr val="000000"/>
                </a:solidFill>
                <a:latin typeface="Century Gothic" pitchFamily="18" charset="0"/>
              </a:rPr>
              <a:t>While moderately invasive aesthetic medicine climbed:  +99%</a:t>
            </a:r>
          </a:p>
          <a:p>
            <a:pPr algn="just">
              <a:lnSpc>
                <a:spcPct val="90000"/>
              </a:lnSpc>
            </a:pPr>
            <a:endParaRPr lang="en-GB" altLang="ja-JP" sz="1000" dirty="0">
              <a:latin typeface="Century Gothic" pitchFamily="34" charset="0"/>
            </a:endParaRPr>
          </a:p>
          <a:p>
            <a:pPr algn="just">
              <a:lnSpc>
                <a:spcPct val="90000"/>
              </a:lnSpc>
            </a:pPr>
            <a:r>
              <a:rPr lang="en-GB" sz="1000" dirty="0">
                <a:solidFill>
                  <a:srgbClr val="000000"/>
                </a:solidFill>
                <a:latin typeface="Century Gothic" pitchFamily="18" charset="0"/>
              </a:rPr>
              <a:t>The most often-requested procedures:</a:t>
            </a:r>
          </a:p>
          <a:p>
            <a:pPr algn="just">
              <a:lnSpc>
                <a:spcPct val="90000"/>
              </a:lnSpc>
            </a:pPr>
            <a:r>
              <a:rPr lang="en-GB" sz="1000" dirty="0">
                <a:solidFill>
                  <a:srgbClr val="000000"/>
                </a:solidFill>
                <a:latin typeface="Century Gothic" pitchFamily="18" charset="0"/>
              </a:rPr>
              <a:t>- </a:t>
            </a:r>
            <a:r>
              <a:rPr lang="en-GB" sz="1000" dirty="0" err="1">
                <a:solidFill>
                  <a:srgbClr val="000000"/>
                </a:solidFill>
                <a:latin typeface="Century Gothic" pitchFamily="18" charset="0"/>
              </a:rPr>
              <a:t>Botulinum</a:t>
            </a:r>
            <a:r>
              <a:rPr lang="en-GB" sz="1000" dirty="0">
                <a:solidFill>
                  <a:srgbClr val="000000"/>
                </a:solidFill>
                <a:latin typeface="Century Gothic" pitchFamily="18" charset="0"/>
              </a:rPr>
              <a:t> toxin injections, which reported incredible growth between 2000 and 2009, but seem to have slowed over the last two years. However, there are still new research avenues to be explored in terms of lower, but more frequent doses of </a:t>
            </a:r>
            <a:r>
              <a:rPr lang="fr-FR" sz="1000" dirty="0" err="1">
                <a:solidFill>
                  <a:srgbClr val="000000"/>
                </a:solidFill>
                <a:latin typeface="Century Gothic" pitchFamily="18" charset="0"/>
              </a:rPr>
              <a:t>botulinum</a:t>
            </a:r>
            <a:r>
              <a:rPr lang="fr-FR" sz="1000" dirty="0">
                <a:solidFill>
                  <a:srgbClr val="000000"/>
                </a:solidFill>
                <a:latin typeface="Century Gothic" pitchFamily="18" charset="0"/>
              </a:rPr>
              <a:t> </a:t>
            </a:r>
            <a:r>
              <a:rPr lang="en-GB" sz="1000" dirty="0">
                <a:solidFill>
                  <a:srgbClr val="000000"/>
                </a:solidFill>
                <a:latin typeface="Century Gothic" pitchFamily="18" charset="0"/>
              </a:rPr>
              <a:t>toxin, and in terms of applying it to other parts of the face than the forehead</a:t>
            </a:r>
          </a:p>
          <a:p>
            <a:pPr algn="just">
              <a:lnSpc>
                <a:spcPct val="90000"/>
              </a:lnSpc>
            </a:pPr>
            <a:r>
              <a:rPr lang="en-GB" sz="1000" dirty="0">
                <a:solidFill>
                  <a:srgbClr val="000000"/>
                </a:solidFill>
                <a:latin typeface="Century Gothic" pitchFamily="18" charset="0"/>
              </a:rPr>
              <a:t>- "Dermal fillers", which are dominated by hyaluronic acid injections, are seen as more accessible and provoke less anxiety in patients. Hyaluronic acid is naturally present in the body and has significantly fewer side effects than </a:t>
            </a:r>
            <a:r>
              <a:rPr lang="fr-FR" sz="1000" dirty="0" err="1">
                <a:solidFill>
                  <a:srgbClr val="000000"/>
                </a:solidFill>
                <a:latin typeface="Century Gothic" pitchFamily="18" charset="0"/>
              </a:rPr>
              <a:t>botulinum</a:t>
            </a:r>
            <a:r>
              <a:rPr lang="fr-FR" sz="1000" dirty="0">
                <a:solidFill>
                  <a:srgbClr val="000000"/>
                </a:solidFill>
                <a:latin typeface="Century Gothic" pitchFamily="18" charset="0"/>
              </a:rPr>
              <a:t> </a:t>
            </a:r>
            <a:r>
              <a:rPr lang="en-GB" sz="1000" dirty="0">
                <a:solidFill>
                  <a:srgbClr val="000000"/>
                </a:solidFill>
                <a:latin typeface="Century Gothic" pitchFamily="18" charset="0"/>
              </a:rPr>
              <a:t>toxin. These techniques therefore have a bright future, in particular because it is easier for a practitioner to obtain a licence to perform these sorts of injections than for </a:t>
            </a:r>
            <a:r>
              <a:rPr lang="fr-FR" sz="1000" dirty="0" err="1">
                <a:solidFill>
                  <a:srgbClr val="000000"/>
                </a:solidFill>
                <a:latin typeface="Century Gothic" pitchFamily="18" charset="0"/>
              </a:rPr>
              <a:t>botulinum</a:t>
            </a:r>
            <a:r>
              <a:rPr lang="fr-FR" sz="1000" dirty="0">
                <a:solidFill>
                  <a:srgbClr val="000000"/>
                </a:solidFill>
                <a:latin typeface="Century Gothic" pitchFamily="18" charset="0"/>
              </a:rPr>
              <a:t> </a:t>
            </a:r>
            <a:r>
              <a:rPr lang="en-GB" sz="1000" dirty="0">
                <a:solidFill>
                  <a:srgbClr val="000000"/>
                </a:solidFill>
                <a:latin typeface="Century Gothic" pitchFamily="18" charset="0"/>
              </a:rPr>
              <a:t>toxins. We will present a summary of the techniques a little later</a:t>
            </a:r>
          </a:p>
          <a:p>
            <a:pPr algn="just">
              <a:lnSpc>
                <a:spcPct val="90000"/>
              </a:lnSpc>
            </a:pPr>
            <a:r>
              <a:rPr lang="en-GB" sz="1000" dirty="0">
                <a:solidFill>
                  <a:srgbClr val="000000"/>
                </a:solidFill>
                <a:latin typeface="Century Gothic" pitchFamily="18" charset="0"/>
              </a:rPr>
              <a:t>- Microdermabrasion and chemical peels are two very popular techniques for skin "resurfacing". These techniques tend to attract a wider age range: they can be selected after an acne treatment, or indeed they can be requested for their anti-wrinkle results.</a:t>
            </a:r>
          </a:p>
          <a:p>
            <a:pPr marL="171435" indent="-171435" algn="just">
              <a:lnSpc>
                <a:spcPct val="90000"/>
              </a:lnSpc>
              <a:buFontTx/>
              <a:buChar char="-"/>
            </a:pPr>
            <a:r>
              <a:rPr lang="en-GB" sz="1000" dirty="0">
                <a:solidFill>
                  <a:srgbClr val="000000"/>
                </a:solidFill>
                <a:latin typeface="Century Gothic" pitchFamily="18" charset="0"/>
              </a:rPr>
              <a:t>IPL (Intense Pulsed Light) has effects which are similar to the laser. This technique is used for depilation, for the treatment of redness and rosacea but also as "rejuvenating" treatments which boost the skin's collagen production: "</a:t>
            </a:r>
            <a:r>
              <a:rPr lang="en-GB" sz="1000" dirty="0" err="1">
                <a:solidFill>
                  <a:srgbClr val="000000"/>
                </a:solidFill>
                <a:latin typeface="Century Gothic" pitchFamily="18" charset="0"/>
              </a:rPr>
              <a:t>Photorejuvenation</a:t>
            </a:r>
            <a:r>
              <a:rPr lang="en-GB" sz="1000" dirty="0">
                <a:solidFill>
                  <a:srgbClr val="000000"/>
                </a:solidFill>
                <a:latin typeface="Century Gothic" pitchFamily="18" charset="0"/>
              </a:rPr>
              <a:t>"</a:t>
            </a:r>
            <a:r>
              <a:rPr lang="en-GB" sz="1000" b="1" dirty="0">
                <a:solidFill>
                  <a:srgbClr val="000000"/>
                </a:solidFill>
                <a:latin typeface="Century Gothic" pitchFamily="18" charset="0"/>
              </a:rPr>
              <a:t>.</a:t>
            </a:r>
          </a:p>
          <a:p>
            <a:pPr marL="171435" indent="-171435" algn="just">
              <a:lnSpc>
                <a:spcPct val="90000"/>
              </a:lnSpc>
              <a:buFontTx/>
              <a:buChar char="-"/>
            </a:pPr>
            <a:endParaRPr lang="en-GB" altLang="ja-JP" sz="1000" b="1" dirty="0">
              <a:latin typeface="Century Gothic" pitchFamily="34" charset="0"/>
            </a:endParaRPr>
          </a:p>
          <a:p>
            <a:pPr algn="just">
              <a:lnSpc>
                <a:spcPct val="90000"/>
              </a:lnSpc>
            </a:pPr>
            <a:r>
              <a:rPr lang="en-GB" sz="1000" dirty="0">
                <a:solidFill>
                  <a:srgbClr val="000000"/>
                </a:solidFill>
                <a:latin typeface="Century Gothic" pitchFamily="18" charset="0"/>
              </a:rPr>
              <a:t>For information: </a:t>
            </a:r>
          </a:p>
          <a:p>
            <a:pPr algn="just">
              <a:lnSpc>
                <a:spcPct val="90000"/>
              </a:lnSpc>
            </a:pPr>
            <a:r>
              <a:rPr lang="en-GB" sz="1000" dirty="0">
                <a:solidFill>
                  <a:srgbClr val="000000"/>
                </a:solidFill>
                <a:latin typeface="Century Gothic" pitchFamily="18" charset="0"/>
              </a:rPr>
              <a:t>1. Injections: €200 to €400 / twice a year.</a:t>
            </a:r>
          </a:p>
          <a:p>
            <a:pPr algn="just"/>
            <a:r>
              <a:rPr lang="en-GB" sz="1000" dirty="0">
                <a:solidFill>
                  <a:srgbClr val="000000"/>
                </a:solidFill>
                <a:latin typeface="Century Gothic" pitchFamily="18" charset="0"/>
              </a:rPr>
              <a:t>2. Laser: €150 to €400 per session / 4 times a year.</a:t>
            </a:r>
          </a:p>
          <a:p>
            <a:pPr algn="just"/>
            <a:r>
              <a:rPr lang="en-GB" sz="1000" dirty="0">
                <a:solidFill>
                  <a:srgbClr val="000000"/>
                </a:solidFill>
                <a:latin typeface="Century Gothic" pitchFamily="18" charset="0"/>
              </a:rPr>
              <a:t>3. Peels:  €150 to €600 per session / twice a year.</a:t>
            </a:r>
          </a:p>
          <a:p>
            <a:pPr algn="just"/>
            <a:r>
              <a:rPr lang="en-GB" sz="1000" dirty="0">
                <a:solidFill>
                  <a:srgbClr val="000000"/>
                </a:solidFill>
                <a:latin typeface="Century Gothic" pitchFamily="18" charset="0"/>
              </a:rPr>
              <a:t>4. </a:t>
            </a:r>
            <a:r>
              <a:rPr lang="en-GB" sz="1000" dirty="0" err="1">
                <a:solidFill>
                  <a:srgbClr val="000000"/>
                </a:solidFill>
                <a:latin typeface="Century Gothic" pitchFamily="18" charset="0"/>
              </a:rPr>
              <a:t>Mesolift</a:t>
            </a:r>
            <a:r>
              <a:rPr lang="en-GB" sz="1000" dirty="0">
                <a:solidFill>
                  <a:srgbClr val="000000"/>
                </a:solidFill>
                <a:latin typeface="Century Gothic" pitchFamily="18" charset="0"/>
              </a:rPr>
              <a:t>:  €130 to €410 per session / 3 times a year.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41338" y="4757267"/>
            <a:ext cx="5679440" cy="4605576"/>
          </a:xfrm>
        </p:spPr>
        <p:txBody>
          <a:bodyPr/>
          <a:lstStyle/>
          <a:p>
            <a:pPr algn="just" eaLnBrk="1" hangingPunct="1"/>
            <a:r>
              <a:rPr lang="en-GB" sz="900" dirty="0">
                <a:solidFill>
                  <a:srgbClr val="000000"/>
                </a:solidFill>
                <a:latin typeface="Century Gothic" pitchFamily="18" charset="0"/>
              </a:rPr>
              <a:t>As the previous slide shows, aesthetic medicine procedures are increasingly popular among women. Women now prefer to choose gentler, non-invasive methods such as aesthetic medicine, rather than immediately selecting to undergo aesthetic surgery. </a:t>
            </a:r>
          </a:p>
          <a:p>
            <a:pPr algn="just">
              <a:defRPr/>
            </a:pPr>
            <a:endParaRPr lang="en-GB" sz="900" dirty="0">
              <a:latin typeface="Century Gothic" pitchFamily="34" charset="0"/>
            </a:endParaRPr>
          </a:p>
          <a:p>
            <a:pPr algn="just">
              <a:defRPr/>
            </a:pPr>
            <a:r>
              <a:rPr lang="en-GB" sz="900" dirty="0">
                <a:solidFill>
                  <a:srgbClr val="000000"/>
                </a:solidFill>
                <a:latin typeface="Century Gothic" pitchFamily="18" charset="0"/>
              </a:rPr>
              <a:t>As a pioneer and visionary, just like its creator, the Helena Rubinstein brand was been able to detect this trend for aesthetic medicine before anyone else.</a:t>
            </a:r>
          </a:p>
          <a:p>
            <a:pPr algn="just">
              <a:defRPr/>
            </a:pPr>
            <a:r>
              <a:rPr lang="en-GB" sz="900" dirty="0">
                <a:solidFill>
                  <a:srgbClr val="000000"/>
                </a:solidFill>
                <a:latin typeface="Century Gothic" pitchFamily="18" charset="0"/>
              </a:rPr>
              <a:t>As an initiator of avant-garde anti-ageing cosmetics and a pioneer in the creation of clinically-inspired skincare, the Helena Rubinstein brand achieved new heights in its quest for cosmetic excellence by partnering with LACLINIC-MONTREUX: an unprecedented alliance between two anti-ageing experts. </a:t>
            </a:r>
          </a:p>
          <a:p>
            <a:pPr algn="just">
              <a:defRPr/>
            </a:pPr>
            <a:r>
              <a:rPr lang="en-GB" sz="900" dirty="0">
                <a:solidFill>
                  <a:srgbClr val="000000"/>
                </a:solidFill>
                <a:latin typeface="Century Gothic" pitchFamily="18" charset="0"/>
              </a:rPr>
              <a:t>And a first for a cosmetics brand! </a:t>
            </a:r>
          </a:p>
          <a:p>
            <a:pPr algn="just">
              <a:defRPr/>
            </a:pPr>
            <a:r>
              <a:rPr lang="en-GB" sz="900" dirty="0">
                <a:solidFill>
                  <a:srgbClr val="000000"/>
                </a:solidFill>
                <a:latin typeface="Century Gothic" pitchFamily="18" charset="0"/>
              </a:rPr>
              <a:t>The partnership between LACLINIC-MONTREUX and Helena Rubinstein is testament to the unique quality of HR. </a:t>
            </a:r>
          </a:p>
          <a:p>
            <a:pPr algn="just">
              <a:defRPr/>
            </a:pPr>
            <a:endParaRPr lang="en-GB" sz="900" dirty="0">
              <a:latin typeface="Century Gothic" pitchFamily="34" charset="0"/>
            </a:endParaRPr>
          </a:p>
          <a:p>
            <a:pPr algn="just">
              <a:defRPr/>
            </a:pPr>
            <a:r>
              <a:rPr lang="en-GB" sz="900" dirty="0">
                <a:solidFill>
                  <a:srgbClr val="000000"/>
                </a:solidFill>
                <a:latin typeface="Century Gothic" pitchFamily="18" charset="0"/>
              </a:rPr>
              <a:t>LACLINIC-MONTREUX (a Swiss clinic) is one of the world's most prestigious clinics, known all over the globe for the spectacular results achieved by its specialists, who are able to combine art with science.</a:t>
            </a:r>
          </a:p>
          <a:p>
            <a:pPr algn="just" eaLnBrk="1" hangingPunct="1"/>
            <a:endParaRPr lang="en-GB" sz="900" dirty="0">
              <a:latin typeface="Century Gothic" pitchFamily="34" charset="0"/>
            </a:endParaRPr>
          </a:p>
          <a:p>
            <a:pPr algn="just" eaLnBrk="1" hangingPunct="1"/>
            <a:r>
              <a:rPr lang="en-GB" sz="900" dirty="0">
                <a:solidFill>
                  <a:srgbClr val="000000"/>
                </a:solidFill>
                <a:latin typeface="Century Gothic" pitchFamily="18" charset="0"/>
              </a:rPr>
              <a:t>This partnership has enabled the Helena Rubinstein brand to develop highly concentrated products, which replicate the 4 most popular aesthetic medicine procedures in the world, to achieve results which are right on the cusp of aesthetic medicine.</a:t>
            </a:r>
          </a:p>
          <a:p>
            <a:pPr algn="just" eaLnBrk="1" hangingPunct="1"/>
            <a:r>
              <a:rPr lang="en-GB" sz="900" dirty="0">
                <a:solidFill>
                  <a:srgbClr val="000000"/>
                </a:solidFill>
                <a:latin typeface="Century Gothic" pitchFamily="18" charset="0"/>
              </a:rPr>
              <a:t>HR works in close partnership with </a:t>
            </a:r>
            <a:r>
              <a:rPr lang="en-GB" sz="900" dirty="0" err="1">
                <a:solidFill>
                  <a:srgbClr val="000000"/>
                </a:solidFill>
                <a:latin typeface="Century Gothic" pitchFamily="18" charset="0"/>
              </a:rPr>
              <a:t>Dr.</a:t>
            </a:r>
            <a:r>
              <a:rPr lang="en-GB" sz="900" dirty="0">
                <a:solidFill>
                  <a:srgbClr val="000000"/>
                </a:solidFill>
                <a:latin typeface="Century Gothic" pitchFamily="18" charset="0"/>
              </a:rPr>
              <a:t> Pfulg, an aesthetic surgeon and founder of LACLINIC-MONTREUX, to develop its products, going so far as to replicate aesthetic medicine procedures.</a:t>
            </a:r>
          </a:p>
          <a:p>
            <a:pPr algn="just" eaLnBrk="1" hangingPunct="1"/>
            <a:endParaRPr lang="en-GB" sz="900" dirty="0">
              <a:latin typeface="Century Gothic" pitchFamily="34" charset="0"/>
            </a:endParaRPr>
          </a:p>
          <a:p>
            <a:pPr algn="just" eaLnBrk="1" hangingPunct="1"/>
            <a:endParaRPr lang="en-GB" sz="900" dirty="0">
              <a:latin typeface="Century Gothic" pitchFamily="34" charset="0"/>
            </a:endParaRPr>
          </a:p>
          <a:p>
            <a:pPr algn="just" eaLnBrk="1" hangingPunct="1"/>
            <a:endParaRPr lang="en-GB" sz="900" dirty="0">
              <a:latin typeface="Century Gothic" pitchFamily="34" charset="0"/>
            </a:endParaRPr>
          </a:p>
          <a:p>
            <a:pPr algn="just" eaLnBrk="1" hangingPunct="1"/>
            <a:endParaRPr lang="en-GB" sz="900" dirty="0">
              <a:latin typeface="Century Gothic" pitchFamily="34" charset="0"/>
            </a:endParaRPr>
          </a:p>
          <a:p>
            <a:pPr algn="just" eaLnBrk="1" hangingPunct="1"/>
            <a:endParaRPr lang="en-GB" sz="900" dirty="0">
              <a:latin typeface="Century Gothic" pitchFamily="34" charset="0"/>
            </a:endParaRPr>
          </a:p>
          <a:p>
            <a:endParaRPr lang="en-GB" sz="9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47</a:t>
            </a:fld>
            <a:endParaRPr lang="fr-FR"/>
          </a:p>
        </p:txBody>
      </p:sp>
    </p:spTree>
    <p:extLst>
      <p:ext uri="{BB962C8B-B14F-4D97-AF65-F5344CB8AC3E}">
        <p14:creationId xmlns:p14="http://schemas.microsoft.com/office/powerpoint/2010/main" val="1545964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sz="1000" dirty="0">
                <a:latin typeface="Century Gothic" pitchFamily="34" charset="0"/>
              </a:rPr>
              <a:t>Click on the active zone to start the film.</a:t>
            </a:r>
          </a:p>
          <a:p>
            <a:pPr eaLnBrk="1" hangingPunct="1"/>
            <a:endParaRPr lang="en-US" sz="1000" dirty="0">
              <a:latin typeface="Century Gothic" pitchFamily="34" charset="0"/>
            </a:endParaRPr>
          </a:p>
          <a:p>
            <a:pPr eaLnBrk="1" hangingPunct="1"/>
            <a:r>
              <a:rPr lang="fr-FR" sz="1000" i="1" dirty="0">
                <a:solidFill>
                  <a:srgbClr val="000000"/>
                </a:solidFill>
                <a:latin typeface="Century Gothic" pitchFamily="18" charset="0"/>
              </a:rPr>
              <a:t>Film already available on HR-eLINK in the PODCAST section.</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48</a:t>
            </a:fld>
            <a:endParaRPr lang="fr-FR"/>
          </a:p>
        </p:txBody>
      </p:sp>
    </p:spTree>
    <p:extLst>
      <p:ext uri="{BB962C8B-B14F-4D97-AF65-F5344CB8AC3E}">
        <p14:creationId xmlns:p14="http://schemas.microsoft.com/office/powerpoint/2010/main" val="232737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49</a:t>
            </a:fld>
            <a:endParaRPr lang="fr-FR"/>
          </a:p>
        </p:txBody>
      </p:sp>
      <p:sp>
        <p:nvSpPr>
          <p:cNvPr id="9" name="Espace réservé des commentaires 2"/>
          <p:cNvSpPr>
            <a:spLocks noGrp="1"/>
          </p:cNvSpPr>
          <p:nvPr>
            <p:ph type="body" idx="3"/>
          </p:nvPr>
        </p:nvSpPr>
        <p:spPr>
          <a:xfrm>
            <a:off x="708025" y="4860926"/>
            <a:ext cx="5678488" cy="4602163"/>
          </a:xfrm>
        </p:spPr>
        <p:txBody>
          <a:bodyPr/>
          <a:lstStyle/>
          <a:p>
            <a:pPr algn="just">
              <a:defRPr/>
            </a:pPr>
            <a:r>
              <a:rPr lang="en-US" sz="1000" dirty="0">
                <a:latin typeface="Century Gothic" pitchFamily="34" charset="0"/>
                <a:cs typeface="Times New Roman" pitchFamily="18" charset="0"/>
              </a:rPr>
              <a:t>After the movie, the trainer invites participants to give the key words of the film. </a:t>
            </a:r>
          </a:p>
          <a:p>
            <a:pPr algn="just">
              <a:defRPr/>
            </a:pPr>
            <a:r>
              <a:rPr lang="en-US" sz="1000" dirty="0">
                <a:latin typeface="Century Gothic" pitchFamily="34" charset="0"/>
                <a:cs typeface="Times New Roman" pitchFamily="18" charset="0"/>
              </a:rPr>
              <a:t>The trainer writes the key words on the flipchart.</a:t>
            </a:r>
          </a:p>
          <a:p>
            <a:pPr algn="just">
              <a:defRPr/>
            </a:pPr>
            <a:endParaRPr lang="en-US" sz="1000" dirty="0">
              <a:latin typeface="Century Gothic" pitchFamily="34" charset="0"/>
              <a:cs typeface="Times New Roman" pitchFamily="18" charset="0"/>
            </a:endParaRPr>
          </a:p>
          <a:p>
            <a:pPr algn="just">
              <a:defRPr/>
            </a:pPr>
            <a:r>
              <a:rPr lang="en-US" sz="1000" b="1" dirty="0">
                <a:latin typeface="Century Gothic" pitchFamily="34" charset="0"/>
                <a:cs typeface="Times New Roman" pitchFamily="18" charset="0"/>
              </a:rPr>
              <a:t>Here is the feedback from the film:</a:t>
            </a:r>
          </a:p>
          <a:p>
            <a:pPr algn="just">
              <a:defRPr/>
            </a:pPr>
            <a:endParaRPr lang="en-US" sz="1000" b="1" dirty="0">
              <a:solidFill>
                <a:srgbClr val="00B050"/>
              </a:solidFill>
              <a:latin typeface="Century Gothic" pitchFamily="34" charset="0"/>
              <a:cs typeface="Times New Roman" pitchFamily="18" charset="0"/>
            </a:endParaRPr>
          </a:p>
          <a:p>
            <a:pPr marL="171435" indent="-171435">
              <a:buFontTx/>
              <a:buChar char="-"/>
              <a:defRPr/>
            </a:pPr>
            <a:r>
              <a:rPr lang="en-US" sz="1000" b="1" dirty="0">
                <a:latin typeface="Century Gothic" pitchFamily="34" charset="0"/>
                <a:cs typeface="Times New Roman" pitchFamily="18" charset="0"/>
              </a:rPr>
              <a:t>Dr. Pfulg: </a:t>
            </a:r>
          </a:p>
          <a:p>
            <a:pPr algn="just">
              <a:defRPr/>
            </a:pPr>
            <a:r>
              <a:rPr lang="en-US" sz="1000" dirty="0">
                <a:latin typeface="Century Gothic" pitchFamily="34" charset="0"/>
                <a:cs typeface="Times New Roman" pitchFamily="18" charset="0"/>
              </a:rPr>
              <a:t>“Dr. Pfulg is an aesthetic surgeon and the founder of LACLINIC-MONTREUX.”</a:t>
            </a:r>
          </a:p>
          <a:p>
            <a:pPr algn="just">
              <a:defRPr/>
            </a:pPr>
            <a:endParaRPr lang="en-US" sz="1000" dirty="0">
              <a:solidFill>
                <a:srgbClr val="00B050"/>
              </a:solidFill>
              <a:latin typeface="Century Gothic" pitchFamily="34" charset="0"/>
            </a:endParaRPr>
          </a:p>
          <a:p>
            <a:pPr marL="171435" indent="-171435">
              <a:buFontTx/>
              <a:buChar char="-"/>
              <a:defRPr/>
            </a:pPr>
            <a:r>
              <a:rPr lang="en-US" sz="1000" b="1" dirty="0">
                <a:latin typeface="Century Gothic" pitchFamily="34" charset="0"/>
                <a:cs typeface="Times New Roman" pitchFamily="18" charset="0"/>
              </a:rPr>
              <a:t>LACLINIC-MONTREUX treatments:</a:t>
            </a:r>
          </a:p>
          <a:p>
            <a:pPr algn="just">
              <a:defRPr/>
            </a:pPr>
            <a:r>
              <a:rPr lang="en-US" sz="1000" dirty="0">
                <a:latin typeface="Century Gothic" pitchFamily="34" charset="0"/>
                <a:cs typeface="Times New Roman" pitchFamily="18" charset="0"/>
              </a:rPr>
              <a:t>“At LACLNIC-MONTREUX, they perform minimally-invasive or non-invasive treatments such as peels, </a:t>
            </a:r>
            <a:r>
              <a:rPr lang="en-US" sz="1000" dirty="0" err="1">
                <a:latin typeface="Century Gothic" pitchFamily="34" charset="0"/>
                <a:cs typeface="Times New Roman" pitchFamily="18" charset="0"/>
              </a:rPr>
              <a:t>botox</a:t>
            </a:r>
            <a:r>
              <a:rPr lang="en-US" sz="1000" dirty="0">
                <a:latin typeface="Century Gothic" pitchFamily="34" charset="0"/>
                <a:cs typeface="Times New Roman" pitchFamily="18" charset="0"/>
              </a:rPr>
              <a:t>, fillers, </a:t>
            </a:r>
            <a:r>
              <a:rPr lang="en-US" sz="1000" dirty="0" err="1">
                <a:latin typeface="Century Gothic" pitchFamily="34" charset="0"/>
                <a:cs typeface="Times New Roman" pitchFamily="18" charset="0"/>
              </a:rPr>
              <a:t>mesotherapy</a:t>
            </a:r>
            <a:r>
              <a:rPr lang="en-US" sz="1000" dirty="0">
                <a:latin typeface="Century Gothic" pitchFamily="34" charset="0"/>
                <a:cs typeface="Times New Roman" pitchFamily="18" charset="0"/>
              </a:rPr>
              <a:t> etc. The Re-PLASTY range is thought to maintain those results. </a:t>
            </a:r>
          </a:p>
          <a:p>
            <a:pPr algn="just">
              <a:defRPr/>
            </a:pPr>
            <a:endParaRPr lang="en-US" sz="1000" dirty="0">
              <a:solidFill>
                <a:srgbClr val="00B050"/>
              </a:solidFill>
              <a:latin typeface="Century Gothic" pitchFamily="34" charset="0"/>
            </a:endParaRPr>
          </a:p>
          <a:p>
            <a:pPr algn="just">
              <a:defRPr/>
            </a:pPr>
            <a:r>
              <a:rPr lang="en-US" sz="1000" b="1" dirty="0">
                <a:latin typeface="Century Gothic" pitchFamily="34" charset="0"/>
                <a:cs typeface="Times New Roman" pitchFamily="18" charset="0"/>
              </a:rPr>
              <a:t>- Re-PLASTY products:</a:t>
            </a:r>
          </a:p>
          <a:p>
            <a:pPr algn="just">
              <a:defRPr/>
            </a:pPr>
            <a:r>
              <a:rPr lang="en-US" sz="1000" dirty="0">
                <a:latin typeface="Century Gothic" pitchFamily="34" charset="0"/>
                <a:cs typeface="Times New Roman" pitchFamily="18" charset="0"/>
              </a:rPr>
              <a:t>“Re-PLASTY products are inspired by the treatments performed at LACLINIC-MONTREUX. They have the most active ingredients in the highest concentrations, which means that they can achieve spectacular anti-ageing results.” </a:t>
            </a:r>
          </a:p>
          <a:p>
            <a:pPr algn="just">
              <a:defRPr/>
            </a:pPr>
            <a:endParaRPr lang="en-US" sz="1000" dirty="0">
              <a:solidFill>
                <a:srgbClr val="00B050"/>
              </a:solidFill>
              <a:latin typeface="Century Gothic" pitchFamily="34" charset="0"/>
            </a:endParaRPr>
          </a:p>
          <a:p>
            <a:pPr algn="just">
              <a:defRPr/>
            </a:pPr>
            <a:r>
              <a:rPr lang="en-US" sz="1000" dirty="0">
                <a:latin typeface="Century Gothic" pitchFamily="34" charset="0"/>
                <a:cs typeface="Times New Roman" pitchFamily="18" charset="0"/>
              </a:rPr>
              <a:t>Helena Rubinstein and LACLINIC-MONTREUX share the same search for extreme effectiveness, and this is what really matters to Dr. Pfulg, and why for him, this partnership came naturally. </a:t>
            </a:r>
          </a:p>
          <a:p>
            <a:pPr algn="just">
              <a:defRPr/>
            </a:pPr>
            <a:endParaRPr lang="en-US" sz="1000" dirty="0">
              <a:latin typeface="Century Gothic" pitchFamily="34" charset="0"/>
              <a:cs typeface="Times New Roman" pitchFamily="18" charset="0"/>
            </a:endParaRPr>
          </a:p>
          <a:p>
            <a:pPr algn="just">
              <a:defRPr/>
            </a:pPr>
            <a:endParaRPr lang="en-US" sz="1000" dirty="0">
              <a:latin typeface="Century Gothic" pitchFamily="34" charset="0"/>
              <a:cs typeface="Times New Roman" pitchFamily="18" charset="0"/>
            </a:endParaRPr>
          </a:p>
          <a:p>
            <a:pPr>
              <a:defRPr/>
            </a:pPr>
            <a:endParaRPr lang="en-US" sz="1000" dirty="0">
              <a:latin typeface="Times New Roman" pitchFamily="18" charset="0"/>
            </a:endParaRPr>
          </a:p>
        </p:txBody>
      </p:sp>
    </p:spTree>
    <p:extLst>
      <p:ext uri="{BB962C8B-B14F-4D97-AF65-F5344CB8AC3E}">
        <p14:creationId xmlns:p14="http://schemas.microsoft.com/office/powerpoint/2010/main" val="242700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17588" y="795338"/>
            <a:ext cx="5089525"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5</a:t>
            </a:fld>
            <a:endParaRPr lang="fr-FR" dirty="0">
              <a:solidFill>
                <a:prstClr val="black"/>
              </a:solidFill>
            </a:endParaRPr>
          </a:p>
        </p:txBody>
      </p:sp>
      <p:sp>
        <p:nvSpPr>
          <p:cNvPr id="6" name="Espace réservé des commentaires 5"/>
          <p:cNvSpPr>
            <a:spLocks noGrp="1"/>
          </p:cNvSpPr>
          <p:nvPr>
            <p:ph type="body" idx="1"/>
          </p:nvPr>
        </p:nvSpPr>
        <p:spPr>
          <a:xfrm>
            <a:off x="741364" y="4829176"/>
            <a:ext cx="5688012" cy="1526456"/>
          </a:xfrm>
          <a:prstGeom prst="rect">
            <a:avLst/>
          </a:prstGeom>
        </p:spPr>
        <p:txBody>
          <a:bodyPr wrap="square">
            <a:spAutoFit/>
          </a:bodyPr>
          <a:lstStyle/>
          <a:p>
            <a:pPr marL="171418" indent="-171418" algn="just">
              <a:buFont typeface="Wingdings" pitchFamily="2" charset="2"/>
              <a:buChar char="§"/>
            </a:pPr>
            <a:endParaRPr lang="fr-FR" sz="1000" dirty="0">
              <a:latin typeface="Century Gothic" pitchFamily="34" charset="0"/>
            </a:endParaRPr>
          </a:p>
          <a:p>
            <a:pPr marL="171418" indent="-171418" algn="just">
              <a:buFont typeface="Wingdings" pitchFamily="2" charset="2"/>
              <a:buChar char="§"/>
            </a:pPr>
            <a:r>
              <a:rPr lang="fr-FR" sz="1000" dirty="0">
                <a:solidFill>
                  <a:srgbClr val="000000"/>
                </a:solidFill>
                <a:latin typeface="Century Gothic" pitchFamily="18" charset="0"/>
              </a:rPr>
              <a:t>Greet participants and introduce yourself</a:t>
            </a:r>
          </a:p>
          <a:p>
            <a:pPr marL="171418" indent="-171418" algn="just"/>
            <a:endParaRPr lang="en-US" sz="1000" dirty="0">
              <a:latin typeface="Century Gothic" pitchFamily="34" charset="0"/>
            </a:endParaRPr>
          </a:p>
          <a:p>
            <a:pPr marL="171418" indent="-171418" algn="just">
              <a:buFont typeface="Wingdings" pitchFamily="2" charset="2"/>
              <a:buChar char="§"/>
            </a:pPr>
            <a:r>
              <a:rPr lang="fr-FR" sz="1000" dirty="0">
                <a:solidFill>
                  <a:srgbClr val="000000"/>
                </a:solidFill>
                <a:latin typeface="Century Gothic" pitchFamily="18" charset="0"/>
              </a:rPr>
              <a:t>Suggest a round-table</a:t>
            </a:r>
          </a:p>
          <a:p>
            <a:pPr marL="171418" indent="-171418" algn="just">
              <a:buFont typeface="Wingdings" pitchFamily="2" charset="2"/>
              <a:buChar char="§"/>
            </a:pPr>
            <a:endParaRPr lang="fr-FR" sz="1000" dirty="0">
              <a:latin typeface="Century Gothic" pitchFamily="34" charset="0"/>
            </a:endParaRPr>
          </a:p>
          <a:p>
            <a:pPr marL="171418" indent="-171418" algn="just">
              <a:buFont typeface="Wingdings" pitchFamily="2" charset="2"/>
              <a:buChar char="§"/>
            </a:pPr>
            <a:r>
              <a:rPr lang="fr-FR" sz="1000" dirty="0">
                <a:solidFill>
                  <a:srgbClr val="000000"/>
                </a:solidFill>
                <a:latin typeface="Century Gothic" pitchFamily="18" charset="0"/>
              </a:rPr>
              <a:t>Ask each participant to assess what they know about skin biology (on a scale of 1 to 5) and to express what they expect from this training session</a:t>
            </a:r>
          </a:p>
          <a:p>
            <a:pPr marL="171418" indent="-171418" algn="just"/>
            <a:endParaRPr lang="fr-FR" sz="1000" dirty="0">
              <a:latin typeface="Century Gothic" pitchFamily="34" charset="0"/>
            </a:endParaRPr>
          </a:p>
          <a:p>
            <a:pPr marL="171418" indent="-171418" algn="just">
              <a:buFont typeface="Wingdings" pitchFamily="2" charset="2"/>
              <a:buChar char="§"/>
            </a:pPr>
            <a:r>
              <a:rPr lang="fr-FR" sz="1000" dirty="0">
                <a:solidFill>
                  <a:srgbClr val="000000"/>
                </a:solidFill>
                <a:latin typeface="Century Gothic" pitchFamily="18" charset="0"/>
              </a:rPr>
              <a:t>Outline the training session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eaLnBrk="1" hangingPunct="1"/>
            <a:r>
              <a:rPr lang="en-US" sz="1000" dirty="0">
                <a:latin typeface="Century Gothic" pitchFamily="34" charset="0"/>
                <a:cs typeface="Times New Roman" pitchFamily="18" charset="0"/>
              </a:rPr>
              <a:t>Click on the active zone to start the film.</a:t>
            </a:r>
          </a:p>
          <a:p>
            <a:pPr algn="just" eaLnBrk="1" hangingPunct="1"/>
            <a:endParaRPr lang="en-US" sz="1000" dirty="0">
              <a:latin typeface="Century Gothic" pitchFamily="34" charset="0"/>
            </a:endParaRPr>
          </a:p>
          <a:p>
            <a:pPr algn="just" eaLnBrk="1" hangingPunct="1"/>
            <a:r>
              <a:rPr lang="en-US" sz="1000" dirty="0">
                <a:solidFill>
                  <a:srgbClr val="000000"/>
                </a:solidFill>
                <a:latin typeface="Century Gothic" pitchFamily="18" charset="0"/>
              </a:rPr>
              <a:t>Film pending, arrival September. </a:t>
            </a:r>
          </a:p>
          <a:p>
            <a:pPr algn="just" eaLnBrk="1" hangingPunct="1"/>
            <a:endParaRPr lang="en-US" sz="1000" dirty="0">
              <a:latin typeface="Century Gothic" pitchFamily="34" charset="0"/>
            </a:endParaRPr>
          </a:p>
          <a:p>
            <a:pPr algn="just"/>
            <a:r>
              <a:rPr lang="en-US" sz="1000" dirty="0">
                <a:solidFill>
                  <a:srgbClr val="000000"/>
                </a:solidFill>
                <a:latin typeface="Century Gothic" pitchFamily="18" charset="0"/>
              </a:rPr>
              <a:t>The following questions were put to Dr. Pfulg:</a:t>
            </a:r>
          </a:p>
          <a:p>
            <a:pPr algn="just"/>
            <a:endParaRPr lang="en-US" sz="1000" dirty="0">
              <a:latin typeface="Century Gothic" pitchFamily="34" charset="0"/>
            </a:endParaRPr>
          </a:p>
          <a:p>
            <a:pPr algn="just"/>
            <a:r>
              <a:rPr lang="en-US" sz="1000" dirty="0">
                <a:latin typeface="Century Gothic" pitchFamily="34" charset="0"/>
                <a:cs typeface="Times New Roman" pitchFamily="18" charset="0"/>
              </a:rPr>
              <a:t>Why did you decide to create your own Aesthetic Surgery and Aesthetic Medicine clinic?</a:t>
            </a:r>
          </a:p>
          <a:p>
            <a:pPr algn="just"/>
            <a:r>
              <a:rPr lang="en-US" sz="1000" dirty="0">
                <a:latin typeface="Century Gothic" pitchFamily="34" charset="0"/>
                <a:cs typeface="Times New Roman" pitchFamily="18" charset="0"/>
              </a:rPr>
              <a:t>• What is the approach you take to beauty at the clinic?</a:t>
            </a:r>
          </a:p>
          <a:p>
            <a:pPr algn="just"/>
            <a:r>
              <a:rPr lang="en-US" sz="1000" dirty="0">
                <a:latin typeface="Century Gothic" pitchFamily="34" charset="0"/>
                <a:cs typeface="Times New Roman" pitchFamily="18" charset="0"/>
              </a:rPr>
              <a:t>• What are the expectations of the women who come to </a:t>
            </a:r>
            <a:r>
              <a:rPr lang="en-US" sz="1000" dirty="0" err="1">
                <a:latin typeface="Century Gothic" pitchFamily="34" charset="0"/>
                <a:cs typeface="Times New Roman" pitchFamily="18" charset="0"/>
              </a:rPr>
              <a:t>LaClinic-Montreux</a:t>
            </a:r>
            <a:r>
              <a:rPr lang="en-US" sz="1000" dirty="0">
                <a:latin typeface="Century Gothic" pitchFamily="34" charset="0"/>
                <a:cs typeface="Times New Roman" pitchFamily="18" charset="0"/>
              </a:rPr>
              <a:t>?</a:t>
            </a:r>
          </a:p>
          <a:p>
            <a:pPr algn="just"/>
            <a:r>
              <a:rPr lang="en-US" sz="1000" dirty="0">
                <a:latin typeface="Century Gothic" pitchFamily="34" charset="0"/>
                <a:cs typeface="Times New Roman" pitchFamily="18" charset="0"/>
              </a:rPr>
              <a:t>• How did you meet Helena Rubinstein? / Tell us more about your meeting with Helena Rubinstein?</a:t>
            </a:r>
          </a:p>
          <a:p>
            <a:pPr algn="just"/>
            <a:r>
              <a:rPr lang="en-US" sz="1000" dirty="0">
                <a:latin typeface="Century Gothic" pitchFamily="34" charset="0"/>
                <a:cs typeface="Times New Roman" pitchFamily="18" charset="0"/>
              </a:rPr>
              <a:t>• How would you recommend using the Re-PLASTY range?</a:t>
            </a:r>
          </a:p>
          <a:p>
            <a:pPr algn="just"/>
            <a:r>
              <a:rPr lang="en-US" sz="1000" dirty="0">
                <a:latin typeface="Century Gothic" pitchFamily="34" charset="0"/>
                <a:cs typeface="Times New Roman" pitchFamily="18" charset="0"/>
              </a:rPr>
              <a:t>• How was AGE RECOVERY cream created?</a:t>
            </a:r>
          </a:p>
          <a:p>
            <a:pPr algn="just"/>
            <a:r>
              <a:rPr lang="en-US" sz="1000" dirty="0">
                <a:latin typeface="Century Gothic" pitchFamily="34" charset="0"/>
                <a:cs typeface="Times New Roman" pitchFamily="18" charset="0"/>
              </a:rPr>
              <a:t>• Please tell us more about this product.</a:t>
            </a:r>
          </a:p>
          <a:p>
            <a:pPr algn="just"/>
            <a:r>
              <a:rPr lang="en-US" sz="1000" dirty="0">
                <a:latin typeface="Century Gothic" pitchFamily="34" charset="0"/>
                <a:cs typeface="Times New Roman" pitchFamily="18" charset="0"/>
              </a:rPr>
              <a:t>• What is next for you?</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50</a:t>
            </a:fld>
            <a:endParaRPr lang="fr-FR"/>
          </a:p>
        </p:txBody>
      </p:sp>
    </p:spTree>
    <p:extLst>
      <p:ext uri="{BB962C8B-B14F-4D97-AF65-F5344CB8AC3E}">
        <p14:creationId xmlns:p14="http://schemas.microsoft.com/office/powerpoint/2010/main" val="232737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51</a:t>
            </a:fld>
            <a:endParaRPr lang="fr-FR"/>
          </a:p>
        </p:txBody>
      </p:sp>
      <p:sp>
        <p:nvSpPr>
          <p:cNvPr id="3" name="Espace réservé des commentaires 2"/>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427000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en-GB" sz="1000" dirty="0">
                <a:solidFill>
                  <a:srgbClr val="000000"/>
                </a:solidFill>
                <a:latin typeface="Century Gothic" pitchFamily="18" charset="0"/>
              </a:rPr>
              <a:t>In this exceptional place, where medical perfection is </a:t>
            </a:r>
            <a:r>
              <a:rPr lang="en-GB" sz="1000" dirty="0">
                <a:latin typeface="Century Gothic" pitchFamily="18" charset="0"/>
              </a:rPr>
              <a:t>given </a:t>
            </a:r>
            <a:r>
              <a:rPr lang="en-GB" sz="1000" dirty="0">
                <a:solidFill>
                  <a:srgbClr val="000000"/>
                </a:solidFill>
                <a:latin typeface="Century Gothic" pitchFamily="18" charset="0"/>
              </a:rPr>
              <a:t>as much importance as artistic technique, but where the act of surgery is only performed as a last resort, all the possible medical and paramedical specialities are combined: </a:t>
            </a:r>
          </a:p>
          <a:p>
            <a:pPr algn="just">
              <a:defRPr/>
            </a:pPr>
            <a:endParaRPr lang="en-GB" sz="1000" dirty="0">
              <a:latin typeface="Century Gothic" pitchFamily="34" charset="0"/>
              <a:cs typeface="ＭＳ Ｐゴシック" charset="0"/>
            </a:endParaRPr>
          </a:p>
          <a:p>
            <a:pPr marL="171435" indent="-171435" algn="just">
              <a:buFontTx/>
              <a:buChar char="-"/>
              <a:defRPr/>
            </a:pPr>
            <a:r>
              <a:rPr lang="en-GB" sz="1000" dirty="0">
                <a:solidFill>
                  <a:srgbClr val="000000"/>
                </a:solidFill>
                <a:latin typeface="Century Gothic" pitchFamily="18" charset="0"/>
              </a:rPr>
              <a:t>a beauty institute: face and body treatments, </a:t>
            </a:r>
            <a:r>
              <a:rPr lang="en-GB" sz="1000" dirty="0" err="1">
                <a:solidFill>
                  <a:srgbClr val="000000"/>
                </a:solidFill>
                <a:latin typeface="Century Gothic" pitchFamily="18" charset="0"/>
              </a:rPr>
              <a:t>endermologie</a:t>
            </a:r>
            <a:r>
              <a:rPr lang="en-GB" sz="1000" dirty="0">
                <a:solidFill>
                  <a:srgbClr val="000000"/>
                </a:solidFill>
                <a:latin typeface="Century Gothic" pitchFamily="18" charset="0"/>
              </a:rPr>
              <a:t> (</a:t>
            </a:r>
            <a:r>
              <a:rPr lang="en-GB" sz="1000" dirty="0" err="1">
                <a:solidFill>
                  <a:srgbClr val="000000"/>
                </a:solidFill>
                <a:latin typeface="Century Gothic" pitchFamily="18" charset="0"/>
              </a:rPr>
              <a:t>cellu</a:t>
            </a:r>
            <a:r>
              <a:rPr lang="en-GB" sz="1000" dirty="0">
                <a:solidFill>
                  <a:srgbClr val="000000"/>
                </a:solidFill>
                <a:latin typeface="Century Gothic" pitchFamily="18" charset="0"/>
              </a:rPr>
              <a:t> M6), post- and pre-operative care, permanent depilation, etc. </a:t>
            </a:r>
          </a:p>
          <a:p>
            <a:pPr marL="171435" indent="-171435" algn="just">
              <a:buFontTx/>
              <a:buChar char="-"/>
              <a:defRPr/>
            </a:pPr>
            <a:endParaRPr lang="en-GB" sz="1000" dirty="0">
              <a:latin typeface="Century Gothic" pitchFamily="34" charset="0"/>
              <a:cs typeface="ＭＳ Ｐゴシック" charset="0"/>
            </a:endParaRPr>
          </a:p>
          <a:p>
            <a:pPr marL="171435" indent="-171435" algn="just">
              <a:buFontTx/>
              <a:buChar char="-"/>
              <a:defRPr/>
            </a:pPr>
            <a:r>
              <a:rPr lang="en-GB" sz="1000" dirty="0">
                <a:solidFill>
                  <a:srgbClr val="000000"/>
                </a:solidFill>
                <a:latin typeface="Century Gothic" pitchFamily="18" charset="0"/>
              </a:rPr>
              <a:t>an aesthetic medicine centre: treatment of wrinkles with injections, non-surgical lifts, </a:t>
            </a:r>
            <a:r>
              <a:rPr lang="en-GB" sz="1000" dirty="0" err="1">
                <a:solidFill>
                  <a:srgbClr val="000000"/>
                </a:solidFill>
                <a:latin typeface="Century Gothic" pitchFamily="18" charset="0"/>
              </a:rPr>
              <a:t>mesotherapy</a:t>
            </a:r>
            <a:r>
              <a:rPr lang="en-GB" sz="1000" dirty="0">
                <a:solidFill>
                  <a:srgbClr val="000000"/>
                </a:solidFill>
                <a:latin typeface="Century Gothic" pitchFamily="18" charset="0"/>
              </a:rPr>
              <a:t>, laser or flash lamp </a:t>
            </a:r>
            <a:r>
              <a:rPr lang="en-GB" sz="1000" dirty="0" err="1">
                <a:solidFill>
                  <a:srgbClr val="000000"/>
                </a:solidFill>
                <a:latin typeface="Century Gothic" pitchFamily="18" charset="0"/>
              </a:rPr>
              <a:t>photorejuvenation</a:t>
            </a:r>
            <a:r>
              <a:rPr lang="en-GB" sz="1000" dirty="0">
                <a:solidFill>
                  <a:srgbClr val="000000"/>
                </a:solidFill>
                <a:latin typeface="Century Gothic" pitchFamily="18" charset="0"/>
              </a:rPr>
              <a:t>, peels, </a:t>
            </a:r>
            <a:r>
              <a:rPr lang="en-GB" sz="1000" dirty="0" err="1">
                <a:solidFill>
                  <a:srgbClr val="000000"/>
                </a:solidFill>
                <a:latin typeface="Century Gothic" pitchFamily="18" charset="0"/>
              </a:rPr>
              <a:t>dermabrasion</a:t>
            </a:r>
            <a:r>
              <a:rPr lang="en-GB" sz="1000" dirty="0">
                <a:solidFill>
                  <a:srgbClr val="000000"/>
                </a:solidFill>
                <a:latin typeface="Century Gothic" pitchFamily="18" charset="0"/>
              </a:rPr>
              <a:t>, laser skin firming, etc. </a:t>
            </a:r>
          </a:p>
          <a:p>
            <a:pPr marL="171435" indent="-171435" algn="just">
              <a:buFontTx/>
              <a:buChar char="-"/>
              <a:defRPr/>
            </a:pPr>
            <a:endParaRPr lang="en-GB" sz="1000" dirty="0">
              <a:latin typeface="Century Gothic" pitchFamily="34" charset="0"/>
              <a:cs typeface="ＭＳ Ｐゴシック" charset="0"/>
            </a:endParaRPr>
          </a:p>
          <a:p>
            <a:pPr marL="171435" indent="-171435" algn="just">
              <a:buFontTx/>
              <a:buChar char="-"/>
              <a:defRPr/>
            </a:pPr>
            <a:r>
              <a:rPr lang="en-GB" sz="1000" dirty="0">
                <a:solidFill>
                  <a:srgbClr val="000000"/>
                </a:solidFill>
                <a:latin typeface="Century Gothic" pitchFamily="18" charset="0"/>
              </a:rPr>
              <a:t>a dental clinic</a:t>
            </a:r>
          </a:p>
          <a:p>
            <a:pPr marL="171435" indent="-171435" algn="just">
              <a:buFontTx/>
              <a:buChar char="-"/>
              <a:defRPr/>
            </a:pPr>
            <a:endParaRPr lang="en-GB" sz="1000" dirty="0">
              <a:latin typeface="Century Gothic" pitchFamily="34" charset="0"/>
              <a:cs typeface="ＭＳ Ｐゴシック" charset="0"/>
            </a:endParaRPr>
          </a:p>
          <a:p>
            <a:pPr marL="171435" indent="-171435" algn="just">
              <a:buFontTx/>
              <a:buChar char="-"/>
              <a:defRPr/>
            </a:pPr>
            <a:r>
              <a:rPr lang="en-GB" sz="1000" dirty="0">
                <a:solidFill>
                  <a:srgbClr val="000000"/>
                </a:solidFill>
                <a:latin typeface="Century Gothic" pitchFamily="18" charset="0"/>
              </a:rPr>
              <a:t>a plastic, reconstructive and aesthetic surgery department on the cutting edge of technology: treatment of wrinkles, surgery for eyelids, nose, ears, face-lifts, chin reshaping with or without implants, </a:t>
            </a:r>
            <a:r>
              <a:rPr lang="en-GB" sz="1000" dirty="0" err="1">
                <a:solidFill>
                  <a:srgbClr val="000000"/>
                </a:solidFill>
                <a:latin typeface="Century Gothic" pitchFamily="18" charset="0"/>
              </a:rPr>
              <a:t>thighplasty</a:t>
            </a:r>
            <a:r>
              <a:rPr lang="en-GB" sz="1000" dirty="0">
                <a:solidFill>
                  <a:srgbClr val="000000"/>
                </a:solidFill>
                <a:latin typeface="Century Gothic" pitchFamily="18" charset="0"/>
              </a:rPr>
              <a:t>, </a:t>
            </a:r>
            <a:r>
              <a:rPr lang="en-GB" sz="1000" dirty="0" err="1">
                <a:solidFill>
                  <a:srgbClr val="000000"/>
                </a:solidFill>
                <a:latin typeface="Century Gothic" pitchFamily="18" charset="0"/>
              </a:rPr>
              <a:t>abdominoplasty</a:t>
            </a:r>
            <a:r>
              <a:rPr lang="en-GB" sz="1000" dirty="0">
                <a:solidFill>
                  <a:srgbClr val="000000"/>
                </a:solidFill>
                <a:latin typeface="Century Gothic" pitchFamily="18" charset="0"/>
              </a:rPr>
              <a:t>, </a:t>
            </a:r>
            <a:r>
              <a:rPr lang="en-GB" sz="1000" dirty="0" err="1">
                <a:solidFill>
                  <a:srgbClr val="000000"/>
                </a:solidFill>
                <a:latin typeface="Century Gothic" pitchFamily="18" charset="0"/>
              </a:rPr>
              <a:t>lipofilling</a:t>
            </a:r>
            <a:r>
              <a:rPr lang="en-GB" sz="1000" dirty="0">
                <a:solidFill>
                  <a:srgbClr val="000000"/>
                </a:solidFill>
                <a:latin typeface="Century Gothic" pitchFamily="18" charset="0"/>
              </a:rPr>
              <a:t> or </a:t>
            </a:r>
            <a:r>
              <a:rPr lang="en-GB" sz="1000" dirty="0" err="1">
                <a:solidFill>
                  <a:srgbClr val="000000"/>
                </a:solidFill>
                <a:latin typeface="Century Gothic" pitchFamily="18" charset="0"/>
              </a:rPr>
              <a:t>lipostructure</a:t>
            </a:r>
            <a:r>
              <a:rPr lang="en-GB" sz="1000" dirty="0">
                <a:solidFill>
                  <a:srgbClr val="000000"/>
                </a:solidFill>
                <a:latin typeface="Century Gothic" pitchFamily="18" charset="0"/>
              </a:rPr>
              <a:t>, hair implants.</a:t>
            </a:r>
          </a:p>
          <a:p>
            <a:pPr marL="171435" indent="-171435" algn="just">
              <a:buFontTx/>
              <a:buChar char="-"/>
              <a:defRPr/>
            </a:pPr>
            <a:endParaRPr lang="en-GB" sz="1000" dirty="0">
              <a:latin typeface="Century Gothic" pitchFamily="34" charset="0"/>
              <a:cs typeface="ＭＳ Ｐゴシック" charset="0"/>
            </a:endParaRPr>
          </a:p>
          <a:p>
            <a:endParaRPr lang="en-GB"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52</a:t>
            </a:fld>
            <a:endParaRPr lang="fr-FR"/>
          </a:p>
        </p:txBody>
      </p:sp>
    </p:spTree>
    <p:extLst>
      <p:ext uri="{BB962C8B-B14F-4D97-AF65-F5344CB8AC3E}">
        <p14:creationId xmlns:p14="http://schemas.microsoft.com/office/powerpoint/2010/main" val="1842648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000" dirty="0">
                <a:solidFill>
                  <a:srgbClr val="000000"/>
                </a:solidFill>
                <a:latin typeface="Century Gothic" pitchFamily="18" charset="0"/>
              </a:rPr>
              <a:t>Here is the LACLINIC-MONTREUX medical team: </a:t>
            </a:r>
          </a:p>
          <a:p>
            <a:pPr algn="l"/>
            <a:endParaRPr lang="fr-FR" sz="1000" b="1" dirty="0">
              <a:latin typeface="Century Gothic" pitchFamily="34" charset="0"/>
            </a:endParaRPr>
          </a:p>
          <a:p>
            <a:pPr algn="l"/>
            <a:r>
              <a:rPr lang="fr-FR" sz="1000" b="1" dirty="0">
                <a:solidFill>
                  <a:srgbClr val="000000"/>
                </a:solidFill>
                <a:latin typeface="Century Gothic" pitchFamily="18" charset="0"/>
              </a:rPr>
              <a:t>Dr. Serge Lê Huu</a:t>
            </a:r>
          </a:p>
          <a:p>
            <a:pPr algn="l"/>
            <a:r>
              <a:rPr lang="fr-FR" sz="1000" i="1" dirty="0">
                <a:solidFill>
                  <a:srgbClr val="000000"/>
                </a:solidFill>
                <a:latin typeface="Century Gothic" pitchFamily="18" charset="0"/>
              </a:rPr>
              <a:t>Plastic, reconstructive and aesthetic surgeon FMH*</a:t>
            </a:r>
          </a:p>
          <a:p>
            <a:pPr algn="l"/>
            <a:endParaRPr lang="fr-FR" sz="1000" dirty="0">
              <a:latin typeface="Century Gothic" pitchFamily="34" charset="0"/>
            </a:endParaRPr>
          </a:p>
          <a:p>
            <a:pPr algn="l"/>
            <a:r>
              <a:rPr lang="fr-FR" sz="1000" b="1" dirty="0">
                <a:solidFill>
                  <a:srgbClr val="000000"/>
                </a:solidFill>
                <a:latin typeface="Century Gothic" pitchFamily="18" charset="0"/>
              </a:rPr>
              <a:t>Dr. Michel Pfulg</a:t>
            </a:r>
          </a:p>
          <a:p>
            <a:pPr algn="l"/>
            <a:r>
              <a:rPr lang="fr-FR" sz="1000" i="1" dirty="0">
                <a:solidFill>
                  <a:srgbClr val="000000"/>
                </a:solidFill>
                <a:latin typeface="Century Gothic" pitchFamily="18" charset="0"/>
              </a:rPr>
              <a:t>Plastic, reconstructive and aesthetic surgeon FMH*</a:t>
            </a:r>
          </a:p>
          <a:p>
            <a:pPr algn="l"/>
            <a:endParaRPr lang="fr-FR" sz="1000" dirty="0">
              <a:latin typeface="Century Gothic" pitchFamily="34" charset="0"/>
            </a:endParaRPr>
          </a:p>
          <a:p>
            <a:pPr algn="l"/>
            <a:r>
              <a:rPr lang="fr-FR" sz="1000" b="1" dirty="0">
                <a:solidFill>
                  <a:srgbClr val="000000"/>
                </a:solidFill>
                <a:latin typeface="Century Gothic" pitchFamily="18" charset="0"/>
              </a:rPr>
              <a:t>Dr. Bertrand Mercadier</a:t>
            </a:r>
          </a:p>
          <a:p>
            <a:pPr algn="l"/>
            <a:r>
              <a:rPr lang="fr-FR" sz="1000" i="1" dirty="0">
                <a:solidFill>
                  <a:srgbClr val="000000"/>
                </a:solidFill>
                <a:latin typeface="Century Gothic" pitchFamily="18" charset="0"/>
              </a:rPr>
              <a:t>Plastic, reconstructive and aesthetic surgeon</a:t>
            </a:r>
          </a:p>
          <a:p>
            <a:pPr algn="l"/>
            <a:endParaRPr lang="fr-FR" sz="1000" dirty="0">
              <a:latin typeface="Century Gothic" pitchFamily="34" charset="0"/>
            </a:endParaRPr>
          </a:p>
          <a:p>
            <a:pPr algn="l"/>
            <a:r>
              <a:rPr lang="fr-FR" sz="1000" b="1" dirty="0">
                <a:solidFill>
                  <a:srgbClr val="000000"/>
                </a:solidFill>
                <a:latin typeface="Century Gothic" pitchFamily="18" charset="0"/>
              </a:rPr>
              <a:t>Dr. Jean Blanchard</a:t>
            </a:r>
          </a:p>
          <a:p>
            <a:pPr algn="l"/>
            <a:r>
              <a:rPr lang="fr-FR" sz="1000" i="1" dirty="0">
                <a:solidFill>
                  <a:srgbClr val="000000"/>
                </a:solidFill>
                <a:latin typeface="Century Gothic" pitchFamily="18" charset="0"/>
              </a:rPr>
              <a:t>Specialist in anaesthesiology-surgical recovery</a:t>
            </a:r>
          </a:p>
          <a:p>
            <a:pPr algn="l"/>
            <a:endParaRPr lang="fr-FR" sz="1000" b="1" dirty="0">
              <a:latin typeface="Century Gothic" pitchFamily="34" charset="0"/>
            </a:endParaRPr>
          </a:p>
          <a:p>
            <a:pPr algn="l"/>
            <a:r>
              <a:rPr lang="fr-FR" sz="1000" b="1" dirty="0">
                <a:solidFill>
                  <a:srgbClr val="000000"/>
                </a:solidFill>
                <a:latin typeface="Century Gothic" pitchFamily="18" charset="0"/>
              </a:rPr>
              <a:t>Dr. Eleonora Gambillara</a:t>
            </a:r>
          </a:p>
          <a:p>
            <a:pPr algn="l"/>
            <a:r>
              <a:rPr lang="fr-FR" sz="1000" i="1" dirty="0">
                <a:solidFill>
                  <a:srgbClr val="000000"/>
                </a:solidFill>
                <a:latin typeface="Century Gothic" pitchFamily="18" charset="0"/>
              </a:rPr>
              <a:t>FMH Dermatologist</a:t>
            </a:r>
          </a:p>
          <a:p>
            <a:pPr algn="l"/>
            <a:endParaRPr lang="fr-FR" sz="1000" dirty="0">
              <a:latin typeface="Century Gothic" pitchFamily="34" charset="0"/>
            </a:endParaRPr>
          </a:p>
          <a:p>
            <a:pPr algn="l"/>
            <a:r>
              <a:rPr lang="fr-FR" sz="1000" b="1" dirty="0">
                <a:solidFill>
                  <a:srgbClr val="000000"/>
                </a:solidFill>
                <a:latin typeface="Century Gothic" pitchFamily="18" charset="0"/>
              </a:rPr>
              <a:t>Dr. Violette Gribinski</a:t>
            </a:r>
          </a:p>
          <a:p>
            <a:pPr algn="l"/>
            <a:r>
              <a:rPr lang="fr-FR" sz="1000" i="1" dirty="0" err="1">
                <a:solidFill>
                  <a:srgbClr val="000000"/>
                </a:solidFill>
                <a:latin typeface="Century Gothic" pitchFamily="18" charset="0"/>
              </a:rPr>
              <a:t>Specialist</a:t>
            </a:r>
            <a:r>
              <a:rPr lang="fr-FR" sz="1000" i="1" dirty="0">
                <a:solidFill>
                  <a:srgbClr val="000000"/>
                </a:solidFill>
                <a:latin typeface="Century Gothic" pitchFamily="18" charset="0"/>
              </a:rPr>
              <a:t> in </a:t>
            </a:r>
            <a:r>
              <a:rPr lang="fr-FR" sz="1000" i="1" dirty="0" err="1">
                <a:solidFill>
                  <a:srgbClr val="000000"/>
                </a:solidFill>
                <a:latin typeface="Century Gothic" pitchFamily="18" charset="0"/>
              </a:rPr>
              <a:t>aesthetic</a:t>
            </a:r>
            <a:r>
              <a:rPr lang="fr-FR" sz="1000" i="1" dirty="0">
                <a:solidFill>
                  <a:srgbClr val="000000"/>
                </a:solidFill>
                <a:latin typeface="Century Gothic" pitchFamily="18" charset="0"/>
              </a:rPr>
              <a:t> </a:t>
            </a:r>
            <a:r>
              <a:rPr lang="fr-FR" sz="1000" i="1" dirty="0" err="1">
                <a:solidFill>
                  <a:srgbClr val="000000"/>
                </a:solidFill>
                <a:latin typeface="Century Gothic" pitchFamily="18" charset="0"/>
              </a:rPr>
              <a:t>medicine</a:t>
            </a:r>
            <a:endParaRPr lang="fr-FR" sz="1000" i="1" dirty="0">
              <a:solidFill>
                <a:srgbClr val="000000"/>
              </a:solidFill>
              <a:latin typeface="Century Gothic" pitchFamily="18" charset="0"/>
            </a:endParaRPr>
          </a:p>
          <a:p>
            <a:pPr algn="l"/>
            <a:endParaRPr lang="fr-FR" sz="1000" dirty="0">
              <a:latin typeface="Century Gothic" pitchFamily="34" charset="0"/>
            </a:endParaRPr>
          </a:p>
          <a:p>
            <a:pPr algn="l"/>
            <a:r>
              <a:rPr lang="fr-FR" sz="1000" b="1" dirty="0">
                <a:solidFill>
                  <a:srgbClr val="000000"/>
                </a:solidFill>
                <a:latin typeface="Century Gothic" pitchFamily="18" charset="0"/>
              </a:rPr>
              <a:t>Dr. Milos Tomic</a:t>
            </a:r>
          </a:p>
          <a:p>
            <a:pPr algn="l"/>
            <a:r>
              <a:rPr lang="fr-FR" sz="1000" i="1" dirty="0">
                <a:solidFill>
                  <a:srgbClr val="000000"/>
                </a:solidFill>
                <a:latin typeface="Century Gothic" pitchFamily="18" charset="0"/>
              </a:rPr>
              <a:t>Dental surgeon </a:t>
            </a:r>
          </a:p>
          <a:p>
            <a:pPr algn="l"/>
            <a:endParaRPr lang="fr-FR" sz="1000" dirty="0">
              <a:latin typeface="Century Gothic" pitchFamily="34" charset="0"/>
            </a:endParaRPr>
          </a:p>
          <a:p>
            <a:pPr algn="l"/>
            <a:r>
              <a:rPr lang="fr-FR" sz="1000" b="1" dirty="0">
                <a:solidFill>
                  <a:srgbClr val="000000"/>
                </a:solidFill>
                <a:latin typeface="Century Gothic" pitchFamily="18" charset="0"/>
              </a:rPr>
              <a:t>Dr. Jean-Marc Tétier</a:t>
            </a:r>
          </a:p>
          <a:p>
            <a:r>
              <a:rPr lang="fr-FR" sz="1000" i="1" dirty="0">
                <a:solidFill>
                  <a:srgbClr val="000000"/>
                </a:solidFill>
                <a:latin typeface="Century Gothic" pitchFamily="18" charset="0"/>
              </a:rPr>
              <a:t>Physiotherapist, LPG Endermologist</a:t>
            </a:r>
          </a:p>
          <a:p>
            <a:pPr algn="l"/>
            <a:endParaRPr lang="fr-FR" sz="1000" dirty="0">
              <a:latin typeface="Century Gothic" pitchFamily="34" charset="0"/>
            </a:endParaRPr>
          </a:p>
          <a:p>
            <a:pPr algn="l"/>
            <a:endParaRPr lang="fr-FR" sz="1000" i="1" dirty="0">
              <a:latin typeface="Century Gothic" pitchFamily="34" charset="0"/>
            </a:endParaRPr>
          </a:p>
          <a:p>
            <a:pPr algn="l"/>
            <a:endParaRPr lang="fr-FR" sz="1000" i="1" dirty="0">
              <a:latin typeface="Century Gothic" pitchFamily="34" charset="0"/>
            </a:endParaRPr>
          </a:p>
          <a:p>
            <a:pPr algn="l"/>
            <a:endParaRPr lang="fr-FR" sz="1000" i="1" dirty="0">
              <a:latin typeface="Century Gothic" pitchFamily="34" charset="0"/>
            </a:endParaRPr>
          </a:p>
          <a:p>
            <a:pPr algn="l"/>
            <a:r>
              <a:rPr lang="fr-FR" sz="1000" i="1" dirty="0">
                <a:solidFill>
                  <a:srgbClr val="000000"/>
                </a:solidFill>
                <a:latin typeface="Century Gothic" pitchFamily="18" charset="0"/>
              </a:rPr>
              <a:t>FMH*: Formation Milieu Hospitalier (hospital-based training)</a:t>
            </a:r>
          </a:p>
          <a:p>
            <a:pPr algn="l"/>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53</a:t>
            </a:fld>
            <a:endParaRPr lang="fr-FR"/>
          </a:p>
        </p:txBody>
      </p:sp>
    </p:spTree>
    <p:extLst>
      <p:ext uri="{BB962C8B-B14F-4D97-AF65-F5344CB8AC3E}">
        <p14:creationId xmlns:p14="http://schemas.microsoft.com/office/powerpoint/2010/main" val="3591651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100" dirty="0" err="1">
                <a:solidFill>
                  <a:srgbClr val="000000"/>
                </a:solidFill>
                <a:latin typeface="Century Gothic"/>
                <a:cs typeface="Century Gothic"/>
              </a:rPr>
              <a:t>Irène</a:t>
            </a:r>
            <a:r>
              <a:rPr lang="en-GB" sz="1100" dirty="0">
                <a:solidFill>
                  <a:srgbClr val="000000"/>
                </a:solidFill>
                <a:latin typeface="Century Gothic"/>
                <a:cs typeface="Century Gothic"/>
              </a:rPr>
              <a:t> </a:t>
            </a:r>
            <a:r>
              <a:rPr lang="en-GB" sz="1100" dirty="0" err="1">
                <a:solidFill>
                  <a:srgbClr val="000000"/>
                </a:solidFill>
                <a:latin typeface="Century Gothic"/>
                <a:cs typeface="Century Gothic"/>
              </a:rPr>
              <a:t>Bruesch</a:t>
            </a:r>
            <a:r>
              <a:rPr lang="en-GB" sz="1100" dirty="0">
                <a:solidFill>
                  <a:srgbClr val="000000"/>
                </a:solidFill>
                <a:latin typeface="Century Gothic"/>
                <a:cs typeface="Century Gothic"/>
              </a:rPr>
              <a:t> and </a:t>
            </a:r>
            <a:r>
              <a:rPr lang="en-GB" sz="1100" dirty="0" err="1">
                <a:solidFill>
                  <a:srgbClr val="000000"/>
                </a:solidFill>
                <a:latin typeface="Century Gothic"/>
                <a:cs typeface="Century Gothic"/>
              </a:rPr>
              <a:t>Guilia</a:t>
            </a:r>
            <a:r>
              <a:rPr lang="en-GB" sz="1100" dirty="0">
                <a:solidFill>
                  <a:srgbClr val="000000"/>
                </a:solidFill>
                <a:latin typeface="Century Gothic"/>
                <a:cs typeface="Century Gothic"/>
              </a:rPr>
              <a:t> </a:t>
            </a:r>
            <a:r>
              <a:rPr lang="en-GB" sz="1100" dirty="0" err="1">
                <a:solidFill>
                  <a:srgbClr val="000000"/>
                </a:solidFill>
                <a:latin typeface="Century Gothic"/>
                <a:cs typeface="Century Gothic"/>
              </a:rPr>
              <a:t>Longobardi</a:t>
            </a:r>
            <a:r>
              <a:rPr lang="en-GB" sz="1100" dirty="0">
                <a:solidFill>
                  <a:srgbClr val="000000"/>
                </a:solidFill>
                <a:latin typeface="Century Gothic"/>
                <a:cs typeface="Century Gothic"/>
              </a:rPr>
              <a:t> are the two </a:t>
            </a:r>
            <a:r>
              <a:rPr lang="en-GB" dirty="0" smtClean="0">
                <a:solidFill>
                  <a:srgbClr val="000000"/>
                </a:solidFill>
                <a:latin typeface="Century Gothic"/>
                <a:cs typeface="Century Gothic"/>
              </a:rPr>
              <a:t>expert </a:t>
            </a:r>
            <a:r>
              <a:rPr lang="en-GB" sz="1100" dirty="0">
                <a:solidFill>
                  <a:srgbClr val="000000"/>
                </a:solidFill>
                <a:latin typeface="Century Gothic"/>
                <a:cs typeface="Century Gothic"/>
              </a:rPr>
              <a:t>aestheticians at LACLINIC-MONTREUX. These two professionals share their expertise with us for the development of our Helena Rubinstein skincare protocols.</a:t>
            </a:r>
          </a:p>
          <a:p>
            <a:endParaRPr lang="en-GB" dirty="0" smtClean="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54</a:t>
            </a:fld>
            <a:endParaRPr lang="fr-FR"/>
          </a:p>
        </p:txBody>
      </p:sp>
    </p:spTree>
    <p:extLst>
      <p:ext uri="{BB962C8B-B14F-4D97-AF65-F5344CB8AC3E}">
        <p14:creationId xmlns:p14="http://schemas.microsoft.com/office/powerpoint/2010/main" val="1381262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b="1" dirty="0">
                <a:solidFill>
                  <a:srgbClr val="000000"/>
                </a:solidFill>
                <a:latin typeface="Century Gothic" pitchFamily="18" charset="0"/>
              </a:rPr>
              <a:t>Plastic, reconstructive and aesthetic surgery FMH</a:t>
            </a:r>
          </a:p>
          <a:p>
            <a:pPr algn="just"/>
            <a:r>
              <a:rPr lang="en-GB" sz="1000" i="1" dirty="0" err="1">
                <a:solidFill>
                  <a:srgbClr val="000000"/>
                </a:solidFill>
                <a:latin typeface="Century Gothic" pitchFamily="18" charset="0"/>
              </a:rPr>
              <a:t>Dr.</a:t>
            </a:r>
            <a:r>
              <a:rPr lang="en-GB" sz="1000" i="1" dirty="0">
                <a:solidFill>
                  <a:srgbClr val="000000"/>
                </a:solidFill>
                <a:latin typeface="Century Gothic" pitchFamily="18" charset="0"/>
              </a:rPr>
              <a:t> Michel Pfulg is the founder of </a:t>
            </a:r>
            <a:r>
              <a:rPr lang="en-GB" sz="1000" i="1" dirty="0" err="1">
                <a:solidFill>
                  <a:srgbClr val="000000"/>
                </a:solidFill>
                <a:latin typeface="Century Gothic" pitchFamily="18" charset="0"/>
              </a:rPr>
              <a:t>Laclinic</a:t>
            </a:r>
            <a:r>
              <a:rPr lang="en-GB" sz="1000" i="1" dirty="0">
                <a:solidFill>
                  <a:srgbClr val="000000"/>
                </a:solidFill>
                <a:latin typeface="Century Gothic" pitchFamily="18" charset="0"/>
              </a:rPr>
              <a:t>. He began his career as an aesthetic surgeon, leading a hospital-based plastic and reconstructive surgery department before being named director of the aesthetic surgery department at Clinique Valmont, in the </a:t>
            </a:r>
            <a:r>
              <a:rPr lang="en-GB" sz="1000" i="1" dirty="0" err="1">
                <a:solidFill>
                  <a:srgbClr val="000000"/>
                </a:solidFill>
                <a:latin typeface="Century Gothic" pitchFamily="18" charset="0"/>
              </a:rPr>
              <a:t>Hauts</a:t>
            </a:r>
            <a:r>
              <a:rPr lang="en-GB" sz="1000" i="1" dirty="0">
                <a:solidFill>
                  <a:srgbClr val="000000"/>
                </a:solidFill>
                <a:latin typeface="Century Gothic" pitchFamily="18" charset="0"/>
              </a:rPr>
              <a:t> de </a:t>
            </a:r>
            <a:r>
              <a:rPr lang="en-GB" sz="1000" i="1" dirty="0" err="1">
                <a:solidFill>
                  <a:srgbClr val="000000"/>
                </a:solidFill>
                <a:latin typeface="Century Gothic" pitchFamily="18" charset="0"/>
              </a:rPr>
              <a:t>Montreux</a:t>
            </a:r>
            <a:r>
              <a:rPr lang="en-GB" sz="1000" i="1" dirty="0">
                <a:solidFill>
                  <a:srgbClr val="000000"/>
                </a:solidFill>
                <a:latin typeface="Century Gothic" pitchFamily="18" charset="0"/>
              </a:rPr>
              <a:t>, Switzerland. He then practiced his speciality at the La Prairie clinic in </a:t>
            </a:r>
            <a:r>
              <a:rPr lang="en-GB" sz="1000" i="1" dirty="0" err="1">
                <a:solidFill>
                  <a:srgbClr val="000000"/>
                </a:solidFill>
                <a:latin typeface="Century Gothic" pitchFamily="18" charset="0"/>
              </a:rPr>
              <a:t>Clarens-Montreux</a:t>
            </a:r>
            <a:r>
              <a:rPr lang="en-GB" sz="1000" i="1" dirty="0">
                <a:solidFill>
                  <a:srgbClr val="000000"/>
                </a:solidFill>
                <a:latin typeface="Century Gothic" pitchFamily="18" charset="0"/>
              </a:rPr>
              <a:t>.</a:t>
            </a:r>
          </a:p>
          <a:p>
            <a:r>
              <a:rPr lang="en-GB" sz="1000" dirty="0">
                <a:solidFill>
                  <a:srgbClr val="000000"/>
                </a:solidFill>
                <a:latin typeface="Century Gothic" pitchFamily="18" charset="0"/>
              </a:rPr>
              <a:t>"The harmony of the face or body depends as much on technical and medical competence as it does on artistic style". Whether in terms of aesthetic surgery or reconstructive surgery, he never revolutionizes.  He perfects. </a:t>
            </a:r>
            <a:r>
              <a:rPr lang="en-GB" sz="1000" dirty="0"/>
              <a:t/>
            </a:r>
            <a:br>
              <a:rPr lang="en-GB" sz="1000" dirty="0"/>
            </a:br>
            <a:r>
              <a:rPr lang="en-GB" sz="1000" dirty="0"/>
              <a:t/>
            </a:r>
            <a:br>
              <a:rPr lang="en-GB" sz="1000" dirty="0"/>
            </a:br>
            <a:r>
              <a:rPr lang="en-GB" sz="1000" dirty="0" err="1">
                <a:solidFill>
                  <a:srgbClr val="000000"/>
                </a:solidFill>
                <a:latin typeface="Century Gothic" pitchFamily="18" charset="0"/>
              </a:rPr>
              <a:t>Dr.</a:t>
            </a:r>
            <a:r>
              <a:rPr lang="en-GB" sz="1000" dirty="0">
                <a:solidFill>
                  <a:srgbClr val="000000"/>
                </a:solidFill>
                <a:latin typeface="Century Gothic" pitchFamily="18" charset="0"/>
              </a:rPr>
              <a:t> Michel </a:t>
            </a:r>
            <a:r>
              <a:rPr lang="en-GB" sz="1000" dirty="0" err="1">
                <a:solidFill>
                  <a:srgbClr val="000000"/>
                </a:solidFill>
                <a:latin typeface="Century Gothic" pitchFamily="18" charset="0"/>
              </a:rPr>
              <a:t>Pfulg's</a:t>
            </a:r>
            <a:r>
              <a:rPr lang="en-GB" sz="1000" dirty="0">
                <a:solidFill>
                  <a:srgbClr val="000000"/>
                </a:solidFill>
                <a:latin typeface="Century Gothic" pitchFamily="18" charset="0"/>
              </a:rPr>
              <a:t> belief has become the key to his reputation. His natural sense of aesthetics and the passion he has for his art has led him to take a leading position among those who now give this science noble ranking and allow him to make a name for himself. </a:t>
            </a:r>
            <a:r>
              <a:rPr lang="en-GB" sz="1000" dirty="0"/>
              <a:t/>
            </a:r>
            <a:br>
              <a:rPr lang="en-GB" sz="1000" dirty="0"/>
            </a:br>
            <a:r>
              <a:rPr lang="en-GB" sz="1000" dirty="0"/>
              <a:t/>
            </a:r>
            <a:br>
              <a:rPr lang="en-GB" sz="1000" dirty="0"/>
            </a:br>
            <a:r>
              <a:rPr lang="en-GB" sz="1000" dirty="0" err="1">
                <a:solidFill>
                  <a:srgbClr val="000000"/>
                </a:solidFill>
                <a:latin typeface="Century Gothic" pitchFamily="18" charset="0"/>
              </a:rPr>
              <a:t>Dr.</a:t>
            </a:r>
            <a:r>
              <a:rPr lang="en-GB" sz="1000" dirty="0">
                <a:solidFill>
                  <a:srgbClr val="000000"/>
                </a:solidFill>
                <a:latin typeface="Century Gothic" pitchFamily="18" charset="0"/>
              </a:rPr>
              <a:t> Michel Pfulg is a member of the </a:t>
            </a:r>
            <a:r>
              <a:rPr lang="en-GB" sz="1000" i="1" dirty="0" err="1">
                <a:solidFill>
                  <a:srgbClr val="000000"/>
                </a:solidFill>
                <a:latin typeface="Century Gothic" pitchFamily="18" charset="0"/>
              </a:rPr>
              <a:t>Société</a:t>
            </a:r>
            <a:r>
              <a:rPr lang="en-GB" sz="1000" i="1" dirty="0">
                <a:solidFill>
                  <a:srgbClr val="000000"/>
                </a:solidFill>
                <a:latin typeface="Century Gothic" pitchFamily="18" charset="0"/>
              </a:rPr>
              <a:t> Suisse de </a:t>
            </a:r>
            <a:r>
              <a:rPr lang="en-GB" sz="1000" i="1" dirty="0" err="1">
                <a:solidFill>
                  <a:srgbClr val="000000"/>
                </a:solidFill>
                <a:latin typeface="Century Gothic" pitchFamily="18" charset="0"/>
              </a:rPr>
              <a:t>Médecine</a:t>
            </a:r>
            <a:r>
              <a:rPr lang="en-GB" sz="1000" dirty="0">
                <a:solidFill>
                  <a:srgbClr val="000000"/>
                </a:solidFill>
                <a:latin typeface="Century Gothic" pitchFamily="18" charset="0"/>
              </a:rPr>
              <a:t>, the </a:t>
            </a:r>
            <a:r>
              <a:rPr lang="en-GB" sz="1000" i="1" dirty="0" err="1">
                <a:solidFill>
                  <a:srgbClr val="000000"/>
                </a:solidFill>
                <a:latin typeface="Century Gothic" pitchFamily="18" charset="0"/>
              </a:rPr>
              <a:t>Société</a:t>
            </a:r>
            <a:r>
              <a:rPr lang="en-GB" sz="1000" i="1" dirty="0">
                <a:solidFill>
                  <a:srgbClr val="000000"/>
                </a:solidFill>
                <a:latin typeface="Century Gothic" pitchFamily="18" charset="0"/>
              </a:rPr>
              <a:t> Suisse de </a:t>
            </a:r>
            <a:r>
              <a:rPr lang="en-GB" sz="1000" i="1" dirty="0" err="1">
                <a:solidFill>
                  <a:srgbClr val="000000"/>
                </a:solidFill>
                <a:latin typeface="Century Gothic" pitchFamily="18" charset="0"/>
              </a:rPr>
              <a:t>Chirurgie</a:t>
            </a:r>
            <a:r>
              <a:rPr lang="en-GB" sz="1000" i="1" dirty="0">
                <a:solidFill>
                  <a:srgbClr val="000000"/>
                </a:solidFill>
                <a:latin typeface="Century Gothic" pitchFamily="18" charset="0"/>
              </a:rPr>
              <a:t> </a:t>
            </a:r>
            <a:r>
              <a:rPr lang="en-GB" sz="1000" i="1" dirty="0" err="1">
                <a:solidFill>
                  <a:srgbClr val="000000"/>
                </a:solidFill>
                <a:latin typeface="Century Gothic" pitchFamily="18" charset="0"/>
              </a:rPr>
              <a:t>Plastique</a:t>
            </a:r>
            <a:r>
              <a:rPr lang="en-GB" sz="1000" i="1" dirty="0">
                <a:solidFill>
                  <a:srgbClr val="000000"/>
                </a:solidFill>
                <a:latin typeface="Century Gothic" pitchFamily="18" charset="0"/>
              </a:rPr>
              <a:t>, Reconstructive et </a:t>
            </a:r>
            <a:r>
              <a:rPr lang="en-GB" sz="1000" i="1" dirty="0" err="1">
                <a:solidFill>
                  <a:srgbClr val="000000"/>
                </a:solidFill>
                <a:latin typeface="Century Gothic" pitchFamily="18" charset="0"/>
              </a:rPr>
              <a:t>Esthétique</a:t>
            </a:r>
            <a:r>
              <a:rPr lang="en-GB" sz="1000" dirty="0">
                <a:solidFill>
                  <a:srgbClr val="000000"/>
                </a:solidFill>
                <a:latin typeface="Century Gothic" pitchFamily="18" charset="0"/>
              </a:rPr>
              <a:t>, the </a:t>
            </a:r>
            <a:r>
              <a:rPr lang="en-GB" sz="1000" i="1" dirty="0" err="1">
                <a:solidFill>
                  <a:srgbClr val="000000"/>
                </a:solidFill>
                <a:latin typeface="Century Gothic" pitchFamily="18" charset="0"/>
              </a:rPr>
              <a:t>Société</a:t>
            </a:r>
            <a:r>
              <a:rPr lang="en-GB" sz="1000" i="1" dirty="0">
                <a:solidFill>
                  <a:srgbClr val="000000"/>
                </a:solidFill>
                <a:latin typeface="Century Gothic" pitchFamily="18" charset="0"/>
              </a:rPr>
              <a:t> Suisse de </a:t>
            </a:r>
            <a:r>
              <a:rPr lang="en-GB" sz="1000" i="1" dirty="0" err="1">
                <a:solidFill>
                  <a:srgbClr val="000000"/>
                </a:solidFill>
                <a:latin typeface="Century Gothic" pitchFamily="18" charset="0"/>
              </a:rPr>
              <a:t>Médecine</a:t>
            </a:r>
            <a:r>
              <a:rPr lang="en-GB" sz="1000" i="1" dirty="0">
                <a:solidFill>
                  <a:srgbClr val="000000"/>
                </a:solidFill>
                <a:latin typeface="Century Gothic" pitchFamily="18" charset="0"/>
              </a:rPr>
              <a:t> </a:t>
            </a:r>
            <a:r>
              <a:rPr lang="en-GB" sz="1000" i="1" dirty="0" err="1">
                <a:solidFill>
                  <a:srgbClr val="000000"/>
                </a:solidFill>
                <a:latin typeface="Century Gothic" pitchFamily="18" charset="0"/>
              </a:rPr>
              <a:t>Esthétique</a:t>
            </a:r>
            <a:r>
              <a:rPr lang="en-GB" sz="1000" dirty="0">
                <a:solidFill>
                  <a:srgbClr val="000000"/>
                </a:solidFill>
                <a:latin typeface="Century Gothic" pitchFamily="18" charset="0"/>
              </a:rPr>
              <a:t>, which he chaired in 2004,  the International Society for Aesthetic Plastic Surgery and the International Confederation of Plastic and Reconstructive Surgeons. </a:t>
            </a:r>
            <a:r>
              <a:rPr lang="en-GB" sz="1000" dirty="0"/>
              <a:t/>
            </a:r>
            <a:br>
              <a:rPr lang="en-GB" sz="1000" dirty="0"/>
            </a:br>
            <a:r>
              <a:rPr lang="en-GB" sz="1000" dirty="0"/>
              <a:t/>
            </a:r>
            <a:br>
              <a:rPr lang="en-GB" sz="1000" dirty="0"/>
            </a:br>
            <a:r>
              <a:rPr lang="en-GB" sz="1000" dirty="0">
                <a:solidFill>
                  <a:srgbClr val="000000"/>
                </a:solidFill>
                <a:latin typeface="Century Gothic" pitchFamily="18" charset="0"/>
              </a:rPr>
              <a:t>This author of many scientific articles is also an international correspondent and member of the American Society for Aesthetic Surgery. </a:t>
            </a:r>
            <a:r>
              <a:rPr lang="en-GB" sz="1000" dirty="0"/>
              <a:t/>
            </a:r>
            <a:br>
              <a:rPr lang="en-GB" sz="1000" dirty="0"/>
            </a:br>
            <a:r>
              <a:rPr lang="en-GB" sz="1000" dirty="0">
                <a:solidFill>
                  <a:srgbClr val="000000"/>
                </a:solidFill>
                <a:latin typeface="Century Gothic" pitchFamily="18" charset="0"/>
              </a:rPr>
              <a:t>He work "</a:t>
            </a:r>
            <a:r>
              <a:rPr lang="en-GB" sz="1000" i="1" dirty="0">
                <a:solidFill>
                  <a:srgbClr val="000000"/>
                </a:solidFill>
                <a:latin typeface="Century Gothic" pitchFamily="18" charset="0"/>
              </a:rPr>
              <a:t>La </a:t>
            </a:r>
            <a:r>
              <a:rPr lang="en-GB" sz="1000" i="1" dirty="0" err="1">
                <a:solidFill>
                  <a:srgbClr val="000000"/>
                </a:solidFill>
                <a:latin typeface="Century Gothic" pitchFamily="18" charset="0"/>
              </a:rPr>
              <a:t>Beauté</a:t>
            </a:r>
            <a:r>
              <a:rPr lang="en-GB" sz="1000" i="1" dirty="0">
                <a:solidFill>
                  <a:srgbClr val="000000"/>
                </a:solidFill>
                <a:latin typeface="Century Gothic" pitchFamily="18" charset="0"/>
              </a:rPr>
              <a:t>, tout un Art</a:t>
            </a:r>
            <a:r>
              <a:rPr lang="en-GB" sz="1000" dirty="0">
                <a:solidFill>
                  <a:srgbClr val="000000"/>
                </a:solidFill>
                <a:latin typeface="Century Gothic" pitchFamily="18" charset="0"/>
              </a:rPr>
              <a:t>" was published in 1998 by Editions </a:t>
            </a:r>
            <a:r>
              <a:rPr lang="en-GB" sz="1000" dirty="0" err="1">
                <a:solidFill>
                  <a:srgbClr val="000000"/>
                </a:solidFill>
                <a:latin typeface="Century Gothic" pitchFamily="18" charset="0"/>
              </a:rPr>
              <a:t>Arziates</a:t>
            </a:r>
            <a:r>
              <a:rPr lang="en-GB" sz="1000" dirty="0">
                <a:solidFill>
                  <a:srgbClr val="000000"/>
                </a:solidFill>
                <a:latin typeface="Century Gothic" pitchFamily="18" charset="0"/>
              </a:rPr>
              <a:t>. </a:t>
            </a:r>
          </a:p>
          <a:p>
            <a:pPr algn="just"/>
            <a:endParaRPr lang="en-GB"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55</a:t>
            </a:fld>
            <a:endParaRPr lang="fr-FR"/>
          </a:p>
        </p:txBody>
      </p:sp>
    </p:spTree>
    <p:extLst>
      <p:ext uri="{BB962C8B-B14F-4D97-AF65-F5344CB8AC3E}">
        <p14:creationId xmlns:p14="http://schemas.microsoft.com/office/powerpoint/2010/main" val="2663950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dirty="0">
                <a:solidFill>
                  <a:srgbClr val="000000"/>
                </a:solidFill>
                <a:latin typeface="Century Gothic" pitchFamily="18" charset="0"/>
              </a:rPr>
              <a:t>Here are the 4 most popular aesthetic medicine procedures at LACLINIC-MONTREUX, the prestigious aesthetic medicine and surgery clinic in Switzerland.</a:t>
            </a:r>
          </a:p>
          <a:p>
            <a:pPr algn="just"/>
            <a:endParaRPr lang="en-GB" sz="1000" dirty="0">
              <a:latin typeface="Century Gothic" pitchFamily="34" charset="0"/>
            </a:endParaRPr>
          </a:p>
          <a:p>
            <a:pPr algn="just"/>
            <a:r>
              <a:rPr lang="en-GB" sz="1000" dirty="0">
                <a:solidFill>
                  <a:srgbClr val="000000"/>
                </a:solidFill>
                <a:latin typeface="Century Gothic" pitchFamily="18" charset="0"/>
              </a:rPr>
              <a:t>Let's learn more about these 4 aesthetic medicine procedures in just a few words: </a:t>
            </a:r>
          </a:p>
          <a:p>
            <a:pPr algn="just"/>
            <a:endParaRPr lang="en-GB" sz="1000" dirty="0">
              <a:latin typeface="Century Gothic" pitchFamily="34" charset="0"/>
            </a:endParaRPr>
          </a:p>
          <a:p>
            <a:pPr algn="just" defTabSz="914324">
              <a:defRPr/>
            </a:pPr>
            <a:r>
              <a:rPr lang="en-GB" sz="1000" dirty="0">
                <a:solidFill>
                  <a:srgbClr val="000000"/>
                </a:solidFill>
                <a:latin typeface="Century Gothic" pitchFamily="18" charset="0"/>
              </a:rPr>
              <a:t>1- </a:t>
            </a:r>
            <a:r>
              <a:rPr lang="en-GB" sz="1000" dirty="0" err="1">
                <a:solidFill>
                  <a:srgbClr val="000000"/>
                </a:solidFill>
                <a:latin typeface="Century Gothic" pitchFamily="18" charset="0"/>
              </a:rPr>
              <a:t>Mesolift</a:t>
            </a:r>
            <a:r>
              <a:rPr lang="en-GB" sz="1000" dirty="0">
                <a:solidFill>
                  <a:srgbClr val="000000"/>
                </a:solidFill>
                <a:latin typeface="Century Gothic" pitchFamily="18" charset="0"/>
              </a:rPr>
              <a:t>: micro injections of vitamins, revitalizing anti-ageing molecules (hyaluronic acid) and amino acids into the dermis to deliver radiance to the skin, leaving it smooth and with an instant lift effect.  </a:t>
            </a:r>
          </a:p>
          <a:p>
            <a:pPr algn="just" defTabSz="914324">
              <a:defRPr/>
            </a:pPr>
            <a:endParaRPr lang="en-GB" sz="1000" dirty="0">
              <a:latin typeface="Century Gothic" pitchFamily="34" charset="0"/>
            </a:endParaRPr>
          </a:p>
          <a:p>
            <a:pPr algn="just" defTabSz="914324">
              <a:defRPr/>
            </a:pPr>
            <a:r>
              <a:rPr lang="en-GB" sz="1000" dirty="0">
                <a:solidFill>
                  <a:srgbClr val="000000"/>
                </a:solidFill>
                <a:latin typeface="Century Gothic" pitchFamily="18" charset="0"/>
              </a:rPr>
              <a:t>2- Peeling: the application of an acid solution onto the skin using a brush, to renew the epidermis through desquamation and improve the skin quality: wrinkles and imperfections are erased.   </a:t>
            </a:r>
          </a:p>
          <a:p>
            <a:pPr algn="just"/>
            <a:endParaRPr lang="en-GB" sz="1000" dirty="0">
              <a:latin typeface="Century Gothic" pitchFamily="34" charset="0"/>
            </a:endParaRPr>
          </a:p>
          <a:p>
            <a:pPr algn="just"/>
            <a:r>
              <a:rPr lang="en-GB" sz="1000" dirty="0">
                <a:solidFill>
                  <a:srgbClr val="000000"/>
                </a:solidFill>
                <a:latin typeface="Century Gothic" pitchFamily="18" charset="0"/>
              </a:rPr>
              <a:t>3- Laser: a technique which diffuses pulsed light on 3 wavelengths to target the 3 signs of chromatic ageing, for more radiant, more even-toned skin: dark spots, redness and imperfections are reduced.</a:t>
            </a:r>
          </a:p>
          <a:p>
            <a:pPr algn="just"/>
            <a:endParaRPr lang="en-GB" sz="1000" dirty="0">
              <a:latin typeface="Century Gothic" pitchFamily="34" charset="0"/>
            </a:endParaRPr>
          </a:p>
          <a:p>
            <a:pPr algn="just"/>
            <a:r>
              <a:rPr lang="en-GB" sz="1000" dirty="0">
                <a:solidFill>
                  <a:srgbClr val="000000"/>
                </a:solidFill>
                <a:latin typeface="Century Gothic" pitchFamily="18" charset="0"/>
              </a:rPr>
              <a:t>4- Hyaluronic acid injections: intradermal injections of hyaluronic acid, which help to fill wrinkles and restore volume to the patient's face by reviving the energy and vitality of the skin.</a:t>
            </a:r>
          </a:p>
          <a:p>
            <a:pPr algn="just"/>
            <a:endParaRPr lang="en-GB" sz="1000" dirty="0">
              <a:latin typeface="Century Gothic" pitchFamily="34" charset="0"/>
            </a:endParaRPr>
          </a:p>
          <a:p>
            <a:pPr algn="just"/>
            <a:r>
              <a:rPr lang="en-GB" sz="1000" dirty="0">
                <a:solidFill>
                  <a:srgbClr val="000000"/>
                </a:solidFill>
                <a:latin typeface="Century Gothic" pitchFamily="18" charset="0"/>
              </a:rPr>
              <a:t>These 4 procedures are designed to correct the skin. </a:t>
            </a:r>
          </a:p>
          <a:p>
            <a:pPr algn="just"/>
            <a:endParaRPr lang="en-GB" sz="1000" dirty="0">
              <a:latin typeface="Century Gothic" pitchFamily="34" charset="0"/>
            </a:endParaRPr>
          </a:p>
          <a:p>
            <a:pPr algn="just"/>
            <a:r>
              <a:rPr lang="en-GB" sz="1000" dirty="0">
                <a:solidFill>
                  <a:srgbClr val="000000"/>
                </a:solidFill>
                <a:latin typeface="Century Gothic" pitchFamily="18" charset="0"/>
              </a:rPr>
              <a:t>After each aesthetic medicine procedure, post-operative care is administered to the patient's face. This skincare is designed to repair the skin intensely, as it has just endured the "aggression" of the procedure.</a:t>
            </a:r>
          </a:p>
          <a:p>
            <a:pPr algn="just"/>
            <a:endParaRPr lang="en-GB" sz="1000" dirty="0">
              <a:latin typeface="Century Gothic" pitchFamily="34" charset="0"/>
            </a:endParaRPr>
          </a:p>
          <a:p>
            <a:pPr algn="just"/>
            <a:r>
              <a:rPr lang="en-GB" sz="1000" dirty="0">
                <a:solidFill>
                  <a:srgbClr val="000000"/>
                </a:solidFill>
                <a:latin typeface="Century Gothic" pitchFamily="18" charset="0"/>
              </a:rPr>
              <a:t>Helena Rubinstein and LACLINIC-MONTREUX have taken inspiration from these 4 procedures and post-operative care techniques to develop its Re-PLASTY range.</a:t>
            </a:r>
          </a:p>
          <a:p>
            <a:pPr algn="just"/>
            <a:endParaRPr lang="en-GB" sz="1000" dirty="0">
              <a:latin typeface="Century Gothic" pitchFamily="34" charset="0"/>
            </a:endParaRPr>
          </a:p>
          <a:p>
            <a:pPr algn="just"/>
            <a:r>
              <a:rPr lang="en-GB" sz="1000" dirty="0">
                <a:solidFill>
                  <a:srgbClr val="000000"/>
                </a:solidFill>
                <a:latin typeface="Century Gothic" pitchFamily="18" charset="0"/>
              </a:rPr>
              <a:t>We are now going to go into detail for each aesthetic medicine procedure, then we will examine each of the products in the Re-PLASTY range. </a:t>
            </a: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56</a:t>
            </a:fld>
            <a:endParaRPr lang="fr-FR"/>
          </a:p>
        </p:txBody>
      </p:sp>
    </p:spTree>
    <p:extLst>
      <p:ext uri="{BB962C8B-B14F-4D97-AF65-F5344CB8AC3E}">
        <p14:creationId xmlns:p14="http://schemas.microsoft.com/office/powerpoint/2010/main" val="2337143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24">
              <a:defRPr/>
            </a:pPr>
            <a:r>
              <a:rPr lang="fr-FR" sz="1000" i="1" dirty="0">
                <a:solidFill>
                  <a:srgbClr val="000000"/>
                </a:solidFill>
                <a:latin typeface="Century Gothic" pitchFamily="18" charset="0"/>
              </a:rPr>
              <a:t>Film pending, </a:t>
            </a:r>
            <a:r>
              <a:rPr lang="fr-FR" sz="1000" i="1" dirty="0" err="1">
                <a:solidFill>
                  <a:srgbClr val="000000"/>
                </a:solidFill>
                <a:latin typeface="Century Gothic" pitchFamily="18" charset="0"/>
              </a:rPr>
              <a:t>arrival</a:t>
            </a:r>
            <a:r>
              <a:rPr lang="fr-FR" sz="1000" i="1" dirty="0">
                <a:solidFill>
                  <a:srgbClr val="000000"/>
                </a:solidFill>
                <a:latin typeface="Century Gothic" pitchFamily="18" charset="0"/>
              </a:rPr>
              <a:t> </a:t>
            </a:r>
            <a:r>
              <a:rPr lang="fr-FR" sz="1000" i="1" dirty="0" err="1">
                <a:solidFill>
                  <a:srgbClr val="000000"/>
                </a:solidFill>
                <a:latin typeface="Century Gothic" pitchFamily="18" charset="0"/>
              </a:rPr>
              <a:t>September</a:t>
            </a:r>
            <a:r>
              <a:rPr lang="fr-FR" sz="1000" i="1" dirty="0">
                <a:solidFill>
                  <a:srgbClr val="000000"/>
                </a:solidFill>
                <a:latin typeface="Century Gothic" pitchFamily="18" charset="0"/>
              </a:rPr>
              <a:t>.. </a:t>
            </a:r>
          </a:p>
          <a:p>
            <a:endParaRPr lang="fr-FR" sz="1000" i="1"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57</a:t>
            </a:fld>
            <a:endParaRPr lang="fr-FR"/>
          </a:p>
        </p:txBody>
      </p:sp>
    </p:spTree>
    <p:extLst>
      <p:ext uri="{BB962C8B-B14F-4D97-AF65-F5344CB8AC3E}">
        <p14:creationId xmlns:p14="http://schemas.microsoft.com/office/powerpoint/2010/main" val="3880958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58</a:t>
            </a:fld>
            <a:endParaRPr lang="fr-FR"/>
          </a:p>
        </p:txBody>
      </p:sp>
    </p:spTree>
    <p:extLst>
      <p:ext uri="{BB962C8B-B14F-4D97-AF65-F5344CB8AC3E}">
        <p14:creationId xmlns:p14="http://schemas.microsoft.com/office/powerpoint/2010/main" val="993996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00" dirty="0">
                <a:solidFill>
                  <a:srgbClr val="000000"/>
                </a:solidFill>
                <a:latin typeface="Century Gothic" pitchFamily="18" charset="0"/>
              </a:rPr>
              <a:t>"MESOTHERAPY:  Technique which involves a sub-cutaneous injection of active ingredients (droplets of medication are deposited under the skin using fine needles). </a:t>
            </a:r>
          </a:p>
          <a:p>
            <a:r>
              <a:rPr lang="en-GB" sz="1000" dirty="0">
                <a:solidFill>
                  <a:srgbClr val="000000"/>
                </a:solidFill>
                <a:latin typeface="Century Gothic" pitchFamily="18" charset="0"/>
              </a:rPr>
              <a:t>Main advantage:  Achieve a local effect with no toxicity for the other organs and without any drug-related interaction." </a:t>
            </a:r>
          </a:p>
          <a:p>
            <a:pPr marL="171435" indent="-171435">
              <a:buFontTx/>
              <a:buChar char="-"/>
            </a:pPr>
            <a:endParaRPr lang="en-GB" sz="1000" dirty="0">
              <a:latin typeface="Century Gothic" pitchFamily="34" charset="0"/>
            </a:endParaRPr>
          </a:p>
          <a:p>
            <a:r>
              <a:rPr lang="en-GB" sz="1000" dirty="0">
                <a:solidFill>
                  <a:srgbClr val="000000"/>
                </a:solidFill>
                <a:latin typeface="Century Gothic" pitchFamily="18" charset="0"/>
              </a:rPr>
              <a:t>"In aesthetic medicine, </a:t>
            </a:r>
            <a:r>
              <a:rPr lang="en-GB" sz="1000" dirty="0" err="1">
                <a:solidFill>
                  <a:srgbClr val="000000"/>
                </a:solidFill>
                <a:latin typeface="Century Gothic" pitchFamily="18" charset="0"/>
              </a:rPr>
              <a:t>mesotherapy</a:t>
            </a:r>
            <a:r>
              <a:rPr lang="en-GB" sz="1000" dirty="0">
                <a:solidFill>
                  <a:srgbClr val="000000"/>
                </a:solidFill>
                <a:latin typeface="Century Gothic" pitchFamily="18" charset="0"/>
              </a:rPr>
              <a:t> helps to treat skin ageing, cellulite and hair loss.”</a:t>
            </a:r>
          </a:p>
          <a:p>
            <a:endParaRPr lang="en-GB" sz="1000" dirty="0">
              <a:latin typeface="Century Gothic" pitchFamily="34" charset="0"/>
            </a:endParaRPr>
          </a:p>
          <a:p>
            <a:endParaRPr lang="en-GB" sz="1000" dirty="0">
              <a:latin typeface="Century Gothic" pitchFamily="34" charset="0"/>
            </a:endParaRPr>
          </a:p>
          <a:p>
            <a:endParaRPr lang="en-GB"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59</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95375" y="828675"/>
            <a:ext cx="5011738" cy="375920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6</a:t>
            </a:fld>
            <a:endParaRPr lang="fr-FR">
              <a:solidFill>
                <a:prstClr val="black"/>
              </a:solidFill>
            </a:endParaRPr>
          </a:p>
        </p:txBody>
      </p:sp>
      <p:sp>
        <p:nvSpPr>
          <p:cNvPr id="6" name="Espace réservé des commentaires 5"/>
          <p:cNvSpPr>
            <a:spLocks noGrp="1"/>
          </p:cNvSpPr>
          <p:nvPr>
            <p:ph type="body" idx="1"/>
          </p:nvPr>
        </p:nvSpPr>
        <p:spPr>
          <a:xfrm>
            <a:off x="741364" y="4829175"/>
            <a:ext cx="5688012" cy="2100555"/>
          </a:xfrm>
          <a:prstGeom prst="rect">
            <a:avLst/>
          </a:prstGeom>
        </p:spPr>
        <p:txBody>
          <a:bodyPr wrap="square">
            <a:spAutoFit/>
          </a:bodyPr>
          <a:lstStyle/>
          <a:p>
            <a:pPr marL="180941" indent="-180941" algn="just">
              <a:buFont typeface="Wingdings" pitchFamily="2" charset="2"/>
              <a:buChar char="§"/>
            </a:pPr>
            <a:r>
              <a:rPr lang="fr-FR" sz="1000" dirty="0">
                <a:solidFill>
                  <a:srgbClr val="000000"/>
                </a:solidFill>
                <a:latin typeface="Century Gothic" pitchFamily="34" charset="0"/>
              </a:rPr>
              <a:t>Comment on the contents</a:t>
            </a:r>
          </a:p>
          <a:p>
            <a:pPr algn="just"/>
            <a:endParaRPr lang="fr-FR" sz="1000" dirty="0">
              <a:solidFill>
                <a:srgbClr val="000000"/>
              </a:solidFill>
              <a:latin typeface="Century Gothic" pitchFamily="34" charset="0"/>
            </a:endParaRPr>
          </a:p>
          <a:p>
            <a:pPr marL="180941" indent="-180941" algn="just" defTabSz="912748">
              <a:buFont typeface="Wingdings" pitchFamily="2" charset="2"/>
              <a:buChar char="§"/>
              <a:defRPr/>
            </a:pPr>
            <a:r>
              <a:rPr lang="en-US" sz="1000" dirty="0">
                <a:solidFill>
                  <a:srgbClr val="000000"/>
                </a:solidFill>
                <a:latin typeface="Century Gothic" pitchFamily="34" charset="0"/>
              </a:rPr>
              <a:t>State the objectives for the training session:</a:t>
            </a:r>
          </a:p>
          <a:p>
            <a:pPr marL="452353" indent="-271413" algn="just" defTabSz="912748">
              <a:defRPr/>
            </a:pPr>
            <a:endParaRPr lang="fr-FR" sz="1000" dirty="0">
              <a:solidFill>
                <a:srgbClr val="000000"/>
              </a:solidFill>
              <a:latin typeface="Century Gothic" pitchFamily="34" charset="0"/>
            </a:endParaRPr>
          </a:p>
          <a:p>
            <a:pPr marL="452353" indent="-271413" algn="just" defTabSz="912748">
              <a:buFont typeface="Wingdings" pitchFamily="2" charset="2"/>
              <a:buChar char="Ø"/>
              <a:defRPr/>
            </a:pPr>
            <a:r>
              <a:rPr lang="en-US" sz="1000" dirty="0">
                <a:solidFill>
                  <a:srgbClr val="000000"/>
                </a:solidFill>
                <a:latin typeface="Century Gothic" pitchFamily="34" charset="0"/>
              </a:rPr>
              <a:t>Improve understanding about the skin’s biological characteristics, the way skin works and the skin’s role</a:t>
            </a:r>
          </a:p>
          <a:p>
            <a:pPr marL="452353" indent="-271413" algn="just" defTabSz="912748">
              <a:buFont typeface="Wingdings" pitchFamily="2" charset="2"/>
              <a:buChar char="Ø"/>
              <a:defRPr/>
            </a:pPr>
            <a:endParaRPr lang="en-US" sz="1000" dirty="0">
              <a:solidFill>
                <a:srgbClr val="000000"/>
              </a:solidFill>
              <a:latin typeface="Century Gothic" pitchFamily="34" charset="0"/>
            </a:endParaRPr>
          </a:p>
          <a:p>
            <a:pPr marL="452353" indent="-271413" algn="just" defTabSz="912748">
              <a:buFont typeface="Wingdings" pitchFamily="2" charset="2"/>
              <a:buChar char="Ø"/>
              <a:defRPr/>
            </a:pPr>
            <a:r>
              <a:rPr lang="en-US" sz="1000" dirty="0">
                <a:solidFill>
                  <a:srgbClr val="000000"/>
                </a:solidFill>
                <a:latin typeface="Century Gothic" pitchFamily="34" charset="0"/>
              </a:rPr>
              <a:t>Be able to answer expert customer questions about the ageing process in order to recommend the product that is best suited to the customer’s concerns.</a:t>
            </a:r>
            <a:endParaRPr lang="fr-FR" sz="1000" dirty="0">
              <a:solidFill>
                <a:srgbClr val="000000"/>
              </a:solidFill>
              <a:latin typeface="Century Gothic" pitchFamily="34" charset="0"/>
            </a:endParaRPr>
          </a:p>
          <a:p>
            <a:pPr algn="just" defTabSz="912748">
              <a:defRPr/>
            </a:pPr>
            <a:endParaRPr lang="fr-FR" sz="1000" dirty="0">
              <a:solidFill>
                <a:srgbClr val="000000"/>
              </a:solidFill>
              <a:latin typeface="Century Gothic" pitchFamily="34" charset="0"/>
            </a:endParaRPr>
          </a:p>
          <a:p>
            <a:pPr algn="just" defTabSz="912748">
              <a:defRPr/>
            </a:pPr>
            <a:r>
              <a:rPr lang="fr-FR" sz="1000" u="sng" dirty="0">
                <a:solidFill>
                  <a:srgbClr val="000000"/>
                </a:solidFill>
                <a:latin typeface="Century Gothic" pitchFamily="34" charset="0"/>
              </a:rPr>
              <a:t>Transition :</a:t>
            </a:r>
          </a:p>
          <a:p>
            <a:pPr algn="just" defTabSz="912748">
              <a:defRPr/>
            </a:pPr>
            <a:r>
              <a:rPr lang="en-US" sz="1000" dirty="0">
                <a:solidFill>
                  <a:srgbClr val="000000"/>
                </a:solidFill>
                <a:latin typeface="Century Gothic" pitchFamily="34" charset="0"/>
              </a:rPr>
              <a:t>“Before we start studying the different elements of THE SKIN, I would like you to tell me what the word "SKIN" means to you.”</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00" dirty="0">
                <a:solidFill>
                  <a:srgbClr val="000000"/>
                </a:solidFill>
                <a:latin typeface="Century Gothic" pitchFamily="18" charset="0"/>
              </a:rPr>
              <a:t>"In aesthetic medicine, </a:t>
            </a:r>
            <a:r>
              <a:rPr lang="en-GB" sz="1000" dirty="0" err="1">
                <a:solidFill>
                  <a:srgbClr val="000000"/>
                </a:solidFill>
                <a:latin typeface="Century Gothic" pitchFamily="18" charset="0"/>
              </a:rPr>
              <a:t>mesotherapy</a:t>
            </a:r>
            <a:r>
              <a:rPr lang="en-GB" sz="1000" dirty="0">
                <a:solidFill>
                  <a:srgbClr val="000000"/>
                </a:solidFill>
                <a:latin typeface="Century Gothic" pitchFamily="18" charset="0"/>
              </a:rPr>
              <a:t> helps to treat: </a:t>
            </a:r>
          </a:p>
          <a:p>
            <a:endParaRPr lang="en-GB" sz="1000" dirty="0">
              <a:latin typeface="Century Gothic" pitchFamily="34" charset="0"/>
            </a:endParaRPr>
          </a:p>
          <a:p>
            <a:pPr marL="171435" indent="-171435">
              <a:buFontTx/>
              <a:buChar char="-"/>
            </a:pPr>
            <a:r>
              <a:rPr lang="en-GB" sz="1000" b="1" dirty="0">
                <a:solidFill>
                  <a:srgbClr val="000000"/>
                </a:solidFill>
                <a:latin typeface="Century Gothic" pitchFamily="18" charset="0"/>
              </a:rPr>
              <a:t>Skin ageing</a:t>
            </a:r>
            <a:r>
              <a:rPr lang="en-GB" sz="1000" dirty="0">
                <a:solidFill>
                  <a:srgbClr val="000000"/>
                </a:solidFill>
                <a:latin typeface="Century Gothic" pitchFamily="18" charset="0"/>
              </a:rPr>
              <a:t>: "injection of a cocktail of vitamins and hyaluronic acid. The result is a glossy sheen, with a gradual reduction in the number of fine wrinkles and firming of the skin." </a:t>
            </a:r>
          </a:p>
          <a:p>
            <a:r>
              <a:rPr lang="en-GB" sz="1000" dirty="0">
                <a:solidFill>
                  <a:srgbClr val="000000"/>
                </a:solidFill>
                <a:latin typeface="Century Gothic" pitchFamily="18" charset="0"/>
              </a:rPr>
              <a:t>     Price: from €290</a:t>
            </a:r>
          </a:p>
          <a:p>
            <a:endParaRPr lang="en-GB" sz="1000" dirty="0">
              <a:latin typeface="Century Gothic" pitchFamily="34" charset="0"/>
            </a:endParaRPr>
          </a:p>
          <a:p>
            <a:pPr marL="171435" indent="-171435">
              <a:buFontTx/>
              <a:buChar char="-"/>
            </a:pPr>
            <a:r>
              <a:rPr lang="en-GB" sz="1000" b="1" dirty="0">
                <a:solidFill>
                  <a:srgbClr val="000000"/>
                </a:solidFill>
                <a:latin typeface="Century Gothic" pitchFamily="18" charset="0"/>
              </a:rPr>
              <a:t>Cellulite</a:t>
            </a:r>
            <a:r>
              <a:rPr lang="en-GB" sz="1000" dirty="0">
                <a:solidFill>
                  <a:srgbClr val="000000"/>
                </a:solidFill>
                <a:latin typeface="Century Gothic" pitchFamily="18" charset="0"/>
              </a:rPr>
              <a:t>:  "injection of medicines which release the fats and tone up the muscles and veins. This leads to a loss of fat which can be measured in centimetres and a reduction in the 'orange peel skin' effect." </a:t>
            </a:r>
          </a:p>
          <a:p>
            <a:r>
              <a:rPr lang="en-GB" sz="1000" dirty="0">
                <a:solidFill>
                  <a:srgbClr val="000000"/>
                </a:solidFill>
                <a:latin typeface="Century Gothic" pitchFamily="18" charset="0"/>
              </a:rPr>
              <a:t>     Price: from €210</a:t>
            </a:r>
          </a:p>
          <a:p>
            <a:endParaRPr lang="en-GB" sz="1000" dirty="0">
              <a:latin typeface="Century Gothic" pitchFamily="34" charset="0"/>
            </a:endParaRPr>
          </a:p>
          <a:p>
            <a:pPr marL="171435" indent="-171435">
              <a:buFontTx/>
              <a:buChar char="-"/>
            </a:pPr>
            <a:r>
              <a:rPr lang="en-GB" sz="1000" b="1" dirty="0">
                <a:solidFill>
                  <a:srgbClr val="000000"/>
                </a:solidFill>
                <a:latin typeface="Century Gothic" pitchFamily="18" charset="0"/>
              </a:rPr>
              <a:t>Hair loss</a:t>
            </a:r>
            <a:r>
              <a:rPr lang="en-GB" sz="1000" dirty="0">
                <a:solidFill>
                  <a:srgbClr val="000000"/>
                </a:solidFill>
                <a:latin typeface="Century Gothic" pitchFamily="18" charset="0"/>
              </a:rPr>
              <a:t>, ”by injecting the vitamins and trace elements needed for regrowth. The result is that hair stops dropping out to start with, and then later on there is gradual regrowth." </a:t>
            </a:r>
          </a:p>
          <a:p>
            <a:r>
              <a:rPr lang="en-GB" sz="1000" dirty="0">
                <a:solidFill>
                  <a:srgbClr val="000000"/>
                </a:solidFill>
                <a:latin typeface="Century Gothic" pitchFamily="18" charset="0"/>
              </a:rPr>
              <a:t>     Price: from €210</a:t>
            </a:r>
          </a:p>
          <a:p>
            <a:pPr marL="171435" indent="-171435">
              <a:buFontTx/>
              <a:buChar char="-"/>
            </a:pPr>
            <a:endParaRPr lang="en-GB" sz="1000" dirty="0">
              <a:latin typeface="Century Gothic" pitchFamily="34" charset="0"/>
            </a:endParaRPr>
          </a:p>
          <a:p>
            <a:endParaRPr lang="en-GB" sz="1000" dirty="0">
              <a:latin typeface="Century Gothic" pitchFamily="34" charset="0"/>
            </a:endParaRPr>
          </a:p>
          <a:p>
            <a:r>
              <a:rPr lang="en-GB" sz="1000" dirty="0">
                <a:solidFill>
                  <a:srgbClr val="000000"/>
                </a:solidFill>
                <a:latin typeface="Century Gothic" pitchFamily="18" charset="0"/>
              </a:rPr>
              <a:t>At Helena Rubinstein, we have taken inspiration from </a:t>
            </a:r>
            <a:r>
              <a:rPr lang="en-GB" sz="1000" dirty="0" err="1">
                <a:solidFill>
                  <a:srgbClr val="000000"/>
                </a:solidFill>
                <a:latin typeface="Century Gothic" pitchFamily="18" charset="0"/>
              </a:rPr>
              <a:t>mesotherapy</a:t>
            </a:r>
            <a:r>
              <a:rPr lang="en-GB" sz="1000" dirty="0">
                <a:solidFill>
                  <a:srgbClr val="000000"/>
                </a:solidFill>
                <a:latin typeface="Century Gothic" pitchFamily="18" charset="0"/>
              </a:rPr>
              <a:t> which targets skin ageing.</a:t>
            </a:r>
          </a:p>
          <a:p>
            <a:endParaRPr lang="en-GB"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60</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00" dirty="0">
                <a:solidFill>
                  <a:srgbClr val="000000"/>
                </a:solidFill>
                <a:latin typeface="Century Gothic" pitchFamily="18" charset="0"/>
              </a:rPr>
              <a:t>"Treatment is administered using very fine needles. It is practically painless and does not require any preparation or particular post-session care. Injections cause moderate pain which can be described as similar to an insect sting. May be performed by hand or using an electric gun device.  Exceptionally, bruising may occur on the face, spreading within a few days to the body. </a:t>
            </a:r>
          </a:p>
          <a:p>
            <a:endParaRPr lang="en-GB" sz="1000" dirty="0">
              <a:latin typeface="Century Gothic" pitchFamily="34" charset="0"/>
            </a:endParaRPr>
          </a:p>
          <a:p>
            <a:r>
              <a:rPr lang="en-GB" sz="1000" dirty="0">
                <a:solidFill>
                  <a:srgbClr val="000000"/>
                </a:solidFill>
                <a:latin typeface="Century Gothic" pitchFamily="18" charset="0"/>
              </a:rPr>
              <a:t>There are no contra-indications, other than pregnancy. The treatment is performed in sessions every 10 days for 4 to 6 weeks, then a booster treatment every 6 to 8 weeks."</a:t>
            </a:r>
          </a:p>
          <a:p>
            <a:endParaRPr lang="en-GB" sz="1000" dirty="0">
              <a:latin typeface="Century Gothic" pitchFamily="34" charset="0"/>
            </a:endParaRPr>
          </a:p>
          <a:p>
            <a:endParaRPr lang="en-GB"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61</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62</a:t>
            </a:fld>
            <a:endParaRPr lang="fr-FR"/>
          </a:p>
        </p:txBody>
      </p:sp>
    </p:spTree>
    <p:extLst>
      <p:ext uri="{BB962C8B-B14F-4D97-AF65-F5344CB8AC3E}">
        <p14:creationId xmlns:p14="http://schemas.microsoft.com/office/powerpoint/2010/main" val="41384351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00" dirty="0">
                <a:solidFill>
                  <a:srgbClr val="000000"/>
                </a:solidFill>
                <a:latin typeface="Century Gothic" pitchFamily="18" charset="0"/>
              </a:rPr>
              <a:t>"In aesthetic medicine, peeling helps to smooth away wrinkles and fine lines by eliminating the upper layer of skin, which contains the most damaged cells in the epidermis. It leaves the skin smoother and stimulates collagen and elastin </a:t>
            </a:r>
            <a:r>
              <a:rPr lang="en-GB" sz="1000" dirty="0" err="1">
                <a:solidFill>
                  <a:srgbClr val="000000"/>
                </a:solidFill>
                <a:latin typeface="Century Gothic" pitchFamily="18" charset="0"/>
              </a:rPr>
              <a:t>fiber</a:t>
            </a:r>
            <a:r>
              <a:rPr lang="en-GB" sz="1000" dirty="0">
                <a:solidFill>
                  <a:srgbClr val="000000"/>
                </a:solidFill>
                <a:latin typeface="Century Gothic" pitchFamily="18" charset="0"/>
              </a:rPr>
              <a:t> synthesis.</a:t>
            </a:r>
          </a:p>
          <a:p>
            <a:endParaRPr lang="en-GB" sz="1000" dirty="0">
              <a:latin typeface="Century Gothic" pitchFamily="34" charset="0"/>
            </a:endParaRPr>
          </a:p>
          <a:p>
            <a:r>
              <a:rPr lang="en-GB" sz="1000" dirty="0">
                <a:solidFill>
                  <a:srgbClr val="000000"/>
                </a:solidFill>
                <a:latin typeface="Century Gothic" pitchFamily="18" charset="0"/>
              </a:rPr>
              <a:t>Peeling helps to treat pigmentation spots, fine lines, minor acne scars and skin sagging.  Different peels deliver varying degrees of action depth depending on the concentration of the products, the type of substance used, the time left on the skin and the number of layers applied."</a:t>
            </a:r>
          </a:p>
          <a:p>
            <a:endParaRPr lang="en-GB" sz="1000" dirty="0">
              <a:latin typeface="Century Gothic" pitchFamily="34" charset="0"/>
            </a:endParaRPr>
          </a:p>
          <a:p>
            <a:r>
              <a:rPr lang="en-GB" sz="1000" dirty="0">
                <a:solidFill>
                  <a:srgbClr val="000000"/>
                </a:solidFill>
                <a:latin typeface="Century Gothic" pitchFamily="18" charset="0"/>
              </a:rPr>
              <a:t>We are now going to see that there are 3 types of peels.</a:t>
            </a:r>
          </a:p>
          <a:p>
            <a:endParaRPr lang="en-GB" sz="1000" dirty="0">
              <a:latin typeface="Century Gothic" pitchFamily="34" charset="0"/>
            </a:endParaRPr>
          </a:p>
          <a:p>
            <a:endParaRPr lang="en-GB" sz="1000" dirty="0">
              <a:latin typeface="Century Gothic" pitchFamily="34" charset="0"/>
            </a:endParaRPr>
          </a:p>
          <a:p>
            <a:endParaRPr lang="en-GB"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63</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sz="1000" b="1" dirty="0">
                <a:solidFill>
                  <a:srgbClr val="000000"/>
                </a:solidFill>
                <a:latin typeface="Century Gothic"/>
                <a:cs typeface="Century Gothic"/>
              </a:rPr>
              <a:t> - Surface peel (</a:t>
            </a:r>
            <a:r>
              <a:rPr lang="en-GB" sz="1000" b="1" dirty="0" err="1">
                <a:solidFill>
                  <a:srgbClr val="000000"/>
                </a:solidFill>
                <a:latin typeface="Century Gothic"/>
                <a:cs typeface="Century Gothic"/>
              </a:rPr>
              <a:t>Glycopeel</a:t>
            </a:r>
            <a:r>
              <a:rPr lang="en-GB" sz="1000" b="1" dirty="0">
                <a:solidFill>
                  <a:srgbClr val="000000"/>
                </a:solidFill>
                <a:latin typeface="Century Gothic"/>
                <a:cs typeface="Century Gothic"/>
              </a:rPr>
              <a:t>, Alpha-Beta) </a:t>
            </a:r>
          </a:p>
          <a:p>
            <a:pPr algn="just" defTabSz="914324">
              <a:defRPr/>
            </a:pPr>
            <a:r>
              <a:rPr lang="en-GB" sz="1100" dirty="0">
                <a:latin typeface="Century Gothic"/>
                <a:cs typeface="Century Gothic"/>
              </a:rPr>
              <a:t>“Surface peels act on the epidermis and the outer layer of the dermis. They can be used to treat acne, oily skin, certain forms of </a:t>
            </a:r>
            <a:r>
              <a:rPr lang="en-GB" sz="1100" dirty="0" err="1">
                <a:latin typeface="Century Gothic"/>
                <a:cs typeface="Century Gothic"/>
              </a:rPr>
              <a:t>lentigo</a:t>
            </a:r>
            <a:r>
              <a:rPr lang="en-GB" sz="1100" dirty="0">
                <a:latin typeface="Century Gothic"/>
                <a:cs typeface="Century Gothic"/>
              </a:rPr>
              <a:t> and fine wrinkles. Surface peels are carried out using glycolic acid. They can sometimes cause moderate burning and tingling sensations and any red blotches on the skin are always minimal. Complete healing takes a week and the treatments can be repeated for in-depth action.”</a:t>
            </a:r>
            <a:endParaRPr lang="en-GB" sz="1000" dirty="0">
              <a:solidFill>
                <a:srgbClr val="000000"/>
              </a:solidFill>
              <a:latin typeface="Century Gothic"/>
              <a:cs typeface="Century Gothic"/>
            </a:endParaRPr>
          </a:p>
          <a:p>
            <a:pPr algn="just"/>
            <a:r>
              <a:rPr lang="en-GB" sz="1000" dirty="0">
                <a:solidFill>
                  <a:srgbClr val="000000"/>
                </a:solidFill>
                <a:latin typeface="Century Gothic"/>
                <a:cs typeface="Century Gothic"/>
              </a:rPr>
              <a:t>Price:  €250</a:t>
            </a:r>
          </a:p>
          <a:p>
            <a:pPr algn="just"/>
            <a:endParaRPr lang="en-GB" sz="1000" dirty="0">
              <a:latin typeface="Century Gothic"/>
              <a:cs typeface="Century Gothic"/>
            </a:endParaRPr>
          </a:p>
          <a:p>
            <a:pPr algn="just"/>
            <a:r>
              <a:rPr lang="en-GB" sz="1000" b="1" dirty="0">
                <a:solidFill>
                  <a:srgbClr val="000000"/>
                </a:solidFill>
                <a:latin typeface="Century Gothic"/>
                <a:cs typeface="Century Gothic"/>
              </a:rPr>
              <a:t>- Medium peel (Easy Peel, </a:t>
            </a:r>
            <a:r>
              <a:rPr lang="en-GB" sz="1000" b="1" dirty="0" err="1">
                <a:solidFill>
                  <a:srgbClr val="000000"/>
                </a:solidFill>
                <a:latin typeface="Century Gothic"/>
                <a:cs typeface="Century Gothic"/>
              </a:rPr>
              <a:t>Amelan</a:t>
            </a:r>
            <a:r>
              <a:rPr lang="en-GB" sz="1000" b="1" dirty="0">
                <a:solidFill>
                  <a:srgbClr val="000000"/>
                </a:solidFill>
                <a:latin typeface="Century Gothic"/>
                <a:cs typeface="Century Gothic"/>
              </a:rPr>
              <a:t>) </a:t>
            </a:r>
          </a:p>
          <a:p>
            <a:pPr algn="just"/>
            <a:endParaRPr lang="en-GB" sz="1000" dirty="0">
              <a:latin typeface="Century Gothic"/>
              <a:cs typeface="Century Gothic"/>
            </a:endParaRPr>
          </a:p>
          <a:p>
            <a:pPr algn="just"/>
            <a:r>
              <a:rPr lang="en-GB" sz="1000" dirty="0">
                <a:solidFill>
                  <a:srgbClr val="000000"/>
                </a:solidFill>
                <a:latin typeface="Century Gothic"/>
                <a:cs typeface="Century Gothic"/>
              </a:rPr>
              <a:t>"</a:t>
            </a:r>
            <a:r>
              <a:rPr lang="en-GB" sz="1100" dirty="0">
                <a:latin typeface="Century Gothic"/>
                <a:cs typeface="Century Gothic"/>
              </a:rPr>
              <a:t>Medium peels work on the deepest layers, up to the middle dermis. Medium peels are the most painful and cause red blotches which last for a number of days, then desquamation. Healing takes place after a fortnight. We generally use trichloroacetic acid (TCA) or </a:t>
            </a:r>
            <a:r>
              <a:rPr lang="en-GB" sz="1100" dirty="0" err="1">
                <a:latin typeface="Century Gothic"/>
                <a:cs typeface="Century Gothic"/>
              </a:rPr>
              <a:t>Amelan</a:t>
            </a:r>
            <a:r>
              <a:rPr lang="en-GB" sz="1100" dirty="0">
                <a:latin typeface="Century Gothic"/>
                <a:cs typeface="Century Gothic"/>
              </a:rPr>
              <a:t> to treat pigmentation marks on the skin.”</a:t>
            </a:r>
            <a:endParaRPr lang="en-GB" sz="1000" dirty="0">
              <a:solidFill>
                <a:srgbClr val="000000"/>
              </a:solidFill>
              <a:latin typeface="Century Gothic"/>
              <a:cs typeface="Century Gothic"/>
            </a:endParaRPr>
          </a:p>
          <a:p>
            <a:pPr algn="just"/>
            <a:r>
              <a:rPr lang="en-GB" sz="1000" dirty="0">
                <a:solidFill>
                  <a:srgbClr val="000000"/>
                </a:solidFill>
                <a:latin typeface="Century Gothic"/>
                <a:cs typeface="Century Gothic"/>
              </a:rPr>
              <a:t>Price:  Easy Peel: €290, </a:t>
            </a:r>
            <a:r>
              <a:rPr lang="en-GB" sz="1000" dirty="0" err="1">
                <a:solidFill>
                  <a:srgbClr val="000000"/>
                </a:solidFill>
                <a:latin typeface="Century Gothic"/>
                <a:cs typeface="Century Gothic"/>
              </a:rPr>
              <a:t>Amelan</a:t>
            </a:r>
            <a:r>
              <a:rPr lang="en-GB" sz="1000" dirty="0">
                <a:solidFill>
                  <a:srgbClr val="000000"/>
                </a:solidFill>
                <a:latin typeface="Century Gothic"/>
                <a:cs typeface="Century Gothic"/>
              </a:rPr>
              <a:t>, €1250</a:t>
            </a:r>
          </a:p>
          <a:p>
            <a:pPr algn="just"/>
            <a:endParaRPr lang="en-GB" sz="1000" dirty="0">
              <a:latin typeface="Century Gothic"/>
              <a:cs typeface="Century Gothic"/>
            </a:endParaRPr>
          </a:p>
          <a:p>
            <a:pPr algn="just"/>
            <a:r>
              <a:rPr lang="en-GB" sz="1000" b="1" dirty="0">
                <a:solidFill>
                  <a:srgbClr val="000000"/>
                </a:solidFill>
                <a:latin typeface="Century Gothic"/>
                <a:cs typeface="Century Gothic"/>
              </a:rPr>
              <a:t>- Deep peel (Phenol)</a:t>
            </a:r>
          </a:p>
          <a:p>
            <a:pPr algn="just"/>
            <a:endParaRPr lang="en-GB" sz="1000" dirty="0">
              <a:latin typeface="Century Gothic"/>
              <a:cs typeface="Century Gothic"/>
            </a:endParaRPr>
          </a:p>
          <a:p>
            <a:pPr algn="just"/>
            <a:r>
              <a:rPr lang="en-GB" sz="1100" dirty="0">
                <a:latin typeface="Century Gothic"/>
                <a:cs typeface="Century Gothic"/>
              </a:rPr>
              <a:t>“Deep peels go all the way down to the deep layer of the dermis. They are carried out under </a:t>
            </a:r>
            <a:r>
              <a:rPr lang="en-GB" sz="1100" dirty="0" err="1">
                <a:latin typeface="Century Gothic"/>
                <a:cs typeface="Century Gothic"/>
              </a:rPr>
              <a:t>anaesthesiological</a:t>
            </a:r>
            <a:r>
              <a:rPr lang="en-GB" sz="1100" dirty="0">
                <a:latin typeface="Century Gothic"/>
                <a:cs typeface="Century Gothic"/>
              </a:rPr>
              <a:t> monitoring by an aesthetic surgeon.”</a:t>
            </a:r>
          </a:p>
          <a:p>
            <a:pPr algn="just"/>
            <a:r>
              <a:rPr lang="en-GB" sz="1000" dirty="0">
                <a:solidFill>
                  <a:srgbClr val="000000"/>
                </a:solidFill>
                <a:latin typeface="Century Gothic"/>
                <a:cs typeface="Century Gothic"/>
              </a:rPr>
              <a:t>Price: subject to estimate, from €2,900</a:t>
            </a:r>
          </a:p>
          <a:p>
            <a:pPr algn="just"/>
            <a:endParaRPr lang="en-GB" sz="1000" dirty="0">
              <a:latin typeface="Century Gothic"/>
              <a:cs typeface="Century Gothic"/>
            </a:endParaRPr>
          </a:p>
          <a:p>
            <a:pPr algn="just"/>
            <a:endParaRPr lang="en-GB" sz="1000" dirty="0">
              <a:latin typeface="Century Gothic"/>
              <a:cs typeface="Century Gothic"/>
            </a:endParaRPr>
          </a:p>
          <a:p>
            <a:pPr algn="just"/>
            <a:endParaRPr lang="en-GB" sz="1000" dirty="0">
              <a:latin typeface="Century Gothic"/>
              <a:cs typeface="Century Gothic"/>
            </a:endParaRPr>
          </a:p>
          <a:p>
            <a:pPr algn="just"/>
            <a:endParaRPr lang="en-GB" sz="1000" dirty="0">
              <a:latin typeface="Century Gothic"/>
              <a:cs typeface="Century Gothic"/>
            </a:endParaRPr>
          </a:p>
          <a:p>
            <a:pPr algn="just"/>
            <a:endParaRPr lang="en-GB" sz="1000" dirty="0">
              <a:latin typeface="Century Gothic"/>
              <a:cs typeface="Century Gothic"/>
            </a:endParaRPr>
          </a:p>
          <a:p>
            <a:pPr algn="just"/>
            <a:endParaRPr lang="en-GB" sz="1000" dirty="0">
              <a:latin typeface="Century Gothic"/>
              <a:cs typeface="Century Gothic"/>
            </a:endParaRPr>
          </a:p>
          <a:p>
            <a:pPr algn="just"/>
            <a:endParaRPr lang="en-GB" sz="1000" dirty="0">
              <a:latin typeface="Century Gothic"/>
              <a:cs typeface="Century Gothic"/>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64</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dirty="0">
                <a:solidFill>
                  <a:srgbClr val="000000"/>
                </a:solidFill>
                <a:latin typeface="Century Gothic" pitchFamily="18" charset="0"/>
              </a:rPr>
              <a:t>”</a:t>
            </a:r>
            <a:r>
              <a:rPr lang="en-US" sz="1000" b="1" dirty="0">
                <a:solidFill>
                  <a:srgbClr val="000000"/>
                </a:solidFill>
                <a:latin typeface="Century Gothic" pitchFamily="18" charset="0"/>
              </a:rPr>
              <a:t>Surface peels </a:t>
            </a:r>
            <a:r>
              <a:rPr lang="en-US" sz="1000" dirty="0">
                <a:solidFill>
                  <a:srgbClr val="000000"/>
                </a:solidFill>
                <a:latin typeface="Century Gothic" pitchFamily="18" charset="0"/>
              </a:rPr>
              <a:t>are carried out every 10 to 15 days and are then spaced out subsequently"</a:t>
            </a:r>
          </a:p>
          <a:p>
            <a:endParaRPr lang="en-US" sz="1000" dirty="0">
              <a:latin typeface="Century Gothic" pitchFamily="34" charset="0"/>
            </a:endParaRPr>
          </a:p>
          <a:p>
            <a:r>
              <a:rPr lang="en-US" sz="1000" dirty="0">
                <a:solidFill>
                  <a:srgbClr val="000000"/>
                </a:solidFill>
                <a:latin typeface="Century Gothic" pitchFamily="18" charset="0"/>
              </a:rPr>
              <a:t>What to do prior to the treatment:  </a:t>
            </a:r>
            <a:r>
              <a:rPr lang="en-US" sz="1000" dirty="0"/>
              <a:t/>
            </a:r>
            <a:br>
              <a:rPr lang="en-US" sz="1000" dirty="0"/>
            </a:br>
            <a:r>
              <a:rPr lang="en-US" sz="1000" dirty="0">
                <a:solidFill>
                  <a:srgbClr val="000000"/>
                </a:solidFill>
                <a:latin typeface="Century Gothic" pitchFamily="18" charset="0"/>
              </a:rPr>
              <a:t>Apply a cream with fruit acids that the dermatologist will prescribe for you, at least 15 days before the peel. </a:t>
            </a:r>
            <a:r>
              <a:rPr lang="en-US" sz="1000" dirty="0"/>
              <a:t/>
            </a:r>
            <a:br>
              <a:rPr lang="en-US" sz="1000" dirty="0"/>
            </a:br>
            <a:r>
              <a:rPr lang="en-US" sz="1000" dirty="0"/>
              <a:t/>
            </a:r>
            <a:br>
              <a:rPr lang="en-US" sz="1000" dirty="0"/>
            </a:br>
            <a:r>
              <a:rPr lang="en-US" sz="1000" dirty="0">
                <a:solidFill>
                  <a:srgbClr val="000000"/>
                </a:solidFill>
                <a:latin typeface="Century Gothic" pitchFamily="18" charset="0"/>
              </a:rPr>
              <a:t>What to avoid before the peel:  </a:t>
            </a:r>
            <a:r>
              <a:rPr lang="en-US" sz="1000" dirty="0"/>
              <a:t/>
            </a:r>
            <a:br>
              <a:rPr lang="en-US" sz="1000" dirty="0"/>
            </a:br>
            <a:r>
              <a:rPr lang="en-US" sz="1000" dirty="0">
                <a:solidFill>
                  <a:srgbClr val="000000"/>
                </a:solidFill>
                <a:latin typeface="Century Gothic" pitchFamily="18" charset="0"/>
              </a:rPr>
              <a:t>Do not apply any other cream without informing your dermatologist and above all, do not apply a cream containing acidic vitamin A. </a:t>
            </a:r>
            <a:r>
              <a:rPr lang="en-US" sz="1000" dirty="0"/>
              <a:t/>
            </a:r>
            <a:br>
              <a:rPr lang="en-US" sz="1000" dirty="0"/>
            </a:br>
            <a:r>
              <a:rPr lang="en-US" sz="1000" dirty="0"/>
              <a:t/>
            </a:r>
            <a:br>
              <a:rPr lang="en-US" sz="1000" dirty="0"/>
            </a:br>
            <a:endParaRPr lang="en-US" sz="1000" dirty="0"/>
          </a:p>
          <a:p>
            <a:r>
              <a:rPr lang="en-US" sz="1000" dirty="0">
                <a:solidFill>
                  <a:srgbClr val="000000"/>
                </a:solidFill>
                <a:latin typeface="Century Gothic" pitchFamily="18" charset="0"/>
              </a:rPr>
              <a:t>”</a:t>
            </a:r>
            <a:r>
              <a:rPr lang="en-US" sz="1000" b="1" dirty="0">
                <a:solidFill>
                  <a:srgbClr val="000000"/>
                </a:solidFill>
                <a:latin typeface="Century Gothic" pitchFamily="18" charset="0"/>
              </a:rPr>
              <a:t>Medium peels </a:t>
            </a:r>
            <a:r>
              <a:rPr lang="en-US" sz="1000" dirty="0">
                <a:solidFill>
                  <a:srgbClr val="000000"/>
                </a:solidFill>
                <a:latin typeface="Century Gothic" pitchFamily="18" charset="0"/>
              </a:rPr>
              <a:t>are carried out less frequently. Avoid sun exposure (not advisable for a few days after a peel due to the risk of cutaneous hyperpigmentation), there are no contra-indications."</a:t>
            </a:r>
          </a:p>
          <a:p>
            <a:endParaRPr lang="en-US" sz="1000" dirty="0">
              <a:latin typeface="Century Gothic" pitchFamily="34" charset="0"/>
            </a:endParaRPr>
          </a:p>
          <a:p>
            <a:r>
              <a:rPr lang="en-US" sz="1000" dirty="0">
                <a:solidFill>
                  <a:srgbClr val="000000"/>
                </a:solidFill>
                <a:latin typeface="Century Gothic" pitchFamily="18" charset="0"/>
              </a:rPr>
              <a:t>What to do prior to the treatment:  </a:t>
            </a:r>
          </a:p>
          <a:p>
            <a:r>
              <a:rPr lang="en-US" sz="1000" dirty="0">
                <a:solidFill>
                  <a:srgbClr val="000000"/>
                </a:solidFill>
                <a:latin typeface="Century Gothic" pitchFamily="18" charset="0"/>
              </a:rPr>
              <a:t>The darker the skin, the more preparation it needs </a:t>
            </a:r>
            <a:r>
              <a:rPr lang="en-US" sz="1000" dirty="0"/>
              <a:t/>
            </a:r>
            <a:br>
              <a:rPr lang="en-US" sz="1000" dirty="0"/>
            </a:br>
            <a:r>
              <a:rPr lang="en-US" sz="1000" dirty="0">
                <a:solidFill>
                  <a:srgbClr val="000000"/>
                </a:solidFill>
                <a:latin typeface="Century Gothic" pitchFamily="18" charset="0"/>
              </a:rPr>
              <a:t>These creams contain hydroquinone and acidic vitamin A, that are applied morning and evening for several weeks prior to the peel. </a:t>
            </a:r>
            <a:r>
              <a:rPr lang="en-US" sz="1000" dirty="0"/>
              <a:t/>
            </a:r>
            <a:br>
              <a:rPr lang="en-US" sz="1000" dirty="0"/>
            </a:br>
            <a:r>
              <a:rPr lang="en-US" sz="1000" dirty="0">
                <a:solidFill>
                  <a:srgbClr val="000000"/>
                </a:solidFill>
                <a:latin typeface="Century Gothic" pitchFamily="18" charset="0"/>
              </a:rPr>
              <a:t>These preparations are stopped 5 days before the peel, in order to avoid treating irritated skin. </a:t>
            </a:r>
            <a:r>
              <a:rPr lang="en-US" sz="1000" dirty="0"/>
              <a:t/>
            </a:r>
            <a:br>
              <a:rPr lang="en-US" sz="1000" dirty="0"/>
            </a:br>
            <a:r>
              <a:rPr lang="en-US" sz="1000" dirty="0"/>
              <a:t/>
            </a:r>
            <a:br>
              <a:rPr lang="en-US" sz="1000" dirty="0"/>
            </a:br>
            <a:r>
              <a:rPr lang="en-US" sz="1000" b="1" dirty="0">
                <a:solidFill>
                  <a:srgbClr val="000000"/>
                </a:solidFill>
                <a:latin typeface="Century Gothic" pitchFamily="18" charset="0"/>
              </a:rPr>
              <a:t>Deep peels: </a:t>
            </a:r>
            <a:endParaRPr lang="en-US" sz="1000" b="1" dirty="0">
              <a:latin typeface="Century Gothic" pitchFamily="34" charset="0"/>
            </a:endParaRPr>
          </a:p>
          <a:p>
            <a:r>
              <a:rPr lang="en-US" sz="1000" dirty="0">
                <a:solidFill>
                  <a:srgbClr val="000000"/>
                </a:solidFill>
                <a:latin typeface="Century Gothic" pitchFamily="18" charset="0"/>
              </a:rPr>
              <a:t>What to do prior to the treatment:  </a:t>
            </a:r>
          </a:p>
          <a:p>
            <a:r>
              <a:rPr lang="en-US" sz="1000" dirty="0">
                <a:solidFill>
                  <a:srgbClr val="000000"/>
                </a:solidFill>
                <a:latin typeface="Century Gothic" pitchFamily="18" charset="0"/>
              </a:rPr>
              <a:t>An anti-herpes treatment is required if the whole face is being treated with a peel.  </a:t>
            </a:r>
          </a:p>
          <a:p>
            <a:endParaRPr lang="en-US" sz="1000" dirty="0">
              <a:latin typeface="Century Gothic" pitchFamily="34" charset="0"/>
            </a:endParaRPr>
          </a:p>
          <a:p>
            <a:r>
              <a:rPr lang="en-US" sz="1000" dirty="0">
                <a:solidFill>
                  <a:srgbClr val="000000"/>
                </a:solidFill>
                <a:latin typeface="Century Gothic" pitchFamily="18" charset="0"/>
              </a:rPr>
              <a:t>Post-operative</a:t>
            </a:r>
            <a:r>
              <a:rPr lang="en-US" sz="1000" dirty="0"/>
              <a:t/>
            </a:r>
            <a:br>
              <a:rPr lang="en-US" sz="1000" dirty="0"/>
            </a:br>
            <a:r>
              <a:rPr lang="en-US" sz="1000" dirty="0">
                <a:solidFill>
                  <a:srgbClr val="000000"/>
                </a:solidFill>
                <a:latin typeface="Century Gothic" pitchFamily="18" charset="0"/>
              </a:rPr>
              <a:t>You will have to wear a dressing that will prevent you from having a social and professional life for 8 days. Redness will continue for several weeks, but it will be easily concealed with high-coverage make-up. </a:t>
            </a:r>
            <a:r>
              <a:rPr lang="en-US" sz="1000" dirty="0"/>
              <a:t/>
            </a:r>
            <a:br>
              <a:rPr lang="en-US" sz="1000" dirty="0"/>
            </a:br>
            <a:r>
              <a:rPr lang="en-US" sz="1000" dirty="0">
                <a:solidFill>
                  <a:srgbClr val="000000"/>
                </a:solidFill>
                <a:latin typeface="Century Gothic" pitchFamily="18" charset="0"/>
              </a:rPr>
              <a:t>Do not expose your face to the sun for 6 months. </a:t>
            </a:r>
            <a:r>
              <a:rPr lang="en-US" sz="1000" dirty="0"/>
              <a:t/>
            </a:r>
            <a:br>
              <a:rPr lang="en-US" sz="1000" dirty="0"/>
            </a:br>
            <a:endParaRPr lang="en-US" sz="1000" dirty="0"/>
          </a:p>
          <a:p>
            <a:r>
              <a:rPr lang="en-US" sz="1000" dirty="0">
                <a:solidFill>
                  <a:srgbClr val="000000"/>
                </a:solidFill>
                <a:latin typeface="Century Gothic" pitchFamily="18" charset="0"/>
              </a:rPr>
              <a:t>Peels must not be followed by sun exposure (not recommended during the days following the peel due to the risk of cutaneous hyperpigmentation), </a:t>
            </a:r>
          </a:p>
          <a:p>
            <a:endParaRPr lang="en-US" sz="1000" dirty="0">
              <a:latin typeface="Century Gothic" pitchFamily="34" charset="0"/>
            </a:endParaRPr>
          </a:p>
          <a:p>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65</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66</a:t>
            </a:fld>
            <a:endParaRPr lang="fr-FR"/>
          </a:p>
        </p:txBody>
      </p:sp>
    </p:spTree>
    <p:extLst>
      <p:ext uri="{BB962C8B-B14F-4D97-AF65-F5344CB8AC3E}">
        <p14:creationId xmlns:p14="http://schemas.microsoft.com/office/powerpoint/2010/main" val="4591755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000" dirty="0">
                <a:solidFill>
                  <a:srgbClr val="000000"/>
                </a:solidFill>
                <a:latin typeface="Century Gothic" pitchFamily="18" charset="0"/>
              </a:rPr>
              <a:t>“The light emitted by lasers or flash lamps is captured by the target cells and it causes them to be destroyed, which helps to act upon the vascular or pigment cells or to stimulate collagen synthesis without adversely affecting the other surrounding tissue”</a:t>
            </a:r>
          </a:p>
          <a:p>
            <a:r>
              <a:rPr lang="en-GB" sz="1000" dirty="0">
                <a:solidFill>
                  <a:srgbClr val="000000"/>
                </a:solidFill>
                <a:latin typeface="Century Gothic" pitchFamily="18" charset="0"/>
              </a:rPr>
              <a:t>There are various types of lasers, delivering different tissue effects and therefore they have different medical indications:</a:t>
            </a:r>
          </a:p>
          <a:p>
            <a:pPr marL="171435" indent="-171435">
              <a:buFontTx/>
              <a:buChar char="-"/>
            </a:pPr>
            <a:r>
              <a:rPr lang="en-GB" sz="1000" dirty="0">
                <a:solidFill>
                  <a:srgbClr val="000000"/>
                </a:solidFill>
                <a:latin typeface="Century Gothic" pitchFamily="18" charset="0"/>
              </a:rPr>
              <a:t>Flash lamp</a:t>
            </a:r>
          </a:p>
          <a:p>
            <a:pPr marL="171435" indent="-171435">
              <a:buFontTx/>
              <a:buChar char="-"/>
            </a:pPr>
            <a:r>
              <a:rPr lang="en-GB" sz="1000" dirty="0">
                <a:solidFill>
                  <a:srgbClr val="000000"/>
                </a:solidFill>
                <a:latin typeface="Century Gothic" pitchFamily="18" charset="0"/>
              </a:rPr>
              <a:t>"PEARL" ablative laser</a:t>
            </a:r>
          </a:p>
          <a:p>
            <a:pPr marL="171435" indent="-171435">
              <a:buFontTx/>
              <a:buChar char="-"/>
            </a:pPr>
            <a:r>
              <a:rPr lang="en-GB" sz="1000" dirty="0">
                <a:solidFill>
                  <a:srgbClr val="000000"/>
                </a:solidFill>
                <a:latin typeface="Century Gothic" pitchFamily="18" charset="0"/>
              </a:rPr>
              <a:t>"TITAN" infra red lamp </a:t>
            </a:r>
          </a:p>
          <a:p>
            <a:endParaRPr lang="en-GB" sz="1000" dirty="0">
              <a:latin typeface="Century Gothic" pitchFamily="34" charset="0"/>
            </a:endParaRPr>
          </a:p>
          <a:p>
            <a:r>
              <a:rPr lang="en-GB" sz="1000" dirty="0">
                <a:solidFill>
                  <a:srgbClr val="000000"/>
                </a:solidFill>
                <a:latin typeface="Century Gothic" pitchFamily="18" charset="0"/>
              </a:rPr>
              <a:t>Now let us look at these various types of laser in detail.</a:t>
            </a:r>
          </a:p>
          <a:p>
            <a:endParaRPr lang="en-GB" sz="1000" dirty="0">
              <a:latin typeface="Century Gothic" pitchFamily="34" charset="0"/>
            </a:endParaRPr>
          </a:p>
          <a:p>
            <a:endParaRPr lang="en-GB" sz="1000" dirty="0">
              <a:latin typeface="Century Gothic" pitchFamily="34" charset="0"/>
            </a:endParaRPr>
          </a:p>
          <a:p>
            <a:endParaRPr lang="en-GB" sz="1000" dirty="0">
              <a:latin typeface="Century Gothic" pitchFamily="34" charset="0"/>
            </a:endParaRPr>
          </a:p>
          <a:p>
            <a:endParaRPr lang="en-GB"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67</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dirty="0">
                <a:solidFill>
                  <a:srgbClr val="000000"/>
                </a:solidFill>
                <a:latin typeface="Century Gothic" pitchFamily="18" charset="0"/>
              </a:rPr>
              <a:t>"Flash lamps </a:t>
            </a:r>
            <a:r>
              <a:rPr lang="fr-FR" sz="1000" dirty="0">
                <a:solidFill>
                  <a:srgbClr val="000000"/>
                </a:solidFill>
                <a:latin typeface="Century Gothic" pitchFamily="18" charset="0"/>
              </a:rPr>
              <a:t>are different from lasers in that they emit a variable wavelength which can be adjusted using a filter.  They are used for the treatment of wrinkles and skin firmness.</a:t>
            </a:r>
          </a:p>
          <a:p>
            <a:r>
              <a:rPr lang="fr-FR" sz="1000" dirty="0">
                <a:solidFill>
                  <a:srgbClr val="000000"/>
                </a:solidFill>
                <a:latin typeface="Century Gothic" pitchFamily="18" charset="0"/>
              </a:rPr>
              <a:t>They deliver overall skin rejuvenation by treating dark spots associated with sun exposure and rosacea.</a:t>
            </a:r>
          </a:p>
          <a:p>
            <a:endParaRPr lang="fr-FR" sz="1000" dirty="0">
              <a:latin typeface="Century Gothic" pitchFamily="34" charset="0"/>
            </a:endParaRPr>
          </a:p>
          <a:p>
            <a:r>
              <a:rPr lang="fr-FR" sz="1000" b="1" dirty="0">
                <a:solidFill>
                  <a:srgbClr val="000000"/>
                </a:solidFill>
                <a:latin typeface="Century Gothic" pitchFamily="18" charset="0"/>
              </a:rPr>
              <a:t>The "PEARL" ablative laser </a:t>
            </a:r>
            <a:r>
              <a:rPr lang="fr-FR" sz="1000" dirty="0">
                <a:solidFill>
                  <a:srgbClr val="000000"/>
                </a:solidFill>
                <a:latin typeface="Century Gothic" pitchFamily="18" charset="0"/>
              </a:rPr>
              <a:t>helps to eliminate the upper layer of skin. The result is a burst of radiance and smoother skin, at the cost of social eviction for 7 days. The application of an anaesthetic cream 1 hour prior to the treatment is required.</a:t>
            </a:r>
          </a:p>
          <a:p>
            <a:endParaRPr lang="fr-FR" sz="1000" dirty="0">
              <a:latin typeface="Century Gothic" pitchFamily="34" charset="0"/>
            </a:endParaRPr>
          </a:p>
          <a:p>
            <a:r>
              <a:rPr lang="fr-FR" sz="1000" b="1" dirty="0">
                <a:solidFill>
                  <a:srgbClr val="000000"/>
                </a:solidFill>
                <a:latin typeface="Century Gothic" pitchFamily="18" charset="0"/>
              </a:rPr>
              <a:t>The infra red "Titan" lamp </a:t>
            </a:r>
            <a:r>
              <a:rPr lang="fr-FR" sz="1000" dirty="0">
                <a:solidFill>
                  <a:srgbClr val="000000"/>
                </a:solidFill>
                <a:latin typeface="Century Gothic" pitchFamily="18" charset="0"/>
              </a:rPr>
              <a:t>stimulates the production of new collagen by warming the skin. It treats skin </a:t>
            </a:r>
            <a:r>
              <a:rPr lang="fr-FR" sz="1000" dirty="0" err="1">
                <a:solidFill>
                  <a:srgbClr val="000000"/>
                </a:solidFill>
                <a:latin typeface="Century Gothic" pitchFamily="18" charset="0"/>
              </a:rPr>
              <a:t>sagging</a:t>
            </a:r>
            <a:r>
              <a:rPr lang="fr-FR" sz="1000" dirty="0">
                <a:solidFill>
                  <a:srgbClr val="000000"/>
                </a:solidFill>
                <a:latin typeface="Century Gothic" pitchFamily="18" charset="0"/>
              </a:rPr>
              <a:t> on the face, abdomen and arms.</a:t>
            </a:r>
          </a:p>
          <a:p>
            <a:endParaRPr lang="fr-FR" sz="1000" dirty="0">
              <a:latin typeface="Century Gothic" pitchFamily="34" charset="0"/>
            </a:endParaRPr>
          </a:p>
          <a:p>
            <a:r>
              <a:rPr lang="fr-FR" sz="1000" dirty="0">
                <a:solidFill>
                  <a:srgbClr val="000000"/>
                </a:solidFill>
                <a:latin typeface="Century Gothic" pitchFamily="18" charset="0"/>
              </a:rPr>
              <a:t>Laser treatment causes moderate, but bearable discomfort. The treated surface may stay red for a few days. It is not recommended for patients to expose their skin to the sun, before and after the treatment."</a:t>
            </a:r>
          </a:p>
          <a:p>
            <a:endParaRPr lang="fr-FR" sz="1000" dirty="0">
              <a:latin typeface="Century Gothic" pitchFamily="34" charset="0"/>
            </a:endParaRPr>
          </a:p>
          <a:p>
            <a:pPr algn="just"/>
            <a:endParaRPr lang="fr-FR" sz="1000" dirty="0">
              <a:latin typeface="Century Gothic" pitchFamily="34" charset="0"/>
            </a:endParaRPr>
          </a:p>
          <a:p>
            <a:pPr algn="just"/>
            <a:r>
              <a:rPr lang="fr-FR" sz="1000" dirty="0">
                <a:solidFill>
                  <a:srgbClr val="000000"/>
                </a:solidFill>
                <a:latin typeface="Century Gothic" pitchFamily="18" charset="0"/>
              </a:rPr>
              <a:t>At Helena Rubinstein, we have taken inspiration from flash lamps.</a:t>
            </a: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latin typeface="Century Gothic" pitchFamily="34" charset="0"/>
            </a:endParaRPr>
          </a:p>
          <a:p>
            <a:pPr algn="just"/>
            <a:endParaRPr lang="fr-FR" sz="1000"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68</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olidFill>
                  <a:srgbClr val="000000"/>
                </a:solidFill>
                <a:latin typeface="Century Gothic" pitchFamily="18" charset="0"/>
              </a:rPr>
              <a:t>"The laser treatment causes moderate, but bearable discomfort. The treated surface may stay red for a few days. It is not recommended for patients to expose their skin to the sun, before and after the treatment."</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69</a:t>
            </a:fld>
            <a:endParaRPr lang="fr-FR"/>
          </a:p>
        </p:txBody>
      </p:sp>
    </p:spTree>
    <p:extLst>
      <p:ext uri="{BB962C8B-B14F-4D97-AF65-F5344CB8AC3E}">
        <p14:creationId xmlns:p14="http://schemas.microsoft.com/office/powerpoint/2010/main" val="355061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14413" y="755650"/>
            <a:ext cx="5141912" cy="3856038"/>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7</a:t>
            </a:fld>
            <a:endParaRPr lang="fr-FR">
              <a:solidFill>
                <a:prstClr val="black"/>
              </a:solidFill>
            </a:endParaRPr>
          </a:p>
        </p:txBody>
      </p:sp>
      <p:sp>
        <p:nvSpPr>
          <p:cNvPr id="6" name="Espace réservé des commentaires 5"/>
          <p:cNvSpPr>
            <a:spLocks noGrp="1"/>
          </p:cNvSpPr>
          <p:nvPr>
            <p:ph type="body" idx="1"/>
          </p:nvPr>
        </p:nvSpPr>
        <p:spPr>
          <a:xfrm>
            <a:off x="741364" y="4829176"/>
            <a:ext cx="5688012" cy="1843730"/>
          </a:xfrm>
          <a:prstGeom prst="rect">
            <a:avLst/>
          </a:prstGeom>
        </p:spPr>
        <p:txBody>
          <a:bodyPr wrap="square">
            <a:spAutoFit/>
          </a:bodyPr>
          <a:lstStyle/>
          <a:p>
            <a:pPr marL="171418" indent="-171418" algn="just">
              <a:buFont typeface="Wingdings" pitchFamily="2" charset="2"/>
              <a:buChar char="§"/>
            </a:pPr>
            <a:r>
              <a:rPr lang="en-US" sz="1000" dirty="0">
                <a:latin typeface="Century Gothic" pitchFamily="34" charset="0"/>
              </a:rPr>
              <a:t>Have participants react to the word SKIN</a:t>
            </a:r>
          </a:p>
          <a:p>
            <a:pPr marL="171418" indent="-171418" algn="just">
              <a:buFont typeface="Wingdings" pitchFamily="2" charset="2"/>
              <a:buChar char="§"/>
            </a:pPr>
            <a:endParaRPr lang="en-US" sz="1000" dirty="0">
              <a:latin typeface="Century Gothic" pitchFamily="34" charset="0"/>
            </a:endParaRPr>
          </a:p>
          <a:p>
            <a:pPr marL="171418" indent="-171418" algn="just">
              <a:buFont typeface="Wingdings" pitchFamily="2" charset="2"/>
              <a:buChar char="§"/>
            </a:pPr>
            <a:r>
              <a:rPr lang="en-US" sz="1000" dirty="0">
                <a:latin typeface="Century Gothic" pitchFamily="34" charset="0"/>
              </a:rPr>
              <a:t>Write their answers on a flipchart</a:t>
            </a:r>
          </a:p>
          <a:p>
            <a:pPr marL="171418" indent="-171418" algn="just"/>
            <a:r>
              <a:rPr lang="fr-FR" sz="1000" dirty="0">
                <a:latin typeface="Century Gothic" pitchFamily="34" charset="0"/>
              </a:rPr>
              <a:t> </a:t>
            </a:r>
          </a:p>
          <a:p>
            <a:pPr marL="171418" indent="-171418" algn="just"/>
            <a:r>
              <a:rPr lang="fr-FR" sz="1000" u="sng" dirty="0">
                <a:latin typeface="Century Gothic" pitchFamily="34" charset="0"/>
              </a:rPr>
              <a:t>Conclusion for brainstorming </a:t>
            </a:r>
          </a:p>
          <a:p>
            <a:pPr indent="-171418" algn="just"/>
            <a:r>
              <a:rPr lang="en-US" sz="1000" dirty="0">
                <a:latin typeface="Century Gothic" pitchFamily="34" charset="0"/>
              </a:rPr>
              <a:t>"As we have just seen, THE SKIN is a complex organ that is perceived differently by each person according to personal knowledge and experience."</a:t>
            </a:r>
          </a:p>
          <a:p>
            <a:pPr algn="just"/>
            <a:r>
              <a:rPr lang="fr-FR" sz="1000" dirty="0">
                <a:latin typeface="Century Gothic" pitchFamily="34" charset="0"/>
              </a:rPr>
              <a:t> </a:t>
            </a:r>
          </a:p>
          <a:p>
            <a:pPr marL="171418" indent="-171418" algn="just"/>
            <a:r>
              <a:rPr lang="fr-FR" sz="1000" u="sng" dirty="0">
                <a:latin typeface="Century Gothic" pitchFamily="34" charset="0"/>
              </a:rPr>
              <a:t>Transition</a:t>
            </a:r>
          </a:p>
          <a:p>
            <a:pPr algn="just"/>
            <a:r>
              <a:rPr lang="en-US" sz="1000" dirty="0">
                <a:latin typeface="Century Gothic" pitchFamily="34" charset="0"/>
              </a:rPr>
              <a:t>"However, we </a:t>
            </a:r>
            <a:r>
              <a:rPr lang="en-US" sz="1000" dirty="0">
                <a:solidFill>
                  <a:srgbClr val="000000"/>
                </a:solidFill>
                <a:latin typeface="Century Gothic" pitchFamily="34" charset="0"/>
              </a:rPr>
              <a:t>decided</a:t>
            </a:r>
            <a:r>
              <a:rPr lang="en-US" sz="1000" dirty="0">
                <a:solidFill>
                  <a:srgbClr val="FF0000"/>
                </a:solidFill>
                <a:latin typeface="Century Gothic" pitchFamily="34" charset="0"/>
              </a:rPr>
              <a:t> </a:t>
            </a:r>
            <a:r>
              <a:rPr lang="en-US" sz="1000" dirty="0">
                <a:latin typeface="Century Gothic" pitchFamily="34" charset="0"/>
              </a:rPr>
              <a:t>to ask the skin biology experts at the L'OREAL Research Laboratories for a more scientific answer." </a:t>
            </a:r>
            <a:r>
              <a:rPr lang="fr-FR" sz="1000" dirty="0">
                <a:latin typeface="Century Gothic" pitchFamily="34" charset="0"/>
              </a:rPr>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70</a:t>
            </a:fld>
            <a:endParaRPr lang="fr-FR"/>
          </a:p>
        </p:txBody>
      </p:sp>
    </p:spTree>
    <p:extLst>
      <p:ext uri="{BB962C8B-B14F-4D97-AF65-F5344CB8AC3E}">
        <p14:creationId xmlns:p14="http://schemas.microsoft.com/office/powerpoint/2010/main" val="31454985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71</a:t>
            </a:fld>
            <a:endParaRPr lang="fr-FR"/>
          </a:p>
        </p:txBody>
      </p:sp>
    </p:spTree>
    <p:extLst>
      <p:ext uri="{BB962C8B-B14F-4D97-AF65-F5344CB8AC3E}">
        <p14:creationId xmlns:p14="http://schemas.microsoft.com/office/powerpoint/2010/main" val="34920838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72</a:t>
            </a:fld>
            <a:endParaRPr lang="fr-FR"/>
          </a:p>
        </p:txBody>
      </p:sp>
    </p:spTree>
    <p:extLst>
      <p:ext uri="{BB962C8B-B14F-4D97-AF65-F5344CB8AC3E}">
        <p14:creationId xmlns:p14="http://schemas.microsoft.com/office/powerpoint/2010/main" val="807820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olidFill>
                  <a:srgbClr val="000000"/>
                </a:solidFill>
                <a:latin typeface="Century Gothic" pitchFamily="18" charset="0"/>
              </a:rPr>
              <a:t>Redness, slight swelling or bruising may sometimes appear around the injected area. These unpleasant effects are short-lived and can easily be concealed. </a:t>
            </a:r>
            <a:r>
              <a:rPr lang="fr-FR" sz="1000" dirty="0"/>
              <a:t/>
            </a:r>
            <a:br>
              <a:rPr lang="fr-FR" sz="1000" dirty="0"/>
            </a:br>
            <a:r>
              <a:rPr lang="fr-FR" sz="1000" dirty="0"/>
              <a:t/>
            </a:r>
            <a:br>
              <a:rPr lang="fr-FR" sz="1000" dirty="0"/>
            </a:br>
            <a:r>
              <a:rPr lang="fr-FR" sz="1000" dirty="0">
                <a:solidFill>
                  <a:srgbClr val="000000"/>
                </a:solidFill>
                <a:latin typeface="Century Gothic" pitchFamily="18" charset="0"/>
              </a:rPr>
              <a:t>Some illnesses may </a:t>
            </a:r>
            <a:r>
              <a:rPr lang="fr-FR" sz="1000" dirty="0" err="1">
                <a:solidFill>
                  <a:srgbClr val="000000"/>
                </a:solidFill>
                <a:latin typeface="Century Gothic" pitchFamily="18" charset="0"/>
              </a:rPr>
              <a:t>present</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contra-indications</a:t>
            </a:r>
            <a:r>
              <a:rPr lang="fr-FR" sz="1000" dirty="0">
                <a:solidFill>
                  <a:srgbClr val="000000"/>
                </a:solidFill>
                <a:latin typeface="Century Gothic" pitchFamily="18" charset="0"/>
              </a:rPr>
              <a:t> for the this treatment (autoimmune diseases, allergies, inflammatory or infectious disorders, etc.). A consultation with a doctor who is experienced in aesthetic medicine is essential for a completely safe treatment. </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73</a:t>
            </a:fld>
            <a:endParaRPr lang="fr-FR"/>
          </a:p>
        </p:txBody>
      </p:sp>
    </p:spTree>
    <p:extLst>
      <p:ext uri="{BB962C8B-B14F-4D97-AF65-F5344CB8AC3E}">
        <p14:creationId xmlns:p14="http://schemas.microsoft.com/office/powerpoint/2010/main" val="757290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74</a:t>
            </a:fld>
            <a:endParaRPr lang="fr-FR"/>
          </a:p>
        </p:txBody>
      </p:sp>
    </p:spTree>
    <p:extLst>
      <p:ext uri="{BB962C8B-B14F-4D97-AF65-F5344CB8AC3E}">
        <p14:creationId xmlns:p14="http://schemas.microsoft.com/office/powerpoint/2010/main" val="1342484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75</a:t>
            </a:fld>
            <a:endParaRPr lang="fr-FR"/>
          </a:p>
        </p:txBody>
      </p:sp>
    </p:spTree>
    <p:extLst>
      <p:ext uri="{BB962C8B-B14F-4D97-AF65-F5344CB8AC3E}">
        <p14:creationId xmlns:p14="http://schemas.microsoft.com/office/powerpoint/2010/main" val="39682359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98994" fontAlgn="base">
              <a:lnSpc>
                <a:spcPct val="90000"/>
              </a:lnSpc>
              <a:spcBef>
                <a:spcPct val="30000"/>
              </a:spcBef>
              <a:spcAft>
                <a:spcPct val="0"/>
              </a:spcAft>
            </a:pPr>
            <a:r>
              <a:rPr lang="fr-FR" sz="1000" dirty="0" err="1">
                <a:latin typeface="Century Gothic" pitchFamily="34" charset="0"/>
                <a:cs typeface="Times New Roman" pitchFamily="18" charset="0"/>
              </a:rPr>
              <a:t>What</a:t>
            </a:r>
            <a:r>
              <a:rPr lang="fr-FR" sz="1000" dirty="0">
                <a:latin typeface="Century Gothic" pitchFamily="34" charset="0"/>
                <a:cs typeface="Times New Roman" pitchFamily="18" charset="0"/>
              </a:rPr>
              <a:t> </a:t>
            </a:r>
            <a:r>
              <a:rPr lang="fr-FR" sz="1000" dirty="0" err="1">
                <a:latin typeface="Century Gothic" pitchFamily="34" charset="0"/>
                <a:cs typeface="Times New Roman" pitchFamily="18" charset="0"/>
              </a:rPr>
              <a:t>is</a:t>
            </a:r>
            <a:r>
              <a:rPr lang="fr-FR" sz="1000" dirty="0">
                <a:latin typeface="Century Gothic" pitchFamily="34" charset="0"/>
                <a:cs typeface="Times New Roman" pitchFamily="18" charset="0"/>
              </a:rPr>
              <a:t> </a:t>
            </a:r>
            <a:r>
              <a:rPr lang="fr-FR" sz="1000" dirty="0" err="1">
                <a:latin typeface="Century Gothic" pitchFamily="34" charset="0"/>
                <a:cs typeface="Times New Roman" pitchFamily="18" charset="0"/>
              </a:rPr>
              <a:t>Mesolift</a:t>
            </a:r>
            <a:r>
              <a:rPr lang="fr-FR" sz="1000" dirty="0">
                <a:latin typeface="Century Gothic" pitchFamily="34" charset="0"/>
                <a:cs typeface="Times New Roman" pitchFamily="18" charset="0"/>
              </a:rPr>
              <a:t>?</a:t>
            </a:r>
          </a:p>
          <a:p>
            <a:pPr algn="just" defTabSz="998994" fontAlgn="base">
              <a:lnSpc>
                <a:spcPct val="90000"/>
              </a:lnSpc>
              <a:spcBef>
                <a:spcPct val="30000"/>
              </a:spcBef>
              <a:spcAft>
                <a:spcPct val="0"/>
              </a:spcAft>
            </a:pPr>
            <a:endParaRPr lang="fr-FR" sz="1000" dirty="0">
              <a:latin typeface="Century Gothic" pitchFamily="34" charset="0"/>
              <a:cs typeface="Times New Roman" pitchFamily="18" charset="0"/>
            </a:endParaRPr>
          </a:p>
          <a:p>
            <a:pPr algn="just">
              <a:spcBef>
                <a:spcPct val="50000"/>
              </a:spcBef>
              <a:defRPr/>
            </a:pPr>
            <a:r>
              <a:rPr lang="en-US" sz="1000" dirty="0">
                <a:latin typeface="Century Gothic" pitchFamily="34" charset="0"/>
                <a:cs typeface="Times New Roman" pitchFamily="18" charset="0"/>
              </a:rPr>
              <a:t>It involves injecting the dermis with a fine needle containing very small quantities of specific products according to the requirements of the skin (vitamins, hyaluronic acid and amino acids). The whole face is targeted, with particular attention to wrinkles. </a:t>
            </a:r>
            <a:r>
              <a:rPr lang="en-US" sz="1000" dirty="0" err="1">
                <a:latin typeface="Century Gothic" pitchFamily="34" charset="0"/>
                <a:cs typeface="Times New Roman" pitchFamily="18" charset="0"/>
              </a:rPr>
              <a:t>Mesolift</a:t>
            </a:r>
            <a:r>
              <a:rPr lang="en-US" sz="1000" dirty="0">
                <a:latin typeface="Century Gothic" pitchFamily="34" charset="0"/>
                <a:cs typeface="Times New Roman" pitchFamily="18" charset="0"/>
              </a:rPr>
              <a:t> can be carried out by hand or with a gun device.</a:t>
            </a:r>
          </a:p>
          <a:p>
            <a:pPr algn="just">
              <a:spcBef>
                <a:spcPct val="50000"/>
              </a:spcBef>
              <a:defRPr/>
            </a:pPr>
            <a:r>
              <a:rPr lang="en-US" sz="1000" dirty="0">
                <a:latin typeface="Century Gothic" pitchFamily="34" charset="0"/>
                <a:cs typeface="Times New Roman" pitchFamily="18" charset="0"/>
              </a:rPr>
              <a:t>The injection is composed of a nutritious and revitalizing blend chosen by the doctor depending on the patient’s skin type. It contains vitamins, trace elements and minerals to stimulate microcirculation, oxygenation and the production of collagen. Hyaluronic acid is used since few years and permits to </a:t>
            </a:r>
            <a:r>
              <a:rPr lang="en-US" sz="1000" dirty="0" err="1">
                <a:latin typeface="Century Gothic" pitchFamily="34" charset="0"/>
                <a:cs typeface="Times New Roman" pitchFamily="18" charset="0"/>
              </a:rPr>
              <a:t>replump</a:t>
            </a:r>
            <a:r>
              <a:rPr lang="en-US" sz="1000" dirty="0">
                <a:latin typeface="Century Gothic" pitchFamily="34" charset="0"/>
                <a:cs typeface="Times New Roman" pitchFamily="18" charset="0"/>
              </a:rPr>
              <a:t> and rehydrate the dermis intensely.</a:t>
            </a:r>
          </a:p>
          <a:p>
            <a:pPr algn="just">
              <a:spcBef>
                <a:spcPct val="50000"/>
              </a:spcBef>
              <a:defRPr/>
            </a:pPr>
            <a:r>
              <a:rPr lang="en-US" sz="1000" dirty="0">
                <a:latin typeface="Century Gothic" pitchFamily="34" charset="0"/>
                <a:cs typeface="Times New Roman" pitchFamily="18" charset="0"/>
              </a:rPr>
              <a:t>This method mostly includes natural products. It gives fine, dull, dry, tired and damaged (sun, tobacco, etc.) skin a result that cannot be obtained using ordinary fillers. </a:t>
            </a:r>
            <a:br>
              <a:rPr lang="en-US" sz="1000" dirty="0">
                <a:latin typeface="Century Gothic" pitchFamily="34" charset="0"/>
                <a:cs typeface="Times New Roman" pitchFamily="18" charset="0"/>
              </a:rPr>
            </a:br>
            <a:r>
              <a:rPr lang="en-US" sz="1000" dirty="0">
                <a:latin typeface="Century Gothic" pitchFamily="34" charset="0"/>
                <a:cs typeface="Times New Roman" pitchFamily="18" charset="0"/>
              </a:rPr>
              <a:t>It treats the condition of the skin (radiance and tensing effect) and moderate sagging. It also provides effective prevention against ageing for all skin types. </a:t>
            </a:r>
          </a:p>
          <a:p>
            <a:pPr algn="just">
              <a:spcBef>
                <a:spcPct val="50000"/>
              </a:spcBef>
              <a:defRPr/>
            </a:pPr>
            <a:r>
              <a:rPr lang="en-US" sz="1000" dirty="0">
                <a:latin typeface="Century Gothic" pitchFamily="34" charset="0"/>
                <a:cs typeface="Times New Roman" pitchFamily="18" charset="0"/>
              </a:rPr>
              <a:t>One session takes 20 minutes. </a:t>
            </a:r>
          </a:p>
          <a:p>
            <a:pPr algn="just">
              <a:spcBef>
                <a:spcPct val="50000"/>
              </a:spcBef>
              <a:defRPr/>
            </a:pPr>
            <a:r>
              <a:rPr lang="en-US" sz="1000" dirty="0">
                <a:latin typeface="Century Gothic" pitchFamily="34" charset="0"/>
                <a:cs typeface="Times New Roman" pitchFamily="18" charset="0"/>
              </a:rPr>
              <a:t>To obtain a good result, 4 sessions at intervals of 15 days are recommended, then one session every month or every two months in order to maintain the results.</a:t>
            </a:r>
          </a:p>
          <a:p>
            <a:pPr algn="just" defTabSz="998994" fontAlgn="base">
              <a:lnSpc>
                <a:spcPct val="90000"/>
              </a:lnSpc>
              <a:spcBef>
                <a:spcPct val="30000"/>
              </a:spcBef>
              <a:spcAft>
                <a:spcPct val="0"/>
              </a:spcAft>
            </a:pPr>
            <a:endParaRPr lang="fr-FR" sz="1000" dirty="0">
              <a:latin typeface="Century Gothic" pitchFamily="34" charset="0"/>
              <a:ea typeface="ＭＳ Ｐゴシック" pitchFamily="34" charset="-128"/>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76</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98994" fontAlgn="base">
              <a:lnSpc>
                <a:spcPct val="90000"/>
              </a:lnSpc>
              <a:spcBef>
                <a:spcPct val="30000"/>
              </a:spcBef>
              <a:spcAft>
                <a:spcPct val="0"/>
              </a:spcAft>
            </a:pPr>
            <a:endParaRPr lang="fr-FR" sz="1000" dirty="0">
              <a:latin typeface="Century Gothic" pitchFamily="34" charset="0"/>
              <a:ea typeface="ＭＳ Ｐゴシック" pitchFamily="34" charset="-128"/>
            </a:endParaRPr>
          </a:p>
          <a:p>
            <a:pPr algn="just"/>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77</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78</a:t>
            </a:fld>
            <a:endParaRPr lang="fr-FR"/>
          </a:p>
        </p:txBody>
      </p:sp>
    </p:spTree>
    <p:extLst>
      <p:ext uri="{BB962C8B-B14F-4D97-AF65-F5344CB8AC3E}">
        <p14:creationId xmlns:p14="http://schemas.microsoft.com/office/powerpoint/2010/main" val="2717950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79</a:t>
            </a:fld>
            <a:endParaRPr lang="fr-FR"/>
          </a:p>
        </p:txBody>
      </p:sp>
    </p:spTree>
    <p:extLst>
      <p:ext uri="{BB962C8B-B14F-4D97-AF65-F5344CB8AC3E}">
        <p14:creationId xmlns:p14="http://schemas.microsoft.com/office/powerpoint/2010/main" val="218624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41400" y="795338"/>
            <a:ext cx="5087938" cy="3816350"/>
          </a:xfrm>
          <a:solidFill>
            <a:srgbClr val="FFFFFF"/>
          </a:solidFill>
          <a:ln/>
        </p:spPr>
      </p:sp>
      <p:sp>
        <p:nvSpPr>
          <p:cNvPr id="2" name="Espace réservé du numéro de diapositive 1"/>
          <p:cNvSpPr>
            <a:spLocks noGrp="1"/>
          </p:cNvSpPr>
          <p:nvPr>
            <p:ph type="sldNum" sz="quarter" idx="10"/>
          </p:nvPr>
        </p:nvSpPr>
        <p:spPr/>
        <p:txBody>
          <a:bodyPr/>
          <a:lstStyle/>
          <a:p>
            <a:fld id="{AFA5F4AA-6216-4015-9F03-568325F1F899}" type="slidenum">
              <a:rPr lang="fr-FR" smtClean="0">
                <a:solidFill>
                  <a:prstClr val="black"/>
                </a:solidFill>
              </a:rPr>
              <a:pPr/>
              <a:t>8</a:t>
            </a:fld>
            <a:endParaRPr lang="fr-FR">
              <a:solidFill>
                <a:prstClr val="black"/>
              </a:solidFill>
            </a:endParaRPr>
          </a:p>
        </p:txBody>
      </p:sp>
      <p:sp>
        <p:nvSpPr>
          <p:cNvPr id="4" name="Espace réservé des commentaires 3"/>
          <p:cNvSpPr>
            <a:spLocks noGrp="1"/>
          </p:cNvSpPr>
          <p:nvPr>
            <p:ph type="body" idx="1"/>
          </p:nvPr>
        </p:nvSpPr>
        <p:spPr>
          <a:xfrm>
            <a:off x="738260" y="4855618"/>
            <a:ext cx="5691116" cy="5014217"/>
          </a:xfrm>
        </p:spPr>
        <p:txBody>
          <a:bodyPr>
            <a:noAutofit/>
          </a:bodyPr>
          <a:lstStyle/>
          <a:p>
            <a:pPr algn="just"/>
            <a:r>
              <a:rPr lang="en-GB" sz="900" dirty="0">
                <a:solidFill>
                  <a:srgbClr val="000000"/>
                </a:solidFill>
                <a:latin typeface="Century Gothic" pitchFamily="34" charset="0"/>
              </a:rPr>
              <a:t>According to the skin biology experts at L’OREAL Research Laboratories, skin is:</a:t>
            </a:r>
          </a:p>
          <a:p>
            <a:pPr algn="just"/>
            <a:endParaRPr lang="en-GB" sz="900" b="1" dirty="0">
              <a:solidFill>
                <a:srgbClr val="000000"/>
              </a:solidFill>
              <a:latin typeface="Century Gothic" pitchFamily="34" charset="0"/>
            </a:endParaRPr>
          </a:p>
          <a:p>
            <a:pPr algn="just"/>
            <a:r>
              <a:rPr lang="en-GB" sz="900" b="1" dirty="0">
                <a:solidFill>
                  <a:srgbClr val="000000"/>
                </a:solidFill>
                <a:latin typeface="Century Gothic" pitchFamily="34" charset="0"/>
              </a:rPr>
              <a:t>A living organ</a:t>
            </a:r>
          </a:p>
          <a:p>
            <a:pPr marL="171418" indent="-171418" algn="just">
              <a:buFont typeface="Arial" pitchFamily="34" charset="0"/>
              <a:buChar char="•"/>
            </a:pPr>
            <a:r>
              <a:rPr lang="en-GB" sz="900" b="1" dirty="0">
                <a:solidFill>
                  <a:srgbClr val="000000"/>
                </a:solidFill>
                <a:latin typeface="Century Gothic" pitchFamily="34" charset="0"/>
              </a:rPr>
              <a:t> </a:t>
            </a:r>
            <a:r>
              <a:rPr lang="en-GB" sz="900" dirty="0">
                <a:solidFill>
                  <a:srgbClr val="000000"/>
                </a:solidFill>
                <a:latin typeface="Century Gothic" pitchFamily="34" charset="0"/>
              </a:rPr>
              <a:t> It is made up of about 300 million cells.</a:t>
            </a:r>
            <a:endParaRPr lang="en-GB" sz="900" b="1" dirty="0">
              <a:solidFill>
                <a:srgbClr val="000000"/>
              </a:solidFill>
              <a:latin typeface="Century Gothic" pitchFamily="34" charset="0"/>
            </a:endParaRPr>
          </a:p>
          <a:p>
            <a:pPr algn="just"/>
            <a:endParaRPr lang="en-GB" sz="900" dirty="0">
              <a:solidFill>
                <a:srgbClr val="000000"/>
              </a:solidFill>
              <a:latin typeface="Century Gothic" pitchFamily="34" charset="0"/>
            </a:endParaRPr>
          </a:p>
          <a:p>
            <a:pPr algn="just"/>
            <a:r>
              <a:rPr lang="en-GB" sz="900" b="1" dirty="0">
                <a:solidFill>
                  <a:srgbClr val="000000"/>
                </a:solidFill>
                <a:latin typeface="Century Gothic" pitchFamily="34" charset="0"/>
              </a:rPr>
              <a:t>A protective organ</a:t>
            </a:r>
          </a:p>
          <a:p>
            <a:pPr marL="171418" indent="-171418" algn="just">
              <a:buFont typeface="Arial" pitchFamily="34" charset="0"/>
              <a:buChar char="•"/>
            </a:pPr>
            <a:r>
              <a:rPr lang="en-GB" sz="900" dirty="0">
                <a:solidFill>
                  <a:srgbClr val="000000"/>
                </a:solidFill>
                <a:latin typeface="Century Gothic" pitchFamily="34" charset="0"/>
              </a:rPr>
              <a:t>It protects us against our environment (aggression, pollution, germs, sun, i.e. UV rays) and it is able to defend and repair itself after undergoing daily wear and tear and accidents (healing process).</a:t>
            </a:r>
          </a:p>
          <a:p>
            <a:pPr algn="just"/>
            <a:endParaRPr lang="en-GB" sz="900" dirty="0">
              <a:solidFill>
                <a:srgbClr val="000000"/>
              </a:solidFill>
              <a:latin typeface="Century Gothic" pitchFamily="34" charset="0"/>
            </a:endParaRPr>
          </a:p>
          <a:p>
            <a:pPr algn="just"/>
            <a:r>
              <a:rPr lang="en-GB" sz="900" b="1" dirty="0">
                <a:solidFill>
                  <a:srgbClr val="000000"/>
                </a:solidFill>
                <a:latin typeface="Century Gothic" pitchFamily="34" charset="0"/>
              </a:rPr>
              <a:t>An exchange organ – thermoregulation</a:t>
            </a:r>
          </a:p>
          <a:p>
            <a:pPr marL="171418" indent="-171418" algn="just">
              <a:buFont typeface="Wingdings" pitchFamily="2" charset="2"/>
              <a:buChar char="§"/>
            </a:pPr>
            <a:r>
              <a:rPr lang="en-GB" sz="900" dirty="0">
                <a:solidFill>
                  <a:srgbClr val="000000"/>
                </a:solidFill>
                <a:latin typeface="Century Gothic" pitchFamily="34" charset="0"/>
              </a:rPr>
              <a:t>The skin helps to regulate our body temperature with its powers of insulation.</a:t>
            </a:r>
          </a:p>
          <a:p>
            <a:pPr marL="171418" indent="-171418" algn="just"/>
            <a:r>
              <a:rPr lang="en-GB" sz="900" dirty="0">
                <a:solidFill>
                  <a:srgbClr val="000000"/>
                </a:solidFill>
                <a:latin typeface="Century Gothic" pitchFamily="34" charset="0"/>
              </a:rPr>
              <a:t>	Perspiration as well as the dilation and contraction of blood vessels depending on the external temperature help maintain a constant body temperature at 37° C (98.6° F).</a:t>
            </a:r>
          </a:p>
          <a:p>
            <a:pPr marL="171418" indent="-171418" algn="just">
              <a:buFont typeface="Wingdings" pitchFamily="2" charset="2"/>
              <a:buChar char="§"/>
            </a:pPr>
            <a:r>
              <a:rPr lang="en-GB" sz="900" dirty="0">
                <a:solidFill>
                  <a:srgbClr val="000000"/>
                </a:solidFill>
                <a:latin typeface="Century Gothic" pitchFamily="34" charset="0"/>
              </a:rPr>
              <a:t>Our organism eliminates and purifies toxins through the skin (via perspiration and sebum) and the skin maintains the necessary amount of water in the body.</a:t>
            </a:r>
          </a:p>
          <a:p>
            <a:pPr marL="171418" indent="-171418" algn="just">
              <a:buFont typeface="Wingdings" pitchFamily="2" charset="2"/>
              <a:buChar char="§"/>
            </a:pPr>
            <a:r>
              <a:rPr lang="en-GB" sz="900" dirty="0">
                <a:solidFill>
                  <a:srgbClr val="000000"/>
                </a:solidFill>
                <a:latin typeface="Century Gothic" pitchFamily="34" charset="0"/>
              </a:rPr>
              <a:t>It also enables us to perceive our environment (sensations of hot/cold)</a:t>
            </a:r>
          </a:p>
          <a:p>
            <a:pPr algn="just"/>
            <a:endParaRPr lang="en-GB" sz="900" dirty="0">
              <a:solidFill>
                <a:srgbClr val="000000"/>
              </a:solidFill>
              <a:latin typeface="Century Gothic" pitchFamily="34" charset="0"/>
            </a:endParaRPr>
          </a:p>
          <a:p>
            <a:pPr algn="just"/>
            <a:r>
              <a:rPr lang="en-GB" sz="900" b="1" dirty="0">
                <a:solidFill>
                  <a:srgbClr val="000000"/>
                </a:solidFill>
                <a:latin typeface="Century Gothic" pitchFamily="34" charset="0"/>
              </a:rPr>
              <a:t>A sensory organ – indicator of our emotions and state of health </a:t>
            </a:r>
          </a:p>
          <a:p>
            <a:pPr marL="180941" lvl="3" indent="-180941" algn="just">
              <a:buFont typeface="Wingdings" pitchFamily="2" charset="2"/>
              <a:buChar char="§"/>
              <a:defRPr/>
            </a:pPr>
            <a:r>
              <a:rPr lang="en-GB" sz="900" dirty="0">
                <a:solidFill>
                  <a:srgbClr val="000000"/>
                </a:solidFill>
                <a:latin typeface="Century Gothic" pitchFamily="34" charset="0"/>
              </a:rPr>
              <a:t>It sometimes reveals our emotions and tells about our state of health (sweat, redness, paleness):</a:t>
            </a:r>
          </a:p>
          <a:p>
            <a:pPr marL="180941" lvl="3" indent="-180941" algn="just">
              <a:defRPr/>
            </a:pPr>
            <a:r>
              <a:rPr lang="en-GB" sz="900" dirty="0">
                <a:solidFill>
                  <a:srgbClr val="000000"/>
                </a:solidFill>
                <a:latin typeface="Century Gothic" pitchFamily="34" charset="0"/>
              </a:rPr>
              <a:t>	- Fright will make us perspire, an embarrassing situation or anger will make us blush and a latent illness will make the complexion pale.</a:t>
            </a:r>
          </a:p>
          <a:p>
            <a:pPr marL="180941" lvl="3" indent="-180941" algn="just">
              <a:defRPr/>
            </a:pPr>
            <a:r>
              <a:rPr lang="en-GB" sz="900" dirty="0">
                <a:solidFill>
                  <a:srgbClr val="000000"/>
                </a:solidFill>
                <a:latin typeface="Century Gothic" pitchFamily="34" charset="0"/>
              </a:rPr>
              <a:t>	- Stress or painful events can also cause eczema, rashes …</a:t>
            </a:r>
          </a:p>
          <a:p>
            <a:pPr marL="180941" lvl="3" indent="-180941" algn="just" defTabSz="914230">
              <a:defRPr/>
            </a:pPr>
            <a:r>
              <a:rPr lang="en-GB" sz="900" dirty="0">
                <a:solidFill>
                  <a:srgbClr val="000000"/>
                </a:solidFill>
                <a:latin typeface="Century Gothic" pitchFamily="34" charset="0"/>
              </a:rPr>
              <a:t> </a:t>
            </a:r>
          </a:p>
          <a:p>
            <a:pPr marL="180941" lvl="3" indent="-180941" algn="just" defTabSz="914230">
              <a:defRPr/>
            </a:pPr>
            <a:r>
              <a:rPr lang="en-GB" sz="900" b="1" dirty="0">
                <a:solidFill>
                  <a:srgbClr val="000000"/>
                </a:solidFill>
                <a:latin typeface="Century Gothic" pitchFamily="34" charset="0"/>
              </a:rPr>
              <a:t>An age indicator</a:t>
            </a:r>
          </a:p>
          <a:p>
            <a:pPr marL="180941" lvl="3" indent="-180941" algn="just" defTabSz="914230">
              <a:buFont typeface="Wingdings" pitchFamily="2" charset="2"/>
              <a:buChar char="§"/>
              <a:defRPr/>
            </a:pPr>
            <a:r>
              <a:rPr lang="en-GB" sz="900" dirty="0">
                <a:solidFill>
                  <a:srgbClr val="000000"/>
                </a:solidFill>
                <a:latin typeface="Century Gothic" pitchFamily="34" charset="0"/>
              </a:rPr>
              <a:t>The skin is marked by passing time (appearance of wrinkles)</a:t>
            </a:r>
          </a:p>
          <a:p>
            <a:pPr algn="just"/>
            <a:endParaRPr lang="en-GB" sz="900" dirty="0">
              <a:solidFill>
                <a:srgbClr val="000000"/>
              </a:solidFill>
              <a:latin typeface="Century Gothic" pitchFamily="34" charset="0"/>
            </a:endParaRPr>
          </a:p>
          <a:p>
            <a:pPr algn="just"/>
            <a:r>
              <a:rPr lang="en-GB" sz="900" dirty="0">
                <a:solidFill>
                  <a:srgbClr val="000000"/>
                </a:solidFill>
                <a:latin typeface="Century Gothic" pitchFamily="34" charset="0"/>
              </a:rPr>
              <a:t>"In conclusion, the skin is an active barrier that enables us to perceive our environment and it reacts when confronted with external and internal aggressions. </a:t>
            </a:r>
            <a:r>
              <a:rPr lang="en-GB" sz="900" b="1" dirty="0">
                <a:solidFill>
                  <a:srgbClr val="000000"/>
                </a:solidFill>
                <a:latin typeface="Century Gothic" pitchFamily="34" charset="0"/>
              </a:rPr>
              <a:t>IT IS OUR BODY’S BODYGUARD</a:t>
            </a:r>
            <a:r>
              <a:rPr lang="en-GB" sz="900" dirty="0">
                <a:solidFill>
                  <a:srgbClr val="000000"/>
                </a:solidFill>
                <a:latin typeface="Century Gothic" pitchFamily="34" charset="0"/>
              </a:rPr>
              <a:t>."</a:t>
            </a:r>
          </a:p>
          <a:p>
            <a:pPr algn="just"/>
            <a:endParaRPr lang="en-GB" sz="900" dirty="0">
              <a:solidFill>
                <a:srgbClr val="000000"/>
              </a:solidFill>
              <a:latin typeface="Century Gothic" pitchFamily="34" charset="0"/>
            </a:endParaRPr>
          </a:p>
          <a:p>
            <a:pPr algn="just"/>
            <a:r>
              <a:rPr lang="en-GB" sz="900" u="sng" dirty="0">
                <a:solidFill>
                  <a:srgbClr val="000000"/>
                </a:solidFill>
                <a:latin typeface="Century Gothic" pitchFamily="34" charset="0"/>
              </a:rPr>
              <a:t>Transition</a:t>
            </a:r>
          </a:p>
          <a:p>
            <a:pPr algn="just"/>
            <a:endParaRPr lang="en-GB" sz="200" dirty="0">
              <a:solidFill>
                <a:srgbClr val="000000"/>
              </a:solidFill>
              <a:latin typeface="Century Gothic" pitchFamily="34" charset="0"/>
            </a:endParaRPr>
          </a:p>
          <a:p>
            <a:pPr algn="just"/>
            <a:endParaRPr lang="en-GB" sz="200" dirty="0">
              <a:solidFill>
                <a:srgbClr val="000000"/>
              </a:solidFill>
              <a:latin typeface="Century Gothic" pitchFamily="34" charset="0"/>
            </a:endParaRPr>
          </a:p>
          <a:p>
            <a:pPr lvl="0" algn="just"/>
            <a:r>
              <a:rPr lang="en-GB" sz="900" dirty="0">
                <a:solidFill>
                  <a:srgbClr val="000000"/>
                </a:solidFill>
                <a:latin typeface="Century Gothic" pitchFamily="34" charset="0"/>
              </a:rPr>
              <a:t>"Before we look at the skin’s biological characteristics, I would like to linger a few moments on the word CELL. As we saw in the introduction, our skin is made up of about 300 million cells but we will only focus on the essential cells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Autofit/>
          </a:bodyPr>
          <a:lstStyle/>
          <a:p>
            <a:pPr algn="just">
              <a:lnSpc>
                <a:spcPct val="90000"/>
              </a:lnSpc>
              <a:spcBef>
                <a:spcPct val="50000"/>
              </a:spcBef>
            </a:pPr>
            <a:r>
              <a:rPr lang="fr-FR" sz="1000" b="1" dirty="0">
                <a:solidFill>
                  <a:srgbClr val="000000"/>
                </a:solidFill>
                <a:latin typeface="Century Gothic" pitchFamily="18" charset="0"/>
              </a:rPr>
              <a:t>Re-Plasty </a:t>
            </a:r>
            <a:r>
              <a:rPr lang="fr-FR" sz="1000" b="1" dirty="0" err="1">
                <a:solidFill>
                  <a:srgbClr val="000000"/>
                </a:solidFill>
                <a:latin typeface="Century Gothic" pitchFamily="18" charset="0"/>
              </a:rPr>
              <a:t>Mesolift</a:t>
            </a:r>
            <a:r>
              <a:rPr lang="fr-FR" sz="1000" b="1" dirty="0">
                <a:solidFill>
                  <a:srgbClr val="000000"/>
                </a:solidFill>
                <a:latin typeface="Century Gothic" pitchFamily="18" charset="0"/>
              </a:rPr>
              <a:t>  </a:t>
            </a:r>
          </a:p>
          <a:p>
            <a:pPr algn="just">
              <a:spcBef>
                <a:spcPct val="50000"/>
              </a:spcBef>
            </a:pPr>
            <a:r>
              <a:rPr lang="fr-FR" sz="1000" dirty="0">
                <a:solidFill>
                  <a:srgbClr val="000000"/>
                </a:solidFill>
                <a:latin typeface="Century Gothic" pitchFamily="18" charset="0"/>
              </a:rPr>
              <a:t>In order to </a:t>
            </a:r>
            <a:r>
              <a:rPr lang="fr-FR" sz="1000" dirty="0" err="1">
                <a:solidFill>
                  <a:srgbClr val="000000"/>
                </a:solidFill>
                <a:latin typeface="Century Gothic" pitchFamily="18" charset="0"/>
              </a:rPr>
              <a:t>instantly</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replicate</a:t>
            </a:r>
            <a:r>
              <a:rPr lang="fr-FR" sz="1000" dirty="0">
                <a:solidFill>
                  <a:srgbClr val="000000"/>
                </a:solidFill>
                <a:latin typeface="Century Gothic" pitchFamily="18" charset="0"/>
              </a:rPr>
              <a:t> the spectacular clinical results of Mesolift, Helena Rubinstein Laboratories have made a new breakthrough in cosmetic technology: Meso-solution, an exclusive complex which carefully incorporates the major components of a Mesolift solution in an expert dosage, fine-tuned with the medical team at LACLINIC-MONTREUX:</a:t>
            </a:r>
          </a:p>
          <a:p>
            <a:pPr marL="385155" lvl="1" indent="-190858" algn="just">
              <a:buFont typeface="Calibri" pitchFamily="34" charset="0"/>
              <a:buChar char="-"/>
            </a:pPr>
            <a:r>
              <a:rPr lang="fr-FR" sz="1000" dirty="0">
                <a:solidFill>
                  <a:srgbClr val="000000"/>
                </a:solidFill>
                <a:latin typeface="Century Gothic" pitchFamily="18" charset="0"/>
              </a:rPr>
              <a:t>a nutritious, </a:t>
            </a:r>
            <a:r>
              <a:rPr lang="fr-FR" sz="1000" dirty="0" err="1">
                <a:solidFill>
                  <a:srgbClr val="000000"/>
                </a:solidFill>
                <a:latin typeface="Century Gothic" pitchFamily="18" charset="0"/>
              </a:rPr>
              <a:t>revitalizing</a:t>
            </a:r>
            <a:r>
              <a:rPr lang="fr-FR" sz="1000" dirty="0">
                <a:solidFill>
                  <a:srgbClr val="000000"/>
                </a:solidFill>
                <a:latin typeface="Century Gothic" pitchFamily="18" charset="0"/>
              </a:rPr>
              <a:t> blend containing hyaluronic acid to refill and rehydrate the dermis,  </a:t>
            </a:r>
          </a:p>
          <a:p>
            <a:pPr marL="385155" lvl="1" indent="-190858" algn="just">
              <a:buFont typeface="Calibri" pitchFamily="34" charset="0"/>
              <a:buChar char="-"/>
            </a:pPr>
            <a:r>
              <a:rPr lang="fr-FR" sz="1000" dirty="0">
                <a:solidFill>
                  <a:srgbClr val="000000"/>
                </a:solidFill>
                <a:latin typeface="Century Gothic" pitchFamily="18" charset="0"/>
              </a:rPr>
              <a:t>vitamins, trace elements and minerals to stimulate skin micro-circulation, oxygenation and the neo formulation of collagens.</a:t>
            </a:r>
          </a:p>
          <a:p>
            <a:pPr marL="385155" lvl="1" indent="-190858" algn="just">
              <a:buFont typeface="Calibri" pitchFamily="34" charset="0"/>
              <a:buChar char="-"/>
            </a:pPr>
            <a:endParaRPr lang="fr-FR" sz="1000" dirty="0">
              <a:latin typeface="Century Gothic" pitchFamily="34" charset="0"/>
            </a:endParaRPr>
          </a:p>
          <a:p>
            <a:pPr algn="just"/>
            <a:r>
              <a:rPr lang="fr-FR" sz="1000" dirty="0">
                <a:solidFill>
                  <a:srgbClr val="000000"/>
                </a:solidFill>
                <a:latin typeface="Century Gothic" pitchFamily="18" charset="0"/>
              </a:rPr>
              <a:t>Meso-solution contains a high level of pure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up to 10%. The formula also includes an extract of </a:t>
            </a:r>
            <a:r>
              <a:rPr lang="fr-FR" sz="1000" dirty="0" err="1">
                <a:solidFill>
                  <a:srgbClr val="000000"/>
                </a:solidFill>
                <a:latin typeface="Century Gothic" pitchFamily="18" charset="0"/>
              </a:rPr>
              <a:t>re-oxydizing</a:t>
            </a:r>
            <a:r>
              <a:rPr lang="fr-FR" sz="1000" dirty="0">
                <a:solidFill>
                  <a:srgbClr val="000000"/>
                </a:solidFill>
                <a:latin typeface="Century Gothic" pitchFamily="18" charset="0"/>
              </a:rPr>
              <a:t> algae to stimulate cell metabolism.</a:t>
            </a:r>
          </a:p>
          <a:p>
            <a:pPr algn="just"/>
            <a:endParaRPr lang="en-GB" sz="1000" b="1" dirty="0">
              <a:solidFill>
                <a:srgbClr val="725C2C"/>
              </a:solidFill>
              <a:latin typeface="Century Gothic" pitchFamily="34" charset="0"/>
            </a:endParaRPr>
          </a:p>
          <a:p>
            <a:pPr algn="just"/>
            <a:endParaRPr lang="fr-FR" sz="1000" dirty="0">
              <a:latin typeface="Century Gothic" pitchFamily="34" charset="0"/>
            </a:endParaRPr>
          </a:p>
          <a:p>
            <a:pPr marL="385155" lvl="1" indent="-190858" algn="just">
              <a:lnSpc>
                <a:spcPct val="90000"/>
              </a:lnSpc>
              <a:spcBef>
                <a:spcPct val="50000"/>
              </a:spcBef>
              <a:buFont typeface="Calibri" pitchFamily="34" charset="0"/>
              <a:buChar char="‐"/>
            </a:pPr>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80</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spcBef>
                <a:spcPct val="50000"/>
              </a:spcBef>
            </a:pPr>
            <a:r>
              <a:rPr lang="fr-FR" sz="1000" dirty="0">
                <a:solidFill>
                  <a:srgbClr val="000000"/>
                </a:solidFill>
                <a:latin typeface="Century Gothic" pitchFamily="18" charset="0"/>
              </a:rPr>
              <a:t>Specifically selected ingredients to perfectly target identified concerns</a:t>
            </a:r>
          </a:p>
          <a:p>
            <a:pPr algn="just">
              <a:lnSpc>
                <a:spcPct val="90000"/>
              </a:lnSpc>
              <a:spcBef>
                <a:spcPct val="50000"/>
              </a:spcBef>
            </a:pPr>
            <a:r>
              <a:rPr lang="fr-FR" sz="1000" b="1" dirty="0">
                <a:solidFill>
                  <a:srgbClr val="000000"/>
                </a:solidFill>
                <a:latin typeface="Century Gothic" pitchFamily="18" charset="0"/>
              </a:rPr>
              <a:t>Meso-solution</a:t>
            </a:r>
            <a:r>
              <a:rPr lang="fr-FR" sz="1000" dirty="0">
                <a:solidFill>
                  <a:srgbClr val="000000"/>
                </a:solidFill>
                <a:latin typeface="Century Gothic" pitchFamily="18" charset="0"/>
              </a:rPr>
              <a:t> </a:t>
            </a:r>
          </a:p>
          <a:p>
            <a:pPr algn="just">
              <a:lnSpc>
                <a:spcPct val="90000"/>
              </a:lnSpc>
              <a:spcBef>
                <a:spcPct val="50000"/>
              </a:spcBef>
            </a:pPr>
            <a:r>
              <a:rPr lang="fr-FR" sz="1000" dirty="0">
                <a:solidFill>
                  <a:srgbClr val="000000"/>
                </a:solidFill>
                <a:latin typeface="Century Gothic" pitchFamily="18" charset="0"/>
              </a:rPr>
              <a:t>This exclusive complex, carefully incorporating the major components of a mesolift solution for expert action on skin plasto-lumière: radiance and perfection of skin plasticity.</a:t>
            </a:r>
          </a:p>
          <a:p>
            <a:pPr algn="just">
              <a:lnSpc>
                <a:spcPct val="90000"/>
              </a:lnSpc>
              <a:spcBef>
                <a:spcPct val="50000"/>
              </a:spcBef>
            </a:pPr>
            <a:r>
              <a:rPr lang="fr-FR" sz="1000" dirty="0">
                <a:solidFill>
                  <a:srgbClr val="000000"/>
                </a:solidFill>
                <a:latin typeface="Century Gothic" pitchFamily="18" charset="0"/>
              </a:rPr>
              <a:t>- Pure, highly </a:t>
            </a:r>
            <a:r>
              <a:rPr lang="fr-FR" sz="1000" dirty="0" err="1">
                <a:solidFill>
                  <a:srgbClr val="000000"/>
                </a:solidFill>
                <a:latin typeface="Century Gothic" pitchFamily="18" charset="0"/>
              </a:rPr>
              <a:t>concentrated</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has beneficial properties for the epidermis and the dermis. Powerful anti-free radical, action on skin smoothing and on complexion uniformity. Result: more radiant, smoother skin.  </a:t>
            </a:r>
          </a:p>
          <a:p>
            <a:pPr algn="just">
              <a:lnSpc>
                <a:spcPct val="90000"/>
              </a:lnSpc>
              <a:spcBef>
                <a:spcPct val="50000"/>
              </a:spcBef>
            </a:pPr>
            <a:r>
              <a:rPr lang="fr-FR" sz="1000" dirty="0">
                <a:solidFill>
                  <a:srgbClr val="000000"/>
                </a:solidFill>
                <a:latin typeface="Century Gothic" pitchFamily="18" charset="0"/>
              </a:rPr>
              <a:t>- Hyaluronic acid, an excellent </a:t>
            </a:r>
            <a:r>
              <a:rPr lang="fr-FR" sz="1000" dirty="0" err="1">
                <a:solidFill>
                  <a:srgbClr val="000000"/>
                </a:solidFill>
                <a:latin typeface="Century Gothic" pitchFamily="18" charset="0"/>
              </a:rPr>
              <a:t>moisturizer</a:t>
            </a:r>
            <a:r>
              <a:rPr lang="fr-FR" sz="1000" dirty="0">
                <a:solidFill>
                  <a:srgbClr val="000000"/>
                </a:solidFill>
                <a:latin typeface="Century Gothic" pitchFamily="18" charset="0"/>
              </a:rPr>
              <a:t> due to its ability to absorb up to a thousand times its weight in water.</a:t>
            </a:r>
          </a:p>
          <a:p>
            <a:pPr algn="just">
              <a:lnSpc>
                <a:spcPct val="90000"/>
              </a:lnSpc>
              <a:spcBef>
                <a:spcPct val="50000"/>
              </a:spcBef>
            </a:pPr>
            <a:r>
              <a:rPr lang="fr-FR" sz="1000" dirty="0">
                <a:solidFill>
                  <a:srgbClr val="000000"/>
                </a:solidFill>
                <a:latin typeface="Century Gothic" pitchFamily="18" charset="0"/>
              </a:rPr>
              <a:t>- Amino acids aim to rebuild tissue whose protein structure has been damaged by the skin ageing process. They also help to improve skin hydration.</a:t>
            </a:r>
          </a:p>
          <a:p>
            <a:pPr algn="just">
              <a:lnSpc>
                <a:spcPct val="90000"/>
              </a:lnSpc>
              <a:spcBef>
                <a:spcPct val="50000"/>
              </a:spcBef>
            </a:pPr>
            <a:r>
              <a:rPr lang="fr-FR" sz="1000" dirty="0">
                <a:solidFill>
                  <a:srgbClr val="000000"/>
                </a:solidFill>
                <a:latin typeface="Century Gothic" pitchFamily="18" charset="0"/>
              </a:rPr>
              <a:t>A pro-</a:t>
            </a:r>
            <a:r>
              <a:rPr lang="fr-FR" sz="1000" dirty="0" err="1">
                <a:solidFill>
                  <a:srgbClr val="000000"/>
                </a:solidFill>
                <a:latin typeface="Century Gothic" pitchFamily="18" charset="0"/>
              </a:rPr>
              <a:t>oxygenizing</a:t>
            </a:r>
            <a:r>
              <a:rPr lang="fr-FR" sz="1000" dirty="0">
                <a:solidFill>
                  <a:srgbClr val="000000"/>
                </a:solidFill>
                <a:latin typeface="Century Gothic" pitchFamily="18" charset="0"/>
              </a:rPr>
              <a:t> active ingredient for firmer, more toned skin that appears lifted </a:t>
            </a:r>
          </a:p>
          <a:p>
            <a:pPr algn="just">
              <a:lnSpc>
                <a:spcPct val="90000"/>
              </a:lnSpc>
              <a:spcBef>
                <a:spcPct val="50000"/>
              </a:spcBef>
            </a:pPr>
            <a:endParaRPr lang="fr-FR" sz="1000" dirty="0">
              <a:latin typeface="Century Gothic" pitchFamily="34" charset="0"/>
            </a:endParaRPr>
          </a:p>
          <a:p>
            <a:pPr algn="just">
              <a:lnSpc>
                <a:spcPct val="90000"/>
              </a:lnSpc>
              <a:spcBef>
                <a:spcPct val="50000"/>
              </a:spcBef>
            </a:pPr>
            <a:r>
              <a:rPr lang="fr-FR" sz="1000" b="1" dirty="0">
                <a:solidFill>
                  <a:srgbClr val="000000"/>
                </a:solidFill>
                <a:latin typeface="Century Gothic" pitchFamily="18" charset="0"/>
              </a:rPr>
              <a:t>High concentration of ferulic acid </a:t>
            </a:r>
          </a:p>
          <a:p>
            <a:pPr algn="just">
              <a:spcBef>
                <a:spcPct val="50000"/>
              </a:spcBef>
            </a:pPr>
            <a:r>
              <a:rPr lang="fr-FR" sz="1000" dirty="0">
                <a:solidFill>
                  <a:srgbClr val="000000"/>
                </a:solidFill>
                <a:latin typeface="Century Gothic" pitchFamily="18" charset="0"/>
              </a:rPr>
              <a:t>This powerful protective complex is enriched in ferulic acid - one of the most powerful cell protectors used in dermatology. It was designed to help the cell's "bodyguards" in their fight against attacks from chronological and environmental skin ageing.</a:t>
            </a:r>
          </a:p>
          <a:p>
            <a:pPr algn="just">
              <a:spcBef>
                <a:spcPct val="50000"/>
              </a:spcBef>
            </a:pPr>
            <a:endParaRPr lang="fr-FR" sz="1000" dirty="0">
              <a:latin typeface="Century Gothic" pitchFamily="34" charset="0"/>
            </a:endParaRPr>
          </a:p>
          <a:p>
            <a:pPr algn="just">
              <a:lnSpc>
                <a:spcPct val="90000"/>
              </a:lnSpc>
              <a:spcBef>
                <a:spcPct val="50000"/>
              </a:spcBef>
            </a:pPr>
            <a:r>
              <a:rPr lang="fr-FR" sz="1000" b="1" dirty="0">
                <a:solidFill>
                  <a:srgbClr val="000000"/>
                </a:solidFill>
                <a:latin typeface="Century Gothic" pitchFamily="18" charset="0"/>
              </a:rPr>
              <a:t>Radiance filter </a:t>
            </a:r>
          </a:p>
          <a:p>
            <a:pPr algn="just">
              <a:spcBef>
                <a:spcPct val="50000"/>
              </a:spcBef>
            </a:pPr>
            <a:r>
              <a:rPr lang="fr-FR" sz="1000" dirty="0">
                <a:solidFill>
                  <a:srgbClr val="000000"/>
                </a:solidFill>
                <a:latin typeface="Century Gothic" pitchFamily="18" charset="0"/>
              </a:rPr>
              <a:t>This is like a radiance shield to create ideal skin light in an instant, while protecting it from the harmful effects of UV rays.</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81</a:t>
            </a:fld>
            <a:endParaRPr lang="fr-FR"/>
          </a:p>
        </p:txBody>
      </p:sp>
    </p:spTree>
    <p:extLst>
      <p:ext uri="{BB962C8B-B14F-4D97-AF65-F5344CB8AC3E}">
        <p14:creationId xmlns:p14="http://schemas.microsoft.com/office/powerpoint/2010/main" val="5577545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eaLnBrk="1" hangingPunct="1"/>
            <a:r>
              <a:rPr lang="fr-FR" sz="1000" b="1" dirty="0">
                <a:solidFill>
                  <a:srgbClr val="000000"/>
                </a:solidFill>
                <a:latin typeface="Century Gothic" pitchFamily="18" charset="0"/>
              </a:rPr>
              <a:t>Re-Plasty </a:t>
            </a:r>
            <a:r>
              <a:rPr lang="fr-FR" sz="1000" b="1" dirty="0" err="1">
                <a:solidFill>
                  <a:srgbClr val="000000"/>
                </a:solidFill>
                <a:latin typeface="Century Gothic" pitchFamily="18" charset="0"/>
              </a:rPr>
              <a:t>Cosmetic</a:t>
            </a:r>
            <a:r>
              <a:rPr lang="fr-FR" sz="1000" b="1" dirty="0">
                <a:solidFill>
                  <a:srgbClr val="000000"/>
                </a:solidFill>
                <a:latin typeface="Century Gothic" pitchFamily="18" charset="0"/>
              </a:rPr>
              <a:t>  </a:t>
            </a:r>
            <a:r>
              <a:rPr lang="fr-FR" sz="1000" b="1" dirty="0" err="1">
                <a:solidFill>
                  <a:srgbClr val="000000"/>
                </a:solidFill>
                <a:latin typeface="Century Gothic" pitchFamily="18" charset="0"/>
              </a:rPr>
              <a:t>Mesolift</a:t>
            </a:r>
            <a:endParaRPr lang="fr-FR" sz="1000" b="1" dirty="0">
              <a:solidFill>
                <a:srgbClr val="000000"/>
              </a:solidFill>
              <a:latin typeface="Century Gothic" pitchFamily="18" charset="0"/>
            </a:endParaRPr>
          </a:p>
          <a:p>
            <a:pPr algn="just" eaLnBrk="1" hangingPunct="1"/>
            <a:endParaRPr lang="fr-FR" sz="1000" b="1" dirty="0">
              <a:latin typeface="Century Gothic" pitchFamily="34" charset="0"/>
              <a:cs typeface="Arial" pitchFamily="34" charset="0"/>
            </a:endParaRPr>
          </a:p>
          <a:p>
            <a:pPr algn="just" eaLnBrk="1" hangingPunct="1"/>
            <a:r>
              <a:rPr lang="fr-FR" sz="1000" dirty="0">
                <a:solidFill>
                  <a:srgbClr val="000000"/>
                </a:solidFill>
                <a:latin typeface="Century Gothic" pitchFamily="18" charset="0"/>
              </a:rPr>
              <a:t>Instantly visible clinical results.</a:t>
            </a:r>
          </a:p>
          <a:p>
            <a:pPr algn="just" eaLnBrk="1" hangingPunct="1"/>
            <a:r>
              <a:rPr lang="fr-FR" sz="1000" dirty="0">
                <a:solidFill>
                  <a:srgbClr val="000000"/>
                </a:solidFill>
                <a:latin typeface="Century Gothic" pitchFamily="18" charset="0"/>
              </a:rPr>
              <a:t>ACTIVE LIFTING - RADIANCE INJECTION - IDEAL SKIN PLASTICITY</a:t>
            </a:r>
          </a:p>
          <a:p>
            <a:pPr algn="just" eaLnBrk="1" hangingPunct="1"/>
            <a:r>
              <a:rPr lang="fr-FR" sz="1000" dirty="0">
                <a:solidFill>
                  <a:srgbClr val="000000"/>
                </a:solidFill>
                <a:latin typeface="Century Gothic" pitchFamily="18" charset="0"/>
              </a:rPr>
              <a:t>The skin is instantly protected, its plasticity is magnified. Visible smoothing lift, a brightened and more even complexion, visibly toned features. In 1 month, the skin's plasticity is transformed. Intense smoothing lift, even skin tone, recreated radiance.</a:t>
            </a:r>
          </a:p>
          <a:p>
            <a:pPr algn="just" eaLnBrk="1" hangingPunct="1"/>
            <a:endParaRPr lang="fr-FR" sz="1000" dirty="0">
              <a:latin typeface="Century Gothic" pitchFamily="34" charset="0"/>
              <a:cs typeface="Arial" pitchFamily="34" charset="0"/>
            </a:endParaRPr>
          </a:p>
          <a:p>
            <a:pPr algn="just" eaLnBrk="1" hangingPunct="1"/>
            <a:r>
              <a:rPr lang="fr-FR" sz="1000" b="1" dirty="0" err="1">
                <a:solidFill>
                  <a:srgbClr val="000000"/>
                </a:solidFill>
                <a:latin typeface="Century Gothic" pitchFamily="18" charset="0"/>
              </a:rPr>
              <a:t>Re</a:t>
            </a:r>
            <a:r>
              <a:rPr lang="fr-FR" sz="1000" b="1" dirty="0">
                <a:solidFill>
                  <a:srgbClr val="000000"/>
                </a:solidFill>
                <a:latin typeface="Century Gothic" pitchFamily="18" charset="0"/>
              </a:rPr>
              <a:t>-Plasty </a:t>
            </a:r>
            <a:r>
              <a:rPr lang="fr-FR" sz="1000" b="1" dirty="0" err="1">
                <a:solidFill>
                  <a:srgbClr val="000000"/>
                </a:solidFill>
                <a:latin typeface="Century Gothic" pitchFamily="18" charset="0"/>
              </a:rPr>
              <a:t>Mesolift</a:t>
            </a:r>
            <a:r>
              <a:rPr lang="fr-FR" sz="1000" b="1" dirty="0">
                <a:solidFill>
                  <a:srgbClr val="000000"/>
                </a:solidFill>
                <a:latin typeface="Century Gothic" pitchFamily="18" charset="0"/>
              </a:rPr>
              <a:t> </a:t>
            </a:r>
            <a:r>
              <a:rPr lang="fr-FR" sz="1000" b="1" dirty="0" err="1">
                <a:solidFill>
                  <a:srgbClr val="000000"/>
                </a:solidFill>
                <a:latin typeface="Century Gothic" pitchFamily="18" charset="0"/>
              </a:rPr>
              <a:t>Cosmetic</a:t>
            </a:r>
            <a:r>
              <a:rPr lang="fr-FR" sz="1000" b="1" dirty="0">
                <a:solidFill>
                  <a:srgbClr val="000000"/>
                </a:solidFill>
                <a:latin typeface="Century Gothic" pitchFamily="18" charset="0"/>
              </a:rPr>
              <a:t> </a:t>
            </a:r>
            <a:r>
              <a:rPr lang="fr-FR" sz="1000" b="1" dirty="0" err="1">
                <a:solidFill>
                  <a:srgbClr val="000000"/>
                </a:solidFill>
                <a:latin typeface="Century Gothic" pitchFamily="18" charset="0"/>
              </a:rPr>
              <a:t>Ritual</a:t>
            </a:r>
            <a:endParaRPr lang="fr-FR" sz="1000" b="1" dirty="0">
              <a:solidFill>
                <a:srgbClr val="FF0000"/>
              </a:solidFill>
              <a:latin typeface="Century Gothic" pitchFamily="18" charset="0"/>
            </a:endParaRPr>
          </a:p>
          <a:p>
            <a:pPr algn="just" eaLnBrk="1" hangingPunct="1"/>
            <a:r>
              <a:rPr lang="fr-FR" sz="1000" dirty="0">
                <a:solidFill>
                  <a:srgbClr val="000000"/>
                </a:solidFill>
                <a:latin typeface="Century Gothic" pitchFamily="18" charset="0"/>
              </a:rPr>
              <a:t>Serum: Lifting-Radiance Extreme Concentrate</a:t>
            </a:r>
            <a:r>
              <a:rPr lang="fr-FR" b="0" i="0" dirty="0" smtClean="0"/>
              <a:t> </a:t>
            </a:r>
          </a:p>
          <a:p>
            <a:pPr algn="just" eaLnBrk="1" hangingPunct="1"/>
            <a:r>
              <a:rPr lang="fr-FR" sz="1000" dirty="0">
                <a:solidFill>
                  <a:srgbClr val="000000"/>
                </a:solidFill>
                <a:latin typeface="Century Gothic" pitchFamily="18" charset="0"/>
              </a:rPr>
              <a:t>Day: Lifting-Radiance Intense Cream SPF 15</a:t>
            </a:r>
          </a:p>
          <a:p>
            <a:pPr algn="just" eaLnBrk="1" hangingPunct="1"/>
            <a:r>
              <a:rPr lang="fr-FR" sz="1000" dirty="0">
                <a:solidFill>
                  <a:srgbClr val="000000"/>
                </a:solidFill>
                <a:latin typeface="Century Gothic" pitchFamily="18" charset="0"/>
              </a:rPr>
              <a:t>Eyes: Reviving Intense Gel for eyes</a:t>
            </a:r>
          </a:p>
          <a:p>
            <a:pPr algn="just" eaLnBrk="1" hangingPunct="1"/>
            <a:endParaRPr lang="fr-FR" sz="1000" dirty="0">
              <a:latin typeface="Century Gothic" pitchFamily="34" charset="0"/>
              <a:cs typeface="Arial" pitchFamily="34" charset="0"/>
            </a:endParaRPr>
          </a:p>
          <a:p>
            <a:pPr algn="just" eaLnBrk="1" hangingPunct="1"/>
            <a:r>
              <a:rPr lang="fr-FR" sz="1000" dirty="0">
                <a:solidFill>
                  <a:srgbClr val="000000"/>
                </a:solidFill>
                <a:latin typeface="Century Gothic" pitchFamily="18" charset="0"/>
              </a:rPr>
              <a:t>Night: Re-PLASTY AGE RECOVERY Cream </a:t>
            </a:r>
          </a:p>
          <a:p>
            <a:pPr algn="just" eaLnBrk="1" hangingPunct="1"/>
            <a:endParaRPr lang="fr-FR" sz="1000" dirty="0">
              <a:latin typeface="Century Gothic" pitchFamily="34" charset="0"/>
              <a:cs typeface="Arial" pitchFamily="34" charset="0"/>
            </a:endParaRP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82</a:t>
            </a:fld>
            <a:endParaRPr lang="fr-FR"/>
          </a:p>
        </p:txBody>
      </p:sp>
    </p:spTree>
    <p:extLst>
      <p:ext uri="{BB962C8B-B14F-4D97-AF65-F5344CB8AC3E}">
        <p14:creationId xmlns:p14="http://schemas.microsoft.com/office/powerpoint/2010/main" val="967144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spcBef>
                <a:spcPct val="50000"/>
              </a:spcBef>
            </a:pPr>
            <a:r>
              <a:rPr lang="fr-FR" sz="1000" b="1" dirty="0">
                <a:solidFill>
                  <a:srgbClr val="000000"/>
                </a:solidFill>
                <a:latin typeface="Century Gothic" pitchFamily="18" charset="0"/>
              </a:rPr>
              <a:t>LIFTING RADIANCE EXTREME CONCENTRATE </a:t>
            </a:r>
          </a:p>
          <a:p>
            <a:pPr algn="just" eaLnBrk="1" hangingPunct="1">
              <a:lnSpc>
                <a:spcPct val="90000"/>
              </a:lnSpc>
            </a:pPr>
            <a:r>
              <a:rPr lang="fr-FR" sz="1000" dirty="0">
                <a:solidFill>
                  <a:srgbClr val="000000"/>
                </a:solidFill>
                <a:latin typeface="Century Gothic" pitchFamily="18" charset="0"/>
              </a:rPr>
              <a:t>MESO-SOLUTION C10 </a:t>
            </a:r>
          </a:p>
          <a:p>
            <a:pPr algn="just" eaLnBrk="1" hangingPunct="1">
              <a:lnSpc>
                <a:spcPct val="90000"/>
              </a:lnSpc>
            </a:pPr>
            <a:r>
              <a:rPr lang="fr-FR" sz="1000" dirty="0">
                <a:solidFill>
                  <a:srgbClr val="000000"/>
                </a:solidFill>
                <a:latin typeface="Century Gothic" pitchFamily="18" charset="0"/>
              </a:rPr>
              <a:t>10% Pure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 powerful antioxidant</a:t>
            </a:r>
          </a:p>
          <a:p>
            <a:pPr algn="just" eaLnBrk="1" hangingPunct="1">
              <a:lnSpc>
                <a:spcPct val="90000"/>
              </a:lnSpc>
            </a:pPr>
            <a:r>
              <a:rPr lang="fr-FR" sz="1000" dirty="0">
                <a:solidFill>
                  <a:srgbClr val="000000"/>
                </a:solidFill>
                <a:latin typeface="Century Gothic" pitchFamily="18" charset="0"/>
              </a:rPr>
              <a:t>Hyaluronic acid: "plump effect"</a:t>
            </a:r>
          </a:p>
          <a:p>
            <a:pPr algn="just" eaLnBrk="1" hangingPunct="1">
              <a:lnSpc>
                <a:spcPct val="90000"/>
              </a:lnSpc>
            </a:pPr>
            <a:r>
              <a:rPr lang="fr-FR" sz="1000" dirty="0">
                <a:solidFill>
                  <a:srgbClr val="000000"/>
                </a:solidFill>
                <a:latin typeface="Century Gothic" pitchFamily="18" charset="0"/>
              </a:rPr>
              <a:t>Amino acids: hydrating properties </a:t>
            </a:r>
          </a:p>
          <a:p>
            <a:pPr algn="just" eaLnBrk="1" hangingPunct="1">
              <a:lnSpc>
                <a:spcPct val="90000"/>
              </a:lnSpc>
            </a:pPr>
            <a:r>
              <a:rPr lang="fr-FR" sz="1000" dirty="0">
                <a:solidFill>
                  <a:srgbClr val="000000"/>
                </a:solidFill>
                <a:latin typeface="Century Gothic" pitchFamily="18" charset="0"/>
              </a:rPr>
              <a:t>Sea algae extract: pro-oxygenating</a:t>
            </a:r>
          </a:p>
          <a:p>
            <a:pPr algn="just" eaLnBrk="1" hangingPunct="1">
              <a:lnSpc>
                <a:spcPct val="90000"/>
              </a:lnSpc>
            </a:pPr>
            <a:r>
              <a:rPr lang="fr-FR" sz="1000" dirty="0">
                <a:solidFill>
                  <a:srgbClr val="000000"/>
                </a:solidFill>
                <a:latin typeface="Century Gothic" pitchFamily="18" charset="0"/>
              </a:rPr>
              <a:t>FERULIC ACID: powerful structuring anti-ageing, anti-free radical, anti-dehydrating </a:t>
            </a:r>
          </a:p>
          <a:p>
            <a:pPr algn="just" eaLnBrk="1" hangingPunct="1">
              <a:lnSpc>
                <a:spcPct val="90000"/>
              </a:lnSpc>
            </a:pPr>
            <a:endParaRPr lang="fr-FR" sz="1000" dirty="0">
              <a:latin typeface="Century Gothic" pitchFamily="34" charset="0"/>
              <a:cs typeface="Arial" pitchFamily="34" charset="0"/>
            </a:endParaRPr>
          </a:p>
          <a:p>
            <a:pPr algn="just">
              <a:lnSpc>
                <a:spcPct val="90000"/>
              </a:lnSpc>
              <a:spcBef>
                <a:spcPct val="50000"/>
              </a:spcBef>
            </a:pPr>
            <a:r>
              <a:rPr lang="fr-FR" sz="1000" b="1" dirty="0">
                <a:solidFill>
                  <a:srgbClr val="000000"/>
                </a:solidFill>
                <a:latin typeface="Century Gothic" pitchFamily="18" charset="0"/>
              </a:rPr>
              <a:t>LIFTING RADIANCE INTENSE CREAM SPF 15</a:t>
            </a:r>
          </a:p>
          <a:p>
            <a:pPr algn="just" eaLnBrk="1" hangingPunct="1">
              <a:lnSpc>
                <a:spcPct val="90000"/>
              </a:lnSpc>
            </a:pPr>
            <a:r>
              <a:rPr lang="fr-FR" sz="1000" dirty="0">
                <a:solidFill>
                  <a:srgbClr val="000000"/>
                </a:solidFill>
                <a:latin typeface="Century Gothic" pitchFamily="18" charset="0"/>
              </a:rPr>
              <a:t>MESO-SOLUTION </a:t>
            </a:r>
          </a:p>
          <a:p>
            <a:pPr algn="just" eaLnBrk="1" hangingPunct="1">
              <a:lnSpc>
                <a:spcPct val="90000"/>
              </a:lnSpc>
            </a:pPr>
            <a:r>
              <a:rPr lang="fr-FR" sz="1000" dirty="0">
                <a:solidFill>
                  <a:srgbClr val="000000"/>
                </a:solidFill>
                <a:latin typeface="Century Gothic" pitchFamily="18" charset="0"/>
              </a:rPr>
              <a:t>Pure </a:t>
            </a:r>
            <a:r>
              <a:rPr lang="fr-FR" sz="1000" dirty="0" err="1">
                <a:solidFill>
                  <a:srgbClr val="000000"/>
                </a:solidFill>
                <a:latin typeface="Century Gothic" pitchFamily="18" charset="0"/>
              </a:rPr>
              <a:t>vitamin</a:t>
            </a:r>
            <a:r>
              <a:rPr lang="fr-FR" sz="1000" dirty="0">
                <a:solidFill>
                  <a:srgbClr val="000000"/>
                </a:solidFill>
                <a:latin typeface="Century Gothic" pitchFamily="18" charset="0"/>
              </a:rPr>
              <a:t>  CG: powerful antioxidant</a:t>
            </a:r>
          </a:p>
          <a:p>
            <a:pPr algn="just" eaLnBrk="1" hangingPunct="1">
              <a:lnSpc>
                <a:spcPct val="90000"/>
              </a:lnSpc>
            </a:pPr>
            <a:r>
              <a:rPr lang="fr-FR" sz="1000" dirty="0">
                <a:solidFill>
                  <a:srgbClr val="000000"/>
                </a:solidFill>
                <a:latin typeface="Century Gothic" pitchFamily="18" charset="0"/>
              </a:rPr>
              <a:t>Hyaluronic acid:  "Plump effect"</a:t>
            </a:r>
          </a:p>
          <a:p>
            <a:pPr algn="just" eaLnBrk="1" hangingPunct="1">
              <a:lnSpc>
                <a:spcPct val="90000"/>
              </a:lnSpc>
            </a:pPr>
            <a:r>
              <a:rPr lang="fr-FR" sz="1000" dirty="0">
                <a:solidFill>
                  <a:srgbClr val="000000"/>
                </a:solidFill>
                <a:latin typeface="Century Gothic" pitchFamily="18" charset="0"/>
              </a:rPr>
              <a:t>Amino acids: hydrating properties </a:t>
            </a:r>
          </a:p>
          <a:p>
            <a:pPr algn="just" eaLnBrk="1" hangingPunct="1">
              <a:lnSpc>
                <a:spcPct val="90000"/>
              </a:lnSpc>
            </a:pPr>
            <a:r>
              <a:rPr lang="fr-FR" sz="1000" dirty="0">
                <a:solidFill>
                  <a:srgbClr val="000000"/>
                </a:solidFill>
                <a:latin typeface="Century Gothic" pitchFamily="18" charset="0"/>
              </a:rPr>
              <a:t>Sea algae extract: pro-oxygenating</a:t>
            </a:r>
          </a:p>
          <a:p>
            <a:pPr algn="just" eaLnBrk="1" hangingPunct="1">
              <a:lnSpc>
                <a:spcPct val="90000"/>
              </a:lnSpc>
            </a:pPr>
            <a:r>
              <a:rPr lang="fr-FR" sz="1000" dirty="0">
                <a:solidFill>
                  <a:srgbClr val="000000"/>
                </a:solidFill>
                <a:latin typeface="Century Gothic" pitchFamily="18" charset="0"/>
              </a:rPr>
              <a:t>FERULIN: powerful structuring anti-ageing, anti-free radical, anti-dehydrating </a:t>
            </a:r>
          </a:p>
          <a:p>
            <a:pPr algn="just" eaLnBrk="1" hangingPunct="1">
              <a:lnSpc>
                <a:spcPct val="90000"/>
              </a:lnSpc>
            </a:pPr>
            <a:r>
              <a:rPr lang="fr-FR" sz="1000" dirty="0">
                <a:solidFill>
                  <a:srgbClr val="000000"/>
                </a:solidFill>
                <a:latin typeface="Century Gothic" pitchFamily="18" charset="0"/>
              </a:rPr>
              <a:t>RADIANCE FILTER (mother-of-pearl + sunscreens): instant light effect, active protection</a:t>
            </a:r>
          </a:p>
          <a:p>
            <a:pPr algn="just" eaLnBrk="1" hangingPunct="1">
              <a:lnSpc>
                <a:spcPct val="90000"/>
              </a:lnSpc>
            </a:pPr>
            <a:endParaRPr lang="fr-FR" sz="1000" dirty="0">
              <a:latin typeface="Century Gothic" pitchFamily="34" charset="0"/>
              <a:cs typeface="Arial" pitchFamily="34" charset="0"/>
            </a:endParaRPr>
          </a:p>
          <a:p>
            <a:pPr algn="just" eaLnBrk="1" hangingPunct="1">
              <a:lnSpc>
                <a:spcPct val="90000"/>
              </a:lnSpc>
            </a:pPr>
            <a:r>
              <a:rPr lang="fr-FR" sz="1000" b="1" dirty="0">
                <a:solidFill>
                  <a:srgbClr val="000000"/>
                </a:solidFill>
                <a:latin typeface="Century Gothic" pitchFamily="18" charset="0"/>
              </a:rPr>
              <a:t>REVIVING INTENSE GEL FOR EYES </a:t>
            </a:r>
          </a:p>
          <a:p>
            <a:pPr algn="just" eaLnBrk="1" hangingPunct="1">
              <a:lnSpc>
                <a:spcPct val="90000"/>
              </a:lnSpc>
            </a:pPr>
            <a:r>
              <a:rPr lang="fr-FR" sz="1000" dirty="0">
                <a:solidFill>
                  <a:srgbClr val="000000"/>
                </a:solidFill>
                <a:latin typeface="Century Gothic" pitchFamily="18" charset="0"/>
              </a:rPr>
              <a:t>MESO-SOLUTION</a:t>
            </a:r>
          </a:p>
          <a:p>
            <a:pPr algn="just" eaLnBrk="1" hangingPunct="1">
              <a:lnSpc>
                <a:spcPct val="90000"/>
              </a:lnSpc>
            </a:pPr>
            <a:r>
              <a:rPr lang="fr-FR" sz="1000" dirty="0">
                <a:solidFill>
                  <a:srgbClr val="000000"/>
                </a:solidFill>
                <a:latin typeface="Century Gothic" pitchFamily="18" charset="0"/>
              </a:rPr>
              <a:t>FERULIC ACID: powerful structuring anti-ageing, anti-free radical, anti-dehydrating </a:t>
            </a:r>
          </a:p>
          <a:p>
            <a:pPr algn="just" eaLnBrk="1" hangingPunct="1">
              <a:lnSpc>
                <a:spcPct val="90000"/>
              </a:lnSpc>
            </a:pPr>
            <a:r>
              <a:rPr lang="fr-FR" sz="1000" dirty="0">
                <a:solidFill>
                  <a:srgbClr val="000000"/>
                </a:solidFill>
                <a:latin typeface="Century Gothic" pitchFamily="18" charset="0"/>
              </a:rPr>
              <a:t>EXPERT DOSAGE OF DRAINING ACTIVE INGREDIENTS: anti-puffiness, anti-dark circles</a:t>
            </a:r>
          </a:p>
          <a:p>
            <a:pPr algn="just" eaLnBrk="1" hangingPunct="1">
              <a:lnSpc>
                <a:spcPct val="90000"/>
              </a:lnSpc>
            </a:pPr>
            <a:endParaRPr lang="fr-FR" sz="1000" dirty="0">
              <a:latin typeface="Century Gothic" pitchFamily="34" charset="0"/>
              <a:cs typeface="Arial" pitchFamily="34" charset="0"/>
            </a:endParaRPr>
          </a:p>
          <a:p>
            <a:pPr algn="just" eaLnBrk="1" hangingPunct="1">
              <a:lnSpc>
                <a:spcPct val="90000"/>
              </a:lnSpc>
            </a:pPr>
            <a:endParaRPr lang="fr-FR" sz="1000" b="1" dirty="0">
              <a:latin typeface="Century Gothic" pitchFamily="34" charset="0"/>
              <a:cs typeface="Arial" pitchFamily="34" charset="0"/>
            </a:endParaRPr>
          </a:p>
          <a:p>
            <a:pPr algn="just" eaLnBrk="1" hangingPunct="1">
              <a:lnSpc>
                <a:spcPct val="90000"/>
              </a:lnSpc>
            </a:pPr>
            <a:endParaRPr lang="fr-FR" sz="1000" dirty="0">
              <a:latin typeface="Century Gothic" pitchFamily="34" charset="0"/>
              <a:cs typeface="Arial" pitchFamily="34" charset="0"/>
            </a:endParaRP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83</a:t>
            </a:fld>
            <a:endParaRPr lang="fr-FR"/>
          </a:p>
        </p:txBody>
      </p:sp>
    </p:spTree>
    <p:extLst>
      <p:ext uri="{BB962C8B-B14F-4D97-AF65-F5344CB8AC3E}">
        <p14:creationId xmlns:p14="http://schemas.microsoft.com/office/powerpoint/2010/main" val="41186076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84</a:t>
            </a:fld>
            <a:endParaRPr lang="fr-FR"/>
          </a:p>
        </p:txBody>
      </p:sp>
    </p:spTree>
    <p:extLst>
      <p:ext uri="{BB962C8B-B14F-4D97-AF65-F5344CB8AC3E}">
        <p14:creationId xmlns:p14="http://schemas.microsoft.com/office/powerpoint/2010/main" val="41852554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dirty="0">
                <a:solidFill>
                  <a:srgbClr val="000000"/>
                </a:solidFill>
                <a:latin typeface="Century Gothic" pitchFamily="18" charset="0"/>
              </a:rPr>
              <a:t>Comparative studies have shown results close to those achieved by the Mesolift procedure performed at Laclinic-Montreux:</a:t>
            </a:r>
          </a:p>
          <a:p>
            <a:pPr algn="just"/>
            <a:endParaRPr lang="fr-FR" sz="1000" dirty="0">
              <a:latin typeface="Century Gothic" pitchFamily="34" charset="0"/>
            </a:endParaRPr>
          </a:p>
          <a:p>
            <a:pPr marL="385155" lvl="1" indent="-190858" algn="just">
              <a:buFontTx/>
              <a:buChar char="-"/>
            </a:pPr>
            <a:r>
              <a:rPr lang="fr-FR" sz="1000" dirty="0">
                <a:solidFill>
                  <a:srgbClr val="000000"/>
                </a:solidFill>
                <a:latin typeface="Century Gothic" pitchFamily="18" charset="0"/>
              </a:rPr>
              <a:t>Improvement in skin radiance:  +17% after 4 weeks (*)</a:t>
            </a:r>
          </a:p>
          <a:p>
            <a:pPr marL="385155" lvl="1" indent="-190858" algn="just">
              <a:buFontTx/>
              <a:buChar char="-"/>
            </a:pPr>
            <a:r>
              <a:rPr lang="fr-FR" sz="1000" dirty="0">
                <a:solidFill>
                  <a:srgbClr val="000000"/>
                </a:solidFill>
                <a:latin typeface="Century Gothic" pitchFamily="18" charset="0"/>
              </a:rPr>
              <a:t>Improvement in skin micro-relief:  +30% after 8 weeks (*)</a:t>
            </a:r>
          </a:p>
          <a:p>
            <a:pPr marL="385155" lvl="1" indent="-190858" algn="just">
              <a:buFontTx/>
              <a:buChar char="-"/>
            </a:pPr>
            <a:r>
              <a:rPr lang="fr-FR" sz="1000" dirty="0">
                <a:solidFill>
                  <a:srgbClr val="000000"/>
                </a:solidFill>
                <a:latin typeface="Century Gothic" pitchFamily="18" charset="0"/>
              </a:rPr>
              <a:t>Improvement in skin hydration:  +10% from 2 weeks</a:t>
            </a:r>
          </a:p>
          <a:p>
            <a:pPr marL="385155" lvl="1" indent="-190858" algn="just">
              <a:buFontTx/>
              <a:buChar char="-"/>
            </a:pPr>
            <a:r>
              <a:rPr lang="fr-FR" sz="1000" dirty="0">
                <a:solidFill>
                  <a:srgbClr val="000000"/>
                </a:solidFill>
                <a:latin typeface="Century Gothic" pitchFamily="18" charset="0"/>
              </a:rPr>
              <a:t>Improvement in skin transparency:  +25% from 2 weeks</a:t>
            </a:r>
          </a:p>
          <a:p>
            <a:pPr marL="385155" lvl="1" indent="-190858" algn="just"/>
            <a:r>
              <a:rPr lang="fr-FR" sz="1000" dirty="0">
                <a:solidFill>
                  <a:srgbClr val="000000"/>
                </a:solidFill>
                <a:latin typeface="Century Gothic" pitchFamily="18" charset="0"/>
              </a:rPr>
              <a:t>(*) Instrumental measures (videomicroscope, chromasphere, corneometry)</a:t>
            </a:r>
          </a:p>
          <a:p>
            <a:pPr marL="385155" lvl="1" indent="-190858" algn="just"/>
            <a:endParaRPr lang="fr-FR" sz="1000" dirty="0">
              <a:latin typeface="Century Gothic" pitchFamily="34" charset="0"/>
            </a:endParaRPr>
          </a:p>
          <a:p>
            <a:pPr algn="just">
              <a:spcBef>
                <a:spcPts val="650"/>
              </a:spcBef>
            </a:pPr>
            <a:r>
              <a:rPr lang="fr-FR" sz="1000" dirty="0">
                <a:solidFill>
                  <a:srgbClr val="000000"/>
                </a:solidFill>
                <a:latin typeface="Century Gothic" pitchFamily="18" charset="0"/>
              </a:rPr>
              <a:t>A first in cosmetics: Helena Rubinstein Laboratories have dared to rise to the challenge of comparing Re-Plasty Mesolift with the mesotherapy applied at Laclinic-Montreux.</a:t>
            </a:r>
          </a:p>
          <a:p>
            <a:pPr algn="just"/>
            <a:r>
              <a:rPr lang="fr-FR" sz="1000" dirty="0" err="1">
                <a:solidFill>
                  <a:srgbClr val="000000"/>
                </a:solidFill>
                <a:latin typeface="Century Gothic" pitchFamily="18" charset="0"/>
              </a:rPr>
              <a:t>Dr.Michel</a:t>
            </a:r>
            <a:r>
              <a:rPr lang="fr-FR" sz="1000" dirty="0">
                <a:solidFill>
                  <a:srgbClr val="000000"/>
                </a:solidFill>
                <a:latin typeface="Century Gothic" pitchFamily="18" charset="0"/>
              </a:rPr>
              <a:t> Pflug's conclusions are unequivocal:</a:t>
            </a:r>
          </a:p>
          <a:p>
            <a:pPr algn="just"/>
            <a:r>
              <a:rPr lang="fr-FR" sz="1000" i="1" dirty="0">
                <a:solidFill>
                  <a:srgbClr val="000000"/>
                </a:solidFill>
                <a:latin typeface="Century Gothic" pitchFamily="18" charset="0"/>
              </a:rPr>
              <a:t>"Women who usually choose to undergo mesotherapy will be able to select the Helena Rubinstein/LACLINIC-MONTREUX skincare protocol and be sure to achieve almost identical improvements in their skin."</a:t>
            </a:r>
          </a:p>
          <a:p>
            <a:pPr algn="just"/>
            <a:r>
              <a:rPr lang="fr-FR" sz="1000" dirty="0">
                <a:solidFill>
                  <a:srgbClr val="000000"/>
                </a:solidFill>
                <a:latin typeface="Century Gothic" pitchFamily="18" charset="0"/>
              </a:rPr>
              <a:t>Results on radiance and skin microrelief are obtained more rapidly by the skincare protocol than by mesotherapy after just 4 weeks of treatment.</a:t>
            </a:r>
          </a:p>
          <a:p>
            <a:endParaRPr lang="fr-FR" b="1" i="1"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85</a:t>
            </a:fld>
            <a:endParaRPr lang="fr-FR"/>
          </a:p>
        </p:txBody>
      </p:sp>
    </p:spTree>
    <p:extLst>
      <p:ext uri="{BB962C8B-B14F-4D97-AF65-F5344CB8AC3E}">
        <p14:creationId xmlns:p14="http://schemas.microsoft.com/office/powerpoint/2010/main" val="21900566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86</a:t>
            </a:fld>
            <a:endParaRPr lang="fr-FR"/>
          </a:p>
        </p:txBody>
      </p:sp>
      <p:sp>
        <p:nvSpPr>
          <p:cNvPr id="5" name="Espace réservé des commentaires 1"/>
          <p:cNvSpPr>
            <a:spLocks noGrp="1"/>
          </p:cNvSpPr>
          <p:nvPr/>
        </p:nvSpPr>
        <p:spPr bwMode="auto">
          <a:xfrm>
            <a:off x="708025" y="4860926"/>
            <a:ext cx="5678488"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007" tIns="48365" rIns="93007" bIns="48365"/>
          <a:lstStyle/>
          <a:p>
            <a:pPr algn="just">
              <a:spcBef>
                <a:spcPct val="30000"/>
              </a:spcBef>
            </a:pPr>
            <a:r>
              <a:rPr lang="en-US" sz="1000" dirty="0">
                <a:latin typeface="Century Gothic" pitchFamily="34" charset="0"/>
              </a:rPr>
              <a:t>We recommend using Re-PLASTY MESOLIFT with Re-PLASTY MESOLIFT day cream and eye contour and Re-PLASTY AGE RECOVERY for the night.</a:t>
            </a:r>
          </a:p>
          <a:p>
            <a:pPr algn="just">
              <a:spcBef>
                <a:spcPct val="30000"/>
              </a:spcBef>
            </a:pPr>
            <a:endParaRPr lang="en-US" sz="1000" dirty="0">
              <a:latin typeface="Century Gothic" pitchFamily="34" charset="0"/>
            </a:endParaRPr>
          </a:p>
          <a:p>
            <a:pPr algn="just">
              <a:spcBef>
                <a:spcPct val="30000"/>
              </a:spcBef>
              <a:buFontTx/>
              <a:buChar char="-"/>
            </a:pPr>
            <a:r>
              <a:rPr lang="en-US" sz="1000" dirty="0">
                <a:latin typeface="Century Gothic" pitchFamily="34" charset="0"/>
              </a:rPr>
              <a:t>Apply the Re-PLASTY MESOLIFT serum concentrate over the entire face and neck (following the specific application techniques). </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As a day cream, you can suggest Re-PLASTY MESOLIFT, since it offers a lot of radiance. Apply the day cream over the face and neck using upward smoothing movements. Use the entire surface of the hand, working from the neck towards the forehead, avoiding the eye contour.</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For the delicate eye zone, you should recommend the eye contour product from the same range. Apply the texture, working from the inner to the outer corner of the eye, for an instant anti-ageing and smoothing effect.</a:t>
            </a:r>
          </a:p>
          <a:p>
            <a:pPr algn="just">
              <a:spcBef>
                <a:spcPct val="30000"/>
              </a:spcBef>
              <a:buFontTx/>
              <a:buNone/>
            </a:pPr>
            <a:endParaRPr lang="en-US" sz="1000" dirty="0">
              <a:latin typeface="Century Gothic" pitchFamily="34" charset="0"/>
            </a:endParaRPr>
          </a:p>
          <a:p>
            <a:pPr algn="just">
              <a:spcBef>
                <a:spcPct val="30000"/>
              </a:spcBef>
              <a:buFontTx/>
              <a:buChar char="-"/>
            </a:pPr>
            <a:r>
              <a:rPr lang="en-US" sz="1000" dirty="0">
                <a:latin typeface="Century Gothic" pitchFamily="34" charset="0"/>
              </a:rPr>
              <a:t>As a night cream, you can suggest Re-PLASTY AGE RECOVERY, an accelerating night treatment to fight against all the signs of ageing: wrinkles, skin damage and imperfections.</a:t>
            </a:r>
          </a:p>
          <a:p>
            <a:pPr algn="just"/>
            <a:endParaRPr lang="en-US" sz="1000" dirty="0">
              <a:latin typeface="Century Gothic" pitchFamily="34" charset="0"/>
            </a:endParaRPr>
          </a:p>
          <a:p>
            <a:pPr algn="just"/>
            <a:r>
              <a:rPr lang="en-US" sz="1000" dirty="0">
                <a:latin typeface="Century Gothic" pitchFamily="34" charset="0"/>
              </a:rPr>
              <a:t>The Re-PLASTY AGE RECOVERY night cream is "positioned" as a must have.</a:t>
            </a:r>
          </a:p>
          <a:p>
            <a:pPr algn="just"/>
            <a:r>
              <a:rPr lang="en-US" sz="1000" dirty="0">
                <a:latin typeface="Century Gothic" pitchFamily="34" charset="0"/>
              </a:rPr>
              <a:t>We will be reviewing more details about the product together in a moment.</a:t>
            </a:r>
          </a:p>
          <a:p>
            <a:pPr algn="just"/>
            <a:endParaRPr lang="en-US" sz="1000" i="1" dirty="0">
              <a:latin typeface="Century Gothic" pitchFamily="18" charset="0"/>
            </a:endParaRPr>
          </a:p>
          <a:p>
            <a:pPr algn="just">
              <a:spcBef>
                <a:spcPct val="30000"/>
              </a:spcBef>
              <a:buFontTx/>
              <a:buChar char="-"/>
            </a:pPr>
            <a:endParaRPr lang="en-US" sz="1000" i="1" dirty="0">
              <a:latin typeface="Century Gothic" pitchFamily="34" charset="0"/>
            </a:endParaRPr>
          </a:p>
        </p:txBody>
      </p:sp>
    </p:spTree>
    <p:extLst>
      <p:ext uri="{BB962C8B-B14F-4D97-AF65-F5344CB8AC3E}">
        <p14:creationId xmlns:p14="http://schemas.microsoft.com/office/powerpoint/2010/main" val="35086620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000" b="1" dirty="0">
                <a:solidFill>
                  <a:srgbClr val="000000"/>
                </a:solidFill>
                <a:latin typeface="Century Gothic" pitchFamily="18" charset="0"/>
              </a:rPr>
              <a:t>Re-PLASTY MESOLIFT lifting-radiance extreme concentrate </a:t>
            </a:r>
          </a:p>
          <a:p>
            <a:pPr algn="just"/>
            <a:r>
              <a:rPr lang="en-US" sz="1000" dirty="0">
                <a:solidFill>
                  <a:srgbClr val="000000"/>
                </a:solidFill>
                <a:latin typeface="Century Gothic" pitchFamily="18" charset="0"/>
              </a:rPr>
              <a:t>A technical, penetrating formula with instantly visible anti-ageing power.</a:t>
            </a:r>
          </a:p>
          <a:p>
            <a:pPr algn="just"/>
            <a:r>
              <a:rPr lang="en-US" sz="1000" dirty="0">
                <a:solidFill>
                  <a:srgbClr val="000000"/>
                </a:solidFill>
                <a:latin typeface="Century Gothic" pitchFamily="18" charset="0"/>
              </a:rPr>
              <a:t>This fluid, a pure gem of advanced technology (10% pure vitamin  C), is the absolute must-have treatment. Its prodigious texture with amazing fluidity infuses and energizes the skin for an instant lifting-radiance effect;</a:t>
            </a:r>
          </a:p>
          <a:p>
            <a:pPr algn="just"/>
            <a:r>
              <a:rPr lang="en-US" sz="1000" b="1" dirty="0">
                <a:solidFill>
                  <a:srgbClr val="000000"/>
                </a:solidFill>
                <a:latin typeface="Century Gothic" pitchFamily="18" charset="0"/>
              </a:rPr>
              <a:t>NB: </a:t>
            </a:r>
          </a:p>
          <a:p>
            <a:pPr algn="just"/>
            <a:r>
              <a:rPr lang="en-US" sz="1000" b="1" u="sng" dirty="0">
                <a:solidFill>
                  <a:srgbClr val="000000"/>
                </a:solidFill>
                <a:latin typeface="Century Gothic" pitchFamily="18" charset="0"/>
              </a:rPr>
              <a:t>Scent:  </a:t>
            </a:r>
            <a:r>
              <a:rPr lang="en-US" sz="1000" dirty="0">
                <a:solidFill>
                  <a:srgbClr val="000000"/>
                </a:solidFill>
                <a:latin typeface="Century Gothic" pitchFamily="18" charset="0"/>
              </a:rPr>
              <a:t>The very strong odor of the </a:t>
            </a:r>
            <a:r>
              <a:rPr lang="en-US" sz="1000" dirty="0" err="1">
                <a:solidFill>
                  <a:srgbClr val="000000"/>
                </a:solidFill>
                <a:latin typeface="Century Gothic" pitchFamily="18" charset="0"/>
              </a:rPr>
              <a:t>Mesolift</a:t>
            </a:r>
            <a:r>
              <a:rPr lang="en-US" sz="1000" dirty="0">
                <a:solidFill>
                  <a:srgbClr val="000000"/>
                </a:solidFill>
                <a:latin typeface="Century Gothic" pitchFamily="18" charset="0"/>
              </a:rPr>
              <a:t> serum is due to the presence of </a:t>
            </a:r>
            <a:r>
              <a:rPr lang="en-US" sz="1000" dirty="0" err="1">
                <a:solidFill>
                  <a:srgbClr val="000000"/>
                </a:solidFill>
                <a:latin typeface="Century Gothic" pitchFamily="18" charset="0"/>
              </a:rPr>
              <a:t>ferulic</a:t>
            </a:r>
            <a:r>
              <a:rPr lang="en-US" sz="1000" dirty="0">
                <a:solidFill>
                  <a:srgbClr val="000000"/>
                </a:solidFill>
                <a:latin typeface="Century Gothic" pitchFamily="18" charset="0"/>
              </a:rPr>
              <a:t> acid in its formula. </a:t>
            </a:r>
          </a:p>
          <a:p>
            <a:pPr algn="just"/>
            <a:r>
              <a:rPr lang="en-US" sz="1000" dirty="0">
                <a:solidFill>
                  <a:srgbClr val="000000"/>
                </a:solidFill>
                <a:latin typeface="Century Gothic" pitchFamily="18" charset="0"/>
              </a:rPr>
              <a:t>If customers express displeasure at the </a:t>
            </a:r>
            <a:r>
              <a:rPr lang="en-US" sz="1000" dirty="0" err="1">
                <a:solidFill>
                  <a:srgbClr val="000000"/>
                </a:solidFill>
                <a:latin typeface="Century Gothic" pitchFamily="18" charset="0"/>
              </a:rPr>
              <a:t>odour</a:t>
            </a:r>
            <a:r>
              <a:rPr lang="en-US" sz="1000" dirty="0">
                <a:solidFill>
                  <a:srgbClr val="000000"/>
                </a:solidFill>
                <a:latin typeface="Century Gothic" pitchFamily="18" charset="0"/>
              </a:rPr>
              <a:t> of the serum, you may give the following response:   </a:t>
            </a:r>
          </a:p>
          <a:p>
            <a:pPr algn="just"/>
            <a:r>
              <a:rPr lang="en-US" sz="1000" dirty="0">
                <a:solidFill>
                  <a:srgbClr val="000000"/>
                </a:solidFill>
                <a:latin typeface="Century Gothic" pitchFamily="18" charset="0"/>
              </a:rPr>
              <a:t>"Madam, the very strong odor of the </a:t>
            </a:r>
            <a:r>
              <a:rPr lang="en-US" sz="1000" dirty="0" err="1">
                <a:solidFill>
                  <a:srgbClr val="000000"/>
                </a:solidFill>
                <a:latin typeface="Century Gothic" pitchFamily="18" charset="0"/>
              </a:rPr>
              <a:t>Mesolift</a:t>
            </a:r>
            <a:r>
              <a:rPr lang="en-US" sz="1000" dirty="0">
                <a:solidFill>
                  <a:srgbClr val="000000"/>
                </a:solidFill>
                <a:latin typeface="Century Gothic" pitchFamily="18" charset="0"/>
              </a:rPr>
              <a:t> serum is due to the presence of </a:t>
            </a:r>
            <a:r>
              <a:rPr lang="en-US" sz="1000" dirty="0" err="1">
                <a:solidFill>
                  <a:srgbClr val="000000"/>
                </a:solidFill>
                <a:latin typeface="Century Gothic" pitchFamily="18" charset="0"/>
              </a:rPr>
              <a:t>ferulic</a:t>
            </a:r>
            <a:r>
              <a:rPr lang="en-US" sz="1000" dirty="0">
                <a:solidFill>
                  <a:srgbClr val="000000"/>
                </a:solidFill>
                <a:latin typeface="Century Gothic" pitchFamily="18" charset="0"/>
              </a:rPr>
              <a:t> acid in its formula. We have decided to keep this active ingredient, to the detriment of the sensorial aspect, in order to maintain this product's effectiveness".</a:t>
            </a:r>
          </a:p>
          <a:p>
            <a:pPr algn="just"/>
            <a:r>
              <a:rPr lang="en-US" sz="1000" b="1" u="sng" dirty="0">
                <a:solidFill>
                  <a:srgbClr val="000000"/>
                </a:solidFill>
                <a:latin typeface="Century Gothic" pitchFamily="18" charset="0"/>
              </a:rPr>
              <a:t>Formula color: </a:t>
            </a:r>
            <a:r>
              <a:rPr lang="en-US" sz="1000" dirty="0">
                <a:solidFill>
                  <a:srgbClr val="000000"/>
                </a:solidFill>
                <a:latin typeface="Century Gothic" pitchFamily="18" charset="0"/>
              </a:rPr>
              <a:t>Before applying the serum to the hand or face of the customer, always pump out the remaining serum in the tip as it tends to oxidize and become brown (instead of beige), due to the presence and high concentration of vitamin  C</a:t>
            </a:r>
            <a:r>
              <a:rPr lang="en-US" sz="1000" b="1" dirty="0">
                <a:solidFill>
                  <a:srgbClr val="000000"/>
                </a:solidFill>
                <a:latin typeface="Century Gothic" pitchFamily="18" charset="0"/>
              </a:rPr>
              <a:t>.</a:t>
            </a:r>
          </a:p>
          <a:p>
            <a:pPr algn="just"/>
            <a:endParaRPr lang="en-US" sz="1000" dirty="0">
              <a:latin typeface="Century Gothic" pitchFamily="34" charset="0"/>
            </a:endParaRPr>
          </a:p>
          <a:p>
            <a:pPr algn="just"/>
            <a:r>
              <a:rPr lang="en-US" sz="1000" b="1" dirty="0">
                <a:solidFill>
                  <a:srgbClr val="000000"/>
                </a:solidFill>
                <a:latin typeface="Century Gothic" pitchFamily="18" charset="0"/>
              </a:rPr>
              <a:t>Re-PLASTY MESOLIFT lifting-radiance intense cream SPF 15</a:t>
            </a:r>
          </a:p>
          <a:p>
            <a:pPr algn="just"/>
            <a:r>
              <a:rPr lang="en-US" sz="1000" dirty="0">
                <a:solidFill>
                  <a:srgbClr val="000000"/>
                </a:solidFill>
                <a:latin typeface="Century Gothic" pitchFamily="18" charset="0"/>
              </a:rPr>
              <a:t>Intense, dense and sculpting cream for an instant lifting-revitalizing effect and active protection. Its Glow Filter SPF complex instantly creates "pearly" skin light which is ideal for protecting the face from the harmful effects of ultra-violet rays.</a:t>
            </a:r>
          </a:p>
          <a:p>
            <a:pPr algn="just"/>
            <a:endParaRPr lang="en-US" sz="1000" dirty="0">
              <a:latin typeface="Century Gothic" pitchFamily="34" charset="0"/>
            </a:endParaRPr>
          </a:p>
          <a:p>
            <a:pPr algn="just"/>
            <a:r>
              <a:rPr lang="en-US" sz="1000" b="1" dirty="0">
                <a:solidFill>
                  <a:srgbClr val="000000"/>
                </a:solidFill>
                <a:latin typeface="Century Gothic" pitchFamily="18" charset="0"/>
              </a:rPr>
              <a:t>Re-PLASTY MESOLIFT reviving intense gel for eyes</a:t>
            </a:r>
          </a:p>
          <a:p>
            <a:pPr algn="just"/>
            <a:r>
              <a:rPr lang="en-US" sz="1000" dirty="0">
                <a:solidFill>
                  <a:srgbClr val="000000"/>
                </a:solidFill>
                <a:latin typeface="Century Gothic" pitchFamily="18" charset="0"/>
              </a:rPr>
              <a:t>An expert, fresh, gliding gel for instantly visible smoothing revitalization of the eyes. Fragrance-free, to respect the fragile eye contour. Tested under ophthalmological supervision. </a:t>
            </a:r>
          </a:p>
          <a:p>
            <a:pPr algn="just"/>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87</a:t>
            </a:fld>
            <a:endParaRPr lang="fr-FR"/>
          </a:p>
        </p:txBody>
      </p:sp>
    </p:spTree>
    <p:extLst>
      <p:ext uri="{BB962C8B-B14F-4D97-AF65-F5344CB8AC3E}">
        <p14:creationId xmlns:p14="http://schemas.microsoft.com/office/powerpoint/2010/main" val="3802783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88</a:t>
            </a:fld>
            <a:endParaRPr lang="fr-FR"/>
          </a:p>
        </p:txBody>
      </p:sp>
    </p:spTree>
    <p:extLst>
      <p:ext uri="{BB962C8B-B14F-4D97-AF65-F5344CB8AC3E}">
        <p14:creationId xmlns:p14="http://schemas.microsoft.com/office/powerpoint/2010/main" val="34353602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89</a:t>
            </a:fld>
            <a:endParaRPr lang="fr-FR"/>
          </a:p>
        </p:txBody>
      </p:sp>
    </p:spTree>
    <p:extLst>
      <p:ext uri="{BB962C8B-B14F-4D97-AF65-F5344CB8AC3E}">
        <p14:creationId xmlns:p14="http://schemas.microsoft.com/office/powerpoint/2010/main" val="150897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4575" y="800100"/>
            <a:ext cx="5081588" cy="3811588"/>
          </a:xfrm>
        </p:spPr>
      </p:sp>
      <p:sp>
        <p:nvSpPr>
          <p:cNvPr id="3" name="Espace réservé des commentaires 2"/>
          <p:cNvSpPr>
            <a:spLocks noGrp="1"/>
          </p:cNvSpPr>
          <p:nvPr>
            <p:ph type="body" idx="1"/>
          </p:nvPr>
        </p:nvSpPr>
        <p:spPr>
          <a:xfrm>
            <a:off x="741337" y="4829275"/>
            <a:ext cx="5688037" cy="4605576"/>
          </a:xfrm>
        </p:spPr>
        <p:txBody>
          <a:bodyPr>
            <a:noAutofit/>
          </a:bodyPr>
          <a:lstStyle/>
          <a:p>
            <a:pPr marL="171418" indent="-171418" algn="just"/>
            <a:endParaRPr lang="en-GB" sz="1000" dirty="0">
              <a:solidFill>
                <a:srgbClr val="000000"/>
              </a:solidFill>
              <a:latin typeface="Century Gothic" pitchFamily="34" charset="0"/>
            </a:endParaRPr>
          </a:p>
          <a:p>
            <a:pPr marL="171418" indent="-171418" algn="just">
              <a:buFont typeface="Wingdings" pitchFamily="2" charset="2"/>
              <a:buChar char="§"/>
            </a:pPr>
            <a:r>
              <a:rPr lang="en-GB" sz="1000" b="1" dirty="0">
                <a:solidFill>
                  <a:srgbClr val="000000"/>
                </a:solidFill>
                <a:latin typeface="Century Gothic" pitchFamily="34" charset="0"/>
              </a:rPr>
              <a:t>What does the word "cell" mean to you? </a:t>
            </a:r>
          </a:p>
          <a:p>
            <a:pPr marL="171418" indent="-171418" algn="just">
              <a:buFont typeface="Wingdings" pitchFamily="2" charset="2"/>
              <a:buChar char="§"/>
            </a:pPr>
            <a:endParaRPr lang="en-GB" sz="1000" dirty="0">
              <a:solidFill>
                <a:srgbClr val="000000"/>
              </a:solidFill>
              <a:latin typeface="Century Gothic" pitchFamily="34" charset="0"/>
            </a:endParaRPr>
          </a:p>
          <a:p>
            <a:pPr algn="just">
              <a:buFont typeface="Wingdings" pitchFamily="2" charset="2"/>
              <a:buNone/>
            </a:pPr>
            <a:r>
              <a:rPr lang="en-GB" sz="1000" dirty="0">
                <a:solidFill>
                  <a:srgbClr val="000000"/>
                </a:solidFill>
                <a:latin typeface="Century Gothic" pitchFamily="34" charset="0"/>
              </a:rPr>
              <a:t>Here is a </a:t>
            </a:r>
            <a:r>
              <a:rPr lang="en-GB" sz="1000" dirty="0" err="1">
                <a:solidFill>
                  <a:srgbClr val="000000"/>
                </a:solidFill>
                <a:latin typeface="Century Gothic" pitchFamily="34" charset="0"/>
              </a:rPr>
              <a:t>colorful</a:t>
            </a:r>
            <a:r>
              <a:rPr lang="en-GB" sz="1000" dirty="0">
                <a:solidFill>
                  <a:srgbClr val="000000"/>
                </a:solidFill>
                <a:latin typeface="Century Gothic" pitchFamily="34" charset="0"/>
              </a:rPr>
              <a:t> diagram of a cell provided by L’OREAL Research Laboratories.</a:t>
            </a:r>
          </a:p>
          <a:p>
            <a:pPr algn="just">
              <a:buFont typeface="Wingdings" pitchFamily="2" charset="2"/>
              <a:buNone/>
            </a:pPr>
            <a:endParaRPr lang="en-GB" sz="1000" dirty="0">
              <a:solidFill>
                <a:srgbClr val="000000"/>
              </a:solidFill>
              <a:latin typeface="Century Gothic" pitchFamily="34" charset="0"/>
            </a:endParaRPr>
          </a:p>
          <a:p>
            <a:pPr algn="just">
              <a:buFont typeface="Wingdings" pitchFamily="2" charset="2"/>
              <a:buNone/>
            </a:pPr>
            <a:r>
              <a:rPr lang="en-GB" sz="1000" dirty="0">
                <a:solidFill>
                  <a:srgbClr val="000000"/>
                </a:solidFill>
                <a:latin typeface="Century Gothic" pitchFamily="34" charset="0"/>
              </a:rPr>
              <a:t>No matter what the type of cell found in an organism, whether it is human, vegetal or animal, all cells have the same basic characteristics, which are:</a:t>
            </a:r>
          </a:p>
          <a:p>
            <a:pPr algn="just"/>
            <a:endParaRPr lang="en-GB" sz="1000" u="sng" dirty="0">
              <a:solidFill>
                <a:srgbClr val="000000"/>
              </a:solidFill>
              <a:latin typeface="Century Gothic" pitchFamily="34" charset="0"/>
            </a:endParaRPr>
          </a:p>
          <a:p>
            <a:pPr marL="180941" indent="-180941" algn="just">
              <a:buFont typeface="Wingdings" pitchFamily="2" charset="2"/>
              <a:buChar char="§"/>
            </a:pPr>
            <a:r>
              <a:rPr lang="en-GB" sz="1000" dirty="0">
                <a:solidFill>
                  <a:srgbClr val="000000"/>
                </a:solidFill>
                <a:latin typeface="Century Gothic" pitchFamily="34" charset="0"/>
              </a:rPr>
              <a:t>The </a:t>
            </a:r>
            <a:r>
              <a:rPr lang="en-GB" sz="1000" b="1" dirty="0">
                <a:solidFill>
                  <a:srgbClr val="000000"/>
                </a:solidFill>
                <a:latin typeface="Century Gothic" pitchFamily="34" charset="0"/>
              </a:rPr>
              <a:t>plasma membrane</a:t>
            </a:r>
            <a:r>
              <a:rPr lang="en-GB" sz="1000" dirty="0">
                <a:solidFill>
                  <a:srgbClr val="000000"/>
                </a:solidFill>
                <a:latin typeface="Century Gothic" pitchFamily="34" charset="0"/>
              </a:rPr>
              <a:t>, a supple, fluid envelope that is rich in lipids and defines the shape of the cell. It selects the molecules that may enter and leave the cell. It acts like a protective barrier. </a:t>
            </a:r>
          </a:p>
          <a:p>
            <a:pPr marL="180941" indent="-180941" algn="just">
              <a:buFont typeface="Wingdings" pitchFamily="2" charset="2"/>
              <a:buChar char="§"/>
            </a:pPr>
            <a:endParaRPr lang="en-GB" sz="1000" dirty="0">
              <a:solidFill>
                <a:srgbClr val="000000"/>
              </a:solidFill>
              <a:latin typeface="Century Gothic" pitchFamily="34" charset="0"/>
            </a:endParaRPr>
          </a:p>
          <a:p>
            <a:pPr marL="180941" indent="-180941" algn="just">
              <a:buFont typeface="Wingdings" pitchFamily="2" charset="2"/>
              <a:buChar char="§"/>
            </a:pPr>
            <a:r>
              <a:rPr lang="en-GB" sz="1000" dirty="0">
                <a:solidFill>
                  <a:srgbClr val="000000"/>
                </a:solidFill>
                <a:latin typeface="Century Gothic" pitchFamily="34" charset="0"/>
              </a:rPr>
              <a:t>The </a:t>
            </a:r>
            <a:r>
              <a:rPr lang="en-GB" sz="1000" b="1" dirty="0">
                <a:solidFill>
                  <a:srgbClr val="000000"/>
                </a:solidFill>
                <a:latin typeface="Century Gothic" pitchFamily="34" charset="0"/>
              </a:rPr>
              <a:t>cytoplasm</a:t>
            </a:r>
            <a:r>
              <a:rPr lang="en-GB" sz="1000" dirty="0">
                <a:solidFill>
                  <a:srgbClr val="000000"/>
                </a:solidFill>
                <a:latin typeface="Century Gothic" pitchFamily="34" charset="0"/>
              </a:rPr>
              <a:t>, an aqueous gel composed of 85% water and rich in proteins, carbohydrates and mineral salts.</a:t>
            </a:r>
          </a:p>
          <a:p>
            <a:pPr marL="180941" indent="-180941" algn="just">
              <a:buFont typeface="Wingdings" pitchFamily="2" charset="2"/>
              <a:buChar char="§"/>
            </a:pPr>
            <a:endParaRPr lang="en-GB" sz="1000" dirty="0">
              <a:solidFill>
                <a:srgbClr val="000000"/>
              </a:solidFill>
              <a:latin typeface="Century Gothic" pitchFamily="34" charset="0"/>
            </a:endParaRPr>
          </a:p>
          <a:p>
            <a:pPr marL="180941" indent="-180941" algn="just">
              <a:buFont typeface="Wingdings" pitchFamily="2" charset="2"/>
              <a:buChar char="§"/>
            </a:pPr>
            <a:r>
              <a:rPr lang="en-GB" sz="1000" dirty="0">
                <a:solidFill>
                  <a:srgbClr val="000000"/>
                </a:solidFill>
                <a:latin typeface="Century Gothic" pitchFamily="34" charset="0"/>
              </a:rPr>
              <a:t>The </a:t>
            </a:r>
            <a:r>
              <a:rPr lang="en-GB" sz="1000" b="1" dirty="0">
                <a:solidFill>
                  <a:srgbClr val="000000"/>
                </a:solidFill>
                <a:latin typeface="Century Gothic" pitchFamily="34" charset="0"/>
              </a:rPr>
              <a:t>nucleus</a:t>
            </a:r>
            <a:r>
              <a:rPr lang="en-GB" sz="1000" dirty="0">
                <a:solidFill>
                  <a:srgbClr val="000000"/>
                </a:solidFill>
                <a:latin typeface="Century Gothic" pitchFamily="34" charset="0"/>
              </a:rPr>
              <a:t> is essential to the cell’s life because it stores DNA. During cellular division, or mitosis, the DNA in the nucleus condenses to form chromosomes. </a:t>
            </a:r>
          </a:p>
          <a:p>
            <a:pPr marL="180941" indent="-180941" algn="just">
              <a:buFont typeface="Wingdings" pitchFamily="2" charset="2"/>
              <a:buChar char="§"/>
            </a:pPr>
            <a:r>
              <a:rPr lang="en-GB" sz="1000" dirty="0">
                <a:solidFill>
                  <a:srgbClr val="000000"/>
                </a:solidFill>
                <a:latin typeface="Century Gothic" pitchFamily="34" charset="0"/>
              </a:rPr>
              <a:t>It plays an essential role in producing living matter, cellular division and heredity.</a:t>
            </a:r>
          </a:p>
          <a:p>
            <a:pPr algn="just" defTabSz="914230">
              <a:tabLst>
                <a:tab pos="176198" algn="l"/>
              </a:tabLst>
              <a:defRPr/>
            </a:pPr>
            <a:endParaRPr lang="en-GB" sz="1000" dirty="0">
              <a:solidFill>
                <a:srgbClr val="000000"/>
              </a:solidFill>
              <a:latin typeface="Century Gothic" pitchFamily="34" charset="0"/>
            </a:endParaRPr>
          </a:p>
          <a:p>
            <a:pPr marL="180941" indent="-180941" algn="just" defTabSz="914230">
              <a:defRPr/>
            </a:pPr>
            <a:r>
              <a:rPr lang="en-GB" sz="1000" dirty="0">
                <a:solidFill>
                  <a:srgbClr val="000000"/>
                </a:solidFill>
                <a:latin typeface="Century Gothic" pitchFamily="34" charset="0"/>
              </a:rPr>
              <a:t>If we compare a cell to a human being, </a:t>
            </a:r>
          </a:p>
          <a:p>
            <a:pPr marL="180941" indent="-180941" algn="just" defTabSz="914230">
              <a:defRPr/>
            </a:pPr>
            <a:r>
              <a:rPr lang="en-GB" sz="1000" dirty="0">
                <a:solidFill>
                  <a:srgbClr val="000000"/>
                </a:solidFill>
                <a:latin typeface="Century Gothic" pitchFamily="34" charset="0"/>
              </a:rPr>
              <a:t>	-  The membrane: the skin</a:t>
            </a:r>
          </a:p>
          <a:p>
            <a:pPr marL="180941" indent="-180941" algn="just" defTabSz="914230">
              <a:defRPr/>
            </a:pPr>
            <a:r>
              <a:rPr lang="en-GB" sz="1000" dirty="0">
                <a:solidFill>
                  <a:srgbClr val="000000"/>
                </a:solidFill>
                <a:latin typeface="Century Gothic" pitchFamily="34" charset="0"/>
              </a:rPr>
              <a:t>	-  The cytoplasm: water</a:t>
            </a:r>
          </a:p>
          <a:p>
            <a:pPr marL="180941" indent="-180941" algn="just" defTabSz="914230">
              <a:defRPr/>
            </a:pPr>
            <a:r>
              <a:rPr lang="en-GB" sz="1000" dirty="0">
                <a:solidFill>
                  <a:srgbClr val="000000"/>
                </a:solidFill>
                <a:latin typeface="Century Gothic" pitchFamily="34" charset="0"/>
              </a:rPr>
              <a:t>  	-  The nucleus: the brain</a:t>
            </a:r>
          </a:p>
          <a:p>
            <a:pPr marL="180941" indent="-180941" algn="just" defTabSz="914230">
              <a:defRPr/>
            </a:pPr>
            <a:r>
              <a:rPr lang="en-GB" sz="1000" dirty="0">
                <a:solidFill>
                  <a:srgbClr val="000000"/>
                </a:solidFill>
                <a:latin typeface="Century Gothic" pitchFamily="34" charset="0"/>
              </a:rPr>
              <a:t>  	-  Mitochondria: lungs (Module level 2)</a:t>
            </a:r>
          </a:p>
          <a:p>
            <a:pPr algn="just"/>
            <a:endParaRPr lang="en-GB" sz="1000" u="sng" dirty="0">
              <a:solidFill>
                <a:srgbClr val="000000"/>
              </a:solidFill>
              <a:latin typeface="Century Gothic" pitchFamily="34" charset="0"/>
            </a:endParaRPr>
          </a:p>
          <a:p>
            <a:pPr algn="just"/>
            <a:r>
              <a:rPr lang="en-GB" sz="1000" u="sng" dirty="0">
                <a:solidFill>
                  <a:srgbClr val="000000"/>
                </a:solidFill>
                <a:latin typeface="Century Gothic" pitchFamily="34" charset="0"/>
              </a:rPr>
              <a:t>Transition</a:t>
            </a:r>
          </a:p>
          <a:p>
            <a:pPr algn="just"/>
            <a:r>
              <a:rPr lang="en-GB" sz="1000" dirty="0">
                <a:solidFill>
                  <a:srgbClr val="000000"/>
                </a:solidFill>
                <a:latin typeface="Century Gothic" pitchFamily="34" charset="0"/>
              </a:rPr>
              <a:t>"In conclusion, it is essential for you to understand that cells are living elements with multiple and varied functions and that our body contains several billion cells. </a:t>
            </a:r>
          </a:p>
          <a:p>
            <a:pPr algn="just"/>
            <a:endParaRPr lang="en-GB" sz="1000" dirty="0">
              <a:solidFill>
                <a:srgbClr val="000000"/>
              </a:solidFill>
              <a:latin typeface="Century Gothic" pitchFamily="34" charset="0"/>
            </a:endParaRPr>
          </a:p>
          <a:p>
            <a:pPr algn="just"/>
            <a:r>
              <a:rPr lang="en-GB" sz="1000" dirty="0">
                <a:solidFill>
                  <a:srgbClr val="000000"/>
                </a:solidFill>
                <a:latin typeface="Century Gothic" pitchFamily="34" charset="0"/>
              </a:rPr>
              <a:t>Let’s leave cells for now and look at the biological characteristics of the skin."</a:t>
            </a:r>
          </a:p>
          <a:p>
            <a:pPr algn="just"/>
            <a:endParaRPr lang="en-GB" sz="1000" dirty="0">
              <a:solidFill>
                <a:srgbClr val="000000"/>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AFA5F4AA-6216-4015-9F03-568325F1F899}"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18725521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spcBef>
                <a:spcPct val="50000"/>
              </a:spcBef>
              <a:defRPr/>
            </a:pPr>
            <a:r>
              <a:rPr lang="en-US" sz="1000" dirty="0">
                <a:latin typeface="Century Gothic" pitchFamily="34" charset="0"/>
                <a:cs typeface="Times New Roman" pitchFamily="18" charset="0"/>
              </a:rPr>
              <a:t>What is a Peel?</a:t>
            </a:r>
          </a:p>
          <a:p>
            <a:pPr algn="just">
              <a:lnSpc>
                <a:spcPct val="90000"/>
              </a:lnSpc>
              <a:spcBef>
                <a:spcPct val="50000"/>
              </a:spcBef>
              <a:defRPr/>
            </a:pPr>
            <a:endParaRPr lang="en-US" sz="1000" dirty="0">
              <a:latin typeface="Century Gothic" pitchFamily="34" charset="0"/>
              <a:cs typeface="Times New Roman" pitchFamily="18" charset="0"/>
            </a:endParaRPr>
          </a:p>
          <a:p>
            <a:pPr algn="just">
              <a:spcBef>
                <a:spcPct val="50000"/>
              </a:spcBef>
              <a:defRPr/>
            </a:pPr>
            <a:r>
              <a:rPr lang="en-US" sz="1000" dirty="0">
                <a:latin typeface="Century Gothic" pitchFamily="34" charset="0"/>
                <a:cs typeface="Times New Roman" pitchFamily="18" charset="0"/>
              </a:rPr>
              <a:t>A facial peel is a cosmetic, chemical treatment that can be performed by a dermatologist to help lessen the appearance of blemishes, light scarring, and any number of other skin irregularities on the face. Also called chemical peels, facial peels can improve the appearance of fine lines and wrinkles, and give new life to sun-damaged skin.</a:t>
            </a:r>
          </a:p>
          <a:p>
            <a:pPr algn="just">
              <a:spcBef>
                <a:spcPct val="50000"/>
              </a:spcBef>
              <a:defRPr/>
            </a:pPr>
            <a:r>
              <a:rPr lang="en-US" sz="1000" dirty="0">
                <a:latin typeface="Century Gothic" pitchFamily="34" charset="0"/>
                <a:cs typeface="Times New Roman" pitchFamily="18" charset="0"/>
              </a:rPr>
              <a:t>For a deeper peel, a dermatologist can recommend a professional facial peel that will remove more layers of skin, thereby eliminating or at least reducing the appearance of deeper and darker blemishes. The procedure is successful with all kinds of superficial skin marks. </a:t>
            </a:r>
          </a:p>
          <a:p>
            <a:pPr algn="just">
              <a:spcBef>
                <a:spcPct val="50000"/>
              </a:spcBef>
              <a:defRPr/>
            </a:pPr>
            <a:r>
              <a:rPr lang="en-US" sz="1000" dirty="0">
                <a:latin typeface="Century Gothic" pitchFamily="34" charset="0"/>
                <a:cs typeface="Times New Roman" pitchFamily="18" charset="0"/>
              </a:rPr>
              <a:t>These facial peel procedures are effective in reducing wrinkles without having to undergo a complete facelift.</a:t>
            </a:r>
          </a:p>
          <a:p>
            <a:pPr algn="just">
              <a:spcBef>
                <a:spcPct val="50000"/>
              </a:spcBef>
              <a:defRPr/>
            </a:pPr>
            <a:endParaRPr lang="en-US" sz="1000" dirty="0">
              <a:latin typeface="Century Gothic" pitchFamily="34" charset="0"/>
              <a:cs typeface="Times New Roman" pitchFamily="18" charset="0"/>
            </a:endParaRPr>
          </a:p>
          <a:p>
            <a:pPr algn="just">
              <a:spcBef>
                <a:spcPct val="50000"/>
              </a:spcBef>
              <a:defRPr/>
            </a:pPr>
            <a:r>
              <a:rPr lang="en-US" sz="1000" dirty="0">
                <a:latin typeface="Century Gothic" pitchFamily="18" charset="0"/>
              </a:rPr>
              <a:t>The 3 acids generally used in these types of peel are:  </a:t>
            </a:r>
          </a:p>
          <a:p>
            <a:pPr algn="just">
              <a:spcBef>
                <a:spcPct val="50000"/>
              </a:spcBef>
              <a:defRPr/>
            </a:pPr>
            <a:r>
              <a:rPr lang="en-US" sz="1000" dirty="0">
                <a:latin typeface="Century Gothic" pitchFamily="18" charset="0"/>
              </a:rPr>
              <a:t>- Glycolic acid (flaking action)</a:t>
            </a:r>
          </a:p>
          <a:p>
            <a:pPr algn="just">
              <a:spcBef>
                <a:spcPct val="50000"/>
              </a:spcBef>
              <a:defRPr/>
            </a:pPr>
            <a:r>
              <a:rPr lang="en-US" sz="1000" dirty="0">
                <a:latin typeface="Century Gothic" pitchFamily="18" charset="0"/>
              </a:rPr>
              <a:t>- Lactic acid (flaking action)</a:t>
            </a:r>
          </a:p>
          <a:p>
            <a:pPr algn="just">
              <a:spcBef>
                <a:spcPct val="50000"/>
              </a:spcBef>
              <a:defRPr/>
            </a:pPr>
            <a:r>
              <a:rPr lang="en-US" sz="1000" dirty="0">
                <a:latin typeface="Century Gothic" pitchFamily="18" charset="0"/>
              </a:rPr>
              <a:t>- </a:t>
            </a:r>
            <a:r>
              <a:rPr lang="en-US" sz="1000" dirty="0" err="1">
                <a:latin typeface="Century Gothic" pitchFamily="18" charset="0"/>
              </a:rPr>
              <a:t>Phytic</a:t>
            </a:r>
            <a:r>
              <a:rPr lang="en-US" sz="1000" dirty="0">
                <a:latin typeface="Century Gothic" pitchFamily="18" charset="0"/>
              </a:rPr>
              <a:t> acid (antioxidant action to act on complexion radiance)</a:t>
            </a:r>
          </a:p>
          <a:p>
            <a:pPr algn="just">
              <a:spcBef>
                <a:spcPct val="50000"/>
              </a:spcBef>
              <a:defRPr/>
            </a:pPr>
            <a:endParaRPr lang="en-US" sz="1000" dirty="0">
              <a:latin typeface="Century Gothic" pitchFamily="34" charset="0"/>
              <a:cs typeface="Times New Roman" pitchFamily="18" charset="0"/>
            </a:endParaRPr>
          </a:p>
          <a:p>
            <a:pPr algn="just">
              <a:spcBef>
                <a:spcPct val="50000"/>
              </a:spcBef>
              <a:defRPr/>
            </a:pPr>
            <a:r>
              <a:rPr lang="en-US" sz="1000" dirty="0">
                <a:latin typeface="Century Gothic" pitchFamily="34" charset="0"/>
                <a:cs typeface="Times New Roman" pitchFamily="18" charset="0"/>
              </a:rPr>
              <a:t>One session takes up to 1 hour. </a:t>
            </a:r>
          </a:p>
          <a:p>
            <a:pPr algn="just">
              <a:spcBef>
                <a:spcPct val="50000"/>
              </a:spcBef>
              <a:defRPr/>
            </a:pPr>
            <a:r>
              <a:rPr lang="en-US" sz="1000" dirty="0">
                <a:latin typeface="Century Gothic" pitchFamily="34" charset="0"/>
                <a:cs typeface="Times New Roman" pitchFamily="18" charset="0"/>
              </a:rPr>
              <a:t>Mild facial peels can be repeated every three to six months, but deeper peels require more time between procedures to allow the skin to recover and renew itself. </a:t>
            </a:r>
          </a:p>
          <a:p>
            <a:pPr algn="just" defTabSz="998994" fontAlgn="base">
              <a:lnSpc>
                <a:spcPct val="90000"/>
              </a:lnSpc>
              <a:spcBef>
                <a:spcPct val="30000"/>
              </a:spcBef>
              <a:spcAft>
                <a:spcPct val="0"/>
              </a:spcAft>
            </a:pPr>
            <a:endParaRPr lang="en-US" sz="1000" dirty="0">
              <a:latin typeface="Century Gothic" pitchFamily="34" charset="0"/>
              <a:ea typeface="ＭＳ Ｐゴシック" pitchFamily="34" charset="-128"/>
            </a:endParaRPr>
          </a:p>
          <a:p>
            <a:pPr algn="just"/>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90</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91</a:t>
            </a:fld>
            <a:endParaRPr lang="fr-F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92</a:t>
            </a:fld>
            <a:endParaRPr lang="fr-FR"/>
          </a:p>
        </p:txBody>
      </p:sp>
    </p:spTree>
    <p:extLst>
      <p:ext uri="{BB962C8B-B14F-4D97-AF65-F5344CB8AC3E}">
        <p14:creationId xmlns:p14="http://schemas.microsoft.com/office/powerpoint/2010/main" val="2717950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93</a:t>
            </a:fld>
            <a:endParaRPr lang="fr-FR"/>
          </a:p>
        </p:txBody>
      </p:sp>
    </p:spTree>
    <p:extLst>
      <p:ext uri="{BB962C8B-B14F-4D97-AF65-F5344CB8AC3E}">
        <p14:creationId xmlns:p14="http://schemas.microsoft.com/office/powerpoint/2010/main" val="25091815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Autofit/>
          </a:bodyPr>
          <a:lstStyle/>
          <a:p>
            <a:pPr algn="just" defTabSz="998994" eaLnBrk="0" hangingPunct="0">
              <a:lnSpc>
                <a:spcPct val="110000"/>
              </a:lnSpc>
              <a:spcBef>
                <a:spcPct val="40000"/>
              </a:spcBef>
            </a:pPr>
            <a:r>
              <a:rPr lang="fr-FR" sz="1000" b="1" dirty="0">
                <a:solidFill>
                  <a:srgbClr val="000000"/>
                </a:solidFill>
                <a:latin typeface="Century Gothic" pitchFamily="18" charset="0"/>
              </a:rPr>
              <a:t>INSTANT ANTI-AGEING PROCEDURES </a:t>
            </a:r>
          </a:p>
          <a:p>
            <a:pPr algn="just" defTabSz="998994" eaLnBrk="0" hangingPunct="0">
              <a:lnSpc>
                <a:spcPct val="110000"/>
              </a:lnSpc>
              <a:spcBef>
                <a:spcPct val="40000"/>
              </a:spcBef>
            </a:pPr>
            <a:r>
              <a:rPr lang="fr-FR" sz="1000" b="1" dirty="0">
                <a:solidFill>
                  <a:srgbClr val="000000"/>
                </a:solidFill>
                <a:latin typeface="Century Gothic" pitchFamily="18" charset="0"/>
              </a:rPr>
              <a:t>Re-Plasty HD Peel </a:t>
            </a:r>
          </a:p>
          <a:p>
            <a:pPr algn="just" defTabSz="998994" eaLnBrk="0" hangingPunct="0">
              <a:lnSpc>
                <a:spcPct val="110000"/>
              </a:lnSpc>
              <a:spcBef>
                <a:spcPct val="40000"/>
              </a:spcBef>
            </a:pPr>
            <a:r>
              <a:rPr lang="fr-FR" sz="1000" dirty="0">
                <a:solidFill>
                  <a:srgbClr val="000000"/>
                </a:solidFill>
                <a:latin typeface="Century Gothic" pitchFamily="18" charset="0"/>
              </a:rPr>
              <a:t>A concentration of clinical expertise </a:t>
            </a:r>
          </a:p>
          <a:p>
            <a:pPr algn="just" defTabSz="998994" eaLnBrk="0" hangingPunct="0">
              <a:lnSpc>
                <a:spcPct val="110000"/>
              </a:lnSpc>
              <a:spcBef>
                <a:spcPct val="40000"/>
              </a:spcBef>
            </a:pPr>
            <a:r>
              <a:rPr lang="fr-FR" sz="1000" u="sng" dirty="0">
                <a:solidFill>
                  <a:srgbClr val="000000"/>
                </a:solidFill>
                <a:latin typeface="Century Gothic" pitchFamily="18" charset="0"/>
              </a:rPr>
              <a:t>PEEL SOLUTION</a:t>
            </a:r>
          </a:p>
          <a:p>
            <a:pPr algn="just" defTabSz="998994" eaLnBrk="0" hangingPunct="0">
              <a:lnSpc>
                <a:spcPct val="110000"/>
              </a:lnSpc>
              <a:spcBef>
                <a:spcPct val="40000"/>
              </a:spcBef>
            </a:pPr>
            <a:r>
              <a:rPr lang="fr-FR" sz="1000" dirty="0">
                <a:solidFill>
                  <a:srgbClr val="000000"/>
                </a:solidFill>
                <a:latin typeface="Century Gothic" pitchFamily="18" charset="0"/>
              </a:rPr>
              <a:t>Original complex </a:t>
            </a:r>
            <a:r>
              <a:rPr lang="fr-FR" sz="1000" dirty="0" err="1">
                <a:solidFill>
                  <a:srgbClr val="000000"/>
                </a:solidFill>
                <a:latin typeface="Century Gothic" pitchFamily="18" charset="0"/>
              </a:rPr>
              <a:t>which</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replicates</a:t>
            </a:r>
            <a:r>
              <a:rPr lang="fr-FR" sz="1000" dirty="0">
                <a:solidFill>
                  <a:srgbClr val="000000"/>
                </a:solidFill>
                <a:latin typeface="Century Gothic" pitchFamily="18" charset="0"/>
              </a:rPr>
              <a:t> the exfoliation solution applied at LACLINIC-MONTREUX and is composed of glycolic, lactic and phytic acid. This peel-solution has incredible exfoliating powers and helps to encourage even desquamation of the upper layers of the stratum corneum.  </a:t>
            </a:r>
            <a:r>
              <a:rPr lang="fr-FR" sz="1000" b="1" dirty="0">
                <a:solidFill>
                  <a:srgbClr val="000000"/>
                </a:solidFill>
                <a:latin typeface="Century Gothic" pitchFamily="18" charset="0"/>
              </a:rPr>
              <a:t>Glycolic acid</a:t>
            </a:r>
            <a:r>
              <a:rPr lang="fr-FR" sz="1000" dirty="0">
                <a:solidFill>
                  <a:srgbClr val="000000"/>
                </a:solidFill>
                <a:latin typeface="Century Gothic" pitchFamily="18" charset="0"/>
              </a:rPr>
              <a:t> (obtained from sugar cane, beets or grape extracts) and </a:t>
            </a:r>
            <a:r>
              <a:rPr lang="fr-FR" sz="1000" b="1" dirty="0">
                <a:solidFill>
                  <a:srgbClr val="000000"/>
                </a:solidFill>
                <a:latin typeface="Century Gothic" pitchFamily="18" charset="0"/>
              </a:rPr>
              <a:t>lactic acid</a:t>
            </a:r>
            <a:r>
              <a:rPr lang="fr-FR" sz="1000" dirty="0">
                <a:solidFill>
                  <a:srgbClr val="000000"/>
                </a:solidFill>
                <a:latin typeface="Century Gothic" pitchFamily="18" charset="0"/>
              </a:rPr>
              <a:t> belong to the AHA family. They help to promote even desquamation of the upper layers of the epidermis: they weaken the bonds between corneocytes and facilitate the elimination of dead cells on the skin surface. </a:t>
            </a:r>
            <a:r>
              <a:rPr lang="fr-FR" sz="1000" b="1" dirty="0">
                <a:solidFill>
                  <a:srgbClr val="000000"/>
                </a:solidFill>
                <a:latin typeface="Century Gothic" pitchFamily="18" charset="0"/>
              </a:rPr>
              <a:t>Phytic acid</a:t>
            </a:r>
            <a:r>
              <a:rPr lang="fr-FR" sz="1000" dirty="0">
                <a:solidFill>
                  <a:srgbClr val="000000"/>
                </a:solidFill>
                <a:latin typeface="Century Gothic" pitchFamily="18" charset="0"/>
              </a:rPr>
              <a:t> is a plant acid (from mushrooms), and is used in dermatological peels for its desquamation action. It contains anti-inflammatory and antioxidant properties. </a:t>
            </a:r>
          </a:p>
          <a:p>
            <a:pPr algn="just" defTabSz="998994" eaLnBrk="0" hangingPunct="0">
              <a:lnSpc>
                <a:spcPct val="110000"/>
              </a:lnSpc>
              <a:spcBef>
                <a:spcPct val="40000"/>
              </a:spcBef>
            </a:pPr>
            <a:endParaRPr lang="fr-FR" sz="1000" dirty="0">
              <a:latin typeface="Century Gothic" pitchFamily="34" charset="0"/>
            </a:endParaRPr>
          </a:p>
          <a:p>
            <a:pPr algn="just" defTabSz="998994" eaLnBrk="0" hangingPunct="0">
              <a:lnSpc>
                <a:spcPct val="110000"/>
              </a:lnSpc>
              <a:spcBef>
                <a:spcPct val="40000"/>
              </a:spcBef>
            </a:pPr>
            <a:r>
              <a:rPr lang="fr-FR" sz="1000" dirty="0">
                <a:solidFill>
                  <a:srgbClr val="000000"/>
                </a:solidFill>
                <a:latin typeface="Century Gothic" pitchFamily="18" charset="0"/>
              </a:rPr>
              <a:t>We will observe the role of the LHA and retinol contained in the formula on the next slide.</a:t>
            </a:r>
          </a:p>
          <a:p>
            <a:pPr algn="just"/>
            <a:endParaRPr lang="en-GB" sz="1000" b="1" dirty="0">
              <a:solidFill>
                <a:srgbClr val="725C2C"/>
              </a:solidFill>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94</a:t>
            </a:fld>
            <a:endParaRPr lang="fr-FR"/>
          </a:p>
        </p:txBody>
      </p:sp>
    </p:spTree>
    <p:extLst>
      <p:ext uri="{BB962C8B-B14F-4D97-AF65-F5344CB8AC3E}">
        <p14:creationId xmlns:p14="http://schemas.microsoft.com/office/powerpoint/2010/main" val="42468564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en-US" sz="1000" b="1" dirty="0">
                <a:solidFill>
                  <a:srgbClr val="000000"/>
                </a:solidFill>
                <a:latin typeface="Century Gothic" pitchFamily="18" charset="0"/>
              </a:rPr>
              <a:t>INSTANT COSMETIC PROCEDURES </a:t>
            </a:r>
          </a:p>
          <a:p>
            <a:pPr algn="just">
              <a:defRPr/>
            </a:pPr>
            <a:r>
              <a:rPr lang="en-US" sz="1000" b="1" dirty="0">
                <a:solidFill>
                  <a:srgbClr val="000000"/>
                </a:solidFill>
                <a:latin typeface="Century Gothic" pitchFamily="18" charset="0"/>
              </a:rPr>
              <a:t>Re-Plasty HD Peel </a:t>
            </a:r>
          </a:p>
          <a:p>
            <a:pPr algn="just">
              <a:defRPr/>
            </a:pPr>
            <a:endParaRPr lang="en-US" sz="1000" b="1" dirty="0">
              <a:latin typeface="Century Gothic" pitchFamily="34" charset="0"/>
              <a:cs typeface="ＭＳ Ｐゴシック" charset="0"/>
            </a:endParaRPr>
          </a:p>
          <a:p>
            <a:pPr algn="just">
              <a:defRPr/>
            </a:pPr>
            <a:r>
              <a:rPr lang="en-US" sz="1000" dirty="0">
                <a:solidFill>
                  <a:srgbClr val="000000"/>
                </a:solidFill>
                <a:latin typeface="Century Gothic" pitchFamily="18" charset="0"/>
              </a:rPr>
              <a:t>A concentration of clinical expertise </a:t>
            </a:r>
          </a:p>
          <a:p>
            <a:pPr algn="just">
              <a:defRPr/>
            </a:pPr>
            <a:endParaRPr lang="en-US" sz="1000" u="sng" dirty="0">
              <a:latin typeface="Century Gothic" pitchFamily="34" charset="0"/>
              <a:cs typeface="ＭＳ Ｐゴシック" charset="0"/>
            </a:endParaRPr>
          </a:p>
          <a:p>
            <a:pPr algn="just">
              <a:defRPr/>
            </a:pPr>
            <a:r>
              <a:rPr lang="en-US" sz="1000" u="sng" dirty="0">
                <a:solidFill>
                  <a:srgbClr val="000000"/>
                </a:solidFill>
                <a:latin typeface="Century Gothic" pitchFamily="18" charset="0"/>
              </a:rPr>
              <a:t>PEEL SOLUTION</a:t>
            </a:r>
          </a:p>
          <a:p>
            <a:pPr algn="just">
              <a:defRPr/>
            </a:pPr>
            <a:r>
              <a:rPr lang="en-US" sz="1000" dirty="0">
                <a:solidFill>
                  <a:srgbClr val="000000"/>
                </a:solidFill>
                <a:latin typeface="Century Gothic" pitchFamily="18" charset="0"/>
              </a:rPr>
              <a:t>Original complex which replicates the exfoliation solution applied at LACLINIC-MONTREUX and is composed of glycolic, lactic and </a:t>
            </a:r>
            <a:r>
              <a:rPr lang="en-US" sz="1000" dirty="0" err="1">
                <a:solidFill>
                  <a:srgbClr val="000000"/>
                </a:solidFill>
                <a:latin typeface="Century Gothic" pitchFamily="18" charset="0"/>
              </a:rPr>
              <a:t>phytic</a:t>
            </a:r>
            <a:r>
              <a:rPr lang="en-US" sz="1000" dirty="0">
                <a:solidFill>
                  <a:srgbClr val="000000"/>
                </a:solidFill>
                <a:latin typeface="Century Gothic" pitchFamily="18" charset="0"/>
              </a:rPr>
              <a:t> acid. This peel-solution has incredible exfoliating powers and helps to encourage even desquamation of the upper layers of the stratum </a:t>
            </a:r>
            <a:r>
              <a:rPr lang="en-US" sz="1000" dirty="0" err="1">
                <a:solidFill>
                  <a:srgbClr val="000000"/>
                </a:solidFill>
                <a:latin typeface="Century Gothic" pitchFamily="18" charset="0"/>
              </a:rPr>
              <a:t>corneum</a:t>
            </a:r>
            <a:r>
              <a:rPr lang="en-US" sz="1000" dirty="0">
                <a:solidFill>
                  <a:srgbClr val="000000"/>
                </a:solidFill>
                <a:latin typeface="Century Gothic" pitchFamily="18" charset="0"/>
              </a:rPr>
              <a:t>.  </a:t>
            </a:r>
            <a:r>
              <a:rPr lang="en-US" sz="1000" b="1" dirty="0">
                <a:solidFill>
                  <a:srgbClr val="000000"/>
                </a:solidFill>
                <a:latin typeface="Century Gothic" pitchFamily="18" charset="0"/>
              </a:rPr>
              <a:t>Glycolic acid</a:t>
            </a:r>
            <a:r>
              <a:rPr lang="en-US" sz="1000" dirty="0">
                <a:solidFill>
                  <a:srgbClr val="000000"/>
                </a:solidFill>
                <a:latin typeface="Century Gothic" pitchFamily="18" charset="0"/>
              </a:rPr>
              <a:t> (obtained from sugar cane, beets or grape extracts) and </a:t>
            </a:r>
            <a:r>
              <a:rPr lang="en-US" sz="1000" b="1" dirty="0">
                <a:solidFill>
                  <a:srgbClr val="000000"/>
                </a:solidFill>
                <a:latin typeface="Century Gothic" pitchFamily="18" charset="0"/>
              </a:rPr>
              <a:t>lactic acid</a:t>
            </a:r>
            <a:r>
              <a:rPr lang="en-US" sz="1000" dirty="0">
                <a:solidFill>
                  <a:srgbClr val="000000"/>
                </a:solidFill>
                <a:latin typeface="Century Gothic" pitchFamily="18" charset="0"/>
              </a:rPr>
              <a:t> belong to the AHA family. They help to promote even desquamation of the upper layers of the epidermis: they weaken the bonds between </a:t>
            </a:r>
            <a:r>
              <a:rPr lang="en-US" sz="1000" dirty="0" err="1">
                <a:solidFill>
                  <a:srgbClr val="000000"/>
                </a:solidFill>
                <a:latin typeface="Century Gothic" pitchFamily="18" charset="0"/>
              </a:rPr>
              <a:t>corneocytes</a:t>
            </a:r>
            <a:r>
              <a:rPr lang="en-US" sz="1000" dirty="0">
                <a:solidFill>
                  <a:srgbClr val="000000"/>
                </a:solidFill>
                <a:latin typeface="Century Gothic" pitchFamily="18" charset="0"/>
              </a:rPr>
              <a:t> and facilitate the elimination of dead cells on the skin surface. </a:t>
            </a:r>
            <a:r>
              <a:rPr lang="en-US" sz="1000" b="1" dirty="0" err="1">
                <a:solidFill>
                  <a:srgbClr val="000000"/>
                </a:solidFill>
                <a:latin typeface="Century Gothic" pitchFamily="18" charset="0"/>
              </a:rPr>
              <a:t>Phytic</a:t>
            </a:r>
            <a:r>
              <a:rPr lang="en-US" sz="1000" b="1" dirty="0">
                <a:solidFill>
                  <a:srgbClr val="000000"/>
                </a:solidFill>
                <a:latin typeface="Century Gothic" pitchFamily="18" charset="0"/>
              </a:rPr>
              <a:t> acid</a:t>
            </a:r>
            <a:r>
              <a:rPr lang="en-US" sz="1000" dirty="0">
                <a:solidFill>
                  <a:srgbClr val="000000"/>
                </a:solidFill>
                <a:latin typeface="Century Gothic" pitchFamily="18" charset="0"/>
              </a:rPr>
              <a:t> is a plant acid (from mushrooms), and is used in dermatological peels for its desquamation action. It contains anti-inflammatory and antioxidant properties. </a:t>
            </a:r>
          </a:p>
          <a:p>
            <a:pPr algn="just">
              <a:defRPr/>
            </a:pPr>
            <a:r>
              <a:rPr lang="en-US" sz="1000" dirty="0">
                <a:solidFill>
                  <a:srgbClr val="000000"/>
                </a:solidFill>
                <a:latin typeface="Century Gothic" pitchFamily="18" charset="0"/>
              </a:rPr>
              <a:t>HIGH DOSE OF PURE RETINOL</a:t>
            </a:r>
          </a:p>
          <a:p>
            <a:pPr algn="just">
              <a:defRPr/>
            </a:pPr>
            <a:r>
              <a:rPr lang="en-US" sz="1000" dirty="0">
                <a:solidFill>
                  <a:srgbClr val="000000"/>
                </a:solidFill>
                <a:latin typeface="Century Gothic" pitchFamily="18" charset="0"/>
              </a:rPr>
              <a:t>Dermatologists' leading anti-wrinkle molecule. The molecule of excellence to stimulate cell renewal and diminish fine lines and wrinkles. The serum contains one of the highest concentrations of pure retinol and is right on the cusp of medically-prescribed products. Its action on wrinkles is bolstered by an encapsulated vitamin A derivative, whose effectiveness is gradually released overnight.</a:t>
            </a:r>
          </a:p>
          <a:p>
            <a:pPr algn="just">
              <a:defRPr/>
            </a:pPr>
            <a:r>
              <a:rPr lang="en-US" sz="1000" dirty="0">
                <a:solidFill>
                  <a:srgbClr val="000000"/>
                </a:solidFill>
                <a:latin typeface="Century Gothic" pitchFamily="18" charset="0"/>
              </a:rPr>
              <a:t>HIGH DOSE OF LHA</a:t>
            </a:r>
          </a:p>
          <a:p>
            <a:pPr algn="just">
              <a:defRPr/>
            </a:pPr>
            <a:r>
              <a:rPr lang="en-US" sz="1000" dirty="0">
                <a:solidFill>
                  <a:srgbClr val="000000"/>
                </a:solidFill>
                <a:latin typeface="Century Gothic" pitchFamily="18" charset="0"/>
              </a:rPr>
              <a:t>Ultra-precise, targeted exfoliating action. </a:t>
            </a:r>
            <a:r>
              <a:rPr lang="en-US" sz="1000" dirty="0" err="1">
                <a:solidFill>
                  <a:srgbClr val="000000"/>
                </a:solidFill>
                <a:latin typeface="Century Gothic" pitchFamily="18" charset="0"/>
              </a:rPr>
              <a:t>Lipo</a:t>
            </a:r>
            <a:r>
              <a:rPr lang="en-US" sz="1000" dirty="0">
                <a:solidFill>
                  <a:srgbClr val="000000"/>
                </a:solidFill>
                <a:latin typeface="Century Gothic" pitchFamily="18" charset="0"/>
              </a:rPr>
              <a:t> </a:t>
            </a:r>
            <a:r>
              <a:rPr lang="en-US" sz="1000" dirty="0" err="1">
                <a:solidFill>
                  <a:srgbClr val="000000"/>
                </a:solidFill>
                <a:latin typeface="Century Gothic" pitchFamily="18" charset="0"/>
              </a:rPr>
              <a:t>Hydroxy</a:t>
            </a:r>
            <a:r>
              <a:rPr lang="en-US" sz="1000" dirty="0">
                <a:solidFill>
                  <a:srgbClr val="000000"/>
                </a:solidFill>
                <a:latin typeface="Century Gothic" pitchFamily="18" charset="0"/>
              </a:rPr>
              <a:t> Acid is a </a:t>
            </a:r>
            <a:r>
              <a:rPr lang="en-US" sz="1000" dirty="0" err="1">
                <a:solidFill>
                  <a:srgbClr val="000000"/>
                </a:solidFill>
                <a:latin typeface="Century Gothic" pitchFamily="18" charset="0"/>
              </a:rPr>
              <a:t>L’Oréal</a:t>
            </a:r>
            <a:r>
              <a:rPr lang="en-US" sz="1000" dirty="0">
                <a:solidFill>
                  <a:srgbClr val="000000"/>
                </a:solidFill>
                <a:latin typeface="Century Gothic" pitchFamily="18" charset="0"/>
              </a:rPr>
              <a:t> exclusive patented active ingredient. This product of 10 years of research is the latest generation of salicylic acid derivatives. Its exfoliating action is much more powerful than that of traditional salicylic acid. It has excellent affinity with the epidermis and delivers high definition exfoliation.</a:t>
            </a:r>
          </a:p>
          <a:p>
            <a:pPr algn="just">
              <a:defRPr/>
            </a:pPr>
            <a:r>
              <a:rPr lang="en-US" sz="1000" dirty="0">
                <a:solidFill>
                  <a:srgbClr val="000000"/>
                </a:solidFill>
                <a:latin typeface="Century Gothic" pitchFamily="18" charset="0"/>
              </a:rPr>
              <a:t>SPF anti-UVA+++ / anti-UVB SUNSCREENS</a:t>
            </a:r>
          </a:p>
          <a:p>
            <a:pPr algn="just">
              <a:defRPr/>
            </a:pPr>
            <a:r>
              <a:rPr lang="en-US" sz="1000" dirty="0">
                <a:solidFill>
                  <a:srgbClr val="000000"/>
                </a:solidFill>
                <a:latin typeface="Century Gothic" pitchFamily="18" charset="0"/>
              </a:rPr>
              <a:t>Protection against photo-ageing, prevention of dark spots and wrinkles.</a:t>
            </a:r>
          </a:p>
          <a:p>
            <a:pPr algn="just">
              <a:lnSpc>
                <a:spcPct val="90000"/>
              </a:lnSpc>
              <a:defRPr/>
            </a:pPr>
            <a:endParaRPr lang="en-US" sz="1000" dirty="0">
              <a:latin typeface="Century Gothic" pitchFamily="34" charset="0"/>
              <a:cs typeface="ＭＳ Ｐゴシック" charset="0"/>
            </a:endParaRPr>
          </a:p>
          <a:p>
            <a:endParaRPr lang="en-US"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95</a:t>
            </a:fld>
            <a:endParaRPr lang="fr-FR"/>
          </a:p>
        </p:txBody>
      </p:sp>
    </p:spTree>
    <p:extLst>
      <p:ext uri="{BB962C8B-B14F-4D97-AF65-F5344CB8AC3E}">
        <p14:creationId xmlns:p14="http://schemas.microsoft.com/office/powerpoint/2010/main" val="557754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fr-FR" sz="1000" b="1" dirty="0">
                <a:solidFill>
                  <a:srgbClr val="000000"/>
                </a:solidFill>
                <a:latin typeface="Century Gothic" pitchFamily="18" charset="0"/>
              </a:rPr>
              <a:t>INSTANT COSMETIC PROCEDURES </a:t>
            </a:r>
          </a:p>
          <a:p>
            <a:pPr algn="just">
              <a:spcBef>
                <a:spcPct val="50000"/>
              </a:spcBef>
              <a:defRPr/>
            </a:pPr>
            <a:r>
              <a:rPr lang="fr-FR" sz="1000" b="1" dirty="0">
                <a:solidFill>
                  <a:srgbClr val="000000"/>
                </a:solidFill>
                <a:latin typeface="Century Gothic" pitchFamily="18" charset="0"/>
              </a:rPr>
              <a:t>Re-Plasty HD Peel</a:t>
            </a:r>
          </a:p>
          <a:p>
            <a:pPr algn="just">
              <a:spcBef>
                <a:spcPct val="50000"/>
              </a:spcBef>
              <a:defRPr/>
            </a:pPr>
            <a:endParaRPr lang="fr-FR" sz="1000" b="1" dirty="0">
              <a:latin typeface="Century Gothic" pitchFamily="34" charset="0"/>
              <a:cs typeface="Arial" charset="0"/>
            </a:endParaRPr>
          </a:p>
          <a:p>
            <a:pPr algn="just">
              <a:spcBef>
                <a:spcPct val="50000"/>
              </a:spcBef>
              <a:defRPr/>
            </a:pPr>
            <a:r>
              <a:rPr lang="fr-FR" sz="1000" dirty="0">
                <a:solidFill>
                  <a:srgbClr val="000000"/>
                </a:solidFill>
                <a:latin typeface="Century Gothic" pitchFamily="18" charset="0"/>
              </a:rPr>
              <a:t>Instantly visible clinical results. </a:t>
            </a:r>
          </a:p>
          <a:p>
            <a:pPr algn="just">
              <a:spcBef>
                <a:spcPct val="50000"/>
              </a:spcBef>
              <a:defRPr/>
            </a:pPr>
            <a:r>
              <a:rPr lang="fr-FR" sz="1000" dirty="0">
                <a:solidFill>
                  <a:srgbClr val="000000"/>
                </a:solidFill>
                <a:latin typeface="Century Gothic" pitchFamily="18" charset="0"/>
              </a:rPr>
              <a:t>SMOOTHED WRINKLES – PERFECT SKIN TEXTURE  </a:t>
            </a:r>
          </a:p>
          <a:p>
            <a:pPr algn="just">
              <a:spcBef>
                <a:spcPct val="50000"/>
              </a:spcBef>
              <a:defRPr/>
            </a:pPr>
            <a:r>
              <a:rPr lang="fr-FR" sz="1000" dirty="0">
                <a:solidFill>
                  <a:srgbClr val="000000"/>
                </a:solidFill>
                <a:latin typeface="Century Gothic" pitchFamily="18" charset="0"/>
              </a:rPr>
              <a:t>After 15 days of using the full routine, skin quality is equivalent to an anti-ageing peeling session at LACLINIC-MONTREUX.</a:t>
            </a:r>
          </a:p>
          <a:p>
            <a:pPr algn="just">
              <a:spcBef>
                <a:spcPct val="50000"/>
              </a:spcBef>
              <a:defRPr/>
            </a:pPr>
            <a:endParaRPr lang="fr-FR" sz="1000" dirty="0">
              <a:latin typeface="Century Gothic" pitchFamily="34" charset="0"/>
              <a:cs typeface="Arial" charset="0"/>
            </a:endParaRPr>
          </a:p>
          <a:p>
            <a:pPr algn="just">
              <a:spcBef>
                <a:spcPct val="50000"/>
              </a:spcBef>
              <a:defRPr/>
            </a:pPr>
            <a:r>
              <a:rPr lang="fr-FR" sz="1000" b="1" dirty="0">
                <a:solidFill>
                  <a:srgbClr val="000000"/>
                </a:solidFill>
                <a:latin typeface="Century Gothic" pitchFamily="18" charset="0"/>
              </a:rPr>
              <a:t>Re-Plasty</a:t>
            </a:r>
            <a:r>
              <a:rPr lang="fr-FR" sz="1000" dirty="0">
                <a:solidFill>
                  <a:srgbClr val="000000"/>
                </a:solidFill>
                <a:latin typeface="Century Gothic" pitchFamily="18" charset="0"/>
              </a:rPr>
              <a:t> </a:t>
            </a:r>
            <a:r>
              <a:rPr lang="fr-FR" sz="1000" b="1" dirty="0">
                <a:solidFill>
                  <a:srgbClr val="000000"/>
                </a:solidFill>
                <a:latin typeface="Century Gothic" pitchFamily="18" charset="0"/>
              </a:rPr>
              <a:t>HD Peel ritual</a:t>
            </a:r>
          </a:p>
          <a:p>
            <a:pPr algn="just">
              <a:spcBef>
                <a:spcPct val="50000"/>
              </a:spcBef>
              <a:defRPr/>
            </a:pPr>
            <a:r>
              <a:rPr lang="fr-FR" sz="1000" dirty="0">
                <a:solidFill>
                  <a:srgbClr val="000000"/>
                </a:solidFill>
                <a:latin typeface="Century Gothic" pitchFamily="18" charset="0"/>
              </a:rPr>
              <a:t>Serum: High </a:t>
            </a:r>
            <a:r>
              <a:rPr lang="fr-FR" sz="1000" dirty="0" err="1">
                <a:solidFill>
                  <a:srgbClr val="000000"/>
                </a:solidFill>
                <a:latin typeface="Century Gothic" pitchFamily="18" charset="0"/>
              </a:rPr>
              <a:t>potency</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retinol</a:t>
            </a:r>
            <a:r>
              <a:rPr lang="fr-FR" sz="1000" dirty="0">
                <a:solidFill>
                  <a:srgbClr val="000000"/>
                </a:solidFill>
                <a:latin typeface="Century Gothic" pitchFamily="18" charset="0"/>
              </a:rPr>
              <a:t> anti-</a:t>
            </a:r>
            <a:r>
              <a:rPr lang="fr-FR" sz="1000" dirty="0" err="1">
                <a:solidFill>
                  <a:srgbClr val="000000"/>
                </a:solidFill>
                <a:latin typeface="Century Gothic" pitchFamily="18" charset="0"/>
              </a:rPr>
              <a:t>wrinkle</a:t>
            </a:r>
            <a:r>
              <a:rPr lang="fr-FR" sz="1000" dirty="0">
                <a:solidFill>
                  <a:srgbClr val="000000"/>
                </a:solidFill>
                <a:latin typeface="Century Gothic" pitchFamily="18" charset="0"/>
              </a:rPr>
              <a:t> spot </a:t>
            </a:r>
            <a:r>
              <a:rPr lang="fr-FR" sz="1000" dirty="0" err="1">
                <a:solidFill>
                  <a:srgbClr val="000000"/>
                </a:solidFill>
                <a:latin typeface="Century Gothic" pitchFamily="18" charset="0"/>
              </a:rPr>
              <a:t>reducing</a:t>
            </a:r>
            <a:r>
              <a:rPr lang="fr-FR" sz="1000" dirty="0">
                <a:solidFill>
                  <a:srgbClr val="000000"/>
                </a:solidFill>
                <a:latin typeface="Century Gothic" pitchFamily="18" charset="0"/>
              </a:rPr>
              <a:t> night </a:t>
            </a:r>
            <a:r>
              <a:rPr lang="fr-FR" sz="1000" dirty="0" err="1">
                <a:solidFill>
                  <a:srgbClr val="000000"/>
                </a:solidFill>
                <a:latin typeface="Century Gothic" pitchFamily="18" charset="0"/>
              </a:rPr>
              <a:t>concentrate</a:t>
            </a:r>
            <a:endParaRPr lang="fr-FR" sz="1000" dirty="0">
              <a:solidFill>
                <a:srgbClr val="000000"/>
              </a:solidFill>
              <a:latin typeface="Century Gothic" pitchFamily="18" charset="0"/>
            </a:endParaRPr>
          </a:p>
          <a:p>
            <a:pPr algn="just">
              <a:spcBef>
                <a:spcPct val="50000"/>
              </a:spcBef>
              <a:defRPr/>
            </a:pPr>
            <a:r>
              <a:rPr lang="fr-FR" sz="1000" dirty="0">
                <a:solidFill>
                  <a:srgbClr val="000000"/>
                </a:solidFill>
                <a:latin typeface="Century Gothic" pitchFamily="18" charset="0"/>
              </a:rPr>
              <a:t>Day: </a:t>
            </a:r>
            <a:r>
              <a:rPr lang="fr-FR" sz="1000" dirty="0" err="1">
                <a:solidFill>
                  <a:srgbClr val="000000"/>
                </a:solidFill>
                <a:latin typeface="Century Gothic" pitchFamily="18" charset="0"/>
              </a:rPr>
              <a:t>Refining</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cream</a:t>
            </a:r>
            <a:r>
              <a:rPr lang="fr-FR" sz="1000" dirty="0">
                <a:solidFill>
                  <a:srgbClr val="000000"/>
                </a:solidFill>
                <a:latin typeface="Century Gothic" pitchFamily="18" charset="0"/>
              </a:rPr>
              <a:t> </a:t>
            </a:r>
            <a:r>
              <a:rPr lang="fr-FR" sz="1000" dirty="0" err="1">
                <a:solidFill>
                  <a:srgbClr val="000000"/>
                </a:solidFill>
                <a:latin typeface="Century Gothic" pitchFamily="18" charset="0"/>
              </a:rPr>
              <a:t>dark</a:t>
            </a:r>
            <a:r>
              <a:rPr lang="fr-FR" sz="1000" dirty="0">
                <a:solidFill>
                  <a:srgbClr val="000000"/>
                </a:solidFill>
                <a:latin typeface="Century Gothic" pitchFamily="18" charset="0"/>
              </a:rPr>
              <a:t> spot correction SPF 10</a:t>
            </a:r>
            <a:endParaRPr lang="fr-FR" sz="1000" b="1" i="1" dirty="0">
              <a:solidFill>
                <a:srgbClr val="FF0000"/>
              </a:solidFill>
              <a:latin typeface="Century Gothic" pitchFamily="18" charset="0"/>
            </a:endParaRPr>
          </a:p>
          <a:p>
            <a:pPr algn="just">
              <a:spcBef>
                <a:spcPct val="50000"/>
              </a:spcBef>
              <a:defRPr/>
            </a:pPr>
            <a:r>
              <a:rPr lang="fr-FR" sz="1000" dirty="0">
                <a:solidFill>
                  <a:srgbClr val="000000"/>
                </a:solidFill>
                <a:latin typeface="Century Gothic" pitchFamily="18" charset="0"/>
              </a:rPr>
              <a:t>Mask: Skin renewer instant peel mask</a:t>
            </a:r>
          </a:p>
          <a:p>
            <a:pPr algn="just" eaLnBrk="1" hangingPunct="1"/>
            <a:endParaRPr lang="fr-FR" sz="1000" dirty="0">
              <a:latin typeface="Century Gothic" pitchFamily="34" charset="0"/>
              <a:cs typeface="Arial" pitchFamily="34" charset="0"/>
            </a:endParaRPr>
          </a:p>
          <a:p>
            <a:pPr algn="just" eaLnBrk="1" hangingPunct="1"/>
            <a:r>
              <a:rPr lang="fr-FR" sz="1000" dirty="0">
                <a:solidFill>
                  <a:srgbClr val="000000"/>
                </a:solidFill>
                <a:latin typeface="Century Gothic" pitchFamily="18" charset="0"/>
              </a:rPr>
              <a:t>Night: Re-PLASTY AGE RECOVERY Cream </a:t>
            </a: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96</a:t>
            </a:fld>
            <a:endParaRPr lang="fr-FR"/>
          </a:p>
        </p:txBody>
      </p:sp>
    </p:spTree>
    <p:extLst>
      <p:ext uri="{BB962C8B-B14F-4D97-AF65-F5344CB8AC3E}">
        <p14:creationId xmlns:p14="http://schemas.microsoft.com/office/powerpoint/2010/main" val="9671445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Bef>
                <a:spcPct val="50000"/>
              </a:spcBef>
              <a:defRPr/>
            </a:pPr>
            <a:r>
              <a:rPr lang="fr-FR" sz="1000" b="1" dirty="0">
                <a:solidFill>
                  <a:srgbClr val="000000"/>
                </a:solidFill>
                <a:latin typeface="Century Gothic" pitchFamily="18" charset="0"/>
              </a:rPr>
              <a:t>HIGH POTENCY RETINOL ANTI-WRINKLE SPOT REDUCING NIGHT CONCENTRATE</a:t>
            </a:r>
          </a:p>
          <a:p>
            <a:pPr algn="just">
              <a:spcBef>
                <a:spcPct val="50000"/>
              </a:spcBef>
              <a:defRPr/>
            </a:pPr>
            <a:r>
              <a:rPr lang="fr-FR" sz="1000" dirty="0">
                <a:solidFill>
                  <a:srgbClr val="000000"/>
                </a:solidFill>
                <a:latin typeface="Century Gothic" pitchFamily="18" charset="0"/>
              </a:rPr>
              <a:t>PEEL-SOLUTION: exfoliation</a:t>
            </a:r>
          </a:p>
          <a:p>
            <a:pPr algn="just">
              <a:spcBef>
                <a:spcPct val="50000"/>
              </a:spcBef>
              <a:defRPr/>
            </a:pPr>
            <a:r>
              <a:rPr lang="fr-FR" sz="1000" dirty="0">
                <a:solidFill>
                  <a:srgbClr val="000000"/>
                </a:solidFill>
                <a:latin typeface="Century Gothic" pitchFamily="18" charset="0"/>
              </a:rPr>
              <a:t>HIGH DOSE OF PURE RETINOL: anti-wrinkle </a:t>
            </a:r>
          </a:p>
          <a:p>
            <a:pPr algn="just">
              <a:spcBef>
                <a:spcPct val="50000"/>
              </a:spcBef>
              <a:defRPr/>
            </a:pPr>
            <a:r>
              <a:rPr lang="fr-FR" sz="1000" dirty="0">
                <a:solidFill>
                  <a:srgbClr val="000000"/>
                </a:solidFill>
                <a:latin typeface="Century Gothic" pitchFamily="18" charset="0"/>
              </a:rPr>
              <a:t>VITAMIN E DERIVATIVE: antioxidant </a:t>
            </a:r>
          </a:p>
          <a:p>
            <a:pPr algn="just">
              <a:spcBef>
                <a:spcPct val="50000"/>
              </a:spcBef>
              <a:defRPr/>
            </a:pPr>
            <a:endParaRPr lang="fr-FR" sz="1000" b="1" dirty="0">
              <a:latin typeface="Century Gothic" pitchFamily="34" charset="0"/>
              <a:cs typeface="Arial" charset="0"/>
            </a:endParaRPr>
          </a:p>
          <a:p>
            <a:pPr algn="just">
              <a:spcBef>
                <a:spcPct val="50000"/>
              </a:spcBef>
              <a:defRPr/>
            </a:pPr>
            <a:r>
              <a:rPr lang="fr-FR" sz="1000" b="1" dirty="0">
                <a:solidFill>
                  <a:srgbClr val="000000"/>
                </a:solidFill>
                <a:latin typeface="Century Gothic" pitchFamily="18" charset="0"/>
              </a:rPr>
              <a:t>REFINING DARK SPOT CORRECTING CREAM SPF 10</a:t>
            </a:r>
            <a:endParaRPr lang="fr-FR" sz="1000" b="1" i="1" dirty="0">
              <a:solidFill>
                <a:srgbClr val="000000"/>
              </a:solidFill>
              <a:latin typeface="Century Gothic" pitchFamily="18" charset="0"/>
            </a:endParaRPr>
          </a:p>
          <a:p>
            <a:pPr algn="just">
              <a:spcBef>
                <a:spcPct val="50000"/>
              </a:spcBef>
              <a:defRPr/>
            </a:pPr>
            <a:r>
              <a:rPr lang="fr-FR" sz="1000" dirty="0">
                <a:solidFill>
                  <a:srgbClr val="000000"/>
                </a:solidFill>
                <a:latin typeface="Century Gothic" pitchFamily="18" charset="0"/>
              </a:rPr>
              <a:t>PEEL-SOLUTION</a:t>
            </a:r>
          </a:p>
          <a:p>
            <a:pPr algn="just">
              <a:spcBef>
                <a:spcPct val="50000"/>
              </a:spcBef>
              <a:defRPr/>
            </a:pPr>
            <a:r>
              <a:rPr lang="fr-FR" sz="1000" dirty="0">
                <a:solidFill>
                  <a:srgbClr val="000000"/>
                </a:solidFill>
                <a:latin typeface="Century Gothic" pitchFamily="18" charset="0"/>
              </a:rPr>
              <a:t>Glycolic, lactic and phytic acids: exfoliation</a:t>
            </a:r>
          </a:p>
          <a:p>
            <a:pPr algn="just">
              <a:spcBef>
                <a:spcPct val="50000"/>
              </a:spcBef>
              <a:defRPr/>
            </a:pPr>
            <a:r>
              <a:rPr lang="fr-FR" sz="1000" dirty="0">
                <a:solidFill>
                  <a:srgbClr val="000000"/>
                </a:solidFill>
                <a:latin typeface="Century Gothic" pitchFamily="18" charset="0"/>
              </a:rPr>
              <a:t>LHA (Lipo Hydroxy Acid: salicylic acid derivative): high definition exfoliation </a:t>
            </a:r>
          </a:p>
          <a:p>
            <a:pPr algn="just">
              <a:spcBef>
                <a:spcPct val="50000"/>
              </a:spcBef>
              <a:defRPr/>
            </a:pPr>
            <a:r>
              <a:rPr lang="fr-FR" sz="1000" dirty="0">
                <a:solidFill>
                  <a:srgbClr val="000000"/>
                </a:solidFill>
                <a:latin typeface="Century Gothic" pitchFamily="18" charset="0"/>
              </a:rPr>
              <a:t>UVA/UVB SUNSCREENS: protection against photo-ageing and prevention of dark spots and wrinkles</a:t>
            </a:r>
          </a:p>
          <a:p>
            <a:pPr algn="just">
              <a:spcBef>
                <a:spcPct val="50000"/>
              </a:spcBef>
              <a:defRPr/>
            </a:pPr>
            <a:endParaRPr lang="fr-FR" sz="1000" dirty="0">
              <a:latin typeface="Century Gothic" pitchFamily="34" charset="0"/>
              <a:cs typeface="Arial" charset="0"/>
            </a:endParaRPr>
          </a:p>
          <a:p>
            <a:pPr algn="just">
              <a:spcBef>
                <a:spcPct val="50000"/>
              </a:spcBef>
              <a:defRPr/>
            </a:pPr>
            <a:r>
              <a:rPr lang="fr-FR" sz="1000" b="1" dirty="0">
                <a:solidFill>
                  <a:srgbClr val="000000"/>
                </a:solidFill>
                <a:latin typeface="Century Gothic" pitchFamily="18" charset="0"/>
              </a:rPr>
              <a:t>SKIN RENEWER INSTANT PEEL MASK </a:t>
            </a:r>
          </a:p>
          <a:p>
            <a:pPr algn="just">
              <a:spcBef>
                <a:spcPct val="50000"/>
              </a:spcBef>
              <a:defRPr/>
            </a:pPr>
            <a:r>
              <a:rPr lang="fr-FR" sz="1000" dirty="0">
                <a:solidFill>
                  <a:srgbClr val="000000"/>
                </a:solidFill>
                <a:latin typeface="Century Gothic" pitchFamily="18" charset="0"/>
              </a:rPr>
              <a:t>PEEL-SOLUTION: exfoliation</a:t>
            </a:r>
          </a:p>
          <a:p>
            <a:pPr algn="just">
              <a:spcBef>
                <a:spcPct val="50000"/>
              </a:spcBef>
              <a:defRPr/>
            </a:pPr>
            <a:r>
              <a:rPr lang="fr-FR" sz="1000" dirty="0">
                <a:solidFill>
                  <a:srgbClr val="000000"/>
                </a:solidFill>
                <a:latin typeface="Century Gothic" pitchFamily="18" charset="0"/>
              </a:rPr>
              <a:t>HIGH DOSE OF HEPES: exfoliation, moisturization </a:t>
            </a:r>
          </a:p>
          <a:p>
            <a:pPr algn="just">
              <a:spcBef>
                <a:spcPct val="50000"/>
              </a:spcBef>
              <a:defRPr/>
            </a:pPr>
            <a:r>
              <a:rPr lang="fr-FR" sz="1000" dirty="0">
                <a:solidFill>
                  <a:srgbClr val="000000"/>
                </a:solidFill>
                <a:latin typeface="Century Gothic" pitchFamily="18" charset="0"/>
              </a:rPr>
              <a:t>HIGH DOSE OF UREA: intense moisturization </a:t>
            </a:r>
          </a:p>
          <a:p>
            <a:pPr algn="just" eaLnBrk="1" hangingPunct="1">
              <a:lnSpc>
                <a:spcPct val="90000"/>
              </a:lnSpc>
            </a:pPr>
            <a:endParaRPr lang="fr-FR" sz="1000" dirty="0">
              <a:latin typeface="Century Gothic" pitchFamily="34" charset="0"/>
              <a:cs typeface="Arial" pitchFamily="34" charset="0"/>
            </a:endParaRPr>
          </a:p>
          <a:p>
            <a:pPr algn="just" eaLnBrk="1" hangingPunct="1">
              <a:lnSpc>
                <a:spcPct val="90000"/>
              </a:lnSpc>
            </a:pPr>
            <a:endParaRPr lang="fr-FR" sz="1000" b="1" dirty="0">
              <a:latin typeface="Century Gothic" pitchFamily="34" charset="0"/>
              <a:cs typeface="Arial" pitchFamily="34" charset="0"/>
            </a:endParaRPr>
          </a:p>
          <a:p>
            <a:pPr algn="just" eaLnBrk="1" hangingPunct="1">
              <a:lnSpc>
                <a:spcPct val="90000"/>
              </a:lnSpc>
            </a:pPr>
            <a:endParaRPr lang="fr-FR" sz="1000" dirty="0">
              <a:latin typeface="Century Gothic" pitchFamily="34" charset="0"/>
              <a:cs typeface="Arial" pitchFamily="34" charset="0"/>
            </a:endParaRPr>
          </a:p>
          <a:p>
            <a:endParaRPr lang="fr-FR" sz="1000" dirty="0">
              <a:latin typeface="Century Gothic" pitchFamily="34" charset="0"/>
            </a:endParaRPr>
          </a:p>
        </p:txBody>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97</a:t>
            </a:fld>
            <a:endParaRPr lang="fr-FR"/>
          </a:p>
        </p:txBody>
      </p:sp>
    </p:spTree>
    <p:extLst>
      <p:ext uri="{BB962C8B-B14F-4D97-AF65-F5344CB8AC3E}">
        <p14:creationId xmlns:p14="http://schemas.microsoft.com/office/powerpoint/2010/main" val="41186076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98</a:t>
            </a:fld>
            <a:endParaRPr lang="fr-FR"/>
          </a:p>
        </p:txBody>
      </p:sp>
      <p:sp>
        <p:nvSpPr>
          <p:cNvPr id="5" name="Rectangle 3"/>
          <p:cNvSpPr txBox="1">
            <a:spLocks noChangeArrowheads="1"/>
          </p:cNvSpPr>
          <p:nvPr/>
        </p:nvSpPr>
        <p:spPr>
          <a:xfrm>
            <a:off x="744457" y="4811902"/>
            <a:ext cx="5688013" cy="1368153"/>
          </a:xfrm>
          <a:prstGeom prst="rect">
            <a:avLst/>
          </a:prstGeom>
        </p:spPr>
        <p:txBody>
          <a:bodyPr vert="horz" lIns="99039" tIns="49520" rIns="99039" bIns="495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just"/>
            <a:r>
              <a:rPr lang="fr-FR" sz="1000" dirty="0">
                <a:solidFill>
                  <a:srgbClr val="000000"/>
                </a:solidFill>
                <a:latin typeface="Century Gothic" pitchFamily="18" charset="0"/>
              </a:rPr>
              <a:t>The objective achieved by Re-Plasty HD PEEL was to obtain the same results in 14 days of use as a medical peel performed at LACLINIC-MONTREUX. </a:t>
            </a:r>
          </a:p>
          <a:p>
            <a:pPr algn="just"/>
            <a:endParaRPr lang="en-US" sz="1000" dirty="0">
              <a:latin typeface="Century Gothic" pitchFamily="34" charset="0"/>
            </a:endParaRPr>
          </a:p>
        </p:txBody>
      </p:sp>
    </p:spTree>
    <p:extLst>
      <p:ext uri="{BB962C8B-B14F-4D97-AF65-F5344CB8AC3E}">
        <p14:creationId xmlns:p14="http://schemas.microsoft.com/office/powerpoint/2010/main" val="41852554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9375C1B-2584-4A01-95F7-9CA792E560AA}" type="slidenum">
              <a:rPr lang="fr-FR" smtClean="0"/>
              <a:pPr/>
              <a:t>99</a:t>
            </a:fld>
            <a:endParaRPr lang="fr-FR"/>
          </a:p>
        </p:txBody>
      </p:sp>
      <p:sp>
        <p:nvSpPr>
          <p:cNvPr id="5" name="Rectangle 3"/>
          <p:cNvSpPr txBox="1">
            <a:spLocks noChangeArrowheads="1"/>
          </p:cNvSpPr>
          <p:nvPr/>
        </p:nvSpPr>
        <p:spPr>
          <a:xfrm>
            <a:off x="741364" y="4829176"/>
            <a:ext cx="5688012" cy="1368153"/>
          </a:xfrm>
          <a:prstGeom prst="rect">
            <a:avLst/>
          </a:prstGeom>
        </p:spPr>
        <p:txBody>
          <a:bodyPr vert="horz" lIns="99039" tIns="49520" rIns="99039" bIns="495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just"/>
            <a:r>
              <a:rPr lang="fr-FR" sz="1000" dirty="0">
                <a:solidFill>
                  <a:srgbClr val="000000"/>
                </a:solidFill>
                <a:latin typeface="Century Gothic" pitchFamily="18" charset="0"/>
              </a:rPr>
              <a:t>The objective achieved by Re-Plasty HD PEEL was to obtain the same results in 14 days of use as a medical peel performed at LACLINIC-MONTREUX. </a:t>
            </a:r>
          </a:p>
          <a:p>
            <a:pPr algn="just"/>
            <a:endParaRPr lang="en-US" sz="1000" dirty="0">
              <a:latin typeface="Century Gothic" pitchFamily="34" charset="0"/>
            </a:endParaRPr>
          </a:p>
        </p:txBody>
      </p:sp>
      <p:sp>
        <p:nvSpPr>
          <p:cNvPr id="3" name="Espace réservé des commentaires 2"/>
          <p:cNvSpPr>
            <a:spLocks noGrp="1"/>
          </p:cNvSpPr>
          <p:nvPr>
            <p:ph type="body" idx="1"/>
          </p:nvPr>
        </p:nvSpPr>
        <p:spPr/>
        <p:txBody>
          <a:bodyPr/>
          <a:lstStyle/>
          <a:p>
            <a:endParaRPr lang="fr-FR" b="1" i="1" dirty="0" smtClean="0">
              <a:solidFill>
                <a:srgbClr val="FF0000"/>
              </a:solidFill>
            </a:endParaRPr>
          </a:p>
          <a:p>
            <a:endParaRPr lang="fr-FR" b="1" i="1" baseline="0" dirty="0" smtClean="0"/>
          </a:p>
          <a:p>
            <a:r>
              <a:rPr lang="fr-FR" b="1" i="1" baseline="0" dirty="0" smtClean="0"/>
              <a:t>J = Day </a:t>
            </a:r>
            <a:endParaRPr lang="fr-FR" b="1" i="1" dirty="0"/>
          </a:p>
        </p:txBody>
      </p:sp>
    </p:spTree>
    <p:extLst>
      <p:ext uri="{BB962C8B-B14F-4D97-AF65-F5344CB8AC3E}">
        <p14:creationId xmlns:p14="http://schemas.microsoft.com/office/powerpoint/2010/main" val="418525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Click to edit Master subtitle style</a:t>
            </a:r>
            <a:endParaRPr lang="en-US"/>
          </a:p>
        </p:txBody>
      </p:sp>
    </p:spTree>
    <p:extLst>
      <p:ext uri="{BB962C8B-B14F-4D97-AF65-F5344CB8AC3E}">
        <p14:creationId xmlns:p14="http://schemas.microsoft.com/office/powerpoint/2010/main" val="26756092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925161229"/>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29094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0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972828"/>
      </p:ext>
    </p:extLst>
  </p:cSld>
  <p:clrMapOvr>
    <a:masterClrMapping/>
  </p:clrMapOv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723933"/>
      </p:ext>
    </p:extLst>
  </p:cSld>
  <p:clrMapOvr>
    <a:masterClrMapping/>
  </p:clrMapOv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44226"/>
      </p:ext>
    </p:extLst>
  </p:cSld>
  <p:clrMapOvr>
    <a:masterClrMapping/>
  </p:clrMapOv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8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63032"/>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6523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67810971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0047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1"/>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94389406"/>
      </p:ext>
    </p:extLst>
  </p:cSld>
  <p:clrMapOvr>
    <a:masterClrMapping/>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409300242"/>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508144488"/>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Line 8"/>
          <p:cNvSpPr>
            <a:spLocks noChangeShapeType="1"/>
          </p:cNvSpPr>
          <p:nvPr userDrawn="1"/>
        </p:nvSpPr>
        <p:spPr bwMode="auto">
          <a:xfrm flipV="1">
            <a:off x="0" y="1179513"/>
            <a:ext cx="9144000" cy="0"/>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 name="Line 3"/>
          <p:cNvSpPr>
            <a:spLocks noChangeShapeType="1"/>
          </p:cNvSpPr>
          <p:nvPr userDrawn="1"/>
        </p:nvSpPr>
        <p:spPr bwMode="auto">
          <a:xfrm>
            <a:off x="3419475" y="0"/>
            <a:ext cx="0" cy="1179513"/>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10" name="Image 10"/>
          <p:cNvPicPr>
            <a:picLocks noChangeAspect="1"/>
          </p:cNvPicPr>
          <p:nvPr userDrawn="1"/>
        </p:nvPicPr>
        <p:blipFill>
          <a:blip r:embed="rId3" cstate="print">
            <a:extLst>
              <a:ext uri="{28A0092B-C50C-407E-A947-70E740481C1C}">
                <a14:useLocalDpi xmlns:a14="http://schemas.microsoft.com/office/drawing/2010/main" val="0"/>
              </a:ext>
            </a:extLst>
          </a:blip>
          <a:srcRect r="47412"/>
          <a:stretch>
            <a:fillRect/>
          </a:stretch>
        </p:blipFill>
        <p:spPr bwMode="auto">
          <a:xfrm>
            <a:off x="0" y="-17463"/>
            <a:ext cx="1587500"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p:cNvPicPr>
            <a:picLocks noChangeAspect="1"/>
          </p:cNvPicPr>
          <p:nvPr userDrawn="1"/>
        </p:nvPicPr>
        <p:blipFill>
          <a:blip r:embed="rId3" cstate="print">
            <a:extLst>
              <a:ext uri="{28A0092B-C50C-407E-A947-70E740481C1C}">
                <a14:useLocalDpi xmlns:a14="http://schemas.microsoft.com/office/drawing/2010/main" val="0"/>
              </a:ext>
            </a:extLst>
          </a:blip>
          <a:srcRect l="57065"/>
          <a:stretch>
            <a:fillRect/>
          </a:stretch>
        </p:blipFill>
        <p:spPr bwMode="auto">
          <a:xfrm>
            <a:off x="1863725" y="4763"/>
            <a:ext cx="12684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71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25413208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387051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1724142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272166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1879120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1416237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290030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4197853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FR"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60926712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3196253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327494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1972704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B9666AF-0FB7-424B-92F1-B705B56F1AC2}" type="datetimeFigureOut">
              <a:rPr lang="fr-FR" smtClean="0"/>
              <a:pPr/>
              <a:t>24/09/2012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B0AD1C8-1833-496A-8FF8-602D08076282}" type="slidenum">
              <a:rPr lang="fr-FR" smtClean="0"/>
              <a:pPr/>
              <a:t>‹N°›</a:t>
            </a:fld>
            <a:endParaRPr lang="fr-FR"/>
          </a:p>
        </p:txBody>
      </p:sp>
    </p:spTree>
    <p:extLst>
      <p:ext uri="{BB962C8B-B14F-4D97-AF65-F5344CB8AC3E}">
        <p14:creationId xmlns:p14="http://schemas.microsoft.com/office/powerpoint/2010/main" val="484052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55301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328144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281679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1852952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116182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380898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Tree>
    <p:extLst>
      <p:ext uri="{BB962C8B-B14F-4D97-AF65-F5344CB8AC3E}">
        <p14:creationId xmlns:p14="http://schemas.microsoft.com/office/powerpoint/2010/main" val="208836521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5545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3183288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208728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1821294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C1D7AC-FEBD-487D-878E-BE48EC941564}" type="slidenum">
              <a:rPr lang="fr-FR" smtClean="0"/>
              <a:pPr/>
              <a:t>‹N°›</a:t>
            </a:fld>
            <a:endParaRPr lang="fr-FR"/>
          </a:p>
        </p:txBody>
      </p:sp>
    </p:spTree>
    <p:extLst>
      <p:ext uri="{BB962C8B-B14F-4D97-AF65-F5344CB8AC3E}">
        <p14:creationId xmlns:p14="http://schemas.microsoft.com/office/powerpoint/2010/main" val="1680133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149380716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189548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423886666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535575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9020844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70109707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Tree>
    <p:extLst>
      <p:ext uri="{BB962C8B-B14F-4D97-AF65-F5344CB8AC3E}">
        <p14:creationId xmlns:p14="http://schemas.microsoft.com/office/powerpoint/2010/main" val="17906425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778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83265341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7634564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683413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17666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4281877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3893115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2443699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92063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39366556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2283390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3101486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1117901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3058354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1206248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4232822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7CD99-9B95-4958-A80D-7615A1E36609}" type="slidenum">
              <a:rPr lang="fr-FR" smtClean="0"/>
              <a:pPr/>
              <a:t>‹N°›</a:t>
            </a:fld>
            <a:endParaRPr lang="fr-FR"/>
          </a:p>
        </p:txBody>
      </p:sp>
    </p:spTree>
    <p:extLst>
      <p:ext uri="{BB962C8B-B14F-4D97-AF65-F5344CB8AC3E}">
        <p14:creationId xmlns:p14="http://schemas.microsoft.com/office/powerpoint/2010/main" val="3423147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2799492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7686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2366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fr-FR" smtClean="0"/>
              <a:t>Click to edit Master title style</a:t>
            </a:r>
            <a:endParaRPr lang="en-US"/>
          </a:p>
        </p:txBody>
      </p:sp>
    </p:spTree>
    <p:extLst>
      <p:ext uri="{BB962C8B-B14F-4D97-AF65-F5344CB8AC3E}">
        <p14:creationId xmlns:p14="http://schemas.microsoft.com/office/powerpoint/2010/main" val="155616762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1234677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2326595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1971740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3436936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3137823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1066855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64942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BB59197-B66D-4955-ACEF-77E1573CC2CB}" type="slidenum">
              <a:rPr lang="fr-FR" smtClean="0"/>
              <a:pPr/>
              <a:t>‹N°›</a:t>
            </a:fld>
            <a:endParaRPr lang="fr-FR"/>
          </a:p>
        </p:txBody>
      </p:sp>
    </p:spTree>
    <p:extLst>
      <p:ext uri="{BB962C8B-B14F-4D97-AF65-F5344CB8AC3E}">
        <p14:creationId xmlns:p14="http://schemas.microsoft.com/office/powerpoint/2010/main" val="2392540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130290849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328571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760141"/>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78397557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586830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3203674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20944986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2482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3147038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0394588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8673188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1665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5453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116872964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173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91702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294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9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63046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7642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7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15012835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7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42469820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6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10253455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4" name="Titre 1"/>
          <p:cNvSpPr>
            <a:spLocks noGrp="1"/>
          </p:cNvSpPr>
          <p:nvPr>
            <p:ph type="title" hasCustomPrompt="1"/>
          </p:nvPr>
        </p:nvSpPr>
        <p:spPr>
          <a:xfrm>
            <a:off x="2843808" y="248756"/>
            <a:ext cx="6192688" cy="443940"/>
          </a:xfrm>
          <a:prstGeom prst="rect">
            <a:avLst/>
          </a:prstGeom>
        </p:spPr>
        <p:txBody>
          <a:bodyPr/>
          <a:lstStyle>
            <a:lvl1pPr algn="r">
              <a:defRPr sz="2800">
                <a:solidFill>
                  <a:srgbClr val="B5A692"/>
                </a:solidFill>
              </a:defRPr>
            </a:lvl1pPr>
          </a:lstStyle>
          <a:p>
            <a:r>
              <a:rPr lang="fr-FR" dirty="0" smtClean="0"/>
              <a:t>MODIFIEZ LE STYLE DU TITRE</a:t>
            </a:r>
            <a:endParaRPr lang="fr-FR" dirty="0"/>
          </a:p>
        </p:txBody>
      </p:sp>
    </p:spTree>
    <p:extLst>
      <p:ext uri="{BB962C8B-B14F-4D97-AF65-F5344CB8AC3E}">
        <p14:creationId xmlns:p14="http://schemas.microsoft.com/office/powerpoint/2010/main" val="1743194452"/>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2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2348257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2745582091"/>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Contenu">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latin typeface="Arial" pitchFamily="34" charset="0"/>
              </a:defRPr>
            </a:lvl1pPr>
          </a:lstStyle>
          <a:p>
            <a:pPr>
              <a:defRPr/>
            </a:pPr>
            <a:endParaRPr lang="fr-FR" dirty="0"/>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latin typeface="Arial" pitchFamily="34" charset="0"/>
              </a:defRPr>
            </a:lvl1pPr>
          </a:lstStyle>
          <a:p>
            <a:pPr>
              <a:defRPr/>
            </a:pPr>
            <a:endParaRPr lang="fr-FR" dirty="0"/>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solidFill>
                  <a:srgbClr val="000000"/>
                </a:solidFill>
                <a:latin typeface="Arial" pitchFamily="34" charset="0"/>
              </a:defRPr>
            </a:lvl1pPr>
          </a:lstStyle>
          <a:p>
            <a:pPr>
              <a:defRPr/>
            </a:pPr>
            <a:fld id="{0DBF7C13-2355-4173-B195-3D2728FCFC12}" type="slidenum">
              <a:rPr lang="fr-FR"/>
              <a:pPr>
                <a:defRPr/>
              </a:pPr>
              <a:t>‹N°›</a:t>
            </a:fld>
            <a:endParaRPr lang="fr-FR"/>
          </a:p>
        </p:txBody>
      </p:sp>
    </p:spTree>
    <p:extLst>
      <p:ext uri="{BB962C8B-B14F-4D97-AF65-F5344CB8AC3E}">
        <p14:creationId xmlns:p14="http://schemas.microsoft.com/office/powerpoint/2010/main" val="194563944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00347627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92893204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48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6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90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70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5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08391"/>
      </p:ext>
    </p:extLst>
  </p:cSld>
  <p:clrMapOvr>
    <a:masterClrMapping/>
  </p:clrMapOv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8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5581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7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3595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image" Target="../media/image5.jpe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07.xml"/><Relationship Id="rId7"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Line 8"/>
          <p:cNvSpPr>
            <a:spLocks noChangeShapeType="1"/>
          </p:cNvSpPr>
          <p:nvPr userDrawn="1"/>
        </p:nvSpPr>
        <p:spPr bwMode="auto">
          <a:xfrm flipV="1">
            <a:off x="-1" y="1179513"/>
            <a:ext cx="9144000" cy="0"/>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10" name="Line 3"/>
          <p:cNvSpPr>
            <a:spLocks noChangeShapeType="1"/>
          </p:cNvSpPr>
          <p:nvPr userDrawn="1"/>
        </p:nvSpPr>
        <p:spPr bwMode="auto">
          <a:xfrm>
            <a:off x="3419475" y="0"/>
            <a:ext cx="0" cy="1179512"/>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pic>
        <p:nvPicPr>
          <p:cNvPr id="11" name="Image 10"/>
          <p:cNvPicPr>
            <a:picLocks noChangeAspect="1"/>
          </p:cNvPicPr>
          <p:nvPr userDrawn="1"/>
        </p:nvPicPr>
        <p:blipFill rotWithShape="1">
          <a:blip r:embed="rId15" cstate="print">
            <a:extLst>
              <a:ext uri="{28A0092B-C50C-407E-A947-70E740481C1C}">
                <a14:useLocalDpi xmlns:a14="http://schemas.microsoft.com/office/drawing/2010/main" val="0"/>
              </a:ext>
            </a:extLst>
          </a:blip>
          <a:srcRect r="47412"/>
          <a:stretch/>
        </p:blipFill>
        <p:spPr>
          <a:xfrm>
            <a:off x="-1" y="-16697"/>
            <a:ext cx="1587902" cy="1196209"/>
          </a:xfrm>
          <a:prstGeom prst="rect">
            <a:avLst/>
          </a:prstGeom>
        </p:spPr>
      </p:pic>
      <p:pic>
        <p:nvPicPr>
          <p:cNvPr id="12" name="Image 11"/>
          <p:cNvPicPr>
            <a:picLocks noChangeAspect="1"/>
          </p:cNvPicPr>
          <p:nvPr userDrawn="1"/>
        </p:nvPicPr>
        <p:blipFill rotWithShape="1">
          <a:blip r:embed="rId15" cstate="print">
            <a:extLst>
              <a:ext uri="{28A0092B-C50C-407E-A947-70E740481C1C}">
                <a14:useLocalDpi xmlns:a14="http://schemas.microsoft.com/office/drawing/2010/main" val="0"/>
              </a:ext>
            </a:extLst>
          </a:blip>
          <a:srcRect l="57065"/>
          <a:stretch/>
        </p:blipFill>
        <p:spPr>
          <a:xfrm>
            <a:off x="1864271" y="5155"/>
            <a:ext cx="1267594" cy="1169596"/>
          </a:xfrm>
          <a:prstGeom prst="rect">
            <a:avLst/>
          </a:prstGeom>
        </p:spPr>
      </p:pic>
    </p:spTree>
    <p:extLst>
      <p:ext uri="{BB962C8B-B14F-4D97-AF65-F5344CB8AC3E}">
        <p14:creationId xmlns:p14="http://schemas.microsoft.com/office/powerpoint/2010/main" val="29216235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med">
    <p:fade/>
  </p:transition>
  <p:txStyles>
    <p:titleStyle>
      <a:lvl1pPr algn="ctr" rtl="0" eaLnBrk="0" fontAlgn="base" hangingPunct="0">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1pPr>
      <a:lvl2pPr algn="ctr" rtl="0" eaLnBrk="0" fontAlgn="base" hangingPunct="0">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a:solidFill>
            <a:schemeClr val="tx2"/>
          </a:solidFill>
          <a:latin typeface="HelveticaNeueLT Com 35 Th" charset="0"/>
          <a:ea typeface="ＭＳ Ｐゴシック" charset="0"/>
        </a:defRPr>
      </a:lvl6pPr>
      <a:lvl7pPr marL="914400" algn="ctr" rtl="0" fontAlgn="base">
        <a:spcBef>
          <a:spcPct val="0"/>
        </a:spcBef>
        <a:spcAft>
          <a:spcPct val="0"/>
        </a:spcAft>
        <a:defRPr sz="4400">
          <a:solidFill>
            <a:schemeClr val="tx2"/>
          </a:solidFill>
          <a:latin typeface="HelveticaNeueLT Com 35 Th" charset="0"/>
          <a:ea typeface="ＭＳ Ｐゴシック" charset="0"/>
        </a:defRPr>
      </a:lvl7pPr>
      <a:lvl8pPr marL="1371600" algn="ctr" rtl="0" fontAlgn="base">
        <a:spcBef>
          <a:spcPct val="0"/>
        </a:spcBef>
        <a:spcAft>
          <a:spcPct val="0"/>
        </a:spcAft>
        <a:defRPr sz="4400">
          <a:solidFill>
            <a:schemeClr val="tx2"/>
          </a:solidFill>
          <a:latin typeface="HelveticaNeueLT Com 35 Th" charset="0"/>
          <a:ea typeface="ＭＳ Ｐゴシック" charset="0"/>
        </a:defRPr>
      </a:lvl8pPr>
      <a:lvl9pPr marL="1828800" algn="ctr" rtl="0" fontAlgn="base">
        <a:spcBef>
          <a:spcPct val="0"/>
        </a:spcBef>
        <a:spcAft>
          <a:spcPct val="0"/>
        </a:spcAft>
        <a:defRPr sz="4400">
          <a:solidFill>
            <a:schemeClr val="tx2"/>
          </a:solidFill>
          <a:latin typeface="HelveticaNeueLT Com 35 Th"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2400">
          <a:solidFill>
            <a:schemeClr val="tx1"/>
          </a:solidFill>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666AF-0FB7-424B-92F1-B705B56F1AC2}" type="datetimeFigureOut">
              <a:rPr lang="fr-FR" smtClean="0"/>
              <a:pPr/>
              <a:t>24/09/2012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AD1C8-1833-496A-8FF8-602D08076282}" type="slidenum">
              <a:rPr lang="fr-FR" smtClean="0"/>
              <a:pPr/>
              <a:t>‹N°›</a:t>
            </a:fld>
            <a:endParaRPr lang="fr-FR"/>
          </a:p>
        </p:txBody>
      </p:sp>
    </p:spTree>
    <p:extLst>
      <p:ext uri="{BB962C8B-B14F-4D97-AF65-F5344CB8AC3E}">
        <p14:creationId xmlns:p14="http://schemas.microsoft.com/office/powerpoint/2010/main" val="2306459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C520C-8D50-45C6-A8BD-344871B3CF72}" type="datetimeFigureOut">
              <a:rPr lang="fr-FR" smtClean="0"/>
              <a:pPr/>
              <a:t>24/09/2012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1D7AC-FEBD-487D-878E-BE48EC941564}" type="slidenum">
              <a:rPr lang="fr-FR" smtClean="0"/>
              <a:pPr/>
              <a:t>‹N°›</a:t>
            </a:fld>
            <a:endParaRPr lang="fr-FR"/>
          </a:p>
        </p:txBody>
      </p:sp>
    </p:spTree>
    <p:extLst>
      <p:ext uri="{BB962C8B-B14F-4D97-AF65-F5344CB8AC3E}">
        <p14:creationId xmlns:p14="http://schemas.microsoft.com/office/powerpoint/2010/main" val="30529921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B110B"/>
            </a:gs>
            <a:gs pos="100000">
              <a:srgbClr val="291B11"/>
            </a:gs>
          </a:gsLst>
          <a:lin ang="5400000" scaled="1"/>
        </a:gradFill>
        <a:effectLst/>
      </p:bgPr>
    </p:bg>
    <p:spTree>
      <p:nvGrpSpPr>
        <p:cNvPr id="1" name=""/>
        <p:cNvGrpSpPr/>
        <p:nvPr/>
      </p:nvGrpSpPr>
      <p:grpSpPr>
        <a:xfrm>
          <a:off x="0" y="0"/>
          <a:ext cx="0" cy="0"/>
          <a:chOff x="0" y="0"/>
          <a:chExt cx="0" cy="0"/>
        </a:xfrm>
      </p:grpSpPr>
      <p:pic>
        <p:nvPicPr>
          <p:cNvPr id="3074" name="Picture 23" descr="LOGOHR-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6192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Line 8"/>
          <p:cNvSpPr>
            <a:spLocks noChangeShapeType="1"/>
          </p:cNvSpPr>
          <p:nvPr userDrawn="1"/>
        </p:nvSpPr>
        <p:spPr bwMode="auto">
          <a:xfrm flipV="1">
            <a:off x="0" y="1179513"/>
            <a:ext cx="9144000" cy="0"/>
          </a:xfrm>
          <a:prstGeom prst="line">
            <a:avLst/>
          </a:prstGeom>
          <a:noFill/>
          <a:ln w="9525">
            <a:solidFill>
              <a:srgbClr val="584742"/>
            </a:solidFill>
            <a:round/>
            <a:headEnd/>
            <a:tailEnd/>
          </a:ln>
          <a:effectLst/>
        </p:spPr>
        <p:txBody>
          <a:bodyPr/>
          <a:lstStyle/>
          <a:p>
            <a:pPr fontAlgn="base">
              <a:spcBef>
                <a:spcPct val="0"/>
              </a:spcBef>
              <a:spcAft>
                <a:spcPct val="0"/>
              </a:spcAft>
              <a:defRPr/>
            </a:pPr>
            <a:endParaRPr lang="fr-FR">
              <a:solidFill>
                <a:srgbClr val="000000"/>
              </a:solidFill>
              <a:latin typeface="Arial" charset="0"/>
              <a:ea typeface="ＭＳ Ｐゴシック" pitchFamily="34" charset="-128"/>
            </a:endParaRPr>
          </a:p>
        </p:txBody>
      </p:sp>
      <p:pic>
        <p:nvPicPr>
          <p:cNvPr id="3076" name="Picture 24" descr="LOGOHR-Power-HD"/>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11905" t="27211" r="10959" b="30286"/>
          <a:stretch>
            <a:fillRect/>
          </a:stretch>
        </p:blipFill>
        <p:spPr bwMode="auto">
          <a:xfrm>
            <a:off x="1692275" y="328613"/>
            <a:ext cx="16557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2" name="Line 28"/>
          <p:cNvSpPr>
            <a:spLocks noChangeShapeType="1"/>
          </p:cNvSpPr>
          <p:nvPr userDrawn="1"/>
        </p:nvSpPr>
        <p:spPr bwMode="auto">
          <a:xfrm>
            <a:off x="3425825" y="0"/>
            <a:ext cx="0" cy="1169988"/>
          </a:xfrm>
          <a:prstGeom prst="line">
            <a:avLst/>
          </a:prstGeom>
          <a:noFill/>
          <a:ln w="9525">
            <a:solidFill>
              <a:srgbClr val="584742"/>
            </a:solidFill>
            <a:round/>
            <a:headEnd/>
            <a:tailEnd/>
          </a:ln>
          <a:effectLst/>
        </p:spPr>
        <p:txBody>
          <a:bodyPr/>
          <a:lstStyle/>
          <a:p>
            <a:pPr fontAlgn="base">
              <a:spcBef>
                <a:spcPct val="0"/>
              </a:spcBef>
              <a:spcAft>
                <a:spcPct val="0"/>
              </a:spcAft>
              <a:defRPr/>
            </a:pPr>
            <a:endParaRPr lang="fr-FR">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10903040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entury Gothic" pitchFamily="34" charset="0"/>
        </a:defRPr>
      </a:lvl2pPr>
      <a:lvl3pPr algn="ctr" rtl="0" eaLnBrk="0" fontAlgn="base" hangingPunct="0">
        <a:spcBef>
          <a:spcPct val="0"/>
        </a:spcBef>
        <a:spcAft>
          <a:spcPct val="0"/>
        </a:spcAft>
        <a:defRPr sz="4400">
          <a:solidFill>
            <a:schemeClr val="bg1"/>
          </a:solidFill>
          <a:latin typeface="Century Gothic" pitchFamily="34" charset="0"/>
        </a:defRPr>
      </a:lvl3pPr>
      <a:lvl4pPr algn="ctr" rtl="0" eaLnBrk="0" fontAlgn="base" hangingPunct="0">
        <a:spcBef>
          <a:spcPct val="0"/>
        </a:spcBef>
        <a:spcAft>
          <a:spcPct val="0"/>
        </a:spcAft>
        <a:defRPr sz="4400">
          <a:solidFill>
            <a:schemeClr val="bg1"/>
          </a:solidFill>
          <a:latin typeface="Century Gothic" pitchFamily="34" charset="0"/>
        </a:defRPr>
      </a:lvl4pPr>
      <a:lvl5pPr algn="ctr" rtl="0" eaLnBrk="0" fontAlgn="base" hangingPunct="0">
        <a:spcBef>
          <a:spcPct val="0"/>
        </a:spcBef>
        <a:spcAft>
          <a:spcPct val="0"/>
        </a:spcAft>
        <a:defRPr sz="4400">
          <a:solidFill>
            <a:schemeClr val="bg1"/>
          </a:solidFill>
          <a:latin typeface="Century Gothic" pitchFamily="34" charset="0"/>
        </a:defRPr>
      </a:lvl5pPr>
      <a:lvl6pPr marL="457200" algn="ctr" rtl="0" fontAlgn="base">
        <a:spcBef>
          <a:spcPct val="0"/>
        </a:spcBef>
        <a:spcAft>
          <a:spcPct val="0"/>
        </a:spcAft>
        <a:defRPr sz="4400">
          <a:solidFill>
            <a:schemeClr val="bg1"/>
          </a:solidFill>
          <a:latin typeface="Century Gothic" pitchFamily="34" charset="0"/>
        </a:defRPr>
      </a:lvl6pPr>
      <a:lvl7pPr marL="914400" algn="ctr" rtl="0" fontAlgn="base">
        <a:spcBef>
          <a:spcPct val="0"/>
        </a:spcBef>
        <a:spcAft>
          <a:spcPct val="0"/>
        </a:spcAft>
        <a:defRPr sz="4400">
          <a:solidFill>
            <a:schemeClr val="bg1"/>
          </a:solidFill>
          <a:latin typeface="Century Gothic" pitchFamily="34" charset="0"/>
        </a:defRPr>
      </a:lvl7pPr>
      <a:lvl8pPr marL="1371600" algn="ctr" rtl="0" fontAlgn="base">
        <a:spcBef>
          <a:spcPct val="0"/>
        </a:spcBef>
        <a:spcAft>
          <a:spcPct val="0"/>
        </a:spcAft>
        <a:defRPr sz="4400">
          <a:solidFill>
            <a:schemeClr val="bg1"/>
          </a:solidFill>
          <a:latin typeface="Century Gothic" pitchFamily="34" charset="0"/>
        </a:defRPr>
      </a:lvl8pPr>
      <a:lvl9pPr marL="1828800" algn="ctr" rtl="0" fontAlgn="base">
        <a:spcBef>
          <a:spcPct val="0"/>
        </a:spcBef>
        <a:spcAft>
          <a:spcPct val="0"/>
        </a:spcAft>
        <a:defRPr sz="4400">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bg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bg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bg1"/>
          </a:solidFill>
          <a:latin typeface="+mn-lt"/>
        </a:defRPr>
      </a:lvl4pPr>
      <a:lvl5pPr marL="2055813" indent="-227013" algn="l" rtl="0" eaLnBrk="0" fontAlgn="base" hangingPunct="0">
        <a:spcBef>
          <a:spcPct val="20000"/>
        </a:spcBef>
        <a:spcAft>
          <a:spcPct val="0"/>
        </a:spcAft>
        <a:buFont typeface="Arial" pitchFamily="34" charset="0"/>
        <a:buChar char="»"/>
        <a:defRPr sz="2000">
          <a:solidFill>
            <a:schemeClr val="bg1"/>
          </a:solidFill>
          <a:latin typeface="+mn-lt"/>
        </a:defRPr>
      </a:lvl5pPr>
      <a:lvl6pPr marL="2513013" indent="-227013" algn="l" rtl="0" fontAlgn="base">
        <a:spcBef>
          <a:spcPct val="20000"/>
        </a:spcBef>
        <a:spcAft>
          <a:spcPct val="0"/>
        </a:spcAft>
        <a:buFont typeface="Arial" pitchFamily="34" charset="0"/>
        <a:buChar char="»"/>
        <a:defRPr sz="2000">
          <a:solidFill>
            <a:schemeClr val="bg1"/>
          </a:solidFill>
          <a:latin typeface="+mn-lt"/>
        </a:defRPr>
      </a:lvl6pPr>
      <a:lvl7pPr marL="2970213" indent="-227013" algn="l" rtl="0" fontAlgn="base">
        <a:spcBef>
          <a:spcPct val="20000"/>
        </a:spcBef>
        <a:spcAft>
          <a:spcPct val="0"/>
        </a:spcAft>
        <a:buFont typeface="Arial" pitchFamily="34" charset="0"/>
        <a:buChar char="»"/>
        <a:defRPr sz="2000">
          <a:solidFill>
            <a:schemeClr val="bg1"/>
          </a:solidFill>
          <a:latin typeface="+mn-lt"/>
        </a:defRPr>
      </a:lvl7pPr>
      <a:lvl8pPr marL="3427413" indent="-227013" algn="l" rtl="0" fontAlgn="base">
        <a:spcBef>
          <a:spcPct val="20000"/>
        </a:spcBef>
        <a:spcAft>
          <a:spcPct val="0"/>
        </a:spcAft>
        <a:buFont typeface="Arial" pitchFamily="34" charset="0"/>
        <a:buChar char="»"/>
        <a:defRPr sz="2000">
          <a:solidFill>
            <a:schemeClr val="bg1"/>
          </a:solidFill>
          <a:latin typeface="+mn-lt"/>
        </a:defRPr>
      </a:lvl8pPr>
      <a:lvl9pPr marL="3884613" indent="-227013" algn="l" rtl="0" fontAlgn="base">
        <a:spcBef>
          <a:spcPct val="20000"/>
        </a:spcBef>
        <a:spcAft>
          <a:spcPct val="0"/>
        </a:spcAft>
        <a:buFont typeface="Arial" pitchFamily="34" charset="0"/>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3E6AE-A514-4BDB-A57B-0B6F9B106C6A}" type="datetimeFigureOut">
              <a:rPr lang="fr-FR" smtClean="0"/>
              <a:pPr/>
              <a:t>24/09/2012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7CD99-9B95-4958-A80D-7615A1E36609}" type="slidenum">
              <a:rPr lang="fr-FR" smtClean="0"/>
              <a:pPr/>
              <a:t>‹N°›</a:t>
            </a:fld>
            <a:endParaRPr lang="fr-FR"/>
          </a:p>
        </p:txBody>
      </p:sp>
    </p:spTree>
    <p:extLst>
      <p:ext uri="{BB962C8B-B14F-4D97-AF65-F5344CB8AC3E}">
        <p14:creationId xmlns:p14="http://schemas.microsoft.com/office/powerpoint/2010/main" val="162523065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BA1A3-F9CA-4F42-91C8-32BB41703346}" type="datetimeFigureOut">
              <a:rPr lang="fr-FR" smtClean="0"/>
              <a:pPr/>
              <a:t>24/09/2012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9197-B66D-4955-ACEF-77E1573CC2CB}" type="slidenum">
              <a:rPr lang="fr-FR" smtClean="0"/>
              <a:pPr/>
              <a:t>‹N°›</a:t>
            </a:fld>
            <a:endParaRPr lang="fr-FR"/>
          </a:p>
        </p:txBody>
      </p:sp>
    </p:spTree>
    <p:extLst>
      <p:ext uri="{BB962C8B-B14F-4D97-AF65-F5344CB8AC3E}">
        <p14:creationId xmlns:p14="http://schemas.microsoft.com/office/powerpoint/2010/main" val="15132433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B110B"/>
            </a:gs>
            <a:gs pos="100000">
              <a:srgbClr val="291B11"/>
            </a:gs>
          </a:gsLst>
          <a:lin ang="5400000" scaled="1"/>
        </a:gradFill>
        <a:effectLst/>
      </p:bgPr>
    </p:bg>
    <p:spTree>
      <p:nvGrpSpPr>
        <p:cNvPr id="1" name=""/>
        <p:cNvGrpSpPr/>
        <p:nvPr/>
      </p:nvGrpSpPr>
      <p:grpSpPr>
        <a:xfrm>
          <a:off x="0" y="0"/>
          <a:ext cx="0" cy="0"/>
          <a:chOff x="0" y="0"/>
          <a:chExt cx="0" cy="0"/>
        </a:xfrm>
      </p:grpSpPr>
      <p:pic>
        <p:nvPicPr>
          <p:cNvPr id="286722" name="Picture 23" descr="LOGOHR-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6192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Line 8"/>
          <p:cNvSpPr>
            <a:spLocks noChangeShapeType="1"/>
          </p:cNvSpPr>
          <p:nvPr userDrawn="1"/>
        </p:nvSpPr>
        <p:spPr bwMode="auto">
          <a:xfrm flipV="1">
            <a:off x="0" y="1179513"/>
            <a:ext cx="9144000" cy="0"/>
          </a:xfrm>
          <a:prstGeom prst="line">
            <a:avLst/>
          </a:prstGeom>
          <a:noFill/>
          <a:ln w="9525">
            <a:solidFill>
              <a:srgbClr val="584742"/>
            </a:solidFill>
            <a:round/>
            <a:headEnd/>
            <a:tailEnd/>
          </a:ln>
          <a:effectLst/>
        </p:spPr>
        <p:txBody>
          <a:bodyPr/>
          <a:lstStyle/>
          <a:p>
            <a:pPr fontAlgn="base">
              <a:spcBef>
                <a:spcPct val="0"/>
              </a:spcBef>
              <a:spcAft>
                <a:spcPct val="0"/>
              </a:spcAft>
              <a:defRPr/>
            </a:pPr>
            <a:endParaRPr lang="fr-FR">
              <a:solidFill>
                <a:srgbClr val="000000"/>
              </a:solidFill>
              <a:latin typeface="Arial" charset="0"/>
              <a:ea typeface="ＭＳ Ｐゴシック" pitchFamily="34" charset="-128"/>
            </a:endParaRPr>
          </a:p>
        </p:txBody>
      </p:sp>
      <p:pic>
        <p:nvPicPr>
          <p:cNvPr id="286724" name="Picture 24" descr="LOGOHR-Power-HD"/>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11905" t="27211" r="10959" b="30286"/>
          <a:stretch>
            <a:fillRect/>
          </a:stretch>
        </p:blipFill>
        <p:spPr bwMode="auto">
          <a:xfrm>
            <a:off x="1692275" y="328613"/>
            <a:ext cx="16557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2" name="Line 28"/>
          <p:cNvSpPr>
            <a:spLocks noChangeShapeType="1"/>
          </p:cNvSpPr>
          <p:nvPr userDrawn="1"/>
        </p:nvSpPr>
        <p:spPr bwMode="auto">
          <a:xfrm>
            <a:off x="3425825" y="0"/>
            <a:ext cx="0" cy="1169988"/>
          </a:xfrm>
          <a:prstGeom prst="line">
            <a:avLst/>
          </a:prstGeom>
          <a:noFill/>
          <a:ln w="9525">
            <a:solidFill>
              <a:srgbClr val="584742"/>
            </a:solidFill>
            <a:round/>
            <a:headEnd/>
            <a:tailEnd/>
          </a:ln>
          <a:effectLst/>
        </p:spPr>
        <p:txBody>
          <a:bodyPr/>
          <a:lstStyle/>
          <a:p>
            <a:pPr fontAlgn="base">
              <a:spcBef>
                <a:spcPct val="0"/>
              </a:spcBef>
              <a:spcAft>
                <a:spcPct val="0"/>
              </a:spcAft>
              <a:defRPr/>
            </a:pPr>
            <a:endParaRPr lang="fr-FR">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409409508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iming>
    <p:tnLst>
      <p:par>
        <p:cT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Century Gothic" pitchFamily="34" charset="0"/>
        </a:defRPr>
      </a:lvl2pPr>
      <a:lvl3pPr algn="ctr" rtl="0" fontAlgn="base">
        <a:spcBef>
          <a:spcPct val="0"/>
        </a:spcBef>
        <a:spcAft>
          <a:spcPct val="0"/>
        </a:spcAft>
        <a:defRPr sz="4400">
          <a:solidFill>
            <a:schemeClr val="bg1"/>
          </a:solidFill>
          <a:latin typeface="Century Gothic" pitchFamily="34" charset="0"/>
        </a:defRPr>
      </a:lvl3pPr>
      <a:lvl4pPr algn="ctr" rtl="0" fontAlgn="base">
        <a:spcBef>
          <a:spcPct val="0"/>
        </a:spcBef>
        <a:spcAft>
          <a:spcPct val="0"/>
        </a:spcAft>
        <a:defRPr sz="4400">
          <a:solidFill>
            <a:schemeClr val="bg1"/>
          </a:solidFill>
          <a:latin typeface="Century Gothic" pitchFamily="34" charset="0"/>
        </a:defRPr>
      </a:lvl4pPr>
      <a:lvl5pPr algn="ctr" rtl="0" fontAlgn="base">
        <a:spcBef>
          <a:spcPct val="0"/>
        </a:spcBef>
        <a:spcAft>
          <a:spcPct val="0"/>
        </a:spcAft>
        <a:defRPr sz="4400">
          <a:solidFill>
            <a:schemeClr val="bg1"/>
          </a:solidFill>
          <a:latin typeface="Century Gothic" pitchFamily="34" charset="0"/>
        </a:defRPr>
      </a:lvl5pPr>
      <a:lvl6pPr marL="457200" algn="ctr" rtl="0" fontAlgn="base">
        <a:spcBef>
          <a:spcPct val="0"/>
        </a:spcBef>
        <a:spcAft>
          <a:spcPct val="0"/>
        </a:spcAft>
        <a:defRPr sz="4400">
          <a:solidFill>
            <a:schemeClr val="bg1"/>
          </a:solidFill>
          <a:latin typeface="Century Gothic" pitchFamily="34" charset="0"/>
        </a:defRPr>
      </a:lvl6pPr>
      <a:lvl7pPr marL="914400" algn="ctr" rtl="0" fontAlgn="base">
        <a:spcBef>
          <a:spcPct val="0"/>
        </a:spcBef>
        <a:spcAft>
          <a:spcPct val="0"/>
        </a:spcAft>
        <a:defRPr sz="4400">
          <a:solidFill>
            <a:schemeClr val="bg1"/>
          </a:solidFill>
          <a:latin typeface="Century Gothic" pitchFamily="34" charset="0"/>
        </a:defRPr>
      </a:lvl7pPr>
      <a:lvl8pPr marL="1371600" algn="ctr" rtl="0" fontAlgn="base">
        <a:spcBef>
          <a:spcPct val="0"/>
        </a:spcBef>
        <a:spcAft>
          <a:spcPct val="0"/>
        </a:spcAft>
        <a:defRPr sz="4400">
          <a:solidFill>
            <a:schemeClr val="bg1"/>
          </a:solidFill>
          <a:latin typeface="Century Gothic" pitchFamily="34" charset="0"/>
        </a:defRPr>
      </a:lvl8pPr>
      <a:lvl9pPr marL="1828800" algn="ctr" rtl="0" fontAlgn="base">
        <a:spcBef>
          <a:spcPct val="0"/>
        </a:spcBef>
        <a:spcAft>
          <a:spcPct val="0"/>
        </a:spcAft>
        <a:defRPr sz="4400">
          <a:solidFill>
            <a:schemeClr val="bg1"/>
          </a:solidFill>
          <a:latin typeface="Century Gothic"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bg1"/>
          </a:solidFill>
          <a:latin typeface="+mn-lt"/>
        </a:defRPr>
      </a:lvl2pPr>
      <a:lvl3pPr marL="1143000" indent="-228600" algn="l" rtl="0" fontAlgn="base">
        <a:spcBef>
          <a:spcPct val="20000"/>
        </a:spcBef>
        <a:spcAft>
          <a:spcPct val="0"/>
        </a:spcAft>
        <a:buFont typeface="Arial" pitchFamily="34" charset="0"/>
        <a:buChar char="•"/>
        <a:defRPr sz="2400">
          <a:solidFill>
            <a:schemeClr val="bg1"/>
          </a:solidFill>
          <a:latin typeface="+mn-lt"/>
        </a:defRPr>
      </a:lvl3pPr>
      <a:lvl4pPr marL="1600200" indent="-228600" algn="l" rtl="0" fontAlgn="base">
        <a:spcBef>
          <a:spcPct val="20000"/>
        </a:spcBef>
        <a:spcAft>
          <a:spcPct val="0"/>
        </a:spcAft>
        <a:buFont typeface="Arial" pitchFamily="34" charset="0"/>
        <a:buChar char="–"/>
        <a:defRPr sz="2000">
          <a:solidFill>
            <a:schemeClr val="bg1"/>
          </a:solidFill>
          <a:latin typeface="+mn-lt"/>
        </a:defRPr>
      </a:lvl4pPr>
      <a:lvl5pPr marL="2055813" indent="-227013" algn="l" rtl="0" fontAlgn="base">
        <a:spcBef>
          <a:spcPct val="20000"/>
        </a:spcBef>
        <a:spcAft>
          <a:spcPct val="0"/>
        </a:spcAft>
        <a:buFont typeface="Arial" pitchFamily="34" charset="0"/>
        <a:buChar char="»"/>
        <a:defRPr sz="2000">
          <a:solidFill>
            <a:schemeClr val="bg1"/>
          </a:solidFill>
          <a:latin typeface="+mn-lt"/>
        </a:defRPr>
      </a:lvl5pPr>
      <a:lvl6pPr marL="2513013" indent="-227013" algn="l" rtl="0" fontAlgn="base">
        <a:spcBef>
          <a:spcPct val="20000"/>
        </a:spcBef>
        <a:spcAft>
          <a:spcPct val="0"/>
        </a:spcAft>
        <a:buFont typeface="Arial" pitchFamily="34" charset="0"/>
        <a:buChar char="»"/>
        <a:defRPr sz="2000">
          <a:solidFill>
            <a:schemeClr val="bg1"/>
          </a:solidFill>
          <a:latin typeface="+mn-lt"/>
        </a:defRPr>
      </a:lvl6pPr>
      <a:lvl7pPr marL="2970213" indent="-227013" algn="l" rtl="0" fontAlgn="base">
        <a:spcBef>
          <a:spcPct val="20000"/>
        </a:spcBef>
        <a:spcAft>
          <a:spcPct val="0"/>
        </a:spcAft>
        <a:buFont typeface="Arial" pitchFamily="34" charset="0"/>
        <a:buChar char="»"/>
        <a:defRPr sz="2000">
          <a:solidFill>
            <a:schemeClr val="bg1"/>
          </a:solidFill>
          <a:latin typeface="+mn-lt"/>
        </a:defRPr>
      </a:lvl7pPr>
      <a:lvl8pPr marL="3427413" indent="-227013" algn="l" rtl="0" fontAlgn="base">
        <a:spcBef>
          <a:spcPct val="20000"/>
        </a:spcBef>
        <a:spcAft>
          <a:spcPct val="0"/>
        </a:spcAft>
        <a:buFont typeface="Arial" pitchFamily="34" charset="0"/>
        <a:buChar char="»"/>
        <a:defRPr sz="2000">
          <a:solidFill>
            <a:schemeClr val="bg1"/>
          </a:solidFill>
          <a:latin typeface="+mn-lt"/>
        </a:defRPr>
      </a:lvl8pPr>
      <a:lvl9pPr marL="3884613" indent="-227013" algn="l" rtl="0" fontAlgn="base">
        <a:spcBef>
          <a:spcPct val="20000"/>
        </a:spcBef>
        <a:spcAft>
          <a:spcPct val="0"/>
        </a:spcAft>
        <a:buFont typeface="Arial" pitchFamily="34" charset="0"/>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cstate="print">
            <a:lum/>
          </a:blip>
          <a:srcRect/>
          <a:stretch>
            <a:fillRect/>
          </a:stretch>
        </a:blipFill>
        <a:effectLst/>
      </p:bgPr>
    </p:bg>
    <p:spTree>
      <p:nvGrpSpPr>
        <p:cNvPr id="1" name=""/>
        <p:cNvGrpSpPr/>
        <p:nvPr/>
      </p:nvGrpSpPr>
      <p:grpSpPr>
        <a:xfrm>
          <a:off x="0" y="0"/>
          <a:ext cx="0" cy="0"/>
          <a:chOff x="0" y="0"/>
          <a:chExt cx="0" cy="0"/>
        </a:xfrm>
      </p:grpSpPr>
      <p:sp>
        <p:nvSpPr>
          <p:cNvPr id="9218" name="Line 8"/>
          <p:cNvSpPr>
            <a:spLocks noChangeShapeType="1"/>
          </p:cNvSpPr>
          <p:nvPr/>
        </p:nvSpPr>
        <p:spPr bwMode="auto">
          <a:xfrm flipV="1">
            <a:off x="-1" y="1179513"/>
            <a:ext cx="9144000" cy="0"/>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9219" name="Line 3"/>
          <p:cNvSpPr>
            <a:spLocks noChangeShapeType="1"/>
          </p:cNvSpPr>
          <p:nvPr/>
        </p:nvSpPr>
        <p:spPr bwMode="auto">
          <a:xfrm>
            <a:off x="3419475" y="0"/>
            <a:ext cx="0" cy="1179512"/>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pic>
        <p:nvPicPr>
          <p:cNvPr id="6" name="Image 5"/>
          <p:cNvPicPr>
            <a:picLocks noChangeAspect="1"/>
          </p:cNvPicPr>
          <p:nvPr/>
        </p:nvPicPr>
        <p:blipFill rotWithShape="1">
          <a:blip r:embed="rId29" cstate="print">
            <a:extLst>
              <a:ext uri="{28A0092B-C50C-407E-A947-70E740481C1C}">
                <a14:useLocalDpi xmlns:a14="http://schemas.microsoft.com/office/drawing/2010/main" val="0"/>
              </a:ext>
            </a:extLst>
          </a:blip>
          <a:srcRect r="47412"/>
          <a:stretch/>
        </p:blipFill>
        <p:spPr>
          <a:xfrm>
            <a:off x="-1" y="-16697"/>
            <a:ext cx="1587902" cy="1196209"/>
          </a:xfrm>
          <a:prstGeom prst="rect">
            <a:avLst/>
          </a:prstGeom>
        </p:spPr>
      </p:pic>
      <p:pic>
        <p:nvPicPr>
          <p:cNvPr id="7" name="Image 6"/>
          <p:cNvPicPr>
            <a:picLocks noChangeAspect="1"/>
          </p:cNvPicPr>
          <p:nvPr/>
        </p:nvPicPr>
        <p:blipFill rotWithShape="1">
          <a:blip r:embed="rId29" cstate="print">
            <a:extLst>
              <a:ext uri="{28A0092B-C50C-407E-A947-70E740481C1C}">
                <a14:useLocalDpi xmlns:a14="http://schemas.microsoft.com/office/drawing/2010/main" val="0"/>
              </a:ext>
            </a:extLst>
          </a:blip>
          <a:srcRect l="57065"/>
          <a:stretch/>
        </p:blipFill>
        <p:spPr>
          <a:xfrm>
            <a:off x="1864271" y="5155"/>
            <a:ext cx="1267594" cy="1169596"/>
          </a:xfrm>
          <a:prstGeom prst="rect">
            <a:avLst/>
          </a:prstGeom>
        </p:spPr>
      </p:pic>
    </p:spTree>
    <p:extLst>
      <p:ext uri="{BB962C8B-B14F-4D97-AF65-F5344CB8AC3E}">
        <p14:creationId xmlns:p14="http://schemas.microsoft.com/office/powerpoint/2010/main" val="34245217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2pPr>
      <a:lvl3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3pPr>
      <a:lvl4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4pPr>
      <a:lvl5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5pPr>
      <a:lvl6pPr marL="457200" algn="ctr" rtl="0" fontAlgn="base">
        <a:spcBef>
          <a:spcPct val="0"/>
        </a:spcBef>
        <a:spcAft>
          <a:spcPct val="0"/>
        </a:spcAft>
        <a:defRPr sz="4400">
          <a:solidFill>
            <a:schemeClr val="bg1"/>
          </a:solidFill>
          <a:latin typeface="Century Gothic" pitchFamily="34" charset="0"/>
          <a:ea typeface="ＭＳ Ｐゴシック" pitchFamily="34" charset="-128"/>
        </a:defRPr>
      </a:lvl6pPr>
      <a:lvl7pPr marL="914400" algn="ctr" rtl="0" fontAlgn="base">
        <a:spcBef>
          <a:spcPct val="0"/>
        </a:spcBef>
        <a:spcAft>
          <a:spcPct val="0"/>
        </a:spcAft>
        <a:defRPr sz="4400">
          <a:solidFill>
            <a:schemeClr val="bg1"/>
          </a:solidFill>
          <a:latin typeface="Century Gothic" pitchFamily="34" charset="0"/>
          <a:ea typeface="ＭＳ Ｐゴシック" pitchFamily="34" charset="-128"/>
        </a:defRPr>
      </a:lvl7pPr>
      <a:lvl8pPr marL="1371600" algn="ctr" rtl="0" fontAlgn="base">
        <a:spcBef>
          <a:spcPct val="0"/>
        </a:spcBef>
        <a:spcAft>
          <a:spcPct val="0"/>
        </a:spcAft>
        <a:defRPr sz="4400">
          <a:solidFill>
            <a:schemeClr val="bg1"/>
          </a:solidFill>
          <a:latin typeface="Century Gothic" pitchFamily="34" charset="0"/>
          <a:ea typeface="ＭＳ Ｐゴシック" pitchFamily="34" charset="-128"/>
        </a:defRPr>
      </a:lvl8pPr>
      <a:lvl9pPr marL="1828800" algn="ctr" rtl="0" fontAlgn="base">
        <a:spcBef>
          <a:spcPct val="0"/>
        </a:spcBef>
        <a:spcAft>
          <a:spcPct val="0"/>
        </a:spcAft>
        <a:defRPr sz="4400">
          <a:solidFill>
            <a:schemeClr val="bg1"/>
          </a:solidFill>
          <a:latin typeface="Century Gothic"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bg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bg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bg1"/>
          </a:solidFill>
          <a:latin typeface="+mn-lt"/>
          <a:ea typeface="+mn-ea"/>
        </a:defRPr>
      </a:lvl4pPr>
      <a:lvl5pPr marL="2055813" indent="-227013" algn="l" rtl="0" eaLnBrk="0" fontAlgn="base" hangingPunct="0">
        <a:spcBef>
          <a:spcPct val="20000"/>
        </a:spcBef>
        <a:spcAft>
          <a:spcPct val="0"/>
        </a:spcAft>
        <a:buFont typeface="Arial" pitchFamily="34" charset="0"/>
        <a:buChar char="»"/>
        <a:defRPr sz="2000">
          <a:solidFill>
            <a:schemeClr val="bg1"/>
          </a:solidFill>
          <a:latin typeface="+mn-lt"/>
          <a:ea typeface="+mn-ea"/>
        </a:defRPr>
      </a:lvl5pPr>
      <a:lvl6pPr marL="2513013" indent="-227013" algn="l" rtl="0" fontAlgn="base">
        <a:spcBef>
          <a:spcPct val="20000"/>
        </a:spcBef>
        <a:spcAft>
          <a:spcPct val="0"/>
        </a:spcAft>
        <a:buFont typeface="Arial" charset="0"/>
        <a:buChar char="»"/>
        <a:defRPr sz="2000">
          <a:solidFill>
            <a:schemeClr val="bg1"/>
          </a:solidFill>
          <a:latin typeface="+mn-lt"/>
          <a:ea typeface="+mn-ea"/>
        </a:defRPr>
      </a:lvl6pPr>
      <a:lvl7pPr marL="2970213" indent="-227013" algn="l" rtl="0" fontAlgn="base">
        <a:spcBef>
          <a:spcPct val="20000"/>
        </a:spcBef>
        <a:spcAft>
          <a:spcPct val="0"/>
        </a:spcAft>
        <a:buFont typeface="Arial" charset="0"/>
        <a:buChar char="»"/>
        <a:defRPr sz="2000">
          <a:solidFill>
            <a:schemeClr val="bg1"/>
          </a:solidFill>
          <a:latin typeface="+mn-lt"/>
          <a:ea typeface="+mn-ea"/>
        </a:defRPr>
      </a:lvl7pPr>
      <a:lvl8pPr marL="3427413" indent="-227013" algn="l" rtl="0" fontAlgn="base">
        <a:spcBef>
          <a:spcPct val="20000"/>
        </a:spcBef>
        <a:spcAft>
          <a:spcPct val="0"/>
        </a:spcAft>
        <a:buFont typeface="Arial" charset="0"/>
        <a:buChar char="»"/>
        <a:defRPr sz="2000">
          <a:solidFill>
            <a:schemeClr val="bg1"/>
          </a:solidFill>
          <a:latin typeface="+mn-lt"/>
          <a:ea typeface="+mn-ea"/>
        </a:defRPr>
      </a:lvl8pPr>
      <a:lvl9pPr marL="3884613" indent="-227013" algn="l" rtl="0" fontAlgn="base">
        <a:spcBef>
          <a:spcPct val="20000"/>
        </a:spcBef>
        <a:spcAft>
          <a:spcPct val="0"/>
        </a:spcAft>
        <a:buFont typeface="Arial" charset="0"/>
        <a:buChar char="»"/>
        <a:defRPr sz="2000">
          <a:solidFill>
            <a:schemeClr val="bg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18" name="Line 8"/>
          <p:cNvSpPr>
            <a:spLocks noChangeShapeType="1"/>
          </p:cNvSpPr>
          <p:nvPr userDrawn="1"/>
        </p:nvSpPr>
        <p:spPr bwMode="auto">
          <a:xfrm flipV="1">
            <a:off x="-1" y="1179513"/>
            <a:ext cx="9144000" cy="0"/>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19" name="Line 3"/>
          <p:cNvSpPr>
            <a:spLocks noChangeShapeType="1"/>
          </p:cNvSpPr>
          <p:nvPr userDrawn="1"/>
        </p:nvSpPr>
        <p:spPr bwMode="auto">
          <a:xfrm>
            <a:off x="3419475" y="0"/>
            <a:ext cx="0" cy="1179512"/>
          </a:xfrm>
          <a:prstGeom prst="line">
            <a:avLst/>
          </a:prstGeom>
          <a:noFill/>
          <a:ln w="9525">
            <a:solidFill>
              <a:srgbClr val="58474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pic>
        <p:nvPicPr>
          <p:cNvPr id="20" name="Image 19"/>
          <p:cNvPicPr>
            <a:picLocks noChangeAspect="1"/>
          </p:cNvPicPr>
          <p:nvPr userDrawn="1"/>
        </p:nvPicPr>
        <p:blipFill rotWithShape="1">
          <a:blip r:embed="rId9" cstate="print">
            <a:extLst>
              <a:ext uri="{28A0092B-C50C-407E-A947-70E740481C1C}">
                <a14:useLocalDpi xmlns:a14="http://schemas.microsoft.com/office/drawing/2010/main" val="0"/>
              </a:ext>
            </a:extLst>
          </a:blip>
          <a:srcRect r="47412"/>
          <a:stretch/>
        </p:blipFill>
        <p:spPr>
          <a:xfrm>
            <a:off x="-1" y="-16697"/>
            <a:ext cx="1587902" cy="1196209"/>
          </a:xfrm>
          <a:prstGeom prst="rect">
            <a:avLst/>
          </a:prstGeom>
        </p:spPr>
      </p:pic>
      <p:pic>
        <p:nvPicPr>
          <p:cNvPr id="21" name="Image 20"/>
          <p:cNvPicPr>
            <a:picLocks noChangeAspect="1"/>
          </p:cNvPicPr>
          <p:nvPr userDrawn="1"/>
        </p:nvPicPr>
        <p:blipFill rotWithShape="1">
          <a:blip r:embed="rId9" cstate="print">
            <a:extLst>
              <a:ext uri="{28A0092B-C50C-407E-A947-70E740481C1C}">
                <a14:useLocalDpi xmlns:a14="http://schemas.microsoft.com/office/drawing/2010/main" val="0"/>
              </a:ext>
            </a:extLst>
          </a:blip>
          <a:srcRect l="57065"/>
          <a:stretch/>
        </p:blipFill>
        <p:spPr>
          <a:xfrm>
            <a:off x="1864271" y="5155"/>
            <a:ext cx="1267594" cy="1169596"/>
          </a:xfrm>
          <a:prstGeom prst="rect">
            <a:avLst/>
          </a:prstGeom>
        </p:spPr>
      </p:pic>
    </p:spTree>
    <p:extLst>
      <p:ext uri="{BB962C8B-B14F-4D97-AF65-F5344CB8AC3E}">
        <p14:creationId xmlns:p14="http://schemas.microsoft.com/office/powerpoint/2010/main" val="37272130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2pPr>
      <a:lvl3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3pPr>
      <a:lvl4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4pPr>
      <a:lvl5pPr algn="ctr" rtl="0" eaLnBrk="0" fontAlgn="base" hangingPunct="0">
        <a:spcBef>
          <a:spcPct val="0"/>
        </a:spcBef>
        <a:spcAft>
          <a:spcPct val="0"/>
        </a:spcAft>
        <a:defRPr sz="4400">
          <a:solidFill>
            <a:schemeClr val="bg1"/>
          </a:solidFill>
          <a:latin typeface="Century Gothic" pitchFamily="34" charset="0"/>
          <a:ea typeface="ＭＳ Ｐゴシック" pitchFamily="34" charset="-128"/>
        </a:defRPr>
      </a:lvl5pPr>
      <a:lvl6pPr marL="457200" algn="ctr" rtl="0" fontAlgn="base">
        <a:spcBef>
          <a:spcPct val="0"/>
        </a:spcBef>
        <a:spcAft>
          <a:spcPct val="0"/>
        </a:spcAft>
        <a:defRPr sz="4400">
          <a:solidFill>
            <a:schemeClr val="bg1"/>
          </a:solidFill>
          <a:latin typeface="Century Gothic" pitchFamily="34" charset="0"/>
          <a:ea typeface="ＭＳ Ｐゴシック" pitchFamily="34" charset="-128"/>
        </a:defRPr>
      </a:lvl6pPr>
      <a:lvl7pPr marL="914400" algn="ctr" rtl="0" fontAlgn="base">
        <a:spcBef>
          <a:spcPct val="0"/>
        </a:spcBef>
        <a:spcAft>
          <a:spcPct val="0"/>
        </a:spcAft>
        <a:defRPr sz="4400">
          <a:solidFill>
            <a:schemeClr val="bg1"/>
          </a:solidFill>
          <a:latin typeface="Century Gothic" pitchFamily="34" charset="0"/>
          <a:ea typeface="ＭＳ Ｐゴシック" pitchFamily="34" charset="-128"/>
        </a:defRPr>
      </a:lvl7pPr>
      <a:lvl8pPr marL="1371600" algn="ctr" rtl="0" fontAlgn="base">
        <a:spcBef>
          <a:spcPct val="0"/>
        </a:spcBef>
        <a:spcAft>
          <a:spcPct val="0"/>
        </a:spcAft>
        <a:defRPr sz="4400">
          <a:solidFill>
            <a:schemeClr val="bg1"/>
          </a:solidFill>
          <a:latin typeface="Century Gothic" pitchFamily="34" charset="0"/>
          <a:ea typeface="ＭＳ Ｐゴシック" pitchFamily="34" charset="-128"/>
        </a:defRPr>
      </a:lvl8pPr>
      <a:lvl9pPr marL="1828800" algn="ctr" rtl="0" fontAlgn="base">
        <a:spcBef>
          <a:spcPct val="0"/>
        </a:spcBef>
        <a:spcAft>
          <a:spcPct val="0"/>
        </a:spcAft>
        <a:defRPr sz="4400">
          <a:solidFill>
            <a:schemeClr val="bg1"/>
          </a:solidFill>
          <a:latin typeface="Century Gothic"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bg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bg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bg1"/>
          </a:solidFill>
          <a:latin typeface="+mn-lt"/>
          <a:ea typeface="+mn-ea"/>
        </a:defRPr>
      </a:lvl4pPr>
      <a:lvl5pPr marL="2055813" indent="-227013" algn="l" rtl="0" eaLnBrk="0" fontAlgn="base" hangingPunct="0">
        <a:spcBef>
          <a:spcPct val="20000"/>
        </a:spcBef>
        <a:spcAft>
          <a:spcPct val="0"/>
        </a:spcAft>
        <a:buFont typeface="Arial" pitchFamily="34" charset="0"/>
        <a:buChar char="»"/>
        <a:defRPr sz="2000">
          <a:solidFill>
            <a:schemeClr val="bg1"/>
          </a:solidFill>
          <a:latin typeface="+mn-lt"/>
          <a:ea typeface="+mn-ea"/>
        </a:defRPr>
      </a:lvl5pPr>
      <a:lvl6pPr marL="2513013" indent="-227013" algn="l" rtl="0" fontAlgn="base">
        <a:spcBef>
          <a:spcPct val="20000"/>
        </a:spcBef>
        <a:spcAft>
          <a:spcPct val="0"/>
        </a:spcAft>
        <a:buFont typeface="Arial" charset="0"/>
        <a:buChar char="»"/>
        <a:defRPr sz="2000">
          <a:solidFill>
            <a:schemeClr val="bg1"/>
          </a:solidFill>
          <a:latin typeface="+mn-lt"/>
          <a:ea typeface="+mn-ea"/>
        </a:defRPr>
      </a:lvl6pPr>
      <a:lvl7pPr marL="2970213" indent="-227013" algn="l" rtl="0" fontAlgn="base">
        <a:spcBef>
          <a:spcPct val="20000"/>
        </a:spcBef>
        <a:spcAft>
          <a:spcPct val="0"/>
        </a:spcAft>
        <a:buFont typeface="Arial" charset="0"/>
        <a:buChar char="»"/>
        <a:defRPr sz="2000">
          <a:solidFill>
            <a:schemeClr val="bg1"/>
          </a:solidFill>
          <a:latin typeface="+mn-lt"/>
          <a:ea typeface="+mn-ea"/>
        </a:defRPr>
      </a:lvl7pPr>
      <a:lvl8pPr marL="3427413" indent="-227013" algn="l" rtl="0" fontAlgn="base">
        <a:spcBef>
          <a:spcPct val="20000"/>
        </a:spcBef>
        <a:spcAft>
          <a:spcPct val="0"/>
        </a:spcAft>
        <a:buFont typeface="Arial" charset="0"/>
        <a:buChar char="»"/>
        <a:defRPr sz="2000">
          <a:solidFill>
            <a:schemeClr val="bg1"/>
          </a:solidFill>
          <a:latin typeface="+mn-lt"/>
          <a:ea typeface="+mn-ea"/>
        </a:defRPr>
      </a:lvl8pPr>
      <a:lvl9pPr marL="3884613" indent="-227013" algn="l" rtl="0" fontAlgn="base">
        <a:spcBef>
          <a:spcPct val="20000"/>
        </a:spcBef>
        <a:spcAft>
          <a:spcPct val="0"/>
        </a:spcAft>
        <a:buFont typeface="Arial" charset="0"/>
        <a:buChar char="»"/>
        <a:defRPr sz="2000">
          <a:solidFill>
            <a:schemeClr val="bg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5.xml"/><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37.png"/><Relationship Id="rId7" Type="http://schemas.openxmlformats.org/officeDocument/2006/relationships/image" Target="../media/image159.png"/><Relationship Id="rId2" Type="http://schemas.openxmlformats.org/officeDocument/2006/relationships/notesSlide" Target="../notesSlides/notesSlide100.xml"/><Relationship Id="rId1" Type="http://schemas.openxmlformats.org/officeDocument/2006/relationships/slideLayout" Target="../slideLayouts/slideLayout105.xml"/><Relationship Id="rId6" Type="http://schemas.openxmlformats.org/officeDocument/2006/relationships/image" Target="../media/image154.png"/><Relationship Id="rId5" Type="http://schemas.openxmlformats.org/officeDocument/2006/relationships/image" Target="../media/image142.png"/><Relationship Id="rId4" Type="http://schemas.openxmlformats.org/officeDocument/2006/relationships/image" Target="../media/image21.png"/><Relationship Id="rId9" Type="http://schemas.openxmlformats.org/officeDocument/2006/relationships/image" Target="../media/image16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1.xml"/><Relationship Id="rId1" Type="http://schemas.openxmlformats.org/officeDocument/2006/relationships/slideLayout" Target="../slideLayouts/slideLayout105.xml"/><Relationship Id="rId6" Type="http://schemas.openxmlformats.org/officeDocument/2006/relationships/image" Target="../media/image155.jpeg"/><Relationship Id="rId5" Type="http://schemas.openxmlformats.org/officeDocument/2006/relationships/image" Target="../media/image161.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44.jpeg"/><Relationship Id="rId7" Type="http://schemas.openxmlformats.org/officeDocument/2006/relationships/image" Target="../media/image168.png"/><Relationship Id="rId2" Type="http://schemas.openxmlformats.org/officeDocument/2006/relationships/notesSlide" Target="../notesSlides/notesSlide102.xml"/><Relationship Id="rId1" Type="http://schemas.openxmlformats.org/officeDocument/2006/relationships/slideLayout" Target="../slideLayouts/slideLayout105.xml"/><Relationship Id="rId6" Type="http://schemas.openxmlformats.org/officeDocument/2006/relationships/image" Target="../media/image167.png"/><Relationship Id="rId5" Type="http://schemas.openxmlformats.org/officeDocument/2006/relationships/image" Target="../media/image21.png"/><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47.jpeg"/><Relationship Id="rId7" Type="http://schemas.openxmlformats.org/officeDocument/2006/relationships/image" Target="../media/image171.png"/><Relationship Id="rId2" Type="http://schemas.openxmlformats.org/officeDocument/2006/relationships/notesSlide" Target="../notesSlides/notesSlide103.xml"/><Relationship Id="rId1" Type="http://schemas.openxmlformats.org/officeDocument/2006/relationships/slideLayout" Target="../slideLayouts/slideLayout105.xml"/><Relationship Id="rId6" Type="http://schemas.openxmlformats.org/officeDocument/2006/relationships/image" Target="../media/image170.png"/><Relationship Id="rId5" Type="http://schemas.openxmlformats.org/officeDocument/2006/relationships/image" Target="../media/image149.png"/><Relationship Id="rId4" Type="http://schemas.openxmlformats.org/officeDocument/2006/relationships/image" Target="../media/image148.png"/></Relationships>
</file>

<file path=ppt/slides/_rels/slide10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105.xml"/><Relationship Id="rId5" Type="http://schemas.openxmlformats.org/officeDocument/2006/relationships/image" Target="../media/image174.png"/><Relationship Id="rId4" Type="http://schemas.openxmlformats.org/officeDocument/2006/relationships/image" Target="../media/image17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105.xml"/><Relationship Id="rId4" Type="http://schemas.openxmlformats.org/officeDocument/2006/relationships/image" Target="../media/image16.png"/></Relationships>
</file>

<file path=ppt/slides/_rels/slide1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6.xml"/><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8.xml"/><Relationship Id="rId1" Type="http://schemas.openxmlformats.org/officeDocument/2006/relationships/slideLayout" Target="../slideLayouts/slideLayout105.xml"/><Relationship Id="rId4" Type="http://schemas.openxmlformats.org/officeDocument/2006/relationships/image" Target="../media/image176.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05.xml"/><Relationship Id="rId1" Type="http://schemas.openxmlformats.org/officeDocument/2006/relationships/tags" Target="../tags/tag1.xml"/><Relationship Id="rId6" Type="http://schemas.openxmlformats.org/officeDocument/2006/relationships/image" Target="../media/image177.jpeg"/><Relationship Id="rId5" Type="http://schemas.openxmlformats.org/officeDocument/2006/relationships/image" Target="../media/image175.jpeg"/><Relationship Id="rId4" Type="http://schemas.openxmlformats.org/officeDocument/2006/relationships/image" Target="../media/image15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10.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8.png"/><Relationship Id="rId2" Type="http://schemas.openxmlformats.org/officeDocument/2006/relationships/notesSlide" Target="../notesSlides/notesSlide110.xml"/><Relationship Id="rId1" Type="http://schemas.openxmlformats.org/officeDocument/2006/relationships/slideLayout" Target="../slideLayouts/slideLayout105.xml"/><Relationship Id="rId6" Type="http://schemas.openxmlformats.org/officeDocument/2006/relationships/image" Target="../media/image136.png"/><Relationship Id="rId5" Type="http://schemas.openxmlformats.org/officeDocument/2006/relationships/image" Target="../media/image134.jpeg"/><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1.xml"/><Relationship Id="rId1" Type="http://schemas.openxmlformats.org/officeDocument/2006/relationships/slideLayout" Target="../slideLayouts/slideLayout105.xml"/><Relationship Id="rId6" Type="http://schemas.openxmlformats.org/officeDocument/2006/relationships/image" Target="../media/image178.png"/><Relationship Id="rId5" Type="http://schemas.openxmlformats.org/officeDocument/2006/relationships/image" Target="../media/image16.png"/><Relationship Id="rId4" Type="http://schemas.openxmlformats.org/officeDocument/2006/relationships/image" Target="../media/image13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105.xml"/><Relationship Id="rId5" Type="http://schemas.openxmlformats.org/officeDocument/2006/relationships/image" Target="../media/image180.png"/><Relationship Id="rId4" Type="http://schemas.openxmlformats.org/officeDocument/2006/relationships/image" Target="../media/image179.png"/></Relationships>
</file>

<file path=ppt/slides/_rels/slide11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3.xml"/><Relationship Id="rId1" Type="http://schemas.openxmlformats.org/officeDocument/2006/relationships/slideLayout" Target="../slideLayouts/slideLayout105.xml"/><Relationship Id="rId5" Type="http://schemas.openxmlformats.org/officeDocument/2006/relationships/image" Target="../media/image182.jpeg"/><Relationship Id="rId4" Type="http://schemas.openxmlformats.org/officeDocument/2006/relationships/image" Target="../media/image18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4.xml"/><Relationship Id="rId1" Type="http://schemas.openxmlformats.org/officeDocument/2006/relationships/slideLayout" Target="../slideLayouts/slideLayout105.xml"/><Relationship Id="rId4" Type="http://schemas.openxmlformats.org/officeDocument/2006/relationships/image" Target="../media/image175.jpeg"/></Relationships>
</file>

<file path=ppt/slides/_rels/slide1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7.png"/><Relationship Id="rId7" Type="http://schemas.openxmlformats.org/officeDocument/2006/relationships/image" Target="../media/image184.jpeg"/><Relationship Id="rId2" Type="http://schemas.openxmlformats.org/officeDocument/2006/relationships/notesSlide" Target="../notesSlides/notesSlide115.xml"/><Relationship Id="rId1" Type="http://schemas.openxmlformats.org/officeDocument/2006/relationships/slideLayout" Target="../slideLayouts/slideLayout105.xml"/><Relationship Id="rId6" Type="http://schemas.openxmlformats.org/officeDocument/2006/relationships/image" Target="../media/image165.png"/><Relationship Id="rId5" Type="http://schemas.openxmlformats.org/officeDocument/2006/relationships/image" Target="../media/image142.png"/><Relationship Id="rId10" Type="http://schemas.openxmlformats.org/officeDocument/2006/relationships/image" Target="../media/image135.png"/><Relationship Id="rId4" Type="http://schemas.openxmlformats.org/officeDocument/2006/relationships/image" Target="../media/image21.png"/><Relationship Id="rId9" Type="http://schemas.openxmlformats.org/officeDocument/2006/relationships/image" Target="../media/image178.png"/></Relationships>
</file>

<file path=ppt/slides/_rels/slide11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6.xml"/><Relationship Id="rId1" Type="http://schemas.openxmlformats.org/officeDocument/2006/relationships/slideLayout" Target="../slideLayouts/slideLayout105.xml"/><Relationship Id="rId5" Type="http://schemas.openxmlformats.org/officeDocument/2006/relationships/image" Target="../media/image178.png"/><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5.jpeg"/><Relationship Id="rId7" Type="http://schemas.openxmlformats.org/officeDocument/2006/relationships/image" Target="../media/image170.png"/><Relationship Id="rId2" Type="http://schemas.openxmlformats.org/officeDocument/2006/relationships/notesSlide" Target="../notesSlides/notesSlide117.xml"/><Relationship Id="rId1" Type="http://schemas.openxmlformats.org/officeDocument/2006/relationships/slideLayout" Target="../slideLayouts/slideLayout10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11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44.jpeg"/><Relationship Id="rId7" Type="http://schemas.openxmlformats.org/officeDocument/2006/relationships/image" Target="../media/image16.png"/><Relationship Id="rId2" Type="http://schemas.openxmlformats.org/officeDocument/2006/relationships/notesSlide" Target="../notesSlides/notesSlide118.xml"/><Relationship Id="rId1" Type="http://schemas.openxmlformats.org/officeDocument/2006/relationships/slideLayout" Target="../slideLayouts/slideLayout105.xml"/><Relationship Id="rId6" Type="http://schemas.openxmlformats.org/officeDocument/2006/relationships/image" Target="../media/image169.png"/><Relationship Id="rId5" Type="http://schemas.openxmlformats.org/officeDocument/2006/relationships/image" Target="../media/image21.png"/><Relationship Id="rId4" Type="http://schemas.openxmlformats.org/officeDocument/2006/relationships/image" Target="../media/image137.png"/><Relationship Id="rId9" Type="http://schemas.openxmlformats.org/officeDocument/2006/relationships/image" Target="../media/image187.png"/></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9.xml"/><Relationship Id="rId1" Type="http://schemas.openxmlformats.org/officeDocument/2006/relationships/slideLayout" Target="../slideLayouts/slideLayout105.xml"/><Relationship Id="rId4" Type="http://schemas.openxmlformats.org/officeDocument/2006/relationships/image" Target="../media/image18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0.xml"/><Relationship Id="rId1" Type="http://schemas.openxmlformats.org/officeDocument/2006/relationships/slideLayout" Target="../slideLayouts/slideLayout105.xml"/><Relationship Id="rId4" Type="http://schemas.openxmlformats.org/officeDocument/2006/relationships/image" Target="../media/image189.png"/></Relationships>
</file>

<file path=ppt/slides/_rels/slide12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1.xml"/><Relationship Id="rId1" Type="http://schemas.openxmlformats.org/officeDocument/2006/relationships/slideLayout" Target="../slideLayouts/slideLayout10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2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3.xml"/><Relationship Id="rId1" Type="http://schemas.openxmlformats.org/officeDocument/2006/relationships/slideLayout" Target="../slideLayouts/slideLayout105.xml"/><Relationship Id="rId4" Type="http://schemas.openxmlformats.org/officeDocument/2006/relationships/image" Target="../media/image19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4.xml"/><Relationship Id="rId1" Type="http://schemas.openxmlformats.org/officeDocument/2006/relationships/slideLayout" Target="../slideLayouts/slideLayout105.xml"/><Relationship Id="rId4" Type="http://schemas.openxmlformats.org/officeDocument/2006/relationships/image" Target="../media/image19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5.xml"/><Relationship Id="rId1" Type="http://schemas.openxmlformats.org/officeDocument/2006/relationships/slideLayout" Target="../slideLayouts/slideLayout105.xml"/><Relationship Id="rId5" Type="http://schemas.openxmlformats.org/officeDocument/2006/relationships/image" Target="../media/image194.png"/><Relationship Id="rId4" Type="http://schemas.openxmlformats.org/officeDocument/2006/relationships/image" Target="../media/image193.png"/></Relationships>
</file>

<file path=ppt/slides/_rels/slide1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6.xml"/><Relationship Id="rId1" Type="http://schemas.openxmlformats.org/officeDocument/2006/relationships/slideLayout" Target="../slideLayouts/slideLayout105.xml"/></Relationships>
</file>

<file path=ppt/slides/_rels/slide12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7.xml"/><Relationship Id="rId1" Type="http://schemas.openxmlformats.org/officeDocument/2006/relationships/slideLayout" Target="../slideLayouts/slideLayout105.xml"/><Relationship Id="rId6" Type="http://schemas.openxmlformats.org/officeDocument/2006/relationships/image" Target="../media/image196.png"/><Relationship Id="rId5" Type="http://schemas.openxmlformats.org/officeDocument/2006/relationships/image" Target="../media/image136.png"/><Relationship Id="rId4" Type="http://schemas.openxmlformats.org/officeDocument/2006/relationships/image" Target="../media/image13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8.xml"/><Relationship Id="rId1" Type="http://schemas.openxmlformats.org/officeDocument/2006/relationships/slideLayout" Target="../slideLayouts/slideLayout105.xml"/><Relationship Id="rId5" Type="http://schemas.openxmlformats.org/officeDocument/2006/relationships/image" Target="../media/image134.jpeg"/><Relationship Id="rId4" Type="http://schemas.openxmlformats.org/officeDocument/2006/relationships/image" Target="../media/image196.png"/></Relationships>
</file>

<file path=ppt/slides/_rels/slide129.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200.png"/><Relationship Id="rId2" Type="http://schemas.openxmlformats.org/officeDocument/2006/relationships/notesSlide" Target="../notesSlides/notesSlide129.xml"/><Relationship Id="rId1" Type="http://schemas.openxmlformats.org/officeDocument/2006/relationships/slideLayout" Target="../slideLayouts/slideLayout105.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hyperlink" Target="http://www.skin-science.fr/_int/_fr/SKIN3D/EN/index_droit.htm"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37.png"/><Relationship Id="rId7" Type="http://schemas.openxmlformats.org/officeDocument/2006/relationships/image" Target="../media/image135.png"/><Relationship Id="rId2" Type="http://schemas.openxmlformats.org/officeDocument/2006/relationships/notesSlide" Target="../notesSlides/notesSlide130.xml"/><Relationship Id="rId1" Type="http://schemas.openxmlformats.org/officeDocument/2006/relationships/slideLayout" Target="../slideLayouts/slideLayout105.xml"/><Relationship Id="rId6" Type="http://schemas.openxmlformats.org/officeDocument/2006/relationships/image" Target="../media/image165.png"/><Relationship Id="rId5" Type="http://schemas.openxmlformats.org/officeDocument/2006/relationships/image" Target="../media/image142.png"/><Relationship Id="rId4" Type="http://schemas.openxmlformats.org/officeDocument/2006/relationships/image" Target="../media/image21.png"/><Relationship Id="rId9"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1.xml"/><Relationship Id="rId1" Type="http://schemas.openxmlformats.org/officeDocument/2006/relationships/slideLayout" Target="../slideLayouts/slideLayout105.xml"/><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44.jpeg"/><Relationship Id="rId7" Type="http://schemas.openxmlformats.org/officeDocument/2006/relationships/image" Target="../media/image203.png"/><Relationship Id="rId2" Type="http://schemas.openxmlformats.org/officeDocument/2006/relationships/notesSlide" Target="../notesSlides/notesSlide132.xml"/><Relationship Id="rId1" Type="http://schemas.openxmlformats.org/officeDocument/2006/relationships/slideLayout" Target="../slideLayouts/slideLayout105.xml"/><Relationship Id="rId6" Type="http://schemas.openxmlformats.org/officeDocument/2006/relationships/image" Target="../media/image202.png"/><Relationship Id="rId5" Type="http://schemas.openxmlformats.org/officeDocument/2006/relationships/image" Target="../media/image21.png"/><Relationship Id="rId4" Type="http://schemas.openxmlformats.org/officeDocument/2006/relationships/image" Target="../media/image137.png"/></Relationships>
</file>

<file path=ppt/slides/_rels/slide13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1.jpeg"/><Relationship Id="rId7" Type="http://schemas.openxmlformats.org/officeDocument/2006/relationships/image" Target="../media/image170.png"/><Relationship Id="rId2" Type="http://schemas.openxmlformats.org/officeDocument/2006/relationships/notesSlide" Target="../notesSlides/notesSlide133.xml"/><Relationship Id="rId1" Type="http://schemas.openxmlformats.org/officeDocument/2006/relationships/slideLayout" Target="../slideLayouts/slideLayout10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13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34.xml"/><Relationship Id="rId1" Type="http://schemas.openxmlformats.org/officeDocument/2006/relationships/slideLayout" Target="../slideLayouts/slideLayout105.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5.xml"/><Relationship Id="rId1" Type="http://schemas.openxmlformats.org/officeDocument/2006/relationships/slideLayout" Target="../slideLayouts/slideLayout105.xml"/></Relationships>
</file>

<file path=ppt/slides/_rels/slide13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6.xml"/><Relationship Id="rId1" Type="http://schemas.openxmlformats.org/officeDocument/2006/relationships/slideLayout" Target="../slideLayouts/slideLayout105.xml"/><Relationship Id="rId5" Type="http://schemas.openxmlformats.org/officeDocument/2006/relationships/image" Target="../media/image208.png"/><Relationship Id="rId4" Type="http://schemas.openxmlformats.org/officeDocument/2006/relationships/image" Target="../media/image20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5.xml"/></Relationships>
</file>

<file path=ppt/slides/_rels/slide13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8.xml"/><Relationship Id="rId1" Type="http://schemas.openxmlformats.org/officeDocument/2006/relationships/slideLayout" Target="../slideLayouts/slideLayout105.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13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9.xml"/><Relationship Id="rId1" Type="http://schemas.openxmlformats.org/officeDocument/2006/relationships/slideLayout" Target="../slideLayouts/slideLayout105.xml"/><Relationship Id="rId4" Type="http://schemas.openxmlformats.org/officeDocument/2006/relationships/image" Target="../media/image21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5.xml"/><Relationship Id="rId4" Type="http://schemas.openxmlformats.org/officeDocument/2006/relationships/image" Target="../media/image37.png"/></Relationships>
</file>

<file path=ppt/slides/_rels/slide14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0.xml"/><Relationship Id="rId1" Type="http://schemas.openxmlformats.org/officeDocument/2006/relationships/slideLayout" Target="../slideLayouts/slideLayout105.xml"/><Relationship Id="rId4" Type="http://schemas.openxmlformats.org/officeDocument/2006/relationships/image" Target="../media/image211.jpeg"/></Relationships>
</file>

<file path=ppt/slides/_rels/slide1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1.xml"/><Relationship Id="rId1" Type="http://schemas.openxmlformats.org/officeDocument/2006/relationships/slideLayout" Target="../slideLayouts/slideLayout105.xml"/><Relationship Id="rId4" Type="http://schemas.openxmlformats.org/officeDocument/2006/relationships/image" Target="../media/image215.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2.xml"/><Relationship Id="rId1" Type="http://schemas.openxmlformats.org/officeDocument/2006/relationships/slideLayout" Target="../slideLayouts/slideLayout105.xml"/><Relationship Id="rId5" Type="http://schemas.openxmlformats.org/officeDocument/2006/relationships/image" Target="../media/image217.png"/><Relationship Id="rId4" Type="http://schemas.openxmlformats.org/officeDocument/2006/relationships/image" Target="../media/image216.jpeg"/></Relationships>
</file>

<file path=ppt/slides/_rels/slide143.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136.png"/><Relationship Id="rId2" Type="http://schemas.openxmlformats.org/officeDocument/2006/relationships/notesSlide" Target="../notesSlides/notesSlide143.xml"/><Relationship Id="rId1" Type="http://schemas.openxmlformats.org/officeDocument/2006/relationships/slideLayout" Target="../slideLayouts/slideLayout105.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105.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5.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5.xml"/><Relationship Id="rId1" Type="http://schemas.openxmlformats.org/officeDocument/2006/relationships/slideLayout" Target="../slideLayouts/slideLayout105.xml"/><Relationship Id="rId4" Type="http://schemas.openxmlformats.org/officeDocument/2006/relationships/image" Target="../media/image220.png"/></Relationships>
</file>

<file path=ppt/slides/_rels/slide14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6.xml"/><Relationship Id="rId1" Type="http://schemas.openxmlformats.org/officeDocument/2006/relationships/slideLayout" Target="../slideLayouts/slideLayout105.xml"/><Relationship Id="rId4" Type="http://schemas.openxmlformats.org/officeDocument/2006/relationships/image" Target="../media/image222.jpeg"/></Relationships>
</file>

<file path=ppt/slides/_rels/slide14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37.png"/><Relationship Id="rId7" Type="http://schemas.openxmlformats.org/officeDocument/2006/relationships/image" Target="../media/image135.png"/><Relationship Id="rId12" Type="http://schemas.openxmlformats.org/officeDocument/2006/relationships/image" Target="../media/image15.png"/><Relationship Id="rId2" Type="http://schemas.openxmlformats.org/officeDocument/2006/relationships/notesSlide" Target="../notesSlides/notesSlide147.xml"/><Relationship Id="rId1" Type="http://schemas.openxmlformats.org/officeDocument/2006/relationships/slideLayout" Target="../slideLayouts/slideLayout105.xml"/><Relationship Id="rId6" Type="http://schemas.openxmlformats.org/officeDocument/2006/relationships/image" Target="../media/image165.png"/><Relationship Id="rId11" Type="http://schemas.openxmlformats.org/officeDocument/2006/relationships/image" Target="../media/image13.png"/><Relationship Id="rId5" Type="http://schemas.openxmlformats.org/officeDocument/2006/relationships/image" Target="../media/image142.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22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8.xml"/><Relationship Id="rId1" Type="http://schemas.openxmlformats.org/officeDocument/2006/relationships/slideLayout" Target="../slideLayouts/slideLayout105.xml"/><Relationship Id="rId4" Type="http://schemas.openxmlformats.org/officeDocument/2006/relationships/image" Target="../media/image21.png"/></Relationships>
</file>

<file path=ppt/slides/_rels/slide149.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44.jpeg"/><Relationship Id="rId7" Type="http://schemas.openxmlformats.org/officeDocument/2006/relationships/image" Target="../media/image225.png"/><Relationship Id="rId2" Type="http://schemas.openxmlformats.org/officeDocument/2006/relationships/notesSlide" Target="../notesSlides/notesSlide149.xml"/><Relationship Id="rId1" Type="http://schemas.openxmlformats.org/officeDocument/2006/relationships/slideLayout" Target="../slideLayouts/slideLayout105.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1.png"/><Relationship Id="rId10" Type="http://schemas.openxmlformats.org/officeDocument/2006/relationships/image" Target="../media/image228.png"/><Relationship Id="rId4" Type="http://schemas.openxmlformats.org/officeDocument/2006/relationships/image" Target="../media/image137.png"/><Relationship Id="rId9" Type="http://schemas.openxmlformats.org/officeDocument/2006/relationships/image" Target="../media/image2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5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0.xml"/><Relationship Id="rId1" Type="http://schemas.openxmlformats.org/officeDocument/2006/relationships/slideLayout" Target="../slideLayouts/slideLayout105.xml"/><Relationship Id="rId5" Type="http://schemas.openxmlformats.org/officeDocument/2006/relationships/image" Target="../media/image231.png"/><Relationship Id="rId4" Type="http://schemas.openxmlformats.org/officeDocument/2006/relationships/image" Target="../media/image230.jpeg"/></Relationships>
</file>

<file path=ppt/slides/_rels/slide15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51.xml"/><Relationship Id="rId1" Type="http://schemas.openxmlformats.org/officeDocument/2006/relationships/slideLayout" Target="../slideLayouts/slideLayout105.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15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120.png"/><Relationship Id="rId2" Type="http://schemas.openxmlformats.org/officeDocument/2006/relationships/notesSlide" Target="../notesSlides/notesSlide152.xml"/><Relationship Id="rId1" Type="http://schemas.openxmlformats.org/officeDocument/2006/relationships/slideLayout" Target="../slideLayouts/slideLayout10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53.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116.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png"/><Relationship Id="rId2" Type="http://schemas.openxmlformats.org/officeDocument/2006/relationships/notesSlide" Target="../notesSlides/notesSlide153.xml"/><Relationship Id="rId16" Type="http://schemas.openxmlformats.org/officeDocument/2006/relationships/image" Target="../media/image120.png"/><Relationship Id="rId1" Type="http://schemas.openxmlformats.org/officeDocument/2006/relationships/slideLayout" Target="../slideLayouts/slideLayout105.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5" Type="http://schemas.openxmlformats.org/officeDocument/2006/relationships/image" Target="../media/image119.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54.xml"/><Relationship Id="rId1" Type="http://schemas.openxmlformats.org/officeDocument/2006/relationships/slideLayout" Target="../slideLayouts/slideLayout107.xml"/><Relationship Id="rId4" Type="http://schemas.openxmlformats.org/officeDocument/2006/relationships/image" Target="../media/image244.jpeg"/></Relationships>
</file>

<file path=ppt/slides/_rels/slide155.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3.jpeg"/><Relationship Id="rId12" Type="http://schemas.openxmlformats.org/officeDocument/2006/relationships/image" Target="../media/image252.jpeg"/><Relationship Id="rId2" Type="http://schemas.openxmlformats.org/officeDocument/2006/relationships/notesSlide" Target="../notesSlides/notesSlide155.xml"/><Relationship Id="rId1" Type="http://schemas.openxmlformats.org/officeDocument/2006/relationships/slideLayout" Target="../slideLayouts/slideLayout107.xml"/><Relationship Id="rId6" Type="http://schemas.openxmlformats.org/officeDocument/2006/relationships/image" Target="../media/image248.jpeg"/><Relationship Id="rId11" Type="http://schemas.openxmlformats.org/officeDocument/2006/relationships/image" Target="../media/image251.jpeg"/><Relationship Id="rId5" Type="http://schemas.openxmlformats.org/officeDocument/2006/relationships/image" Target="../media/image247.jpeg"/><Relationship Id="rId10" Type="http://schemas.openxmlformats.org/officeDocument/2006/relationships/image" Target="../media/image250.jpeg"/><Relationship Id="rId4" Type="http://schemas.openxmlformats.org/officeDocument/2006/relationships/image" Target="../media/image246.jpeg"/><Relationship Id="rId9" Type="http://schemas.openxmlformats.org/officeDocument/2006/relationships/image" Target="../media/image244.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10.xml"/><Relationship Id="rId1" Type="http://schemas.openxmlformats.org/officeDocument/2006/relationships/tags" Target="../tags/tag2.xm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10.xml"/><Relationship Id="rId1" Type="http://schemas.openxmlformats.org/officeDocument/2006/relationships/tags" Target="../tags/tag3.xml"/><Relationship Id="rId5" Type="http://schemas.openxmlformats.org/officeDocument/2006/relationships/image" Target="../media/image253.jpeg"/><Relationship Id="rId4" Type="http://schemas.openxmlformats.org/officeDocument/2006/relationships/image" Target="../media/image246.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10.xml"/><Relationship Id="rId1" Type="http://schemas.openxmlformats.org/officeDocument/2006/relationships/tags" Target="../tags/tag4.xml"/><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10.xml"/><Relationship Id="rId1" Type="http://schemas.openxmlformats.org/officeDocument/2006/relationships/tags" Target="../tags/tag5.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10.xml"/><Relationship Id="rId1" Type="http://schemas.openxmlformats.org/officeDocument/2006/relationships/tags" Target="../tags/tag6.xml"/><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10.xml"/><Relationship Id="rId1" Type="http://schemas.openxmlformats.org/officeDocument/2006/relationships/tags" Target="../tags/tag7.xml"/><Relationship Id="rId5" Type="http://schemas.openxmlformats.org/officeDocument/2006/relationships/image" Target="../media/image243.jpeg"/><Relationship Id="rId4" Type="http://schemas.openxmlformats.org/officeDocument/2006/relationships/image" Target="../media/image248.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10.xml"/><Relationship Id="rId1" Type="http://schemas.openxmlformats.org/officeDocument/2006/relationships/tags" Target="../tags/tag8.xml"/><Relationship Id="rId5" Type="http://schemas.openxmlformats.org/officeDocument/2006/relationships/image" Target="../media/image244.jpeg"/><Relationship Id="rId4" Type="http://schemas.openxmlformats.org/officeDocument/2006/relationships/image" Target="../media/image249.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10.xml"/><Relationship Id="rId1" Type="http://schemas.openxmlformats.org/officeDocument/2006/relationships/tags" Target="../tags/tag9.xml"/><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10.xml"/><Relationship Id="rId1" Type="http://schemas.openxmlformats.org/officeDocument/2006/relationships/tags" Target="../tags/tag10.xml"/><Relationship Id="rId5" Type="http://schemas.openxmlformats.org/officeDocument/2006/relationships/image" Target="../media/image251.jpeg"/><Relationship Id="rId4" Type="http://schemas.openxmlformats.org/officeDocument/2006/relationships/image" Target="../media/image250.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10.xml"/><Relationship Id="rId1" Type="http://schemas.openxmlformats.org/officeDocument/2006/relationships/tags" Target="../tags/tag11.xml"/><Relationship Id="rId5" Type="http://schemas.openxmlformats.org/officeDocument/2006/relationships/image" Target="../media/image254.jpeg"/><Relationship Id="rId4" Type="http://schemas.openxmlformats.org/officeDocument/2006/relationships/image" Target="../media/image245.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10.xml"/><Relationship Id="rId1" Type="http://schemas.openxmlformats.org/officeDocument/2006/relationships/tags" Target="../tags/tag12.xml"/><Relationship Id="rId4" Type="http://schemas.openxmlformats.org/officeDocument/2006/relationships/image" Target="../media/image247.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image" Target="../media/image256.png"/><Relationship Id="rId2" Type="http://schemas.openxmlformats.org/officeDocument/2006/relationships/slideLayout" Target="../slideLayouts/slideLayout110.xml"/><Relationship Id="rId1" Type="http://schemas.openxmlformats.org/officeDocument/2006/relationships/tags" Target="../tags/tag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255.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10.xml"/><Relationship Id="rId1" Type="http://schemas.openxmlformats.org/officeDocument/2006/relationships/tags" Target="../tags/tag14.xml"/><Relationship Id="rId4" Type="http://schemas.openxmlformats.org/officeDocument/2006/relationships/image" Target="../media/image247.jpeg"/></Relationships>
</file>

<file path=ppt/slides/_rels/slide169.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3.jpeg"/><Relationship Id="rId12" Type="http://schemas.openxmlformats.org/officeDocument/2006/relationships/image" Target="../media/image252.jpeg"/><Relationship Id="rId2" Type="http://schemas.openxmlformats.org/officeDocument/2006/relationships/notesSlide" Target="../notesSlides/notesSlide169.xml"/><Relationship Id="rId1" Type="http://schemas.openxmlformats.org/officeDocument/2006/relationships/slideLayout" Target="../slideLayouts/slideLayout107.xml"/><Relationship Id="rId6" Type="http://schemas.openxmlformats.org/officeDocument/2006/relationships/image" Target="../media/image248.jpeg"/><Relationship Id="rId11" Type="http://schemas.openxmlformats.org/officeDocument/2006/relationships/image" Target="../media/image251.jpeg"/><Relationship Id="rId5" Type="http://schemas.openxmlformats.org/officeDocument/2006/relationships/image" Target="../media/image247.jpeg"/><Relationship Id="rId10" Type="http://schemas.openxmlformats.org/officeDocument/2006/relationships/image" Target="../media/image250.jpeg"/><Relationship Id="rId4" Type="http://schemas.openxmlformats.org/officeDocument/2006/relationships/image" Target="../media/image246.jpeg"/><Relationship Id="rId9" Type="http://schemas.openxmlformats.org/officeDocument/2006/relationships/image" Target="../media/image2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10.xml"/><Relationship Id="rId1" Type="http://schemas.openxmlformats.org/officeDocument/2006/relationships/tags" Target="../tags/tag15.xml"/><Relationship Id="rId4" Type="http://schemas.openxmlformats.org/officeDocument/2006/relationships/image" Target="../media/image247.jpeg"/></Relationships>
</file>

<file path=ppt/slides/_rels/slide171.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3.jpeg"/><Relationship Id="rId12" Type="http://schemas.openxmlformats.org/officeDocument/2006/relationships/image" Target="../media/image252.jpeg"/><Relationship Id="rId2" Type="http://schemas.openxmlformats.org/officeDocument/2006/relationships/notesSlide" Target="../notesSlides/notesSlide171.xml"/><Relationship Id="rId1" Type="http://schemas.openxmlformats.org/officeDocument/2006/relationships/slideLayout" Target="../slideLayouts/slideLayout107.xml"/><Relationship Id="rId6" Type="http://schemas.openxmlformats.org/officeDocument/2006/relationships/image" Target="../media/image248.jpeg"/><Relationship Id="rId11" Type="http://schemas.openxmlformats.org/officeDocument/2006/relationships/image" Target="../media/image251.jpeg"/><Relationship Id="rId5" Type="http://schemas.openxmlformats.org/officeDocument/2006/relationships/image" Target="../media/image247.jpeg"/><Relationship Id="rId10" Type="http://schemas.openxmlformats.org/officeDocument/2006/relationships/image" Target="../media/image250.jpeg"/><Relationship Id="rId4" Type="http://schemas.openxmlformats.org/officeDocument/2006/relationships/image" Target="../media/image246.jpeg"/><Relationship Id="rId9" Type="http://schemas.openxmlformats.org/officeDocument/2006/relationships/image" Target="../media/image244.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10.xml"/><Relationship Id="rId1" Type="http://schemas.openxmlformats.org/officeDocument/2006/relationships/tags" Target="../tags/tag16.xml"/><Relationship Id="rId4" Type="http://schemas.openxmlformats.org/officeDocument/2006/relationships/image" Target="../media/image247.jpeg"/></Relationships>
</file>

<file path=ppt/slides/_rels/slide173.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3.jpeg"/><Relationship Id="rId12" Type="http://schemas.openxmlformats.org/officeDocument/2006/relationships/image" Target="../media/image252.jpeg"/><Relationship Id="rId2" Type="http://schemas.openxmlformats.org/officeDocument/2006/relationships/notesSlide" Target="../notesSlides/notesSlide173.xml"/><Relationship Id="rId1" Type="http://schemas.openxmlformats.org/officeDocument/2006/relationships/slideLayout" Target="../slideLayouts/slideLayout107.xml"/><Relationship Id="rId6" Type="http://schemas.openxmlformats.org/officeDocument/2006/relationships/image" Target="../media/image248.jpeg"/><Relationship Id="rId11" Type="http://schemas.openxmlformats.org/officeDocument/2006/relationships/image" Target="../media/image251.jpeg"/><Relationship Id="rId5" Type="http://schemas.openxmlformats.org/officeDocument/2006/relationships/image" Target="../media/image247.jpeg"/><Relationship Id="rId10" Type="http://schemas.openxmlformats.org/officeDocument/2006/relationships/image" Target="../media/image250.jpeg"/><Relationship Id="rId4" Type="http://schemas.openxmlformats.org/officeDocument/2006/relationships/image" Target="../media/image246.jpeg"/><Relationship Id="rId9" Type="http://schemas.openxmlformats.org/officeDocument/2006/relationships/image" Target="../media/image244.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10.xml"/><Relationship Id="rId1" Type="http://schemas.openxmlformats.org/officeDocument/2006/relationships/tags" Target="../tags/tag17.xml"/><Relationship Id="rId4" Type="http://schemas.openxmlformats.org/officeDocument/2006/relationships/image" Target="../media/image247.jpeg"/></Relationships>
</file>

<file path=ppt/slides/_rels/slide175.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3.jpeg"/><Relationship Id="rId12" Type="http://schemas.openxmlformats.org/officeDocument/2006/relationships/image" Target="../media/image252.jpeg"/><Relationship Id="rId2" Type="http://schemas.openxmlformats.org/officeDocument/2006/relationships/notesSlide" Target="../notesSlides/notesSlide175.xml"/><Relationship Id="rId1" Type="http://schemas.openxmlformats.org/officeDocument/2006/relationships/slideLayout" Target="../slideLayouts/slideLayout107.xml"/><Relationship Id="rId6" Type="http://schemas.openxmlformats.org/officeDocument/2006/relationships/image" Target="../media/image248.jpeg"/><Relationship Id="rId11" Type="http://schemas.openxmlformats.org/officeDocument/2006/relationships/image" Target="../media/image251.jpeg"/><Relationship Id="rId5" Type="http://schemas.openxmlformats.org/officeDocument/2006/relationships/image" Target="../media/image247.jpeg"/><Relationship Id="rId10" Type="http://schemas.openxmlformats.org/officeDocument/2006/relationships/image" Target="../media/image250.jpeg"/><Relationship Id="rId4" Type="http://schemas.openxmlformats.org/officeDocument/2006/relationships/image" Target="../media/image246.jpeg"/><Relationship Id="rId9" Type="http://schemas.openxmlformats.org/officeDocument/2006/relationships/image" Target="../media/image244.jpeg"/></Relationships>
</file>

<file path=ppt/slides/_rels/slide1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6.xml"/><Relationship Id="rId1" Type="http://schemas.openxmlformats.org/officeDocument/2006/relationships/slideLayout" Target="../slideLayouts/slideLayout107.xml"/><Relationship Id="rId4" Type="http://schemas.openxmlformats.org/officeDocument/2006/relationships/image" Target="../media/image257.png"/></Relationships>
</file>

<file path=ppt/slides/_rels/slide17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77.xml"/><Relationship Id="rId1" Type="http://schemas.openxmlformats.org/officeDocument/2006/relationships/slideLayout" Target="../slideLayouts/slideLayout107.xml"/></Relationships>
</file>

<file path=ppt/slides/_rels/slide17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78.xml"/><Relationship Id="rId1" Type="http://schemas.openxmlformats.org/officeDocument/2006/relationships/slideLayout" Target="../slideLayouts/slideLayout107.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7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79.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18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80.xml"/><Relationship Id="rId1" Type="http://schemas.openxmlformats.org/officeDocument/2006/relationships/slideLayout" Target="../slideLayouts/slideLayout107.xml"/><Relationship Id="rId4" Type="http://schemas.openxmlformats.org/officeDocument/2006/relationships/image" Target="../media/image263.png"/></Relationships>
</file>

<file path=ppt/slides/_rels/slide18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81.xml"/><Relationship Id="rId1" Type="http://schemas.openxmlformats.org/officeDocument/2006/relationships/slideLayout" Target="../slideLayouts/slideLayout107.xml"/></Relationships>
</file>

<file path=ppt/slides/_rels/slide18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2.xml"/><Relationship Id="rId1" Type="http://schemas.openxmlformats.org/officeDocument/2006/relationships/slideLayout" Target="../slideLayouts/slideLayout107.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3.xml"/><Relationship Id="rId1" Type="http://schemas.openxmlformats.org/officeDocument/2006/relationships/slideLayout" Target="../slideLayouts/slideLayout10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5.xml"/><Relationship Id="rId4" Type="http://schemas.openxmlformats.org/officeDocument/2006/relationships/hyperlink" Target="http://www.skin-science.fr/_int/_fr/SKIN3D/EN/index_droit.ht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79.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0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hyperlink" Target="http://www.skin-science.fr/_int/_fr/SKIN3D/EN/index_droit.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05.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hyperlink" Target="http://www.skin-science.fr/_int/_fr/SKIN3D/EN/index_droit.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05.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hyperlink" Target="http://fr.images.search.yahoo.com/images/view;_ylt=A0PDodoZ.oJPdk4AlytlAQx.;_ylu=X3oDMTBlMTQ4cGxyBHNlYwNzcgRzbGsDaW1n?back=http://fr.images.search.yahoo.com/search/images?p=polution&amp;n=30&amp;ei=utf-8&amp;y=Rechercher&amp;tab=organic&amp;ri=18&amp;w=470&amp;h=313&amp;imgurl=www.leblogauto.com/wp-content/uploads/2007/03/Albin3/pollution.jpg&amp;rurl=http://www.leblogauto.com/2007/11/des-algues-et-des-bacteries-pour-digerer-la-pollution.html&amp;size=77.8+KB&amp;name=Deux+soci%C3%A9t%C3%A9s+australiennes,+Linc+Energy+et+Bio+Clean+Coal,+viennent+d%E2%80%99annoncer+leur+alliance+pour+la&amp;p=polution&amp;oid=ac696a4da1738277bdb0414c98e0a68c&amp;fr2=&amp;fr=&amp;rw=pollution&amp;tt=Deux+soci%C3%A9t%C3%A9s+australiennes,+Linc+Energy+et+Bio+Clean+Coal,+viennent+d%E2%80%99annoncer+leur+alliance+pour+la&amp;b=0&amp;ni=84&amp;no=18&amp;tab=organic&amp;ts=&amp;sigr=12svi6a1d&amp;sigb=137hj9hkv&amp;sigi=122doq5su&amp;.crumb=SugP12CXQsF"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08.xml"/><Relationship Id="rId7" Type="http://schemas.openxmlformats.org/officeDocument/2006/relationships/image" Target="../media/image6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30.xml"/><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05.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05.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05.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05.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1.png"/><Relationship Id="rId7"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107.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105.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86.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105.xml"/><Relationship Id="rId5" Type="http://schemas.openxmlformats.org/officeDocument/2006/relationships/image" Target="../media/image85.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105.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105.xml"/><Relationship Id="rId5" Type="http://schemas.openxmlformats.org/officeDocument/2006/relationships/image" Target="../media/image91.jpe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105.xml"/><Relationship Id="rId5" Type="http://schemas.openxmlformats.org/officeDocument/2006/relationships/image" Target="../media/image92.jpe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gif"/><Relationship Id="rId2" Type="http://schemas.openxmlformats.org/officeDocument/2006/relationships/notesSlide" Target="../notesSlides/notesSlide52.xml"/><Relationship Id="rId1" Type="http://schemas.openxmlformats.org/officeDocument/2006/relationships/slideLayout" Target="../slideLayouts/slideLayout10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5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105.xml"/><Relationship Id="rId6" Type="http://schemas.openxmlformats.org/officeDocument/2006/relationships/image" Target="../media/image103.jpeg"/><Relationship Id="rId11" Type="http://schemas.microsoft.com/office/2007/relationships/hdphoto" Target="../media/hdphoto2.wdp"/><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105.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105.xml"/><Relationship Id="rId6" Type="http://schemas.openxmlformats.org/officeDocument/2006/relationships/image" Target="../media/image110.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105.xml"/><Relationship Id="rId5" Type="http://schemas.openxmlformats.org/officeDocument/2006/relationships/image" Target="../media/image66.pn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105.xml"/><Relationship Id="rId5" Type="http://schemas.openxmlformats.org/officeDocument/2006/relationships/image" Target="../media/image82.jpe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105.xml"/><Relationship Id="rId5" Type="http://schemas.openxmlformats.org/officeDocument/2006/relationships/image" Target="../media/image82.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105.xml"/><Relationship Id="rId5" Type="http://schemas.openxmlformats.org/officeDocument/2006/relationships/image" Target="../media/image82.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105.xml"/><Relationship Id="rId5" Type="http://schemas.openxmlformats.org/officeDocument/2006/relationships/image" Target="../media/image83.jpe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105.xml"/><Relationship Id="rId5" Type="http://schemas.openxmlformats.org/officeDocument/2006/relationships/image" Target="../media/image83.jpeg"/><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105.xml"/><Relationship Id="rId5" Type="http://schemas.openxmlformats.org/officeDocument/2006/relationships/image" Target="../media/image83.jpe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7.xml"/><Relationship Id="rId1" Type="http://schemas.openxmlformats.org/officeDocument/2006/relationships/slideLayout" Target="../slideLayouts/slideLayout105.xml"/><Relationship Id="rId5" Type="http://schemas.openxmlformats.org/officeDocument/2006/relationships/image" Target="../media/image109.jpe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105.xml"/><Relationship Id="rId5" Type="http://schemas.openxmlformats.org/officeDocument/2006/relationships/image" Target="../media/image109.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105.xml"/><Relationship Id="rId5" Type="http://schemas.openxmlformats.org/officeDocument/2006/relationships/image" Target="../media/image109.jpe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105.xml"/><Relationship Id="rId5" Type="http://schemas.openxmlformats.org/officeDocument/2006/relationships/image" Target="../media/image110.jpeg"/><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105.xml"/><Relationship Id="rId5" Type="http://schemas.openxmlformats.org/officeDocument/2006/relationships/image" Target="../media/image110.jpeg"/><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105.xml"/><Relationship Id="rId5" Type="http://schemas.openxmlformats.org/officeDocument/2006/relationships/image" Target="../media/image110.jpeg"/><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105.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105.xml"/><Relationship Id="rId5" Type="http://schemas.openxmlformats.org/officeDocument/2006/relationships/image" Target="../media/image126.jpeg"/><Relationship Id="rId4" Type="http://schemas.openxmlformats.org/officeDocument/2006/relationships/image" Target="../media/image125.jpeg"/></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105.xml"/><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8.xml"/><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5.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105.xml"/><Relationship Id="rId4" Type="http://schemas.openxmlformats.org/officeDocument/2006/relationships/image" Target="../media/image130.jpeg"/></Relationships>
</file>

<file path=ppt/slides/_rels/slide8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105.xml"/><Relationship Id="rId6" Type="http://schemas.openxmlformats.org/officeDocument/2006/relationships/image" Target="../media/image129.jpeg"/><Relationship Id="rId5" Type="http://schemas.openxmlformats.org/officeDocument/2006/relationships/image" Target="../media/image133.jpeg"/><Relationship Id="rId4" Type="http://schemas.openxmlformats.org/officeDocument/2006/relationships/image" Target="../media/image132.jpeg"/></Relationships>
</file>

<file path=ppt/slides/_rels/slide8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jpeg"/><Relationship Id="rId7"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105.xml"/><Relationship Id="rId6" Type="http://schemas.openxmlformats.org/officeDocument/2006/relationships/image" Target="../media/image129.jpeg"/><Relationship Id="rId5" Type="http://schemas.openxmlformats.org/officeDocument/2006/relationships/image" Target="../media/image136.png"/><Relationship Id="rId4" Type="http://schemas.openxmlformats.org/officeDocument/2006/relationships/image" Target="../media/image135.png"/></Relationships>
</file>

<file path=ppt/slides/_rels/slide8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9.jpeg"/><Relationship Id="rId7" Type="http://schemas.openxmlformats.org/officeDocument/2006/relationships/image" Target="../media/image135.png"/><Relationship Id="rId2" Type="http://schemas.openxmlformats.org/officeDocument/2006/relationships/notesSlide" Target="../notesSlides/notesSlide83.xml"/><Relationship Id="rId1" Type="http://schemas.openxmlformats.org/officeDocument/2006/relationships/slideLayout" Target="../slideLayouts/slideLayout105.xml"/><Relationship Id="rId6" Type="http://schemas.openxmlformats.org/officeDocument/2006/relationships/image" Target="../media/image139.jpeg"/><Relationship Id="rId5" Type="http://schemas.openxmlformats.org/officeDocument/2006/relationships/image" Target="../media/image134.jpeg"/><Relationship Id="rId4" Type="http://schemas.openxmlformats.org/officeDocument/2006/relationships/image" Target="../media/image137.png"/></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4.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105.xml"/><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35.png"/><Relationship Id="rId7"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105.xml"/><Relationship Id="rId6" Type="http://schemas.openxmlformats.org/officeDocument/2006/relationships/image" Target="../media/image141.jpeg"/><Relationship Id="rId5" Type="http://schemas.openxmlformats.org/officeDocument/2006/relationships/image" Target="../media/image21.png"/><Relationship Id="rId4"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105.xml"/><Relationship Id="rId6" Type="http://schemas.openxmlformats.org/officeDocument/2006/relationships/image" Target="../media/image143.png"/><Relationship Id="rId5" Type="http://schemas.openxmlformats.org/officeDocument/2006/relationships/image" Target="../media/image129.jpeg"/><Relationship Id="rId4" Type="http://schemas.openxmlformats.org/officeDocument/2006/relationships/image" Target="../media/image137.png"/></Relationships>
</file>

<file path=ppt/slides/_rels/slide88.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6.png"/><Relationship Id="rId2" Type="http://schemas.openxmlformats.org/officeDocument/2006/relationships/notesSlide" Target="../notesSlides/notesSlide88.xml"/><Relationship Id="rId1" Type="http://schemas.openxmlformats.org/officeDocument/2006/relationships/slideLayout" Target="../slideLayouts/slideLayout105.xml"/><Relationship Id="rId6" Type="http://schemas.openxmlformats.org/officeDocument/2006/relationships/image" Target="../media/image21.png"/><Relationship Id="rId5" Type="http://schemas.openxmlformats.org/officeDocument/2006/relationships/image" Target="../media/image137.png"/><Relationship Id="rId4" Type="http://schemas.openxmlformats.org/officeDocument/2006/relationships/image" Target="../media/image145.png"/></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10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05.xml"/><Relationship Id="rId5" Type="http://schemas.openxmlformats.org/officeDocument/2006/relationships/image" Target="../media/image153.jpeg"/><Relationship Id="rId4" Type="http://schemas.openxmlformats.org/officeDocument/2006/relationships/image" Target="../media/image152.jpe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105.xml"/><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2.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105.xml"/><Relationship Id="rId4" Type="http://schemas.openxmlformats.org/officeDocument/2006/relationships/image" Target="../media/image156.jpeg"/></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5.xml"/><Relationship Id="rId1" Type="http://schemas.openxmlformats.org/officeDocument/2006/relationships/slideLayout" Target="../slideLayouts/slideLayout105.xml"/><Relationship Id="rId5" Type="http://schemas.openxmlformats.org/officeDocument/2006/relationships/image" Target="../media/image155.jpeg"/><Relationship Id="rId4" Type="http://schemas.openxmlformats.org/officeDocument/2006/relationships/image" Target="../media/image158.jpeg"/></Relationships>
</file>

<file path=ppt/slides/_rels/slide9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9.png"/><Relationship Id="rId7"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105.xml"/><Relationship Id="rId6" Type="http://schemas.openxmlformats.org/officeDocument/2006/relationships/image" Target="../media/image136.png"/><Relationship Id="rId5" Type="http://schemas.openxmlformats.org/officeDocument/2006/relationships/image" Target="../media/image134.jpeg"/><Relationship Id="rId4" Type="http://schemas.openxmlformats.org/officeDocument/2006/relationships/image" Target="../media/image160.png"/></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105.xml"/><Relationship Id="rId6" Type="http://schemas.openxmlformats.org/officeDocument/2006/relationships/image" Target="../media/image155.jpeg"/><Relationship Id="rId5" Type="http://schemas.openxmlformats.org/officeDocument/2006/relationships/image" Target="../media/image161.png"/><Relationship Id="rId4" Type="http://schemas.openxmlformats.org/officeDocument/2006/relationships/image" Target="../media/image160.png"/></Relationships>
</file>

<file path=ppt/slides/_rels/slide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8.xml"/><Relationship Id="rId1" Type="http://schemas.openxmlformats.org/officeDocument/2006/relationships/slideLayout" Target="../slideLayouts/slideLayout105.xml"/><Relationship Id="rId5" Type="http://schemas.openxmlformats.org/officeDocument/2006/relationships/image" Target="../media/image163.emf"/><Relationship Id="rId4" Type="http://schemas.openxmlformats.org/officeDocument/2006/relationships/image" Target="../media/image162.emf"/></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105.xml"/><Relationship Id="rId4" Type="http://schemas.openxmlformats.org/officeDocument/2006/relationships/image" Target="../media/image1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r="47412"/>
          <a:stretch/>
        </p:blipFill>
        <p:spPr>
          <a:xfrm>
            <a:off x="0" y="3312910"/>
            <a:ext cx="1587902" cy="1196209"/>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57065"/>
          <a:stretch/>
        </p:blipFill>
        <p:spPr>
          <a:xfrm>
            <a:off x="1936254" y="3334762"/>
            <a:ext cx="1267594" cy="1169596"/>
          </a:xfrm>
          <a:prstGeom prst="rect">
            <a:avLst/>
          </a:prstGeom>
        </p:spPr>
      </p:pic>
      <p:sp>
        <p:nvSpPr>
          <p:cNvPr id="9" name="Line 8"/>
          <p:cNvSpPr>
            <a:spLocks noChangeShapeType="1"/>
          </p:cNvSpPr>
          <p:nvPr/>
        </p:nvSpPr>
        <p:spPr bwMode="auto">
          <a:xfrm flipV="1">
            <a:off x="40840" y="3284984"/>
            <a:ext cx="3415147" cy="13017"/>
          </a:xfrm>
          <a:prstGeom prst="line">
            <a:avLst/>
          </a:prstGeom>
          <a:noFill/>
          <a:ln w="9525">
            <a:solidFill>
              <a:srgbClr val="B5A69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10" name="Line 3"/>
          <p:cNvSpPr>
            <a:spLocks noChangeShapeType="1"/>
          </p:cNvSpPr>
          <p:nvPr/>
        </p:nvSpPr>
        <p:spPr bwMode="auto">
          <a:xfrm>
            <a:off x="5220072" y="4509119"/>
            <a:ext cx="0" cy="2348881"/>
          </a:xfrm>
          <a:prstGeom prst="line">
            <a:avLst/>
          </a:prstGeom>
          <a:noFill/>
          <a:ln w="9525">
            <a:solidFill>
              <a:srgbClr val="B5A69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44034" name="Text Box 3"/>
          <p:cNvSpPr txBox="1">
            <a:spLocks noChangeArrowheads="1"/>
          </p:cNvSpPr>
          <p:nvPr/>
        </p:nvSpPr>
        <p:spPr bwMode="auto">
          <a:xfrm>
            <a:off x="3457004" y="5805264"/>
            <a:ext cx="5651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spcBef>
                <a:spcPct val="50000"/>
              </a:spcBef>
            </a:pPr>
            <a:r>
              <a:rPr lang="fr-FR" sz="2000" b="0" i="0" dirty="0" smtClean="0">
                <a:solidFill>
                  <a:srgbClr val="B5A692"/>
                </a:solidFill>
              </a:rPr>
              <a:t>FROM AESTHETIC MEDICINE                                     TO HR SKINCARE EXPERTISE                      </a:t>
            </a:r>
            <a:r>
              <a:rPr lang="fr-FR" sz="1400" b="0" i="0" dirty="0" smtClean="0">
                <a:solidFill>
                  <a:srgbClr val="FFFFFF"/>
                </a:solidFill>
              </a:rPr>
              <a:t>TRAINING MODULE</a:t>
            </a:r>
          </a:p>
        </p:txBody>
      </p:sp>
      <p:pic>
        <p:nvPicPr>
          <p:cNvPr id="2051" name="Picture 3" descr="F:\HR CLAIRE\MODULE RE PLASTY MEDECINE ESTHE + PEAU\NEW PHOTOS Re-PLASTY MATHILDE\_MG_39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88" r="4375"/>
          <a:stretch/>
        </p:blipFill>
        <p:spPr bwMode="auto">
          <a:xfrm>
            <a:off x="3457005" y="0"/>
            <a:ext cx="5686995" cy="4504358"/>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a:off x="3455988" y="0"/>
            <a:ext cx="0" cy="4509119"/>
          </a:xfrm>
          <a:prstGeom prst="line">
            <a:avLst/>
          </a:prstGeom>
          <a:noFill/>
          <a:ln w="9525">
            <a:solidFill>
              <a:srgbClr val="B5A69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pitchFamily="34" charset="0"/>
            </a:endParaRPr>
          </a:p>
        </p:txBody>
      </p:sp>
      <p:sp>
        <p:nvSpPr>
          <p:cNvPr id="4" name="Line 8"/>
          <p:cNvSpPr>
            <a:spLocks noChangeShapeType="1"/>
          </p:cNvSpPr>
          <p:nvPr/>
        </p:nvSpPr>
        <p:spPr bwMode="auto">
          <a:xfrm flipV="1">
            <a:off x="36512" y="4509120"/>
            <a:ext cx="9144000" cy="0"/>
          </a:xfrm>
          <a:prstGeom prst="line">
            <a:avLst/>
          </a:prstGeom>
          <a:noFill/>
          <a:ln w="9525">
            <a:solidFill>
              <a:srgbClr val="B5A69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dirty="0">
              <a:solidFill>
                <a:srgbClr val="000000"/>
              </a:solidFill>
              <a:latin typeface="Arial" pitchFamily="34" charset="0"/>
            </a:endParaRPr>
          </a:p>
        </p:txBody>
      </p:sp>
      <p:pic>
        <p:nvPicPr>
          <p:cNvPr id="13" name="Picture 5" descr="G:\DPLI_Commun_Helena_Rubinstein_PCI\Service\MATHILDE\Re-PLASTY\VISUEL AMBIANCE GAMME RePLASTY\BD\Packshots détourés gamme Re-PLASTY\Packshot PROFILL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2534" y="2730524"/>
            <a:ext cx="575970" cy="177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0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1880" y="1340768"/>
            <a:ext cx="5688632" cy="4832092"/>
          </a:xfrm>
          <a:prstGeom prst="rect">
            <a:avLst/>
          </a:prstGeom>
          <a:noFill/>
        </p:spPr>
        <p:txBody>
          <a:bodyPr wrap="square" rtlCol="0">
            <a:spAutoFit/>
          </a:bodyPr>
          <a:lstStyle/>
          <a:p>
            <a:pPr marL="444500" indent="-266700"/>
            <a:endParaRPr lang="fr-FR" sz="1400" b="1" dirty="0" smtClean="0">
              <a:solidFill>
                <a:srgbClr val="FFFFFF"/>
              </a:solidFill>
            </a:endParaRPr>
          </a:p>
          <a:p>
            <a:pPr marL="444500" indent="-266700"/>
            <a:r>
              <a:rPr lang="en-US" sz="1400" b="1" dirty="0" smtClean="0">
                <a:solidFill>
                  <a:schemeClr val="bg1"/>
                </a:solidFill>
              </a:rPr>
              <a:t>The skin in a few figures:</a:t>
            </a:r>
          </a:p>
          <a:p>
            <a:pPr marL="444500" indent="-266700"/>
            <a:endParaRPr lang="en-US" sz="1400" b="1" dirty="0" smtClean="0">
              <a:solidFill>
                <a:schemeClr val="bg1"/>
              </a:solidFill>
            </a:endParaRPr>
          </a:p>
          <a:p>
            <a:pPr marL="444500" indent="-266700">
              <a:buFont typeface="Wingdings" pitchFamily="2" charset="2"/>
              <a:buChar char="§"/>
            </a:pPr>
            <a:r>
              <a:rPr lang="en-US" sz="1400" dirty="0" smtClean="0">
                <a:solidFill>
                  <a:schemeClr val="bg1"/>
                </a:solidFill>
              </a:rPr>
              <a:t>Surface: 2 m² </a:t>
            </a:r>
          </a:p>
          <a:p>
            <a:pPr marL="444500" indent="-266700"/>
            <a:endParaRPr lang="en-US" sz="1400" dirty="0" smtClean="0">
              <a:solidFill>
                <a:schemeClr val="bg1"/>
              </a:solidFill>
            </a:endParaRPr>
          </a:p>
          <a:p>
            <a:pPr marL="444500" indent="-266700">
              <a:buFont typeface="Wingdings" pitchFamily="2" charset="2"/>
              <a:buChar char="§"/>
            </a:pPr>
            <a:r>
              <a:rPr lang="en-US" sz="1400" dirty="0" smtClean="0">
                <a:solidFill>
                  <a:schemeClr val="bg1"/>
                </a:solidFill>
              </a:rPr>
              <a:t>Weight: 4.5 kg</a:t>
            </a:r>
          </a:p>
          <a:p>
            <a:pPr marL="444500" indent="-266700">
              <a:buFont typeface="Wingdings" pitchFamily="2" charset="2"/>
              <a:buChar char="§"/>
            </a:pPr>
            <a:endParaRPr lang="en-US" sz="1400" dirty="0" smtClean="0">
              <a:solidFill>
                <a:schemeClr val="bg1"/>
              </a:solidFill>
            </a:endParaRPr>
          </a:p>
          <a:p>
            <a:pPr marL="444500" indent="-266700">
              <a:buFont typeface="Wingdings" pitchFamily="2" charset="2"/>
              <a:buChar char="§"/>
            </a:pPr>
            <a:r>
              <a:rPr lang="en-US" sz="1400" dirty="0" smtClean="0">
                <a:solidFill>
                  <a:schemeClr val="bg1"/>
                </a:solidFill>
              </a:rPr>
              <a:t>Thickness: 1.2 mm</a:t>
            </a:r>
          </a:p>
          <a:p>
            <a:pPr marL="444500" indent="-266700"/>
            <a:endParaRPr lang="en-US" sz="1400" dirty="0" smtClean="0">
              <a:solidFill>
                <a:schemeClr val="bg1"/>
              </a:solidFill>
            </a:endParaRPr>
          </a:p>
          <a:p>
            <a:pPr marL="177800"/>
            <a:endParaRPr lang="en-US" sz="1400" dirty="0" smtClean="0">
              <a:solidFill>
                <a:schemeClr val="bg1"/>
              </a:solidFill>
            </a:endParaRPr>
          </a:p>
          <a:p>
            <a:pPr marL="177800"/>
            <a:r>
              <a:rPr lang="en-US" sz="1400" b="1" dirty="0" smtClean="0">
                <a:solidFill>
                  <a:schemeClr val="bg1"/>
                </a:solidFill>
              </a:rPr>
              <a:t>It is a tissue composed of 3 layers</a:t>
            </a:r>
            <a:r>
              <a:rPr lang="en-US" sz="1400" dirty="0" smtClean="0">
                <a:solidFill>
                  <a:schemeClr val="bg1"/>
                </a:solidFill>
              </a:rPr>
              <a:t>: </a:t>
            </a:r>
          </a:p>
          <a:p>
            <a:pPr marL="444500" indent="-266700"/>
            <a:endParaRPr lang="en-US" sz="1400" dirty="0" smtClean="0">
              <a:solidFill>
                <a:schemeClr val="bg1"/>
              </a:solidFill>
            </a:endParaRPr>
          </a:p>
          <a:p>
            <a:pPr marL="463550" indent="-285750" defTabSz="723900">
              <a:buFont typeface="Wingdings" pitchFamily="2" charset="2"/>
              <a:buChar char="§"/>
            </a:pPr>
            <a:r>
              <a:rPr lang="en-US" sz="1400" u="sng" dirty="0" smtClean="0">
                <a:solidFill>
                  <a:schemeClr val="bg1"/>
                </a:solidFill>
              </a:rPr>
              <a:t>The epidermis</a:t>
            </a:r>
            <a:r>
              <a:rPr lang="en-US" sz="1400" dirty="0" smtClean="0">
                <a:solidFill>
                  <a:schemeClr val="bg1"/>
                </a:solidFill>
              </a:rPr>
              <a:t>: protective barrier</a:t>
            </a:r>
          </a:p>
          <a:p>
            <a:pPr marL="463550" indent="-285750" defTabSz="723900">
              <a:buFont typeface="Wingdings" pitchFamily="2" charset="2"/>
              <a:buChar char="§"/>
            </a:pPr>
            <a:endParaRPr lang="en-US" sz="1400" dirty="0" smtClean="0">
              <a:solidFill>
                <a:schemeClr val="bg1"/>
              </a:solidFill>
            </a:endParaRPr>
          </a:p>
          <a:p>
            <a:pPr marL="463550" indent="-285750" defTabSz="723900">
              <a:buFont typeface="Wingdings" pitchFamily="2" charset="2"/>
              <a:buChar char="§"/>
            </a:pPr>
            <a:r>
              <a:rPr lang="en-US" sz="1400" u="sng" dirty="0" smtClean="0">
                <a:solidFill>
                  <a:schemeClr val="bg1"/>
                </a:solidFill>
              </a:rPr>
              <a:t>The dermis</a:t>
            </a:r>
            <a:r>
              <a:rPr lang="en-US" sz="1400" dirty="0" smtClean="0">
                <a:solidFill>
                  <a:schemeClr val="bg1"/>
                </a:solidFill>
              </a:rPr>
              <a:t>: support tissue</a:t>
            </a:r>
          </a:p>
          <a:p>
            <a:pPr marL="463550" indent="-285750" defTabSz="723900">
              <a:buFont typeface="Wingdings" pitchFamily="2" charset="2"/>
              <a:buChar char="§"/>
            </a:pPr>
            <a:endParaRPr lang="en-US" sz="1400" dirty="0" smtClean="0">
              <a:solidFill>
                <a:schemeClr val="bg1"/>
              </a:solidFill>
            </a:endParaRPr>
          </a:p>
          <a:p>
            <a:pPr marL="463550" indent="-285750" defTabSz="723900">
              <a:buFont typeface="Wingdings" pitchFamily="2" charset="2"/>
              <a:buChar char="§"/>
            </a:pPr>
            <a:r>
              <a:rPr lang="en-US" sz="1400" u="sng" dirty="0" smtClean="0">
                <a:solidFill>
                  <a:schemeClr val="bg1"/>
                </a:solidFill>
              </a:rPr>
              <a:t>The hypodermis</a:t>
            </a:r>
            <a:r>
              <a:rPr lang="en-US" sz="1400" dirty="0" smtClean="0">
                <a:solidFill>
                  <a:schemeClr val="bg1"/>
                </a:solidFill>
              </a:rPr>
              <a:t>: adipose cushion and energy storage</a:t>
            </a:r>
          </a:p>
          <a:p>
            <a:pPr marL="463550" indent="-285750">
              <a:buFont typeface="Wingdings" pitchFamily="2" charset="2"/>
              <a:buChar char="§"/>
            </a:pPr>
            <a:endParaRPr lang="en-US" sz="1400" dirty="0" smtClean="0">
              <a:solidFill>
                <a:schemeClr val="bg1"/>
              </a:solidFill>
            </a:endParaRPr>
          </a:p>
          <a:p>
            <a:pPr marL="463550" indent="-285750">
              <a:buFont typeface="Wingdings" pitchFamily="2" charset="2"/>
              <a:buChar char="§"/>
            </a:pPr>
            <a:endParaRPr lang="en-US" sz="1400" dirty="0" smtClean="0">
              <a:solidFill>
                <a:schemeClr val="bg1"/>
              </a:solidFill>
            </a:endParaRPr>
          </a:p>
          <a:p>
            <a:pPr marL="177800"/>
            <a:r>
              <a:rPr lang="en-US" sz="1400" b="1" dirty="0" smtClean="0">
                <a:solidFill>
                  <a:schemeClr val="bg1"/>
                </a:solidFill>
              </a:rPr>
              <a:t>Classified according to 3 types </a:t>
            </a:r>
          </a:p>
          <a:p>
            <a:pPr marL="177800"/>
            <a:endParaRPr lang="en-US" sz="1400" b="1" dirty="0" smtClean="0">
              <a:solidFill>
                <a:schemeClr val="bg1"/>
              </a:solidFill>
            </a:endParaRPr>
          </a:p>
          <a:p>
            <a:pPr marL="463550" indent="-285750">
              <a:buFont typeface="Wingdings" pitchFamily="2" charset="2"/>
              <a:buChar char="§"/>
            </a:pPr>
            <a:r>
              <a:rPr lang="en-US" sz="1400" dirty="0" smtClean="0">
                <a:solidFill>
                  <a:schemeClr val="bg1"/>
                </a:solidFill>
              </a:rPr>
              <a:t>Dry skin – Oily skin – Combination skin</a:t>
            </a:r>
            <a:endParaRPr lang="fr-FR" sz="1400" dirty="0" smtClean="0">
              <a:solidFill>
                <a:srgbClr val="FFFFFF"/>
              </a:solidFill>
            </a:endParaRPr>
          </a:p>
        </p:txBody>
      </p:sp>
      <p:sp>
        <p:nvSpPr>
          <p:cNvPr id="6"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SKIN</a:t>
            </a:r>
          </a:p>
          <a:p>
            <a:pPr algn="r" fontAlgn="base">
              <a:spcAft>
                <a:spcPct val="0"/>
              </a:spcAft>
            </a:pPr>
            <a:r>
              <a:rPr lang="en-US" sz="1600" dirty="0" smtClean="0">
                <a:solidFill>
                  <a:schemeClr val="bg1"/>
                </a:solidFill>
                <a:ea typeface="ＭＳ Ｐゴシック" pitchFamily="34" charset="-128"/>
              </a:rPr>
              <a:t>BIOLOGICAL CHARACTERISTICS </a:t>
            </a:r>
          </a:p>
        </p:txBody>
      </p:sp>
      <p:grpSp>
        <p:nvGrpSpPr>
          <p:cNvPr id="3" name="Groupe 2"/>
          <p:cNvGrpSpPr/>
          <p:nvPr/>
        </p:nvGrpSpPr>
        <p:grpSpPr>
          <a:xfrm>
            <a:off x="183931" y="1916832"/>
            <a:ext cx="3163933" cy="3744416"/>
            <a:chOff x="183931" y="1916832"/>
            <a:chExt cx="3163933" cy="3744416"/>
          </a:xfrm>
        </p:grpSpPr>
        <p:pic>
          <p:nvPicPr>
            <p:cNvPr id="12" name="Picture 2"/>
            <p:cNvPicPr>
              <a:picLocks noChangeAspect="1" noChangeArrowheads="1"/>
            </p:cNvPicPr>
            <p:nvPr/>
          </p:nvPicPr>
          <p:blipFill>
            <a:blip r:embed="rId3" cstate="print"/>
            <a:srcRect l="12869" t="13354" r="52813" b="25855"/>
            <a:stretch>
              <a:fillRect/>
            </a:stretch>
          </p:blipFill>
          <p:spPr bwMode="auto">
            <a:xfrm>
              <a:off x="183931" y="1916832"/>
              <a:ext cx="3163933" cy="3744416"/>
            </a:xfrm>
            <a:prstGeom prst="rect">
              <a:avLst/>
            </a:prstGeom>
            <a:ln>
              <a:noFill/>
            </a:ln>
            <a:effectLst>
              <a:outerShdw blurRad="292100" dist="139700" dir="2700000" algn="tl" rotWithShape="0">
                <a:srgbClr val="333333">
                  <a:alpha val="65000"/>
                </a:srgbClr>
              </a:outerShdw>
            </a:effectLst>
          </p:spPr>
        </p:pic>
        <p:sp>
          <p:nvSpPr>
            <p:cNvPr id="13" name="ZoneTexte 12"/>
            <p:cNvSpPr txBox="1"/>
            <p:nvPr/>
          </p:nvSpPr>
          <p:spPr>
            <a:xfrm>
              <a:off x="1207926" y="3140968"/>
              <a:ext cx="1013418" cy="400110"/>
            </a:xfrm>
            <a:prstGeom prst="rect">
              <a:avLst/>
            </a:prstGeom>
            <a:noFill/>
          </p:spPr>
          <p:txBody>
            <a:bodyPr wrap="none" rtlCol="0">
              <a:spAutoFit/>
            </a:bodyPr>
            <a:lstStyle/>
            <a:p>
              <a:pPr algn="ctr"/>
              <a:r>
                <a:rPr lang="fr-FR" sz="2000" b="1" dirty="0" err="1" smtClean="0"/>
                <a:t>dermis</a:t>
              </a:r>
              <a:endParaRPr lang="fr-FR" sz="2000" b="1" dirty="0" smtClean="0"/>
            </a:p>
          </p:txBody>
        </p:sp>
        <p:sp>
          <p:nvSpPr>
            <p:cNvPr id="14" name="ZoneTexte 13"/>
            <p:cNvSpPr txBox="1"/>
            <p:nvPr/>
          </p:nvSpPr>
          <p:spPr>
            <a:xfrm>
              <a:off x="889730" y="4829090"/>
              <a:ext cx="1649811" cy="400110"/>
            </a:xfrm>
            <a:prstGeom prst="rect">
              <a:avLst/>
            </a:prstGeom>
            <a:noFill/>
          </p:spPr>
          <p:txBody>
            <a:bodyPr wrap="none" rtlCol="0">
              <a:spAutoFit/>
            </a:bodyPr>
            <a:lstStyle/>
            <a:p>
              <a:pPr algn="ctr"/>
              <a:r>
                <a:rPr lang="fr-FR" sz="2000" b="1" dirty="0" err="1" smtClean="0"/>
                <a:t>hypodermis</a:t>
              </a:r>
              <a:endParaRPr lang="fr-FR" sz="2000" b="1" dirty="0" smtClean="0"/>
            </a:p>
          </p:txBody>
        </p:sp>
        <p:sp>
          <p:nvSpPr>
            <p:cNvPr id="15" name="ZoneTexte 14"/>
            <p:cNvSpPr txBox="1"/>
            <p:nvPr/>
          </p:nvSpPr>
          <p:spPr>
            <a:xfrm>
              <a:off x="1015565" y="1988840"/>
              <a:ext cx="1398140" cy="400110"/>
            </a:xfrm>
            <a:prstGeom prst="rect">
              <a:avLst/>
            </a:prstGeom>
            <a:noFill/>
          </p:spPr>
          <p:txBody>
            <a:bodyPr wrap="none" rtlCol="0">
              <a:spAutoFit/>
            </a:bodyPr>
            <a:lstStyle/>
            <a:p>
              <a:pPr algn="ctr"/>
              <a:r>
                <a:rPr lang="fr-FR" sz="2000" b="1" dirty="0" err="1" smtClean="0"/>
                <a:t>epidermis</a:t>
              </a:r>
              <a:endParaRPr lang="fr-FR" sz="2000" b="1" dirty="0">
                <a:solidFill>
                  <a:srgbClr val="000000"/>
                </a:solidFill>
              </a:endParaRPr>
            </a:p>
          </p:txBody>
        </p:sp>
      </p:grpSp>
      <p:pic>
        <p:nvPicPr>
          <p:cNvPr id="16"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10" t="15989" r="3305" b="19445"/>
          <a:stretch/>
        </p:blipFill>
        <p:spPr bwMode="auto">
          <a:xfrm>
            <a:off x="1979712" y="5773938"/>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696747"/>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rodigy_replasty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608692"/>
            <a:ext cx="418616" cy="25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dirty="0" smtClean="0">
                <a:solidFill>
                  <a:schemeClr val="bg1"/>
                </a:solidFill>
                <a:latin typeface="Century Gothic" pitchFamily="34" charset="0"/>
                <a:ea typeface="ＭＳ Ｐゴシック" pitchFamily="34" charset="-128"/>
              </a:rPr>
              <a:t>ROUTINE / LINK SELLING</a:t>
            </a:r>
          </a:p>
        </p:txBody>
      </p:sp>
      <p:sp>
        <p:nvSpPr>
          <p:cNvPr id="6" name="ZoneTexte 5"/>
          <p:cNvSpPr txBox="1"/>
          <p:nvPr/>
        </p:nvSpPr>
        <p:spPr>
          <a:xfrm>
            <a:off x="1156594"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7" name="ZoneTexte 6"/>
          <p:cNvSpPr txBox="1"/>
          <p:nvPr/>
        </p:nvSpPr>
        <p:spPr>
          <a:xfrm>
            <a:off x="3275856"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8" name="ZoneTexte 7"/>
          <p:cNvSpPr txBox="1"/>
          <p:nvPr/>
        </p:nvSpPr>
        <p:spPr>
          <a:xfrm>
            <a:off x="6732240"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pic>
        <p:nvPicPr>
          <p:cNvPr id="9"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l="8572" t="16579" r="10562" b="10394"/>
          <a:stretch>
            <a:fillRect/>
          </a:stretch>
        </p:blipFill>
        <p:spPr bwMode="auto">
          <a:xfrm>
            <a:off x="7299816" y="4560274"/>
            <a:ext cx="1592664" cy="166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571598" y="2575900"/>
            <a:ext cx="2411413" cy="482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AND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EVENING </a:t>
            </a:r>
          </a:p>
        </p:txBody>
      </p:sp>
      <p:sp>
        <p:nvSpPr>
          <p:cNvPr id="12" name="Text Box 3"/>
          <p:cNvSpPr txBox="1">
            <a:spLocks noChangeArrowheads="1"/>
          </p:cNvSpPr>
          <p:nvPr/>
        </p:nvSpPr>
        <p:spPr bwMode="auto">
          <a:xfrm>
            <a:off x="7175946" y="2575900"/>
            <a:ext cx="18605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Helvetica Neue" pitchFamily="18" charset="0"/>
              </a:rPr>
              <a:t>EVENING </a:t>
            </a:r>
          </a:p>
        </p:txBody>
      </p:sp>
      <p:sp>
        <p:nvSpPr>
          <p:cNvPr id="13" name="Text Box 18"/>
          <p:cNvSpPr txBox="1">
            <a:spLocks noChangeArrowheads="1"/>
          </p:cNvSpPr>
          <p:nvPr/>
        </p:nvSpPr>
        <p:spPr bwMode="auto">
          <a:xfrm>
            <a:off x="1187624" y="2575900"/>
            <a:ext cx="2411412"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t>
            </a:r>
          </a:p>
        </p:txBody>
      </p:sp>
      <p:sp>
        <p:nvSpPr>
          <p:cNvPr id="14" name="Text Box 18"/>
          <p:cNvSpPr txBox="1">
            <a:spLocks noChangeArrowheads="1"/>
          </p:cNvSpPr>
          <p:nvPr/>
        </p:nvSpPr>
        <p:spPr bwMode="auto">
          <a:xfrm>
            <a:off x="3059832" y="2575900"/>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AND EVENING </a:t>
            </a:r>
          </a:p>
        </p:txBody>
      </p:sp>
      <p:pic>
        <p:nvPicPr>
          <p:cNvPr id="15" name="Picture 53" descr="MUST_H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3591762"/>
            <a:ext cx="648258" cy="6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0"/>
          <p:cNvSpPr>
            <a:spLocks noChangeArrowheads="1"/>
          </p:cNvSpPr>
          <p:nvPr/>
        </p:nvSpPr>
        <p:spPr bwMode="auto">
          <a:xfrm>
            <a:off x="8653338" y="4186444"/>
            <a:ext cx="31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2" pitchFamily="18" charset="2"/>
              </a:rPr>
              <a:t></a:t>
            </a:r>
          </a:p>
        </p:txBody>
      </p:sp>
      <p:sp>
        <p:nvSpPr>
          <p:cNvPr id="17" name="Rectangle 140"/>
          <p:cNvSpPr>
            <a:spLocks noChangeArrowheads="1"/>
          </p:cNvSpPr>
          <p:nvPr/>
        </p:nvSpPr>
        <p:spPr bwMode="auto">
          <a:xfrm>
            <a:off x="1092995" y="2982300"/>
            <a:ext cx="76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18" name="Rectangle 140"/>
          <p:cNvSpPr>
            <a:spLocks noChangeArrowheads="1"/>
          </p:cNvSpPr>
          <p:nvPr/>
        </p:nvSpPr>
        <p:spPr bwMode="auto">
          <a:xfrm>
            <a:off x="2843808" y="4098313"/>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19" name="Rectangle 140"/>
          <p:cNvSpPr>
            <a:spLocks noChangeArrowheads="1"/>
          </p:cNvSpPr>
          <p:nvPr/>
        </p:nvSpPr>
        <p:spPr bwMode="auto">
          <a:xfrm>
            <a:off x="4499992" y="3376794"/>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20" name="Text Box 4"/>
          <p:cNvSpPr txBox="1">
            <a:spLocks noChangeArrowheads="1"/>
          </p:cNvSpPr>
          <p:nvPr/>
        </p:nvSpPr>
        <p:spPr bwMode="auto">
          <a:xfrm>
            <a:off x="1522462" y="6264183"/>
            <a:ext cx="1860550"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HD PEEL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CREAM</a:t>
            </a:r>
          </a:p>
          <a:p>
            <a:pPr algn="ctr" eaLnBrk="1" hangingPunct="1">
              <a:lnSpc>
                <a:spcPct val="80000"/>
              </a:lnSpc>
              <a:spcBef>
                <a:spcPts val="625"/>
              </a:spcBef>
              <a:buClrTx/>
              <a:buFontTx/>
              <a:buNone/>
            </a:pPr>
            <a:endParaRPr lang="fr-FR" sz="1200" dirty="0">
              <a:solidFill>
                <a:srgbClr val="FFFFFF"/>
              </a:solidFill>
              <a:latin typeface="Century Gothic" pitchFamily="34" charset="0"/>
              <a:cs typeface="Arial" pitchFamily="34" charset="0"/>
            </a:endParaRPr>
          </a:p>
        </p:txBody>
      </p:sp>
      <p:sp>
        <p:nvSpPr>
          <p:cNvPr id="21" name="Text Box 18"/>
          <p:cNvSpPr txBox="1">
            <a:spLocks noChangeArrowheads="1"/>
          </p:cNvSpPr>
          <p:nvPr/>
        </p:nvSpPr>
        <p:spPr bwMode="auto">
          <a:xfrm>
            <a:off x="-359693" y="6264183"/>
            <a:ext cx="24114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HD PEEL</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SERUM</a:t>
            </a:r>
          </a:p>
        </p:txBody>
      </p:sp>
      <p:sp>
        <p:nvSpPr>
          <p:cNvPr id="22" name="Text Box 18"/>
          <p:cNvSpPr txBox="1">
            <a:spLocks noChangeArrowheads="1"/>
          </p:cNvSpPr>
          <p:nvPr/>
        </p:nvSpPr>
        <p:spPr bwMode="auto">
          <a:xfrm>
            <a:off x="6985123" y="6264183"/>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AGE RECOVERY</a:t>
            </a:r>
          </a:p>
        </p:txBody>
      </p:sp>
      <p:sp>
        <p:nvSpPr>
          <p:cNvPr id="23" name="Text Box 6"/>
          <p:cNvSpPr txBox="1">
            <a:spLocks noChangeArrowheads="1"/>
          </p:cNvSpPr>
          <p:nvPr/>
        </p:nvSpPr>
        <p:spPr bwMode="auto">
          <a:xfrm>
            <a:off x="3059832" y="6248308"/>
            <a:ext cx="2411413"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ctr" eaLnBrk="1" hangingPunct="1">
              <a:lnSpc>
                <a:spcPct val="80000"/>
              </a:lnSpc>
              <a:spcBef>
                <a:spcPts val="625"/>
              </a:spcBef>
              <a:buClrTx/>
              <a:buFontTx/>
              <a:buNone/>
              <a:defRPr/>
            </a:pPr>
            <a:r>
              <a:rPr lang="fr-FR" sz="1200" b="0" i="0" dirty="0" smtClean="0">
                <a:solidFill>
                  <a:srgbClr val="FFFFFF"/>
                </a:solidFill>
              </a:rPr>
              <a:t>Re-PLASTY MESOLIFT              </a:t>
            </a:r>
          </a:p>
          <a:p>
            <a:pPr algn="ctr" eaLnBrk="1" hangingPunct="1">
              <a:lnSpc>
                <a:spcPct val="80000"/>
              </a:lnSpc>
              <a:spcBef>
                <a:spcPts val="625"/>
              </a:spcBef>
              <a:buClrTx/>
              <a:buFontTx/>
              <a:buNone/>
              <a:defRPr/>
            </a:pPr>
            <a:r>
              <a:rPr lang="fr-FR" sz="1200" b="0" i="0" dirty="0" smtClean="0">
                <a:solidFill>
                  <a:srgbClr val="FFFFFF"/>
                </a:solidFill>
              </a:rPr>
              <a:t>EYE GEL</a:t>
            </a:r>
          </a:p>
          <a:p>
            <a:pPr algn="ctr" eaLnBrk="1" hangingPunct="1">
              <a:lnSpc>
                <a:spcPct val="80000"/>
              </a:lnSpc>
              <a:spcBef>
                <a:spcPts val="625"/>
              </a:spcBef>
              <a:buClrTx/>
              <a:buFontTx/>
              <a:buNone/>
              <a:defRPr/>
            </a:pPr>
            <a:endParaRPr lang="fr-FR" sz="1200" dirty="0" smtClean="0">
              <a:solidFill>
                <a:srgbClr val="FFFFFF"/>
              </a:solidFill>
              <a:latin typeface="+mj-lt"/>
              <a:cs typeface="Arial" pitchFamily="34" charset="0"/>
            </a:endParaRPr>
          </a:p>
        </p:txBody>
      </p:sp>
      <p:sp>
        <p:nvSpPr>
          <p:cNvPr id="24" name="Rectangle 1"/>
          <p:cNvSpPr>
            <a:spLocks noChangeArrowheads="1"/>
          </p:cNvSpPr>
          <p:nvPr/>
        </p:nvSpPr>
        <p:spPr bwMode="auto">
          <a:xfrm>
            <a:off x="12005" y="2398100"/>
            <a:ext cx="6792243"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 name="Text Box 18"/>
          <p:cNvSpPr txBox="1">
            <a:spLocks noChangeArrowheads="1"/>
          </p:cNvSpPr>
          <p:nvPr/>
        </p:nvSpPr>
        <p:spPr bwMode="auto">
          <a:xfrm>
            <a:off x="6913116"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2000" b="1" i="0" dirty="0" smtClean="0">
                <a:solidFill>
                  <a:srgbClr val="FFFFFF"/>
                </a:solidFill>
                <a:latin typeface="Century Gothic" pitchFamily="18" charset="0"/>
              </a:rPr>
              <a:t>REPAIR</a:t>
            </a:r>
          </a:p>
        </p:txBody>
      </p:sp>
      <p:sp>
        <p:nvSpPr>
          <p:cNvPr id="26" name="Text Box 18"/>
          <p:cNvSpPr txBox="1">
            <a:spLocks noChangeArrowheads="1"/>
          </p:cNvSpPr>
          <p:nvPr/>
        </p:nvSpPr>
        <p:spPr bwMode="auto">
          <a:xfrm>
            <a:off x="2304604"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2000" b="1" i="0" dirty="0" smtClean="0">
                <a:solidFill>
                  <a:srgbClr val="FFFFFF"/>
                </a:solidFill>
                <a:latin typeface="Century Gothic" pitchFamily="18" charset="0"/>
              </a:rPr>
              <a:t>CORRECT</a:t>
            </a:r>
          </a:p>
        </p:txBody>
      </p:sp>
      <p:sp>
        <p:nvSpPr>
          <p:cNvPr id="27" name="ZoneTexte 26"/>
          <p:cNvSpPr txBox="1"/>
          <p:nvPr/>
        </p:nvSpPr>
        <p:spPr>
          <a:xfrm>
            <a:off x="6701532" y="1661899"/>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28" name="Rectangle 1"/>
          <p:cNvSpPr>
            <a:spLocks noChangeArrowheads="1"/>
          </p:cNvSpPr>
          <p:nvPr/>
        </p:nvSpPr>
        <p:spPr bwMode="auto">
          <a:xfrm>
            <a:off x="7175946" y="2396183"/>
            <a:ext cx="1942654"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29" name="Picture 2" descr="G:\DPLI_Commun_Helena_Rubinstein_PCI\Service\MATHILDE\Re-PLASTY\VISUEL AMBIANCE GAMME RePLASTY\BD\Packshots détourés gamme Re-PLASTY\Packshot HD PEEL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6" y="3052679"/>
            <a:ext cx="1331151" cy="32737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PRODIGY_REPLASTY_HIGH_DEFINITION_MASQUE_P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3439" y="3717032"/>
            <a:ext cx="1774825" cy="294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descr="PRODIGY_REPLAS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4820" y="4560275"/>
            <a:ext cx="1509252" cy="16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
          <p:cNvSpPr txBox="1">
            <a:spLocks noChangeArrowheads="1"/>
          </p:cNvSpPr>
          <p:nvPr/>
        </p:nvSpPr>
        <p:spPr bwMode="auto">
          <a:xfrm>
            <a:off x="5076056" y="6237312"/>
            <a:ext cx="1860550"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HD PEEL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MASK</a:t>
            </a:r>
          </a:p>
          <a:p>
            <a:pPr algn="ctr" eaLnBrk="1" hangingPunct="1">
              <a:lnSpc>
                <a:spcPct val="80000"/>
              </a:lnSpc>
              <a:spcBef>
                <a:spcPts val="625"/>
              </a:spcBef>
              <a:buClrTx/>
              <a:buFontTx/>
              <a:buNone/>
            </a:pPr>
            <a:endParaRPr lang="fr-FR" sz="1200" dirty="0">
              <a:solidFill>
                <a:srgbClr val="FFFFFF"/>
              </a:solidFill>
              <a:latin typeface="Century Gothic" pitchFamily="34" charset="0"/>
              <a:cs typeface="Arial" pitchFamily="34" charset="0"/>
            </a:endParaRPr>
          </a:p>
        </p:txBody>
      </p:sp>
      <p:sp>
        <p:nvSpPr>
          <p:cNvPr id="33" name="Text Box 18"/>
          <p:cNvSpPr txBox="1">
            <a:spLocks noChangeArrowheads="1"/>
          </p:cNvSpPr>
          <p:nvPr/>
        </p:nvSpPr>
        <p:spPr bwMode="auto">
          <a:xfrm>
            <a:off x="4800624" y="2575900"/>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TWICE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A WEEK</a:t>
            </a:r>
          </a:p>
        </p:txBody>
      </p:sp>
      <p:pic>
        <p:nvPicPr>
          <p:cNvPr id="34" name="Picture 5" descr="F:\HR CLAIRE\MENU DE SOIN HR 2012\WeTransfer-49qr4LD0\PEE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251" r="7214"/>
          <a:stretch/>
        </p:blipFill>
        <p:spPr bwMode="auto">
          <a:xfrm>
            <a:off x="8460432" y="1221082"/>
            <a:ext cx="677677" cy="66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9670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916832"/>
            <a:ext cx="7668344" cy="4524316"/>
          </a:xfrm>
          <a:prstGeom prst="rect">
            <a:avLst/>
          </a:prstGeom>
        </p:spPr>
        <p:txBody>
          <a:bodyPr wrap="square">
            <a:spAutoFit/>
          </a:bodyPr>
          <a:lstStyle/>
          <a:p>
            <a:pPr algn="just"/>
            <a:r>
              <a:rPr lang="en-US" sz="1800" b="1" i="0" dirty="0" smtClean="0">
                <a:solidFill>
                  <a:srgbClr val="FFFFFF"/>
                </a:solidFill>
                <a:latin typeface="Century Gothic" pitchFamily="18" charset="0"/>
              </a:rPr>
              <a:t>Re-PLASTY HD PEEL High potency retinol anti-wrinkle spot </a:t>
            </a:r>
          </a:p>
          <a:p>
            <a:pPr algn="just"/>
            <a:r>
              <a:rPr lang="en-US" sz="1800" b="1" i="0" dirty="0" smtClean="0">
                <a:solidFill>
                  <a:srgbClr val="FFFFFF"/>
                </a:solidFill>
                <a:latin typeface="Century Gothic" pitchFamily="18" charset="0"/>
              </a:rPr>
              <a:t>reducing night concentrate</a:t>
            </a:r>
          </a:p>
          <a:p>
            <a:r>
              <a:rPr lang="en-US" sz="1800" b="0" i="0" dirty="0" smtClean="0">
                <a:solidFill>
                  <a:srgbClr val="FFFFFF"/>
                </a:solidFill>
                <a:latin typeface="Century Gothic" pitchFamily="18" charset="0"/>
              </a:rPr>
              <a:t>High performance, silky texture fluid, as delicate as a silk veil. </a:t>
            </a:r>
            <a:r>
              <a:rPr lang="en-US" sz="1800" dirty="0" smtClean="0"/>
              <a:t/>
            </a:r>
            <a:br>
              <a:rPr lang="en-US" sz="1800" dirty="0" smtClean="0"/>
            </a:br>
            <a:endParaRPr lang="en-US" sz="1800" dirty="0" smtClean="0"/>
          </a:p>
          <a:p>
            <a:pPr algn="just"/>
            <a:endParaRPr lang="en-US" dirty="0" smtClean="0">
              <a:solidFill>
                <a:schemeClr val="bg1"/>
              </a:solidFill>
              <a:latin typeface="Century Gothic" pitchFamily="34" charset="0"/>
            </a:endParaRPr>
          </a:p>
          <a:p>
            <a:pPr algn="just"/>
            <a:r>
              <a:rPr lang="en-US" sz="1800" b="1" i="0" dirty="0" smtClean="0">
                <a:solidFill>
                  <a:srgbClr val="FFFFFF"/>
                </a:solidFill>
                <a:latin typeface="Century Gothic" pitchFamily="18" charset="0"/>
              </a:rPr>
              <a:t>Re-PLASTY HD PEEL Refining cream SPF 10</a:t>
            </a:r>
          </a:p>
          <a:p>
            <a:r>
              <a:rPr lang="en-US" sz="1800" b="0" i="0" dirty="0" smtClean="0">
                <a:solidFill>
                  <a:srgbClr val="FFFFFF"/>
                </a:solidFill>
                <a:latin typeface="Century Gothic" pitchFamily="18" charset="0"/>
              </a:rPr>
              <a:t>Smoothing, rich emulsion which creates a protective, soothing film on the skin surface. Delivers extreme comfort for the skin to counterbalance the exfoliating ingredients (acids: glycolic, lactic, </a:t>
            </a:r>
            <a:r>
              <a:rPr lang="en-US" sz="1800" b="0" i="0" dirty="0" err="1" smtClean="0">
                <a:solidFill>
                  <a:srgbClr val="FFFFFF"/>
                </a:solidFill>
                <a:latin typeface="Century Gothic" pitchFamily="18" charset="0"/>
              </a:rPr>
              <a:t>phytic</a:t>
            </a:r>
            <a:r>
              <a:rPr lang="en-US" sz="1800" b="0" i="0" dirty="0" smtClean="0">
                <a:solidFill>
                  <a:srgbClr val="FFFFFF"/>
                </a:solidFill>
                <a:latin typeface="Century Gothic" pitchFamily="18" charset="0"/>
              </a:rPr>
              <a:t> + 0.35% LHA). SPF 10 / PA+++ Protection.</a:t>
            </a:r>
          </a:p>
          <a:p>
            <a:pPr algn="just"/>
            <a:endParaRPr lang="en-US" dirty="0" smtClean="0">
              <a:solidFill>
                <a:schemeClr val="bg1"/>
              </a:solidFill>
              <a:latin typeface="Century Gothic" pitchFamily="34" charset="0"/>
            </a:endParaRPr>
          </a:p>
          <a:p>
            <a:pPr algn="just"/>
            <a:endParaRPr lang="en-US" dirty="0" smtClean="0">
              <a:solidFill>
                <a:schemeClr val="bg1"/>
              </a:solidFill>
              <a:latin typeface="Century Gothic" pitchFamily="34" charset="0"/>
            </a:endParaRPr>
          </a:p>
          <a:p>
            <a:pPr algn="just"/>
            <a:r>
              <a:rPr lang="en-US" sz="1800" b="1" i="0" dirty="0" smtClean="0">
                <a:solidFill>
                  <a:srgbClr val="FFFFFF"/>
                </a:solidFill>
                <a:latin typeface="Century Gothic" pitchFamily="18" charset="0"/>
              </a:rPr>
              <a:t>Re-PLASTY MESOLIFT Skin </a:t>
            </a:r>
            <a:r>
              <a:rPr lang="en-US" sz="1800" b="1" i="0" dirty="0" err="1" smtClean="0">
                <a:solidFill>
                  <a:srgbClr val="FFFFFF"/>
                </a:solidFill>
                <a:latin typeface="Century Gothic" pitchFamily="18" charset="0"/>
              </a:rPr>
              <a:t>renewer</a:t>
            </a:r>
            <a:r>
              <a:rPr lang="en-US" sz="1800" b="1" i="0" dirty="0" smtClean="0">
                <a:solidFill>
                  <a:srgbClr val="FFFFFF"/>
                </a:solidFill>
                <a:latin typeface="Century Gothic" pitchFamily="18" charset="0"/>
              </a:rPr>
              <a:t> instant peel mask</a:t>
            </a:r>
          </a:p>
          <a:p>
            <a:r>
              <a:rPr lang="en-US" sz="1800" b="0" i="0" dirty="0" smtClean="0">
                <a:solidFill>
                  <a:srgbClr val="FFFFFF"/>
                </a:solidFill>
                <a:latin typeface="Century Gothic" pitchFamily="18" charset="0"/>
              </a:rPr>
              <a:t>High performance formula for luminous, soft and smooth skin. Aqueous transparent gel texture that does not dry out, extremely soft.</a:t>
            </a:r>
          </a:p>
        </p:txBody>
      </p:sp>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3000" b="0" i="0" smtClean="0">
                <a:solidFill>
                  <a:srgbClr val="B5A692"/>
                </a:solidFill>
                <a:latin typeface="Century Gothic" pitchFamily="18" charset="0"/>
              </a:rPr>
              <a:t>		</a:t>
            </a:r>
            <a:r>
              <a:rPr lang="en-US" sz="2800" b="0" i="0" smtClean="0">
                <a:solidFill>
                  <a:srgbClr val="B5A692"/>
                </a:solidFill>
                <a:latin typeface="Century Gothic" pitchFamily="18" charset="0"/>
              </a:rPr>
              <a:t>2- Re-PLASTY HD PEEL                                    </a:t>
            </a:r>
            <a:r>
              <a:rPr lang="en-US" sz="1600" b="0" i="0" smtClean="0">
                <a:solidFill>
                  <a:srgbClr val="FFFFFF"/>
                </a:solidFill>
                <a:latin typeface="Century Gothic" pitchFamily="18" charset="0"/>
              </a:rPr>
              <a:t>HOW TO TALK ABOUT THE TEXTURES?</a:t>
            </a:r>
          </a:p>
        </p:txBody>
      </p:sp>
      <p:pic>
        <p:nvPicPr>
          <p:cNvPr id="9" name="Picture 20" descr="PRODIGY_REPLASTY_HIGH_DEFINITION_MASQUE_P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013176"/>
            <a:ext cx="8683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PRODIGY_REPLAS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54" y="3501008"/>
            <a:ext cx="7159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G:\DPLI_Commun_Helena_Rubinstein_PCI\Service\MATHILDE\Re-PLASTY\VISUEL AMBIANCE GAMME RePLASTY\BD\Packshots détourés gamme Re-PLASTY\Packshot HD PEEL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282730"/>
            <a:ext cx="656430" cy="16144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F:\HR CLAIRE\MENU DE SOIN HR 2012\WeTransfer-49qr4LD0\PE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085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SALES SCENARIO</a:t>
            </a:r>
          </a:p>
        </p:txBody>
      </p:sp>
      <p:sp>
        <p:nvSpPr>
          <p:cNvPr id="5" name="ZoneTexte 9"/>
          <p:cNvSpPr txBox="1">
            <a:spLocks noChangeArrowheads="1"/>
          </p:cNvSpPr>
          <p:nvPr/>
        </p:nvSpPr>
        <p:spPr bwMode="auto">
          <a:xfrm>
            <a:off x="3359944" y="1916832"/>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Reformulation</a:t>
            </a:r>
          </a:p>
        </p:txBody>
      </p:sp>
      <p:sp>
        <p:nvSpPr>
          <p:cNvPr id="6" name="ZoneTexte 9"/>
          <p:cNvSpPr txBox="1">
            <a:spLocks noChangeArrowheads="1"/>
          </p:cNvSpPr>
          <p:nvPr/>
        </p:nvSpPr>
        <p:spPr bwMode="auto">
          <a:xfrm>
            <a:off x="3366294" y="135505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In the mirror</a:t>
            </a:r>
          </a:p>
        </p:txBody>
      </p:sp>
      <p:sp>
        <p:nvSpPr>
          <p:cNvPr id="7" name="ZoneTexte 9"/>
          <p:cNvSpPr txBox="1">
            <a:spLocks noChangeArrowheads="1"/>
          </p:cNvSpPr>
          <p:nvPr/>
        </p:nvSpPr>
        <p:spPr bwMode="auto">
          <a:xfrm>
            <a:off x="3366294" y="2447677"/>
            <a:ext cx="1516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Link with aesthetic </a:t>
            </a:r>
            <a:r>
              <a:rPr lang="fr-FR" sz="1000" dirty="0" smtClean="0"/>
              <a:t/>
            </a:r>
            <a:br>
              <a:rPr lang="fr-FR" sz="1000" dirty="0" smtClean="0"/>
            </a:br>
            <a:r>
              <a:rPr lang="fr-FR" sz="1000" b="0" i="0" dirty="0" smtClean="0">
                <a:solidFill>
                  <a:srgbClr val="FFFFFF"/>
                </a:solidFill>
              </a:rPr>
              <a:t>medicine</a:t>
            </a:r>
          </a:p>
        </p:txBody>
      </p:sp>
      <p:sp>
        <p:nvSpPr>
          <p:cNvPr id="8" name="ZoneTexte 9"/>
          <p:cNvSpPr txBox="1">
            <a:spLocks noChangeArrowheads="1"/>
          </p:cNvSpPr>
          <p:nvPr/>
        </p:nvSpPr>
        <p:spPr bwMode="auto">
          <a:xfrm>
            <a:off x="3363119" y="3760589"/>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Benefits</a:t>
            </a:r>
          </a:p>
        </p:txBody>
      </p:sp>
      <p:sp>
        <p:nvSpPr>
          <p:cNvPr id="9" name="ZoneTexte 9"/>
          <p:cNvSpPr txBox="1">
            <a:spLocks noChangeArrowheads="1"/>
          </p:cNvSpPr>
          <p:nvPr/>
        </p:nvSpPr>
        <p:spPr bwMode="auto">
          <a:xfrm>
            <a:off x="3359944" y="4725144"/>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Key active ingredients</a:t>
            </a:r>
          </a:p>
        </p:txBody>
      </p:sp>
      <p:pic>
        <p:nvPicPr>
          <p:cNvPr id="10" name="Picture 3" descr="G:\DPLI_Commun_PCI_HR\Service\Commun_HR\2.EDUCATION\07- PHOTOS VENTE\SHOOTING SCENARIO DE SERVICE MAI 2012- PHOTOS RETOUCHEES DEF\DSC76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65" r="41195"/>
          <a:stretch/>
        </p:blipFill>
        <p:spPr bwMode="auto">
          <a:xfrm>
            <a:off x="1" y="1203622"/>
            <a:ext cx="3419872" cy="56543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660" y="5755602"/>
            <a:ext cx="151572" cy="93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8113543" y="6093296"/>
            <a:ext cx="634921" cy="66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4860032" y="6126383"/>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6" name="ZoneTexte 15"/>
          <p:cNvSpPr txBox="1"/>
          <p:nvPr/>
        </p:nvSpPr>
        <p:spPr>
          <a:xfrm>
            <a:off x="6012160"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7" name="ZoneTexte 16"/>
          <p:cNvSpPr txBox="1"/>
          <p:nvPr/>
        </p:nvSpPr>
        <p:spPr>
          <a:xfrm>
            <a:off x="6804248"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pic>
        <p:nvPicPr>
          <p:cNvPr id="18" name="Picture 2" descr="G:\DPLI_Commun_Helena_Rubinstein_PCI\Service\MATHILDE\Re-PLASTY\VISUEL AMBIANCE GAMME RePLASTY\BD\Packshots détourés gamme Re-PLASTY\Packshot HD PEEL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4010" y="5674471"/>
            <a:ext cx="447978" cy="11017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PRODIGY_REPLASTY_HIGH_DEFINITION_MASQUE_P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8131" y="5563659"/>
            <a:ext cx="796237" cy="132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PRODIGY_REPLAS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9411" y="6081444"/>
            <a:ext cx="599445" cy="6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7704348"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22" name="ZoneTexte 9"/>
          <p:cNvSpPr txBox="1">
            <a:spLocks noChangeArrowheads="1"/>
          </p:cNvSpPr>
          <p:nvPr/>
        </p:nvSpPr>
        <p:spPr bwMode="auto">
          <a:xfrm>
            <a:off x="4500563" y="1345531"/>
            <a:ext cx="4618038" cy="507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lnSpc>
                <a:spcPct val="90000"/>
              </a:lnSpc>
              <a:spcBef>
                <a:spcPts val="600"/>
              </a:spcBef>
              <a:buFont typeface="Arial" pitchFamily="34" charset="0"/>
              <a:buNone/>
            </a:pPr>
            <a:r>
              <a:rPr lang="fr-FR" sz="1200" b="0" i="1" dirty="0" smtClean="0">
                <a:solidFill>
                  <a:srgbClr val="FFFFFF"/>
                </a:solidFill>
                <a:latin typeface="Century Gothic" pitchFamily="18" charset="0"/>
              </a:rPr>
              <a:t>"My skin has lost its </a:t>
            </a:r>
            <a:r>
              <a:rPr lang="fr-FR" sz="1200" i="1" dirty="0" smtClean="0">
                <a:solidFill>
                  <a:srgbClr val="FFFFFF"/>
                </a:solidFill>
                <a:latin typeface="Century Gothic" pitchFamily="18" charset="0"/>
              </a:rPr>
              <a:t>softness, </a:t>
            </a:r>
            <a:r>
              <a:rPr lang="fr-FR" sz="1200" i="1" dirty="0" err="1" smtClean="0">
                <a:solidFill>
                  <a:srgbClr val="FFFFFF"/>
                </a:solidFill>
                <a:latin typeface="Century Gothic" pitchFamily="18" charset="0"/>
              </a:rPr>
              <a:t>it</a:t>
            </a:r>
            <a:r>
              <a:rPr lang="fr-FR" sz="1200" i="1" dirty="0" smtClean="0">
                <a:solidFill>
                  <a:srgbClr val="FFFFFF"/>
                </a:solidFill>
                <a:latin typeface="Century Gothic" pitchFamily="18" charset="0"/>
              </a:rPr>
              <a:t> </a:t>
            </a:r>
            <a:r>
              <a:rPr lang="fr-FR" sz="1200" i="1" dirty="0" err="1" smtClean="0">
                <a:solidFill>
                  <a:srgbClr val="FFFFFF"/>
                </a:solidFill>
                <a:latin typeface="Century Gothic" pitchFamily="18" charset="0"/>
              </a:rPr>
              <a:t>feels</a:t>
            </a:r>
            <a:r>
              <a:rPr lang="fr-FR" sz="1200" i="1" dirty="0" smtClean="0">
                <a:solidFill>
                  <a:srgbClr val="FFFFFF"/>
                </a:solidFill>
                <a:latin typeface="Century Gothic" pitchFamily="18" charset="0"/>
              </a:rPr>
              <a:t> rough, I </a:t>
            </a:r>
            <a:r>
              <a:rPr lang="fr-FR" sz="1200" b="0" i="1" dirty="0" smtClean="0">
                <a:solidFill>
                  <a:srgbClr val="FFFFFF"/>
                </a:solidFill>
                <a:latin typeface="Century Gothic" pitchFamily="18" charset="0"/>
              </a:rPr>
              <a:t>have wrinkles which are becoming more visible. I'm looking for the very best in anti-ageing"</a:t>
            </a:r>
          </a:p>
          <a:p>
            <a:pPr lvl="1" algn="just" eaLnBrk="1" hangingPunct="1">
              <a:lnSpc>
                <a:spcPct val="90000"/>
              </a:lnSpc>
              <a:spcBef>
                <a:spcPts val="600"/>
              </a:spcBef>
              <a:buFont typeface="Arial" pitchFamily="34" charset="0"/>
              <a:buNone/>
            </a:pPr>
            <a:r>
              <a:rPr lang="fr-FR" sz="1200" b="0" i="0" dirty="0" smtClean="0">
                <a:solidFill>
                  <a:srgbClr val="FFFFFF"/>
                </a:solidFill>
                <a:latin typeface="Century Gothic" pitchFamily="18" charset="0"/>
              </a:rPr>
              <a:t>"So you are looking to visibly and instantly restore perfect skin texture and erase your wrinkles"</a:t>
            </a:r>
          </a:p>
          <a:p>
            <a:pPr lvl="1" algn="just" eaLnBrk="1" hangingPunct="1">
              <a:lnSpc>
                <a:spcPct val="90000"/>
              </a:lnSpc>
              <a:spcBef>
                <a:spcPts val="600"/>
              </a:spcBef>
              <a:buFont typeface="Arial" pitchFamily="34" charset="0"/>
              <a:buNone/>
            </a:pPr>
            <a:endParaRPr lang="fr-FR" sz="100" b="1" dirty="0">
              <a:solidFill>
                <a:schemeClr val="bg1"/>
              </a:solidFill>
              <a:latin typeface="Century Gothic" pitchFamily="34" charset="0"/>
            </a:endParaRPr>
          </a:p>
          <a:p>
            <a:pPr lvl="1" algn="just" eaLnBrk="1" hangingPunct="1">
              <a:lnSpc>
                <a:spcPct val="90000"/>
              </a:lnSpc>
              <a:spcBef>
                <a:spcPts val="600"/>
              </a:spcBef>
              <a:buFont typeface="Arial" pitchFamily="34" charset="0"/>
              <a:buNone/>
            </a:pPr>
            <a:r>
              <a:rPr lang="fr-FR" sz="1200" b="1" i="0" dirty="0" smtClean="0">
                <a:solidFill>
                  <a:srgbClr val="FFFFFF"/>
                </a:solidFill>
                <a:latin typeface="Century Gothic" pitchFamily="18" charset="0"/>
              </a:rPr>
              <a:t>"In aesthetic medicine, one of the most effective techniques to reduce the depth of wrinkles and refine imperfections is dermatological peeling. At LACLINIC-MONTREUX, the globally renowned Swiss clinic, the peel protocol involves resurfacing the skin. HR has now signed an exclusive partnership with LACLINIC-MONTREUX and can offer you Re-PLASTY HD PEEL"</a:t>
            </a:r>
          </a:p>
          <a:p>
            <a:pPr lvl="1" algn="just" eaLnBrk="1" hangingPunct="1">
              <a:lnSpc>
                <a:spcPct val="90000"/>
              </a:lnSpc>
              <a:spcBef>
                <a:spcPts val="600"/>
              </a:spcBef>
              <a:buFont typeface="Arial" pitchFamily="34" charset="0"/>
              <a:buChar char="•"/>
            </a:pPr>
            <a:endParaRPr lang="fr-FR" sz="100" b="1" dirty="0">
              <a:solidFill>
                <a:schemeClr val="bg1"/>
              </a:solidFill>
              <a:latin typeface="Century Gothic" pitchFamily="34" charset="0"/>
            </a:endParaRPr>
          </a:p>
          <a:p>
            <a:pPr lvl="1" algn="just" eaLnBrk="1" hangingPunct="1">
              <a:lnSpc>
                <a:spcPct val="90000"/>
              </a:lnSpc>
              <a:spcBef>
                <a:spcPts val="600"/>
              </a:spcBef>
              <a:buFont typeface="Arial" pitchFamily="34" charset="0"/>
              <a:buNone/>
            </a:pPr>
            <a:r>
              <a:rPr lang="fr-FR" sz="1200" b="1" i="0" dirty="0" smtClean="0">
                <a:solidFill>
                  <a:srgbClr val="FFFFFF"/>
                </a:solidFill>
                <a:latin typeface="Century Gothic" pitchFamily="18" charset="0"/>
              </a:rPr>
              <a:t>"Inspired by the peeling protocol at LACLINIC-MONTREUX, Re-PLASTY HD PEEL delivers instant and spectacular clinical results. The skin is soft, smooth and its texture is stunning"</a:t>
            </a:r>
          </a:p>
          <a:p>
            <a:pPr lvl="1" algn="just" eaLnBrk="1" hangingPunct="1">
              <a:lnSpc>
                <a:spcPct val="90000"/>
              </a:lnSpc>
              <a:spcBef>
                <a:spcPts val="600"/>
              </a:spcBef>
              <a:buFont typeface="Arial" pitchFamily="34" charset="0"/>
              <a:buChar char="•"/>
            </a:pPr>
            <a:endParaRPr lang="fr-FR" sz="100" b="1" dirty="0">
              <a:solidFill>
                <a:schemeClr val="bg1"/>
              </a:solidFill>
              <a:latin typeface="Century Gothic" pitchFamily="34" charset="0"/>
            </a:endParaRPr>
          </a:p>
          <a:p>
            <a:pPr lvl="1" algn="just" eaLnBrk="1" hangingPunct="1">
              <a:lnSpc>
                <a:spcPct val="90000"/>
              </a:lnSpc>
              <a:spcBef>
                <a:spcPts val="600"/>
              </a:spcBef>
              <a:buFont typeface="Arial" pitchFamily="34" charset="0"/>
              <a:buNone/>
            </a:pPr>
            <a:r>
              <a:rPr lang="fr-FR" sz="1200" b="0" i="0" dirty="0" smtClean="0">
                <a:solidFill>
                  <a:srgbClr val="FFFFFF"/>
                </a:solidFill>
                <a:latin typeface="Century Gothic" pitchFamily="18" charset="0"/>
              </a:rPr>
              <a:t>This exclusive composition is inspired by the peeling procedure at LACLINIC-MONTREUX with 3 acids + LHA, and a night serum with a high concentration of retinol for high definition exfoliation and unprecedented anti-ageing results."</a:t>
            </a:r>
          </a:p>
          <a:p>
            <a:pPr lvl="1" algn="just" eaLnBrk="1" hangingPunct="1">
              <a:lnSpc>
                <a:spcPct val="90000"/>
              </a:lnSpc>
              <a:spcBef>
                <a:spcPts val="600"/>
              </a:spcBef>
              <a:buFont typeface="Calibri" pitchFamily="34" charset="0"/>
              <a:buNone/>
            </a:pPr>
            <a:endParaRPr lang="fr-FR" sz="1200" baseline="30000" dirty="0">
              <a:solidFill>
                <a:schemeClr val="bg1"/>
              </a:solidFill>
              <a:latin typeface="Century Gothic" pitchFamily="34" charset="0"/>
            </a:endParaRPr>
          </a:p>
          <a:p>
            <a:pPr lvl="1" algn="just" eaLnBrk="1" hangingPunct="1">
              <a:lnSpc>
                <a:spcPct val="90000"/>
              </a:lnSpc>
              <a:spcBef>
                <a:spcPts val="600"/>
              </a:spcBef>
              <a:buFont typeface="Calibri" pitchFamily="34" charset="0"/>
              <a:buNone/>
            </a:pPr>
            <a:endParaRPr lang="fr-FR" sz="1200" b="1" dirty="0">
              <a:solidFill>
                <a:schemeClr val="bg1"/>
              </a:solidFill>
              <a:latin typeface="Century Gothic" pitchFamily="34" charset="0"/>
            </a:endParaRPr>
          </a:p>
          <a:p>
            <a:pPr lvl="1" algn="just" eaLnBrk="1" hangingPunct="1">
              <a:lnSpc>
                <a:spcPct val="90000"/>
              </a:lnSpc>
              <a:spcBef>
                <a:spcPts val="600"/>
              </a:spcBef>
              <a:buFont typeface="Calibri" pitchFamily="34" charset="0"/>
              <a:buNone/>
            </a:pPr>
            <a:endParaRPr lang="fr-FR" sz="1200" b="1" dirty="0">
              <a:solidFill>
                <a:schemeClr val="bg1"/>
              </a:solidFill>
              <a:latin typeface="Century Gothic" pitchFamily="34" charset="0"/>
            </a:endParaRPr>
          </a:p>
          <a:p>
            <a:pPr lvl="1" algn="just" eaLnBrk="1" hangingPunct="1">
              <a:lnSpc>
                <a:spcPct val="90000"/>
              </a:lnSpc>
              <a:spcBef>
                <a:spcPts val="600"/>
              </a:spcBef>
              <a:buFont typeface="Calibri" pitchFamily="34" charset="0"/>
              <a:buNone/>
            </a:pPr>
            <a:endParaRPr lang="fr-FR" sz="1200" b="1" dirty="0">
              <a:solidFill>
                <a:schemeClr val="bg1"/>
              </a:solidFill>
              <a:latin typeface="Century Gothic" pitchFamily="34" charset="0"/>
            </a:endParaRPr>
          </a:p>
        </p:txBody>
      </p:sp>
      <p:sp>
        <p:nvSpPr>
          <p:cNvPr id="28" name="ZoneTexte 9"/>
          <p:cNvSpPr txBox="1">
            <a:spLocks noChangeArrowheads="1"/>
          </p:cNvSpPr>
          <p:nvPr/>
        </p:nvSpPr>
        <p:spPr bwMode="auto">
          <a:xfrm>
            <a:off x="3343970" y="5373216"/>
            <a:ext cx="1516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Sensorial discovery </a:t>
            </a:r>
          </a:p>
        </p:txBody>
      </p:sp>
    </p:spTree>
    <p:extLst>
      <p:ext uri="{BB962C8B-B14F-4D97-AF65-F5344CB8AC3E}">
        <p14:creationId xmlns:p14="http://schemas.microsoft.com/office/powerpoint/2010/main" val="3075410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animEffect transition="in" filter="fade">
                                      <p:cBhvr>
                                        <p:cTn id="17" dur="1000"/>
                                        <p:tgtEl>
                                          <p:spTgt spid="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animEffect transition="in" filter="fade">
                                      <p:cBhvr>
                                        <p:cTn id="22" dur="1000"/>
                                        <p:tgtEl>
                                          <p:spTgt spid="2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animEffect transition="in" filter="fade">
                                      <p:cBhvr>
                                        <p:cTn id="27" dur="10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PRICE OBJECTION</a:t>
            </a:r>
          </a:p>
        </p:txBody>
      </p:sp>
      <p:graphicFrame>
        <p:nvGraphicFramePr>
          <p:cNvPr id="8" name="Tableau 7"/>
          <p:cNvGraphicFramePr>
            <a:graphicFrameLocks noGrp="1"/>
          </p:cNvGraphicFramePr>
          <p:nvPr>
            <p:extLst>
              <p:ext uri="{D42A27DB-BD31-4B8C-83A1-F6EECF244321}">
                <p14:modId xmlns:p14="http://schemas.microsoft.com/office/powerpoint/2010/main" val="2560555008"/>
              </p:ext>
            </p:extLst>
          </p:nvPr>
        </p:nvGraphicFramePr>
        <p:xfrm>
          <a:off x="1763688" y="4221088"/>
          <a:ext cx="5904656" cy="2018855"/>
        </p:xfrm>
        <a:graphic>
          <a:graphicData uri="http://schemas.openxmlformats.org/drawingml/2006/table">
            <a:tbl>
              <a:tblPr firstRow="1" bandRow="1">
                <a:tableStyleId>{5C22544A-7EE6-4342-B048-85BDC9FD1C3A}</a:tableStyleId>
              </a:tblPr>
              <a:tblGrid>
                <a:gridCol w="1780080"/>
                <a:gridCol w="1259082"/>
                <a:gridCol w="1215664"/>
                <a:gridCol w="1649830"/>
              </a:tblGrid>
              <a:tr h="1195883">
                <a:tc>
                  <a:txBody>
                    <a:bodyPr/>
                    <a:lstStyle/>
                    <a:p>
                      <a:pPr algn="ctr"/>
                      <a:r>
                        <a:rPr lang="fr-FR" sz="1600" b="1" i="0" dirty="0" smtClean="0">
                          <a:solidFill>
                            <a:srgbClr val="FFFFFF"/>
                          </a:solidFill>
                          <a:latin typeface="Century Gothic" pitchFamily="18" charset="0"/>
                        </a:rPr>
                        <a:t>HR PRODUCT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PER DAY*</a:t>
                      </a: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smtClean="0">
                          <a:solidFill>
                            <a:srgbClr val="FFFFFF"/>
                          </a:solidFill>
                          <a:latin typeface="Century Gothic" pitchFamily="18" charset="0"/>
                        </a:rPr>
                        <a:t>AESTHETIC MEDICINE PROCEDURE PRICE </a:t>
                      </a:r>
                    </a:p>
                  </a:txBody>
                  <a:tcPr marL="91451" marR="91451" marT="45726" marB="45726">
                    <a:noFill/>
                  </a:tcPr>
                </a:tc>
              </a:tr>
              <a:tr h="803617">
                <a:tc>
                  <a:txBody>
                    <a:bodyPr/>
                    <a:lstStyle/>
                    <a:p>
                      <a:pPr algn="ctr"/>
                      <a:r>
                        <a:rPr lang="fr-FR" sz="1600" b="0" i="0" dirty="0" smtClean="0">
                          <a:solidFill>
                            <a:srgbClr val="FFFFFF"/>
                          </a:solidFill>
                          <a:latin typeface="Century Gothic" pitchFamily="18" charset="0"/>
                        </a:rPr>
                        <a:t>Re-PLASTY       HD Peel serum (40ml)</a:t>
                      </a:r>
                    </a:p>
                  </a:txBody>
                  <a:tcPr marL="91451" marR="91451" marT="45726" marB="45726">
                    <a:noFill/>
                  </a:tcPr>
                </a:tc>
                <a:tc>
                  <a:txBody>
                    <a:bodyPr/>
                    <a:lstStyle/>
                    <a:p>
                      <a:pPr algn="ctr"/>
                      <a:r>
                        <a:rPr lang="fr-FR" sz="1600" b="0" i="0" dirty="0" smtClean="0">
                          <a:solidFill>
                            <a:srgbClr val="FFFFFF"/>
                          </a:solidFill>
                          <a:latin typeface="Century Gothic" pitchFamily="18" charset="0"/>
                        </a:rPr>
                        <a:t>€131</a:t>
                      </a:r>
                    </a:p>
                  </a:txBody>
                  <a:tcPr marL="91451" marR="91451" marT="45726" marB="45726">
                    <a:noFill/>
                  </a:tcPr>
                </a:tc>
                <a:tc>
                  <a:txBody>
                    <a:bodyPr/>
                    <a:lstStyle/>
                    <a:p>
                      <a:pPr algn="ctr"/>
                      <a:r>
                        <a:rPr lang="fr-FR" sz="1600" b="0" i="0" dirty="0" smtClean="0">
                          <a:solidFill>
                            <a:srgbClr val="FFFFFF"/>
                          </a:solidFill>
                          <a:latin typeface="Century Gothic" pitchFamily="18" charset="0"/>
                        </a:rPr>
                        <a:t>€2.90*</a:t>
                      </a:r>
                    </a:p>
                  </a:txBody>
                  <a:tcPr marL="91451" marR="91451" marT="45726" marB="45726">
                    <a:noFill/>
                  </a:tcPr>
                </a:tc>
                <a:tc>
                  <a:txBody>
                    <a:bodyPr/>
                    <a:lstStyle/>
                    <a:p>
                      <a:pPr algn="ctr"/>
                      <a:r>
                        <a:rPr lang="fr-FR" sz="1600" b="0" i="0" dirty="0" smtClean="0">
                          <a:solidFill>
                            <a:srgbClr val="FFFFFF"/>
                          </a:solidFill>
                          <a:latin typeface="Century Gothic" pitchFamily="18" charset="0"/>
                        </a:rPr>
                        <a:t>PEELING (face): </a:t>
                      </a:r>
                    </a:p>
                    <a:p>
                      <a:pPr algn="ctr"/>
                      <a:r>
                        <a:rPr lang="fr-FR" sz="1600" b="0" i="0" dirty="0" smtClean="0">
                          <a:solidFill>
                            <a:srgbClr val="FFFFFF"/>
                          </a:solidFill>
                          <a:latin typeface="Century Gothic" pitchFamily="18" charset="0"/>
                        </a:rPr>
                        <a:t>€250 / session</a:t>
                      </a:r>
                    </a:p>
                  </a:txBody>
                  <a:tcPr marL="91451" marR="91451" marT="45726" marB="45726">
                    <a:noFill/>
                  </a:tcPr>
                </a:tc>
              </a:tr>
            </a:tbl>
          </a:graphicData>
        </a:graphic>
      </p:graphicFrame>
      <p:sp>
        <p:nvSpPr>
          <p:cNvPr id="9" name="ZoneTexte 8"/>
          <p:cNvSpPr txBox="1"/>
          <p:nvPr/>
        </p:nvSpPr>
        <p:spPr>
          <a:xfrm>
            <a:off x="82352" y="6551766"/>
            <a:ext cx="6624736" cy="261610"/>
          </a:xfrm>
          <a:prstGeom prst="rect">
            <a:avLst/>
          </a:prstGeom>
          <a:noFill/>
        </p:spPr>
        <p:txBody>
          <a:bodyPr wrap="square" rtlCol="0">
            <a:spAutoFit/>
          </a:bodyPr>
          <a:lstStyle/>
          <a:p>
            <a:r>
              <a:rPr lang="fr-FR" sz="1100" b="0" i="1" dirty="0" smtClean="0">
                <a:solidFill>
                  <a:srgbClr val="FFFFFF"/>
                </a:solidFill>
                <a:latin typeface="Century Gothic" pitchFamily="18" charset="0"/>
              </a:rPr>
              <a:t>* Used morning and evening for 1.5 months (45 days): €131 / 45 days = €2.90</a:t>
            </a:r>
          </a:p>
        </p:txBody>
      </p:sp>
      <p:sp>
        <p:nvSpPr>
          <p:cNvPr id="10" name="ZoneTexte 9"/>
          <p:cNvSpPr txBox="1"/>
          <p:nvPr/>
        </p:nvSpPr>
        <p:spPr>
          <a:xfrm>
            <a:off x="2843808" y="1696740"/>
            <a:ext cx="5688632" cy="2062103"/>
          </a:xfrm>
          <a:prstGeom prst="rect">
            <a:avLst/>
          </a:prstGeom>
          <a:noFill/>
        </p:spPr>
        <p:txBody>
          <a:bodyPr wrap="square" rtlCol="0">
            <a:spAutoFit/>
          </a:bodyPr>
          <a:lstStyle/>
          <a:p>
            <a:pPr algn="just"/>
            <a:r>
              <a:rPr lang="en-US" sz="1600" b="0" i="1" dirty="0" smtClean="0">
                <a:solidFill>
                  <a:srgbClr val="FFFFFF"/>
                </a:solidFill>
                <a:latin typeface="Century Gothic" pitchFamily="18" charset="0"/>
              </a:rPr>
              <a:t>"The price may indeed seem high, but you should know that a Peeling session costs around €250.  </a:t>
            </a:r>
          </a:p>
          <a:p>
            <a:pPr algn="just"/>
            <a:r>
              <a:rPr lang="en-US" sz="1600" b="0" i="1" dirty="0" smtClean="0">
                <a:solidFill>
                  <a:srgbClr val="FFFFFF"/>
                </a:solidFill>
                <a:latin typeface="Century Gothic" pitchFamily="18" charset="0"/>
              </a:rPr>
              <a:t>In addition, a 30ml serum will deliver 1.5 months of use with application morning and evening, which breaks down to €3 per day.</a:t>
            </a:r>
          </a:p>
          <a:p>
            <a:pPr algn="just"/>
            <a:r>
              <a:rPr lang="en-US" sz="1600" b="0" i="0" dirty="0" smtClean="0">
                <a:solidFill>
                  <a:srgbClr val="FFFFFF"/>
                </a:solidFill>
                <a:latin typeface="Century Gothic" pitchFamily="18" charset="0"/>
              </a:rPr>
              <a:t>This serum is designed for customers looking for instant results who are prepared to pay the price of effectiveness.”</a:t>
            </a:r>
          </a:p>
        </p:txBody>
      </p:sp>
      <p:grpSp>
        <p:nvGrpSpPr>
          <p:cNvPr id="4" name="Groupe 3"/>
          <p:cNvGrpSpPr/>
          <p:nvPr/>
        </p:nvGrpSpPr>
        <p:grpSpPr>
          <a:xfrm>
            <a:off x="143010" y="1916832"/>
            <a:ext cx="2698260" cy="1873567"/>
            <a:chOff x="154360" y="1988840"/>
            <a:chExt cx="5641776" cy="3816424"/>
          </a:xfrm>
        </p:grpSpPr>
        <p:pic>
          <p:nvPicPr>
            <p:cNvPr id="6147" name="Picture 3" descr="G:\DPLI_Commun_PCI_HR\Service\Commun_HR\2.EDUCATION\07- PHOTOS VENTE\SHOOTING SCENARIO DE SERVICE MAI 2012- PHOTOS RETOUCHEES DEF\DSC73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60" y="1988840"/>
              <a:ext cx="5641776"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5991" y="3893660"/>
              <a:ext cx="105260" cy="66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3378719" y="4203028"/>
              <a:ext cx="370911" cy="3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6778" y="4003883"/>
              <a:ext cx="374696" cy="40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G:\DPLI_Commun_Helena_Rubinstein_PCI\Service\MATHILDE\Re-PLASTY\VISUEL AMBIANCE GAMME RePLASTY\BD\Packshots détourés gamme Re-PLASTY\Packshot HD PEEL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9573" y="3621056"/>
              <a:ext cx="351348" cy="864096"/>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5" descr="F:\HR CLAIRE\MENU DE SOIN HR 2012\WeTransfer-49qr4LD0\PEE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251" r="7214"/>
          <a:stretch/>
        </p:blipFill>
        <p:spPr bwMode="auto">
          <a:xfrm>
            <a:off x="8532440" y="1221082"/>
            <a:ext cx="605669" cy="5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9991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11867"/>
            <a:ext cx="7642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800" b="0" i="0" dirty="0" smtClean="0">
                <a:solidFill>
                  <a:srgbClr val="B5A692"/>
                </a:solidFill>
                <a:latin typeface="Century Gothic" pitchFamily="18" charset="0"/>
              </a:rPr>
              <a:t>3- </a:t>
            </a:r>
            <a:r>
              <a:rPr lang="fr-FR" sz="2400" b="0" i="0" dirty="0" smtClean="0">
                <a:solidFill>
                  <a:srgbClr val="B5A692"/>
                </a:solidFill>
                <a:latin typeface="Century Gothic" pitchFamily="18" charset="0"/>
              </a:rPr>
              <a:t>LASER - INTENSE PULSED LIGHT </a:t>
            </a:r>
            <a:r>
              <a:rPr lang="fr-FR" sz="1800" b="0" i="0" dirty="0" smtClean="0">
                <a:solidFill>
                  <a:srgbClr val="FFFFFF"/>
                </a:solidFill>
                <a:latin typeface="Century Gothic" pitchFamily="18" charset="0"/>
              </a:rPr>
              <a:t>PROTOCOL REMINDER</a:t>
            </a:r>
          </a:p>
        </p:txBody>
      </p:sp>
      <p:sp>
        <p:nvSpPr>
          <p:cNvPr id="5" name="Text Box 16"/>
          <p:cNvSpPr txBox="1">
            <a:spLocks noChangeArrowheads="1"/>
          </p:cNvSpPr>
          <p:nvPr/>
        </p:nvSpPr>
        <p:spPr bwMode="auto">
          <a:xfrm>
            <a:off x="3419475" y="1340768"/>
            <a:ext cx="6049069" cy="378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r>
              <a:rPr lang="fr-FR" sz="1800" b="0" i="0" dirty="0" smtClean="0">
                <a:solidFill>
                  <a:srgbClr val="B5A692"/>
                </a:solidFill>
                <a:latin typeface="Century Gothic" pitchFamily="18" charset="0"/>
              </a:rPr>
              <a:t>PROTOCOL DEFINITION</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PULSED LIGHT DIFFUSION ACCORDING TO 3 WAVELENGTH SPECTRUMS TO ACT ON THE 3 ELEMENTS RESPONSIBLE FOR CHROMATIC AGEING: </a:t>
            </a:r>
          </a:p>
          <a:p>
            <a:pPr eaLnBrk="1" hangingPunct="1"/>
            <a:r>
              <a:rPr lang="fr-FR" sz="1400" b="0" i="0" dirty="0" smtClean="0">
                <a:solidFill>
                  <a:srgbClr val="FFFFFF"/>
                </a:solidFill>
                <a:latin typeface="Century Gothic" pitchFamily="18" charset="0"/>
              </a:rPr>
              <a:t>MELANIN – HAEMOGLOBIN – MICRO-RELIEF</a:t>
            </a:r>
          </a:p>
          <a:p>
            <a:pPr eaLnBrk="1" hangingPunct="1"/>
            <a:endParaRPr lang="fr-FR" sz="1400" dirty="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TARGET </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DISCHROMIA, DARK SPOTS, HYPERPIGMENTATION, AGEING </a:t>
            </a:r>
          </a:p>
          <a:p>
            <a:pPr eaLnBrk="1" hangingPunct="1"/>
            <a:endParaRPr lang="fr-FR" sz="1400" dirty="0">
              <a:solidFill>
                <a:srgbClr val="B5A692"/>
              </a:solidFill>
              <a:latin typeface="Century Gothic" pitchFamily="34" charset="0"/>
            </a:endParaRPr>
          </a:p>
          <a:p>
            <a:pPr eaLnBrk="1" hangingPunct="1">
              <a:lnSpc>
                <a:spcPct val="0"/>
              </a:lnSpc>
            </a:pPr>
            <a:endParaRPr lang="fr-FR" dirty="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RESULTS</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DARK SPOTS ARE ELIMINATED, THE COMPLEXION IS SHEER, </a:t>
            </a:r>
          </a:p>
          <a:p>
            <a:pPr eaLnBrk="1" hangingPunct="1"/>
            <a:r>
              <a:rPr lang="fr-FR" sz="1400" b="0" i="0" dirty="0" smtClean="0">
                <a:solidFill>
                  <a:srgbClr val="FFFFFF"/>
                </a:solidFill>
                <a:latin typeface="Century Gothic" pitchFamily="18" charset="0"/>
              </a:rPr>
              <a:t>LUMINOUS AND SMOOTH</a:t>
            </a:r>
          </a:p>
          <a:p>
            <a:pPr algn="ctr" eaLnBrk="1" hangingPunct="1"/>
            <a:endParaRPr lang="fr-FR" sz="1400" dirty="0">
              <a:solidFill>
                <a:srgbClr val="B5A692"/>
              </a:solidFill>
              <a:latin typeface="Century Gothic" pitchFamily="34" charset="0"/>
            </a:endParaRPr>
          </a:p>
        </p:txBody>
      </p:sp>
      <p:sp>
        <p:nvSpPr>
          <p:cNvPr id="11" name="Rectangle 10"/>
          <p:cNvSpPr/>
          <p:nvPr/>
        </p:nvSpPr>
        <p:spPr>
          <a:xfrm>
            <a:off x="4211960" y="6537151"/>
            <a:ext cx="1477962"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Before </a:t>
            </a:r>
          </a:p>
        </p:txBody>
      </p:sp>
      <p:sp>
        <p:nvSpPr>
          <p:cNvPr id="12" name="Rectangle 11"/>
          <p:cNvSpPr/>
          <p:nvPr/>
        </p:nvSpPr>
        <p:spPr>
          <a:xfrm>
            <a:off x="6697985" y="6537151"/>
            <a:ext cx="1519237"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After </a:t>
            </a:r>
          </a:p>
        </p:txBody>
      </p:sp>
      <p:pic>
        <p:nvPicPr>
          <p:cNvPr id="9"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18" t="739" r="30593" b="196"/>
          <a:stretch/>
        </p:blipFill>
        <p:spPr bwMode="auto">
          <a:xfrm>
            <a:off x="0" y="1181494"/>
            <a:ext cx="3419872" cy="5683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3.bp.blogspot.com/-iqH1niX2scE/TzRCmX-Gg1I/AAAAAAAAAG8/C7WDQY_0KAM/s1600/IPL_Laser_Clinic_bridal_beauty_treatmen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621" y="5301208"/>
            <a:ext cx="1474787"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3.bp.blogspot.com/-iqH1niX2scE/TzRCmX-Gg1I/AAAAAAAAAG8/C7WDQY_0KAM/s1600/IPL_Laser_Clinic_bridal_beauty_treatmen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2958" y="5301208"/>
            <a:ext cx="1474788"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16451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39859"/>
            <a:ext cx="91186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defRPr/>
            </a:pPr>
            <a:r>
              <a:rPr lang="fr-FR" sz="2800" b="0" i="0" dirty="0" smtClean="0">
                <a:solidFill>
                  <a:srgbClr val="B5A692"/>
                </a:solidFill>
                <a:latin typeface="Century Gothic" pitchFamily="18" charset="0"/>
              </a:rPr>
              <a:t>		3-LASER-INTENSE PULSED LIGHT                          </a:t>
            </a:r>
          </a:p>
          <a:p>
            <a:pPr algn="r" eaLnBrk="1" hangingPunct="1">
              <a:defRPr/>
            </a:pPr>
            <a:r>
              <a:rPr lang="fr-FR" sz="2800" b="0" i="0" dirty="0" smtClean="0">
                <a:solidFill>
                  <a:srgbClr val="B5A692"/>
                </a:solidFill>
                <a:latin typeface="Century Gothic" pitchFamily="18" charset="0"/>
              </a:rPr>
              <a:t>/ Re-PLASTY LASERIST</a:t>
            </a:r>
          </a:p>
        </p:txBody>
      </p:sp>
      <p:sp>
        <p:nvSpPr>
          <p:cNvPr id="13" name="Flèche droite 12"/>
          <p:cNvSpPr/>
          <p:nvPr/>
        </p:nvSpPr>
        <p:spPr>
          <a:xfrm>
            <a:off x="4572000" y="4197913"/>
            <a:ext cx="1152128" cy="720080"/>
          </a:xfrm>
          <a:prstGeom prst="rightArrow">
            <a:avLst/>
          </a:prstGeom>
          <a:solidFill>
            <a:srgbClr val="B5A692"/>
          </a:solid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15" name="ZoneTexte 14"/>
          <p:cNvSpPr txBox="1"/>
          <p:nvPr/>
        </p:nvSpPr>
        <p:spPr>
          <a:xfrm>
            <a:off x="107504" y="2276872"/>
            <a:ext cx="449761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AESTHETIC MEDICINE PROCEDURE:   LASER – INTENSE PULSED LIGHT</a:t>
            </a:r>
          </a:p>
        </p:txBody>
      </p:sp>
      <p:sp>
        <p:nvSpPr>
          <p:cNvPr id="16" name="ZoneTexte 15"/>
          <p:cNvSpPr txBox="1"/>
          <p:nvPr/>
        </p:nvSpPr>
        <p:spPr>
          <a:xfrm>
            <a:off x="5114950" y="2276872"/>
            <a:ext cx="4281586"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HR SOLUTION: </a:t>
            </a:r>
          </a:p>
          <a:p>
            <a:pPr algn="ctr"/>
            <a:r>
              <a:rPr lang="fr-FR" sz="1800" b="0" i="0" dirty="0" smtClean="0">
                <a:solidFill>
                  <a:srgbClr val="FFFFFF"/>
                </a:solidFill>
                <a:latin typeface="Century Gothic" pitchFamily="18" charset="0"/>
              </a:rPr>
              <a:t>  Re-PLASTY LASERIST</a:t>
            </a:r>
          </a:p>
        </p:txBody>
      </p:sp>
      <p:pic>
        <p:nvPicPr>
          <p:cNvPr id="8"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938848" y="3180562"/>
            <a:ext cx="2834921" cy="27826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G:\DPLI_Commun_Helena_Rubinstein_PCI\Service\MATHILDE\Re-PLASTY\VISUEL AMBIANCE GAMME RePLASTY\BD\Packshots détourés gamme Re-PLASTY\Packshot LASERIST Deto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3439936"/>
            <a:ext cx="2088232" cy="25232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04656" y="5805264"/>
            <a:ext cx="3131840" cy="646331"/>
          </a:xfrm>
          <a:prstGeom prst="rect">
            <a:avLst/>
          </a:prstGeom>
        </p:spPr>
        <p:txBody>
          <a:bodyPr wrap="square">
            <a:spAutoFit/>
          </a:bodyPr>
          <a:lstStyle/>
          <a:p>
            <a:pPr algn="ctr"/>
            <a:r>
              <a:rPr lang="fr-FR" sz="1200" b="0" i="0" dirty="0" smtClean="0">
                <a:solidFill>
                  <a:srgbClr val="FFFFFF"/>
                </a:solidFill>
                <a:latin typeface="Century Gothic" pitchFamily="18" charset="0"/>
              </a:rPr>
              <a:t>INTENSE BRIGHTENING CONCENTRATE</a:t>
            </a:r>
          </a:p>
          <a:p>
            <a:pPr algn="ctr"/>
            <a:r>
              <a:rPr lang="fr-FR" sz="1200" dirty="0" smtClean="0">
                <a:solidFill>
                  <a:schemeClr val="bg1"/>
                </a:solidFill>
                <a:latin typeface="Century Gothic" pitchFamily="34" charset="0"/>
              </a:rPr>
              <a:t>Reduced spots</a:t>
            </a:r>
          </a:p>
          <a:p>
            <a:pPr algn="ctr"/>
            <a:r>
              <a:rPr lang="fr-FR" sz="1200" dirty="0" smtClean="0">
                <a:solidFill>
                  <a:schemeClr val="bg1"/>
                </a:solidFill>
                <a:latin typeface="Century Gothic" pitchFamily="34" charset="0"/>
              </a:rPr>
              <a:t>Radiant skin</a:t>
            </a:r>
          </a:p>
        </p:txBody>
      </p:sp>
    </p:spTree>
    <p:extLst>
      <p:ext uri="{BB962C8B-B14F-4D97-AF65-F5344CB8AC3E}">
        <p14:creationId xmlns:p14="http://schemas.microsoft.com/office/powerpoint/2010/main" val="48403690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3</a:t>
            </a:r>
            <a:r>
              <a:rPr lang="fr-FR" sz="28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LASERIST                    </a:t>
            </a:r>
            <a:r>
              <a:rPr lang="fr-FR" sz="1600" dirty="0" smtClean="0">
                <a:solidFill>
                  <a:srgbClr val="FFFFFF"/>
                </a:solidFill>
                <a:latin typeface="Century Gothic" pitchFamily="34" charset="0"/>
                <a:ea typeface="ＭＳ Ｐゴシック" pitchFamily="34" charset="-128"/>
              </a:rPr>
              <a:t>HOOK</a:t>
            </a:r>
            <a:endParaRPr lang="fr-FR" sz="1050" dirty="0" smtClean="0">
              <a:solidFill>
                <a:srgbClr val="FFFFFF"/>
              </a:solidFill>
              <a:latin typeface="Century Gothic" pitchFamily="34" charset="0"/>
              <a:ea typeface="ＭＳ Ｐゴシック" pitchFamily="34" charset="-128"/>
            </a:endParaRPr>
          </a:p>
        </p:txBody>
      </p:sp>
      <p:sp>
        <p:nvSpPr>
          <p:cNvPr id="3" name="ZoneTexte 42"/>
          <p:cNvSpPr txBox="1">
            <a:spLocks noChangeArrowheads="1"/>
          </p:cNvSpPr>
          <p:nvPr/>
        </p:nvSpPr>
        <p:spPr bwMode="auto">
          <a:xfrm>
            <a:off x="437908" y="2308805"/>
            <a:ext cx="8256984"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pitchFamily="34" charset="0"/>
                <a:ea typeface="MS PGothic" pitchFamily="34" charset="-128"/>
              </a:defRPr>
            </a:lvl1pPr>
            <a:lvl2pPr marL="742950" indent="-285750" eaLnBrk="0" hangingPunct="0">
              <a:defRPr sz="2100">
                <a:solidFill>
                  <a:schemeClr val="tx1"/>
                </a:solidFill>
                <a:latin typeface="Arial" pitchFamily="34" charset="0"/>
                <a:ea typeface="MS PGothic" pitchFamily="34" charset="-128"/>
              </a:defRPr>
            </a:lvl2pPr>
            <a:lvl3pPr marL="1143000" indent="-228600" eaLnBrk="0" hangingPunct="0">
              <a:defRPr sz="2100">
                <a:solidFill>
                  <a:schemeClr val="tx1"/>
                </a:solidFill>
                <a:latin typeface="Arial" pitchFamily="34" charset="0"/>
                <a:ea typeface="MS PGothic" pitchFamily="34" charset="-128"/>
              </a:defRPr>
            </a:lvl3pPr>
            <a:lvl4pPr marL="1600200" indent="-228600" eaLnBrk="0" hangingPunct="0">
              <a:defRPr sz="2100">
                <a:solidFill>
                  <a:schemeClr val="tx1"/>
                </a:solidFill>
                <a:latin typeface="Arial" pitchFamily="34" charset="0"/>
                <a:ea typeface="MS PGothic" pitchFamily="34" charset="-128"/>
              </a:defRPr>
            </a:lvl4pPr>
            <a:lvl5pPr marL="2057400" indent="-228600" eaLnBrk="0" hangingPunct="0">
              <a:defRPr sz="21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1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1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1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100">
                <a:solidFill>
                  <a:schemeClr val="tx1"/>
                </a:solidFill>
                <a:latin typeface="Arial" pitchFamily="34" charset="0"/>
                <a:ea typeface="MS PGothic" pitchFamily="34" charset="-128"/>
              </a:defRPr>
            </a:lvl9pPr>
          </a:lstStyle>
          <a:p>
            <a:pPr algn="ctr" eaLnBrk="1" hangingPunct="1"/>
            <a:r>
              <a:rPr lang="en-US" sz="1600" b="1" dirty="0" smtClean="0">
                <a:solidFill>
                  <a:srgbClr val="FFFFFF"/>
                </a:solidFill>
                <a:latin typeface="Calibri" pitchFamily="34" charset="0"/>
              </a:rPr>
              <a:t>HOOK:</a:t>
            </a:r>
          </a:p>
          <a:p>
            <a:pPr algn="ctr" eaLnBrk="1" hangingPunct="1"/>
            <a:endParaRPr lang="en-US" sz="1600" dirty="0" smtClean="0">
              <a:solidFill>
                <a:srgbClr val="FFFFFF"/>
              </a:solidFill>
              <a:latin typeface="Calibri" pitchFamily="34" charset="0"/>
            </a:endParaRPr>
          </a:p>
          <a:p>
            <a:pPr algn="ctr" eaLnBrk="1" hangingPunct="1"/>
            <a:r>
              <a:rPr lang="en-US" sz="1600" dirty="0" smtClean="0">
                <a:solidFill>
                  <a:srgbClr val="FFFFFF"/>
                </a:solidFill>
                <a:latin typeface="Century Gothic" pitchFamily="34" charset="0"/>
              </a:rPr>
              <a:t>“Did you know that now you can achieve the efficacy of one laser session                       with Re-PLASTY Laserist ?”</a:t>
            </a:r>
          </a:p>
          <a:p>
            <a:pPr algn="ctr" eaLnBrk="1" hangingPunct="1"/>
            <a:endParaRPr lang="en-US" sz="1600" dirty="0" smtClean="0">
              <a:solidFill>
                <a:srgbClr val="FFFFFF"/>
              </a:solidFill>
              <a:latin typeface="Calibri" pitchFamily="34" charset="0"/>
            </a:endParaRPr>
          </a:p>
          <a:p>
            <a:pPr algn="ctr" eaLnBrk="1" hangingPunct="1"/>
            <a:endParaRPr lang="en-US" sz="1600" dirty="0" smtClean="0">
              <a:solidFill>
                <a:srgbClr val="FFFFFF"/>
              </a:solidFill>
              <a:latin typeface="Calibri" pitchFamily="34" charset="0"/>
            </a:endParaRPr>
          </a:p>
          <a:p>
            <a:pPr algn="ctr" eaLnBrk="1" hangingPunct="1"/>
            <a:endParaRPr lang="en-US" sz="1600" b="1" dirty="0" smtClean="0">
              <a:solidFill>
                <a:srgbClr val="FFFFFF"/>
              </a:solidFill>
              <a:latin typeface="Calibri" pitchFamily="34" charset="0"/>
            </a:endParaRPr>
          </a:p>
          <a:p>
            <a:pPr algn="ctr" eaLnBrk="1" hangingPunct="1"/>
            <a:endParaRPr lang="en-US" sz="1600" b="1" dirty="0" smtClean="0">
              <a:solidFill>
                <a:srgbClr val="FFFFFF"/>
              </a:solidFill>
              <a:latin typeface="Calibri" pitchFamily="34" charset="0"/>
            </a:endParaRPr>
          </a:p>
          <a:p>
            <a:pPr algn="ctr" eaLnBrk="1" hangingPunct="1"/>
            <a:r>
              <a:rPr lang="en-US" sz="1400" b="1" dirty="0" smtClean="0">
                <a:solidFill>
                  <a:srgbClr val="FFFFFF"/>
                </a:solidFill>
                <a:latin typeface="Calibri" pitchFamily="34" charset="0"/>
              </a:rPr>
              <a:t>Re-PLASTY LASERIST PRESENTATION:</a:t>
            </a:r>
          </a:p>
          <a:p>
            <a:pPr algn="ctr" eaLnBrk="1" hangingPunct="1"/>
            <a:endParaRPr lang="en-US" sz="1400" dirty="0" smtClean="0">
              <a:solidFill>
                <a:srgbClr val="FFFFFF"/>
              </a:solidFill>
              <a:latin typeface="Calibri" pitchFamily="34" charset="0"/>
            </a:endParaRPr>
          </a:p>
          <a:p>
            <a:pPr algn="ctr" eaLnBrk="1" hangingPunct="1"/>
            <a:r>
              <a:rPr lang="en-US" sz="1400" dirty="0" smtClean="0">
                <a:solidFill>
                  <a:srgbClr val="FFFFFF"/>
                </a:solidFill>
                <a:latin typeface="Century Gothic" pitchFamily="34" charset="0"/>
                <a:ea typeface="Microsoft YaHei" charset="0"/>
                <a:cs typeface="Arial" pitchFamily="34" charset="0"/>
              </a:rPr>
              <a:t>"I would like to invite you to discover Re-PLASTY LASERIST, the first cosmetic skincare that replicates the efficacy of one laser session.</a:t>
            </a:r>
          </a:p>
          <a:p>
            <a:pPr algn="ctr" eaLnBrk="1" hangingPunct="1"/>
            <a:endParaRPr lang="en-US" sz="1400" dirty="0" smtClean="0">
              <a:solidFill>
                <a:srgbClr val="FFFFFF"/>
              </a:solidFill>
              <a:latin typeface="Century Gothic" pitchFamily="34" charset="0"/>
              <a:ea typeface="Microsoft YaHei" charset="0"/>
              <a:cs typeface="Arial" pitchFamily="34" charset="0"/>
            </a:endParaRPr>
          </a:p>
          <a:p>
            <a:pPr algn="ctr" eaLnBrk="1" hangingPunct="1"/>
            <a:r>
              <a:rPr lang="en-US" sz="1400" dirty="0" smtClean="0">
                <a:solidFill>
                  <a:srgbClr val="FFFFFF"/>
                </a:solidFill>
                <a:latin typeface="Century Gothic" pitchFamily="34" charset="0"/>
                <a:ea typeface="Microsoft YaHei" charset="0"/>
                <a:cs typeface="Arial" pitchFamily="34" charset="0"/>
              </a:rPr>
              <a:t>This product has been created in partnership with LACLINIC-MONTREUX, </a:t>
            </a:r>
            <a:r>
              <a:rPr lang="en-US" sz="1400" dirty="0" smtClean="0">
                <a:solidFill>
                  <a:srgbClr val="FFFFFF"/>
                </a:solidFill>
                <a:latin typeface="Century Gothic" pitchFamily="34" charset="0"/>
                <a:cs typeface="Arial" pitchFamily="34" charset="0"/>
              </a:rPr>
              <a:t>one of the most prestigious aesthetic medicine clinics in the world</a:t>
            </a:r>
            <a:r>
              <a:rPr lang="en-US" sz="1400" dirty="0" smtClean="0">
                <a:solidFill>
                  <a:srgbClr val="FFFFFF"/>
                </a:solidFill>
                <a:latin typeface="Century Gothic" pitchFamily="34" charset="0"/>
              </a:rPr>
              <a:t> to offer you instant radical correction. </a:t>
            </a:r>
          </a:p>
          <a:p>
            <a:pPr algn="ctr" eaLnBrk="1" hangingPunct="1"/>
            <a:endParaRPr lang="en-US" sz="1400" dirty="0" smtClean="0">
              <a:solidFill>
                <a:srgbClr val="FFFFFF"/>
              </a:solidFill>
              <a:latin typeface="Century Gothic" pitchFamily="34" charset="0"/>
            </a:endParaRPr>
          </a:p>
          <a:p>
            <a:r>
              <a:rPr lang="en-US" sz="1400" dirty="0" smtClean="0">
                <a:solidFill>
                  <a:srgbClr val="FFFFFF"/>
                </a:solidFill>
                <a:latin typeface="Century Gothic" pitchFamily="34" charset="0"/>
              </a:rPr>
              <a:t>Day after day, dark spots, redness and imperfections are reduced, your skin is more radiant.</a:t>
            </a:r>
            <a:endParaRPr lang="en-US" sz="1400" i="1" dirty="0">
              <a:solidFill>
                <a:srgbClr val="FFFFFF"/>
              </a:solidFill>
              <a:latin typeface="Century Gothic" pitchFamily="34" charset="0"/>
            </a:endParaRPr>
          </a:p>
        </p:txBody>
      </p:sp>
      <p:sp>
        <p:nvSpPr>
          <p:cNvPr id="4" name="Rectangle 3"/>
          <p:cNvSpPr/>
          <p:nvPr/>
        </p:nvSpPr>
        <p:spPr>
          <a:xfrm>
            <a:off x="323528" y="2213679"/>
            <a:ext cx="8417480" cy="14398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8"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2278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320145"/>
            <a:ext cx="8910736" cy="5709255"/>
          </a:xfrm>
          <a:prstGeom prst="rect">
            <a:avLst/>
          </a:prstGeom>
        </p:spPr>
        <p:txBody>
          <a:bodyPr wrap="square">
            <a:spAutoFit/>
          </a:bodyPr>
          <a:lstStyle/>
          <a:p>
            <a:pPr marL="342900" indent="-342900" algn="ctr">
              <a:buFontTx/>
              <a:buAutoNum type="arabicParenR"/>
              <a:defRPr/>
            </a:pPr>
            <a:r>
              <a:rPr lang="fr-FR" sz="1400" b="1" i="0" dirty="0" smtClean="0">
                <a:solidFill>
                  <a:srgbClr val="FFFFFF"/>
                </a:solidFill>
                <a:latin typeface="Century Gothic" pitchFamily="18" charset="0"/>
              </a:rPr>
              <a:t>Re-PLASTY LASERIST PRODUCTS DEVELOPED IN ASSOCIATION WITH LACLINIC-MONTREUX FOR RESULTS THAT ECHO THE EFFECTIVENESS OF AESTHETIC MEDICINE </a:t>
            </a:r>
          </a:p>
          <a:p>
            <a:pPr algn="ctr">
              <a:defRPr/>
            </a:pPr>
            <a:r>
              <a:rPr lang="fr-FR" sz="1400" b="0" i="0" dirty="0" smtClean="0">
                <a:solidFill>
                  <a:srgbClr val="FFFFFF"/>
                </a:solidFill>
                <a:latin typeface="Century Gothic" pitchFamily="18" charset="0"/>
              </a:rPr>
              <a:t>"Madam, Re-PLASTY products are developed in association with LACLINIC-MONTREUX, a prestigious aesthetic medicine and aesthetic surgery clinic in Switzerland, to provide you with, in this case, the home reproduction of a laser treatment as practiced at LACLINIC-MONTREUX, with results that echo its effectiveness.</a:t>
            </a:r>
          </a:p>
          <a:p>
            <a:pPr algn="ctr">
              <a:defRPr/>
            </a:pPr>
            <a:endParaRPr lang="fr-FR" sz="1400" dirty="0" smtClean="0">
              <a:solidFill>
                <a:schemeClr val="bg1"/>
              </a:solidFill>
              <a:latin typeface="Century Gothic" pitchFamily="34" charset="0"/>
            </a:endParaRP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2) INSTANTLY VISIBLE RESULTS  </a:t>
            </a:r>
          </a:p>
          <a:p>
            <a:pPr marL="0" lvl="1" algn="ctr">
              <a:defRPr/>
            </a:pPr>
            <a:r>
              <a:rPr lang="fr-FR" sz="1400" b="0" i="0" dirty="0" smtClean="0">
                <a:solidFill>
                  <a:srgbClr val="FFFFFF"/>
                </a:solidFill>
                <a:latin typeface="Century Gothic" pitchFamily="18" charset="0"/>
              </a:rPr>
              <a:t>"Indeed, with its high concentration of active ingredients, Re-PLASTY products give you instantly visible results. </a:t>
            </a:r>
          </a:p>
          <a:p>
            <a:pPr marL="0" lvl="1" algn="ctr">
              <a:defRPr/>
            </a:pPr>
            <a:r>
              <a:rPr lang="fr-FR" sz="1400" b="0" i="0" dirty="0" smtClean="0">
                <a:solidFill>
                  <a:srgbClr val="FFFFFF"/>
                </a:solidFill>
                <a:latin typeface="Century Gothic" pitchFamily="18" charset="0"/>
              </a:rPr>
              <a:t>We have scientific tests proving that in 1 month of applying Re-PLASTY LASERIST, we can achieve results which are equivalent to a Laser session at LACLINIC-MONTREUX." </a:t>
            </a:r>
          </a:p>
          <a:p>
            <a:pPr marL="0" lvl="1" algn="ctr">
              <a:defRPr/>
            </a:pPr>
            <a:endParaRPr lang="fr-FR" sz="1400" dirty="0" smtClean="0">
              <a:solidFill>
                <a:schemeClr val="bg1"/>
              </a:solidFill>
              <a:latin typeface="Century Gothic" pitchFamily="34" charset="0"/>
            </a:endParaRPr>
          </a:p>
          <a:p>
            <a:pPr marL="0" lvl="1"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3) ADVANTAGES OF USING THE Re-PLASTY RANGE  </a:t>
            </a:r>
          </a:p>
          <a:p>
            <a:pPr algn="ctr">
              <a:defRPr/>
            </a:pPr>
            <a:r>
              <a:rPr lang="fr-FR" sz="1400" b="1" i="0" dirty="0" smtClean="0">
                <a:solidFill>
                  <a:srgbClr val="FFFFFF"/>
                </a:solidFill>
                <a:latin typeface="Century Gothic" pitchFamily="18" charset="0"/>
              </a:rPr>
              <a:t>AN ALTERNATIVE TO AESTHETIC MEDICINE</a:t>
            </a:r>
          </a:p>
          <a:p>
            <a:pPr marL="0" lvl="1" algn="just">
              <a:spcBef>
                <a:spcPts val="600"/>
              </a:spcBef>
              <a:defRPr/>
            </a:pPr>
            <a:r>
              <a:rPr lang="fr-FR" sz="1400" b="0" i="0" dirty="0" smtClean="0">
                <a:solidFill>
                  <a:srgbClr val="FFFFFF"/>
                </a:solidFill>
                <a:latin typeface="Century Gothic" pitchFamily="18" charset="0"/>
              </a:rPr>
              <a:t>"The Re-PLASTY Laserist solution is less restrictive than a laser session in aesthetic medicine, because in the case of a laser session you must not expose your skin to the sun before or after the procedure, and if you undergo an ablative laser procedure, you have to endure social exclusion for 7 days due to redness and slight burning.</a:t>
            </a:r>
          </a:p>
          <a:p>
            <a:pPr marL="0" lvl="1" algn="just">
              <a:spcBef>
                <a:spcPts val="600"/>
              </a:spcBef>
              <a:defRPr/>
            </a:pPr>
            <a:endParaRPr lang="fr-FR" sz="1400" b="1" dirty="0" smtClean="0">
              <a:solidFill>
                <a:schemeClr val="bg1"/>
              </a:solidFill>
              <a:latin typeface="Century Gothic" pitchFamily="34" charset="0"/>
            </a:endParaRPr>
          </a:p>
          <a:p>
            <a:pPr algn="ctr">
              <a:defRPr/>
            </a:pPr>
            <a:r>
              <a:rPr lang="fr-FR" sz="1400" b="1" dirty="0" smtClean="0">
                <a:solidFill>
                  <a:srgbClr val="FFFFFF"/>
                </a:solidFill>
                <a:latin typeface="Century Gothic" pitchFamily="18" charset="0"/>
              </a:rPr>
              <a:t>4) SUMPTUOUS TEXTURES</a:t>
            </a:r>
          </a:p>
          <a:p>
            <a:pPr algn="ctr">
              <a:defRPr/>
            </a:pPr>
            <a:r>
              <a:rPr lang="fr-FR" sz="1400" b="0" i="0" dirty="0" smtClean="0">
                <a:solidFill>
                  <a:srgbClr val="FFFFFF"/>
                </a:solidFill>
                <a:latin typeface="Century Gothic" pitchFamily="18" charset="0"/>
              </a:rPr>
              <a:t>"As well as their extreme effectiveness, our products have extremely sensorial textures" </a:t>
            </a:r>
          </a:p>
          <a:p>
            <a:pPr marL="0" lvl="1" algn="just">
              <a:spcBef>
                <a:spcPts val="600"/>
              </a:spcBef>
              <a:defRPr/>
            </a:pPr>
            <a:endParaRPr lang="fr-FR" sz="1400" dirty="0">
              <a:solidFill>
                <a:schemeClr val="bg1"/>
              </a:solidFill>
              <a:latin typeface="Century Gothic" pitchFamily="34" charset="0"/>
            </a:endParaRPr>
          </a:p>
        </p:txBody>
      </p:sp>
      <p:sp>
        <p:nvSpPr>
          <p:cNvPr id="3" name="Text Box 3"/>
          <p:cNvSpPr txBox="1">
            <a:spLocks noChangeArrowheads="1"/>
          </p:cNvSpPr>
          <p:nvPr/>
        </p:nvSpPr>
        <p:spPr bwMode="auto">
          <a:xfrm>
            <a:off x="1475656" y="116632"/>
            <a:ext cx="764294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4 REASONS TO PURCHASE Re-PLASTY LASERIST                                                              (LINK TO AESTHETIC MEDICINE)</a:t>
            </a:r>
          </a:p>
        </p:txBody>
      </p:sp>
    </p:spTree>
    <p:extLst>
      <p:ext uri="{BB962C8B-B14F-4D97-AF65-F5344CB8AC3E}">
        <p14:creationId xmlns:p14="http://schemas.microsoft.com/office/powerpoint/2010/main" val="37939997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3- </a:t>
            </a:r>
            <a:r>
              <a:rPr lang="fr-FR" sz="2800" b="0" i="0" dirty="0" smtClean="0">
                <a:solidFill>
                  <a:srgbClr val="B5A692"/>
                </a:solidFill>
                <a:latin typeface="Century Gothic" pitchFamily="18" charset="0"/>
              </a:rPr>
              <a:t>Re-PLASTY LASERIST                                         </a:t>
            </a:r>
            <a:r>
              <a:rPr lang="fr-FR" sz="1600" b="0" i="0" dirty="0" smtClean="0">
                <a:solidFill>
                  <a:srgbClr val="FFFFFF"/>
                </a:solidFill>
                <a:latin typeface="Century Gothic" pitchFamily="18" charset="0"/>
              </a:rPr>
              <a:t>PRESENTATION</a:t>
            </a:r>
          </a:p>
        </p:txBody>
      </p:sp>
      <p:sp>
        <p:nvSpPr>
          <p:cNvPr id="13" name="Text Box 3"/>
          <p:cNvSpPr txBox="1">
            <a:spLocks noChangeArrowheads="1"/>
          </p:cNvSpPr>
          <p:nvPr/>
        </p:nvSpPr>
        <p:spPr bwMode="auto">
          <a:xfrm>
            <a:off x="3419872" y="2708920"/>
            <a:ext cx="5770737" cy="2616101"/>
          </a:xfrm>
          <a:prstGeom prst="rect">
            <a:avLst/>
          </a:prstGeom>
          <a:noFill/>
          <a:ln w="9525">
            <a:noFill/>
            <a:miter lim="800000"/>
            <a:headEnd/>
            <a:tailEnd/>
          </a:ln>
          <a:effectLst/>
        </p:spPr>
        <p:txBody>
          <a:bodyPr wrap="square">
            <a:spAutoFit/>
          </a:bodyPr>
          <a:lstStyle/>
          <a:p>
            <a:pPr eaLnBrk="0" hangingPunct="0">
              <a:lnSpc>
                <a:spcPct val="90000"/>
              </a:lnSpc>
              <a:spcBef>
                <a:spcPct val="50000"/>
              </a:spcBef>
              <a:defRPr/>
            </a:pPr>
            <a:r>
              <a:rPr lang="fr-FR" sz="2000" b="0" i="0" dirty="0" smtClean="0">
                <a:solidFill>
                  <a:srgbClr val="FFFFFF"/>
                </a:solidFill>
                <a:latin typeface="Century Gothic" pitchFamily="18" charset="0"/>
              </a:rPr>
              <a:t>MIMICS A SESSION OF INTENSE PULSED LIGHT</a:t>
            </a:r>
          </a:p>
          <a:p>
            <a:pPr>
              <a:lnSpc>
                <a:spcPct val="40000"/>
              </a:lnSpc>
              <a:spcBef>
                <a:spcPct val="50000"/>
              </a:spcBef>
            </a:pPr>
            <a:endParaRPr lang="fr-FR" sz="2000" dirty="0">
              <a:solidFill>
                <a:schemeClr val="bg1"/>
              </a:solidFill>
              <a:latin typeface="Century Gothic" pitchFamily="34" charset="0"/>
            </a:endParaRPr>
          </a:p>
          <a:p>
            <a:pPr>
              <a:lnSpc>
                <a:spcPct val="90000"/>
              </a:lnSpc>
              <a:spcBef>
                <a:spcPct val="50000"/>
              </a:spcBef>
            </a:pPr>
            <a:r>
              <a:rPr lang="fr-FR" sz="2000" b="0" i="0" dirty="0" smtClean="0">
                <a:solidFill>
                  <a:srgbClr val="FFFFFF"/>
                </a:solidFill>
                <a:latin typeface="Century Gothic" pitchFamily="18" charset="0"/>
              </a:rPr>
              <a:t>AN ULTRA CONCENTRATED AND BRIGHTENING FORMULA TO FIGHT AGAINST PIGMENTATION FLAWS: </a:t>
            </a:r>
          </a:p>
          <a:p>
            <a:pPr>
              <a:lnSpc>
                <a:spcPct val="90000"/>
              </a:lnSpc>
              <a:spcBef>
                <a:spcPct val="50000"/>
              </a:spcBef>
            </a:pPr>
            <a:r>
              <a:rPr lang="fr-FR" sz="2000" b="0" i="0" dirty="0" smtClean="0">
                <a:solidFill>
                  <a:srgbClr val="FFFFFF"/>
                </a:solidFill>
                <a:latin typeface="Century Gothic" pitchFamily="18" charset="0"/>
              </a:rPr>
              <a:t>LASERIST SOLUTION HIGHLY CONCENTRATED IN LHA</a:t>
            </a:r>
          </a:p>
        </p:txBody>
      </p:sp>
      <p:pic>
        <p:nvPicPr>
          <p:cNvPr id="9"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20682" t="20747" r="21809" b="7722"/>
          <a:stretch>
            <a:fillRect/>
          </a:stretch>
        </p:blipFill>
        <p:spPr bwMode="auto">
          <a:xfrm>
            <a:off x="0" y="1182688"/>
            <a:ext cx="3425825"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500404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LASERIST</a:t>
            </a:r>
          </a:p>
        </p:txBody>
      </p:sp>
    </p:spTree>
    <p:extLst>
      <p:ext uri="{BB962C8B-B14F-4D97-AF65-F5344CB8AC3E}">
        <p14:creationId xmlns:p14="http://schemas.microsoft.com/office/powerpoint/2010/main" val="1801094171"/>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3- </a:t>
            </a:r>
            <a:r>
              <a:rPr lang="fr-FR" sz="2800" b="0" i="0" dirty="0" smtClean="0">
                <a:solidFill>
                  <a:srgbClr val="B5A692"/>
                </a:solidFill>
                <a:latin typeface="Century Gothic" pitchFamily="18" charset="0"/>
              </a:rPr>
              <a:t>Re-PLASTY LASERIST                       </a:t>
            </a:r>
            <a:r>
              <a:rPr lang="fr-FR" sz="1600" b="0" i="0" dirty="0" smtClean="0">
                <a:solidFill>
                  <a:srgbClr val="FFFFFF"/>
                </a:solidFill>
                <a:latin typeface="Century Gothic" pitchFamily="18" charset="0"/>
              </a:rPr>
              <a:t>STAR ACTIVE INGREDIENTS</a:t>
            </a:r>
          </a:p>
        </p:txBody>
      </p:sp>
      <p:sp>
        <p:nvSpPr>
          <p:cNvPr id="26" name="Rectangle 25"/>
          <p:cNvSpPr/>
          <p:nvPr/>
        </p:nvSpPr>
        <p:spPr>
          <a:xfrm>
            <a:off x="3477370" y="2420888"/>
            <a:ext cx="4983062" cy="3529845"/>
          </a:xfrm>
          <a:prstGeom prst="rect">
            <a:avLst/>
          </a:prstGeom>
          <a:no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27" name="ZoneTexte 26"/>
          <p:cNvSpPr txBox="1"/>
          <p:nvPr/>
        </p:nvSpPr>
        <p:spPr>
          <a:xfrm rot="5400000">
            <a:off x="7289719" y="4337228"/>
            <a:ext cx="2998787" cy="369332"/>
          </a:xfrm>
          <a:prstGeom prst="rect">
            <a:avLst/>
          </a:prstGeom>
          <a:noFill/>
        </p:spPr>
        <p:txBody>
          <a:bodyPr wrap="square" rtlCol="0">
            <a:spAutoFit/>
          </a:bodyPr>
          <a:lstStyle/>
          <a:p>
            <a:r>
              <a:rPr lang="fr-FR" sz="1800" b="0" i="0" dirty="0" smtClean="0">
                <a:solidFill>
                  <a:srgbClr val="FFFFFF"/>
                </a:solidFill>
                <a:latin typeface="Century Gothic" pitchFamily="18" charset="0"/>
              </a:rPr>
              <a:t>LASERIST-SOLUTION</a:t>
            </a:r>
          </a:p>
        </p:txBody>
      </p:sp>
      <p:sp>
        <p:nvSpPr>
          <p:cNvPr id="25" name="Rectangle 20"/>
          <p:cNvSpPr>
            <a:spLocks noChangeArrowheads="1"/>
          </p:cNvSpPr>
          <p:nvPr/>
        </p:nvSpPr>
        <p:spPr bwMode="auto">
          <a:xfrm>
            <a:off x="1485330" y="3733001"/>
            <a:ext cx="7104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b="0" i="0" dirty="0" smtClean="0">
                <a:solidFill>
                  <a:srgbClr val="B5A692"/>
                </a:solidFill>
                <a:latin typeface="Century Gothic" pitchFamily="18" charset="0"/>
              </a:rPr>
              <a:t>LHA </a:t>
            </a:r>
          </a:p>
        </p:txBody>
      </p:sp>
      <p:pic>
        <p:nvPicPr>
          <p:cNvPr id="29"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r="-75" b="-224"/>
          <a:stretch>
            <a:fillRect/>
          </a:stretch>
        </p:blipFill>
        <p:spPr bwMode="auto">
          <a:xfrm>
            <a:off x="0" y="1860793"/>
            <a:ext cx="3446519" cy="1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12"/>
          <p:cNvSpPr txBox="1">
            <a:spLocks noChangeArrowheads="1"/>
          </p:cNvSpPr>
          <p:nvPr/>
        </p:nvSpPr>
        <p:spPr bwMode="auto">
          <a:xfrm>
            <a:off x="3490863" y="2537609"/>
            <a:ext cx="489756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LASERIST SOLUTION</a:t>
            </a:r>
          </a:p>
          <a:p>
            <a:pPr>
              <a:spcBef>
                <a:spcPct val="30000"/>
              </a:spcBef>
            </a:pPr>
            <a:r>
              <a:rPr lang="fr-FR" sz="1600" b="0" i="0" dirty="0" smtClean="0">
                <a:solidFill>
                  <a:srgbClr val="B5A692"/>
                </a:solidFill>
                <a:latin typeface="Century Gothic" pitchFamily="18" charset="0"/>
              </a:rPr>
              <a:t>Overall action on pigmentation spots and irregularities. </a:t>
            </a:r>
            <a:r>
              <a:rPr lang="fr-FR" sz="1600" dirty="0" smtClean="0"/>
              <a:t/>
            </a:r>
            <a:br>
              <a:rPr lang="fr-FR" sz="1600" dirty="0" smtClean="0"/>
            </a:br>
            <a:r>
              <a:rPr lang="fr-FR" sz="1600" b="0" i="0" dirty="0" smtClean="0">
                <a:solidFill>
                  <a:srgbClr val="B5A692"/>
                </a:solidFill>
                <a:latin typeface="Century Gothic" pitchFamily="18" charset="0"/>
              </a:rPr>
              <a:t>It is composed of a unique and patented combination of cutting-edge depigmentation molecules.</a:t>
            </a:r>
          </a:p>
          <a:p>
            <a:pPr>
              <a:spcBef>
                <a:spcPct val="30000"/>
              </a:spcBef>
            </a:pPr>
            <a:r>
              <a:rPr lang="fr-FR" sz="1600" b="0" i="0" dirty="0" smtClean="0">
                <a:solidFill>
                  <a:srgbClr val="B5A692"/>
                </a:solidFill>
                <a:latin typeface="Century Gothic" pitchFamily="18" charset="0"/>
              </a:rPr>
              <a:t>Laserist-solution is composed of: </a:t>
            </a:r>
          </a:p>
          <a:p>
            <a:pPr marL="285750" indent="-285750">
              <a:spcBef>
                <a:spcPct val="30000"/>
              </a:spcBef>
              <a:buFontTx/>
              <a:buChar char="-"/>
            </a:pPr>
            <a:r>
              <a:rPr lang="fr-FR" sz="1600" b="0" i="0" dirty="0" smtClean="0">
                <a:solidFill>
                  <a:srgbClr val="B5A692"/>
                </a:solidFill>
                <a:latin typeface="Century Gothic" pitchFamily="18" charset="0"/>
              </a:rPr>
              <a:t>LHA</a:t>
            </a:r>
          </a:p>
          <a:p>
            <a:pPr marL="285750" indent="-285750">
              <a:spcBef>
                <a:spcPct val="30000"/>
              </a:spcBef>
              <a:buFontTx/>
              <a:buChar char="-"/>
            </a:pPr>
            <a:r>
              <a:rPr lang="fr-FR" sz="1600" b="0" i="0" dirty="0" smtClean="0">
                <a:solidFill>
                  <a:srgbClr val="B5A692"/>
                </a:solidFill>
                <a:latin typeface="Century Gothic" pitchFamily="18" charset="0"/>
              </a:rPr>
              <a:t>White ceramides</a:t>
            </a:r>
          </a:p>
          <a:p>
            <a:pPr marL="285750" indent="-285750">
              <a:spcBef>
                <a:spcPct val="30000"/>
              </a:spcBef>
              <a:buFontTx/>
              <a:buChar char="-"/>
            </a:pPr>
            <a:r>
              <a:rPr lang="fr-FR" sz="1600" b="0" i="0" dirty="0" smtClean="0">
                <a:solidFill>
                  <a:srgbClr val="B5A692"/>
                </a:solidFill>
                <a:latin typeface="Century Gothic" pitchFamily="18" charset="0"/>
              </a:rPr>
              <a:t>Vitamin CG</a:t>
            </a:r>
          </a:p>
          <a:p>
            <a:pPr marL="285750" indent="-285750">
              <a:spcBef>
                <a:spcPct val="30000"/>
              </a:spcBef>
              <a:buFontTx/>
              <a:buChar char="-"/>
            </a:pPr>
            <a:r>
              <a:rPr lang="fr-FR" sz="1600" b="0" i="0" dirty="0" smtClean="0">
                <a:solidFill>
                  <a:srgbClr val="B5A692"/>
                </a:solidFill>
                <a:latin typeface="Century Gothic" pitchFamily="18" charset="0"/>
              </a:rPr>
              <a:t>Red algae extract </a:t>
            </a:r>
          </a:p>
        </p:txBody>
      </p:sp>
      <p:sp>
        <p:nvSpPr>
          <p:cNvPr id="34" name="Text Box 15"/>
          <p:cNvSpPr txBox="1">
            <a:spLocks noChangeArrowheads="1"/>
          </p:cNvSpPr>
          <p:nvPr/>
        </p:nvSpPr>
        <p:spPr bwMode="auto">
          <a:xfrm>
            <a:off x="3419872" y="6309321"/>
            <a:ext cx="5930968" cy="480131"/>
          </a:xfrm>
          <a:prstGeom prst="rect">
            <a:avLst/>
          </a:prstGeom>
          <a:noFill/>
          <a:ln w="9525">
            <a:noFill/>
            <a:miter lim="800000"/>
            <a:headEnd/>
            <a:tailEnd/>
          </a:ln>
          <a:effectLst/>
        </p:spPr>
        <p:txBody>
          <a:bodyPr wrap="square">
            <a:spAutoFit/>
          </a:bodyPr>
          <a:lstStyle/>
          <a:p>
            <a:pPr eaLnBrk="0" hangingPunct="0">
              <a:lnSpc>
                <a:spcPct val="70000"/>
              </a:lnSpc>
              <a:spcBef>
                <a:spcPct val="50000"/>
              </a:spcBef>
              <a:defRPr/>
            </a:pPr>
            <a:r>
              <a:rPr lang="fr-FR" sz="1400" b="0" i="0" dirty="0" smtClean="0">
                <a:solidFill>
                  <a:srgbClr val="B5A692"/>
                </a:solidFill>
                <a:latin typeface="Helvetica Neue" pitchFamily="18" charset="0"/>
              </a:rPr>
              <a:t>UVA/UVB SUNSCREENS</a:t>
            </a:r>
          </a:p>
          <a:p>
            <a:pPr eaLnBrk="0" hangingPunct="0">
              <a:lnSpc>
                <a:spcPct val="60000"/>
              </a:lnSpc>
              <a:spcBef>
                <a:spcPct val="50000"/>
              </a:spcBef>
              <a:defRPr/>
            </a:pPr>
            <a:r>
              <a:rPr lang="fr-FR" sz="1400" b="0" i="0" dirty="0" smtClean="0">
                <a:solidFill>
                  <a:srgbClr val="B5A692"/>
                </a:solidFill>
                <a:latin typeface="Helvetica Neue" pitchFamily="18" charset="0"/>
              </a:rPr>
              <a:t>Protection against photo-ageing, prevention of dark spots and wrinkles  </a:t>
            </a:r>
          </a:p>
        </p:txBody>
      </p:sp>
      <p:pic>
        <p:nvPicPr>
          <p:cNvPr id="17" name="Picture 3" descr="F:\HR CLAIRE\MENU DE SOIN HR 2012\WeTransfer-49qr4LD0\LAS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4" descr="palmaria_palmat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579" b="13427"/>
          <a:stretch/>
        </p:blipFill>
        <p:spPr bwMode="auto">
          <a:xfrm>
            <a:off x="0" y="4437112"/>
            <a:ext cx="3459772" cy="179977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45"/>
          <p:cNvSpPr>
            <a:spLocks noChangeArrowheads="1"/>
          </p:cNvSpPr>
          <p:nvPr>
            <p:custDataLst>
              <p:tags r:id="rId1"/>
            </p:custDataLst>
          </p:nvPr>
        </p:nvSpPr>
        <p:spPr bwMode="auto">
          <a:xfrm>
            <a:off x="827584" y="6284059"/>
            <a:ext cx="1984116" cy="1692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nSpc>
                <a:spcPct val="110000"/>
              </a:lnSpc>
            </a:pPr>
            <a:r>
              <a:rPr lang="fr-FR" sz="1000" b="0" i="0" dirty="0" smtClean="0">
                <a:solidFill>
                  <a:srgbClr val="B5A692"/>
                </a:solidFill>
                <a:latin typeface="Century Gothic" pitchFamily="18" charset="0"/>
              </a:rPr>
              <a:t>RED ALGAE EXTRACT </a:t>
            </a:r>
          </a:p>
        </p:txBody>
      </p:sp>
      <p:sp>
        <p:nvSpPr>
          <p:cNvPr id="15" name="Text Box 3"/>
          <p:cNvSpPr txBox="1">
            <a:spLocks noChangeArrowheads="1"/>
          </p:cNvSpPr>
          <p:nvPr/>
        </p:nvSpPr>
        <p:spPr bwMode="auto">
          <a:xfrm>
            <a:off x="4788024"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LASERIST</a:t>
            </a:r>
          </a:p>
        </p:txBody>
      </p:sp>
    </p:spTree>
    <p:extLst>
      <p:ext uri="{BB962C8B-B14F-4D97-AF65-F5344CB8AC3E}">
        <p14:creationId xmlns:p14="http://schemas.microsoft.com/office/powerpoint/2010/main" val="1480928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536950" y="260648"/>
            <a:ext cx="5518151" cy="707886"/>
          </a:xfrm>
          <a:prstGeom prst="rect">
            <a:avLst/>
          </a:prstGeom>
          <a:noFill/>
          <a:ln w="9525">
            <a:noFill/>
            <a:miter lim="800000"/>
            <a:headEnd/>
            <a:tailEnd/>
          </a:ln>
        </p:spPr>
        <p:txBody>
          <a:bodyPr>
            <a:spAutoFit/>
          </a:bodyPr>
          <a:lstStyle/>
          <a:p>
            <a:pPr algn="r" fontAlgn="base">
              <a:spcAft>
                <a:spcPct val="0"/>
              </a:spcAft>
            </a:pPr>
            <a:r>
              <a:rPr lang="en-US" sz="2400" dirty="0">
                <a:solidFill>
                  <a:srgbClr val="B5A692"/>
                </a:solidFill>
                <a:ea typeface="ＭＳ Ｐゴシック" pitchFamily="34" charset="-128"/>
              </a:rPr>
              <a:t>THE </a:t>
            </a:r>
            <a:r>
              <a:rPr lang="en-US" sz="2400" dirty="0" smtClean="0">
                <a:solidFill>
                  <a:srgbClr val="B5A692"/>
                </a:solidFill>
                <a:ea typeface="ＭＳ Ｐゴシック" pitchFamily="34" charset="-128"/>
              </a:rPr>
              <a:t>SKIN</a:t>
            </a:r>
            <a:endParaRPr lang="en-US" sz="2100" dirty="0" smtClean="0">
              <a:solidFill>
                <a:srgbClr val="B5A692"/>
              </a:solidFill>
              <a:ea typeface="ＭＳ Ｐゴシック" pitchFamily="34" charset="-128"/>
            </a:endParaRPr>
          </a:p>
          <a:p>
            <a:pPr algn="r" fontAlgn="base">
              <a:spcAft>
                <a:spcPct val="0"/>
              </a:spcAft>
            </a:pPr>
            <a:r>
              <a:rPr lang="en-US" sz="1600" dirty="0" smtClean="0">
                <a:solidFill>
                  <a:srgbClr val="FFFFFF"/>
                </a:solidFill>
                <a:ea typeface="ＭＳ Ｐゴシック" pitchFamily="34" charset="-128"/>
              </a:rPr>
              <a:t>SKIN TYPES</a:t>
            </a:r>
          </a:p>
        </p:txBody>
      </p:sp>
      <p:graphicFrame>
        <p:nvGraphicFramePr>
          <p:cNvPr id="5" name="Tableau 4"/>
          <p:cNvGraphicFramePr>
            <a:graphicFrameLocks noGrp="1"/>
          </p:cNvGraphicFramePr>
          <p:nvPr>
            <p:extLst>
              <p:ext uri="{D42A27DB-BD31-4B8C-83A1-F6EECF244321}">
                <p14:modId xmlns:p14="http://schemas.microsoft.com/office/powerpoint/2010/main" val="2085532638"/>
              </p:ext>
            </p:extLst>
          </p:nvPr>
        </p:nvGraphicFramePr>
        <p:xfrm>
          <a:off x="216023" y="1412777"/>
          <a:ext cx="8748465" cy="4624109"/>
        </p:xfrm>
        <a:graphic>
          <a:graphicData uri="http://schemas.openxmlformats.org/drawingml/2006/table">
            <a:tbl>
              <a:tblPr firstRow="1" bandRow="1">
                <a:tableStyleId>{5C22544A-7EE6-4342-B048-85BDC9FD1C3A}</a:tableStyleId>
              </a:tblPr>
              <a:tblGrid>
                <a:gridCol w="1438596"/>
                <a:gridCol w="3830262"/>
                <a:gridCol w="3479607"/>
              </a:tblGrid>
              <a:tr h="517066">
                <a:tc>
                  <a:txBody>
                    <a:bodyPr/>
                    <a:lstStyle/>
                    <a:p>
                      <a:pPr algn="ctr"/>
                      <a:r>
                        <a:rPr lang="en-GB" sz="1200" noProof="0" dirty="0" smtClean="0">
                          <a:solidFill>
                            <a:schemeClr val="bg1"/>
                          </a:solidFill>
                        </a:rPr>
                        <a:t>SKIN TYPES</a:t>
                      </a:r>
                      <a:endParaRPr lang="en-GB" sz="1200" noProof="0" dirty="0">
                        <a:solidFill>
                          <a:schemeClr val="bg1"/>
                        </a:solidFill>
                      </a:endParaRPr>
                    </a:p>
                  </a:txBody>
                  <a:tcPr anchor="ctr">
                    <a:noFill/>
                  </a:tcPr>
                </a:tc>
                <a:tc>
                  <a:txBody>
                    <a:bodyPr/>
                    <a:lstStyle/>
                    <a:p>
                      <a:pPr algn="ctr"/>
                      <a:r>
                        <a:rPr lang="en-GB" sz="1200" noProof="0" smtClean="0">
                          <a:solidFill>
                            <a:schemeClr val="bg1"/>
                          </a:solidFill>
                        </a:rPr>
                        <a:t>VISUAL EXAMINATION</a:t>
                      </a:r>
                      <a:endParaRPr lang="en-GB" sz="1200" noProof="0">
                        <a:solidFill>
                          <a:schemeClr val="bg1"/>
                        </a:solidFill>
                      </a:endParaRPr>
                    </a:p>
                  </a:txBody>
                  <a:tcPr anchor="ctr">
                    <a:noFill/>
                  </a:tcPr>
                </a:tc>
                <a:tc>
                  <a:txBody>
                    <a:bodyPr/>
                    <a:lstStyle/>
                    <a:p>
                      <a:pPr algn="ctr"/>
                      <a:r>
                        <a:rPr lang="en-GB" sz="1200" noProof="0" smtClean="0">
                          <a:solidFill>
                            <a:schemeClr val="bg1"/>
                          </a:solidFill>
                        </a:rPr>
                        <a:t>TACTILE EXAMINATION</a:t>
                      </a:r>
                      <a:endParaRPr lang="en-GB" sz="1200" noProof="0">
                        <a:solidFill>
                          <a:schemeClr val="bg1"/>
                        </a:solidFill>
                      </a:endParaRPr>
                    </a:p>
                  </a:txBody>
                  <a:tcPr anchor="ctr">
                    <a:noFill/>
                  </a:tcPr>
                </a:tc>
              </a:tr>
              <a:tr h="293963">
                <a:tc rowSpan="2">
                  <a:txBody>
                    <a:bodyPr/>
                    <a:lstStyle/>
                    <a:p>
                      <a:pPr algn="ctr"/>
                      <a:r>
                        <a:rPr lang="en-GB" sz="1200" b="1" noProof="0" smtClean="0">
                          <a:solidFill>
                            <a:schemeClr val="bg1"/>
                          </a:solidFill>
                        </a:rPr>
                        <a:t>DRY SKIN</a:t>
                      </a:r>
                    </a:p>
                  </a:txBody>
                  <a:tcPr anchor="c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smtClean="0">
                          <a:solidFill>
                            <a:schemeClr val="bg1"/>
                          </a:solidFill>
                        </a:rPr>
                        <a:t>Dominant characteristic</a:t>
                      </a:r>
                      <a:r>
                        <a:rPr lang="en-GB" sz="1200" b="1" baseline="0" noProof="0" smtClean="0">
                          <a:solidFill>
                            <a:schemeClr val="bg1"/>
                          </a:solidFill>
                        </a:rPr>
                        <a:t>: lack of sebum, moisture and lipids -  the skin is "taut"</a:t>
                      </a:r>
                    </a:p>
                  </a:txBody>
                  <a:tcPr anchor="ctr">
                    <a:noFill/>
                  </a:tcPr>
                </a:tc>
                <a:tc hMerge="1">
                  <a:txBody>
                    <a:bodyPr/>
                    <a:lstStyle/>
                    <a:p>
                      <a:endParaRPr lang="fr-FR" sz="1400" dirty="0">
                        <a:solidFill>
                          <a:schemeClr val="bg1"/>
                        </a:solidFill>
                      </a:endParaRPr>
                    </a:p>
                  </a:txBody>
                  <a:tcPr anchor="ctr">
                    <a:noFill/>
                  </a:tcPr>
                </a:tc>
              </a:tr>
              <a:tr h="1322835">
                <a:tc vMerge="1">
                  <a:txBody>
                    <a:bodyPr/>
                    <a:lstStyle/>
                    <a:p>
                      <a:pPr algn="ctr"/>
                      <a:endParaRPr lang="fr-FR" sz="1400" b="1" dirty="0" smtClean="0">
                        <a:solidFill>
                          <a:schemeClr val="bg1"/>
                        </a:solidFill>
                      </a:endParaRPr>
                    </a:p>
                  </a:txBody>
                  <a:tcPr anchor="ctr">
                    <a:noFill/>
                  </a:tcPr>
                </a:tc>
                <a:tc>
                  <a:txBody>
                    <a:bodyPr/>
                    <a:lstStyle/>
                    <a:p>
                      <a:r>
                        <a:rPr lang="en-GB" sz="1200" noProof="0" dirty="0" smtClean="0">
                          <a:solidFill>
                            <a:schemeClr val="bg1"/>
                          </a:solidFill>
                        </a:rPr>
                        <a:t>Numerous</a:t>
                      </a:r>
                      <a:r>
                        <a:rPr lang="en-GB" sz="1200" baseline="0" noProof="0" dirty="0" smtClean="0">
                          <a:solidFill>
                            <a:schemeClr val="bg1"/>
                          </a:solidFill>
                        </a:rPr>
                        <a:t> fine lines</a:t>
                      </a:r>
                      <a:endParaRPr lang="en-GB" sz="1200" noProof="0" dirty="0" smtClean="0">
                        <a:solidFill>
                          <a:schemeClr val="bg1"/>
                        </a:solidFill>
                      </a:endParaRPr>
                    </a:p>
                    <a:p>
                      <a:r>
                        <a:rPr lang="en-GB" sz="1200" noProof="0" dirty="0" smtClean="0">
                          <a:solidFill>
                            <a:schemeClr val="bg1"/>
                          </a:solidFill>
                        </a:rPr>
                        <a:t>Tight pores, fine skin texture</a:t>
                      </a:r>
                    </a:p>
                    <a:p>
                      <a:r>
                        <a:rPr lang="en-GB" sz="1200" noProof="0" dirty="0" smtClean="0">
                          <a:solidFill>
                            <a:schemeClr val="bg1"/>
                          </a:solidFill>
                        </a:rPr>
                        <a:t>Redness, dry patches</a:t>
                      </a:r>
                    </a:p>
                    <a:p>
                      <a:r>
                        <a:rPr lang="en-GB" sz="1200" noProof="0" dirty="0" smtClean="0">
                          <a:solidFill>
                            <a:schemeClr val="bg1"/>
                          </a:solidFill>
                        </a:rPr>
                        <a:t>Desquamation</a:t>
                      </a:r>
                      <a:endParaRPr lang="en-GB" sz="1200" baseline="0" noProof="0" dirty="0" smtClean="0">
                        <a:solidFill>
                          <a:schemeClr val="bg1"/>
                        </a:solidFill>
                      </a:endParaRPr>
                    </a:p>
                    <a:p>
                      <a:r>
                        <a:rPr lang="en-GB" sz="1200" baseline="0" noProof="0" dirty="0" smtClean="0">
                          <a:solidFill>
                            <a:schemeClr val="bg1"/>
                          </a:solidFill>
                        </a:rPr>
                        <a:t>Dull complexion</a:t>
                      </a:r>
                    </a:p>
                    <a:p>
                      <a:r>
                        <a:rPr lang="en-GB" sz="1200" baseline="0" noProof="0" dirty="0" smtClean="0">
                          <a:solidFill>
                            <a:schemeClr val="bg1"/>
                          </a:solidFill>
                        </a:rPr>
                        <a:t>Makeup stays on longer</a:t>
                      </a:r>
                      <a:endParaRPr lang="en-GB" sz="1200" noProof="0" dirty="0">
                        <a:solidFill>
                          <a:schemeClr val="bg1"/>
                        </a:solidFill>
                      </a:endParaRPr>
                    </a:p>
                  </a:txBody>
                  <a:tcPr anchor="ctr">
                    <a:noFill/>
                  </a:tcPr>
                </a:tc>
                <a:tc>
                  <a:txBody>
                    <a:bodyPr/>
                    <a:lstStyle/>
                    <a:p>
                      <a:pPr algn="ctr"/>
                      <a:r>
                        <a:rPr lang="en-GB" sz="1200" noProof="0" smtClean="0">
                          <a:solidFill>
                            <a:schemeClr val="bg1"/>
                          </a:solidFill>
                        </a:rPr>
                        <a:t>Thin, rough skin</a:t>
                      </a:r>
                      <a:endParaRPr lang="en-GB" sz="1200" baseline="0" noProof="0" smtClean="0">
                        <a:solidFill>
                          <a:schemeClr val="bg1"/>
                        </a:solidFill>
                      </a:endParaRPr>
                    </a:p>
                    <a:p>
                      <a:pPr algn="ctr"/>
                      <a:r>
                        <a:rPr lang="en-GB" sz="1200" baseline="0" noProof="0" smtClean="0">
                          <a:solidFill>
                            <a:schemeClr val="bg1"/>
                          </a:solidFill>
                        </a:rPr>
                        <a:t>Loss of suppleness and elasticity</a:t>
                      </a:r>
                    </a:p>
                    <a:p>
                      <a:pPr algn="ctr"/>
                      <a:r>
                        <a:rPr lang="en-GB" sz="1200" baseline="0" noProof="0" smtClean="0">
                          <a:solidFill>
                            <a:schemeClr val="bg1"/>
                          </a:solidFill>
                        </a:rPr>
                        <a:t>Skin is easily dehydrated</a:t>
                      </a:r>
                      <a:endParaRPr lang="en-GB" sz="1200" noProof="0">
                        <a:solidFill>
                          <a:schemeClr val="bg1"/>
                        </a:solidFill>
                      </a:endParaRPr>
                    </a:p>
                  </a:txBody>
                  <a:tcPr anchor="ctr">
                    <a:noFill/>
                  </a:tcPr>
                </a:tc>
              </a:tr>
              <a:tr h="293963">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smtClean="0">
                          <a:solidFill>
                            <a:schemeClr val="bg1"/>
                          </a:solidFill>
                        </a:rPr>
                        <a:t>OILY SKIN</a:t>
                      </a:r>
                    </a:p>
                  </a:txBody>
                  <a:tcPr anchor="c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smtClean="0">
                          <a:solidFill>
                            <a:schemeClr val="bg1"/>
                          </a:solidFill>
                        </a:rPr>
                        <a:t>Dominant characteristic</a:t>
                      </a:r>
                      <a:r>
                        <a:rPr lang="en-GB" sz="1200" b="1" baseline="0" noProof="0" smtClean="0">
                          <a:solidFill>
                            <a:schemeClr val="bg1"/>
                          </a:solidFill>
                        </a:rPr>
                        <a:t>: excess sebum, lipids – the skin "shines"</a:t>
                      </a:r>
                    </a:p>
                  </a:txBody>
                  <a:tcPr anchor="ctr">
                    <a:noFill/>
                  </a:tcPr>
                </a:tc>
                <a:tc hMerge="1">
                  <a:txBody>
                    <a:bodyPr/>
                    <a:lstStyle/>
                    <a:p>
                      <a:endParaRPr lang="fr-FR" sz="1400" dirty="0">
                        <a:solidFill>
                          <a:schemeClr val="bg1"/>
                        </a:solidFill>
                      </a:endParaRPr>
                    </a:p>
                  </a:txBody>
                  <a:tcPr anchor="ctr">
                    <a:noFill/>
                  </a:tcPr>
                </a:tc>
              </a:tr>
              <a:tr h="1117061">
                <a:tc vMerge="1">
                  <a:txBody>
                    <a:bodyPr/>
                    <a:lstStyle/>
                    <a:p>
                      <a:pPr algn="ctr"/>
                      <a:endParaRPr lang="fr-FR" sz="1400" b="1"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smtClean="0">
                          <a:solidFill>
                            <a:schemeClr val="bg1"/>
                          </a:solidFill>
                        </a:rPr>
                        <a:t>Enlarged pores, irregular skin texture</a:t>
                      </a:r>
                      <a:endParaRPr lang="en-GB" sz="1200" noProof="0" dirty="0" smtClean="0">
                        <a:solidFill>
                          <a:schemeClr val="bg1"/>
                        </a:solidFill>
                      </a:endParaRPr>
                    </a:p>
                    <a:p>
                      <a:r>
                        <a:rPr lang="en-GB" sz="1200" noProof="0" dirty="0" smtClean="0">
                          <a:solidFill>
                            <a:schemeClr val="bg1"/>
                          </a:solidFill>
                        </a:rPr>
                        <a:t>Shiny look, highest at midday</a:t>
                      </a:r>
                    </a:p>
                    <a:p>
                      <a:r>
                        <a:rPr lang="en-GB" sz="1200" noProof="0" dirty="0" smtClean="0">
                          <a:solidFill>
                            <a:schemeClr val="bg1"/>
                          </a:solidFill>
                        </a:rPr>
                        <a:t>The skin shines</a:t>
                      </a:r>
                    </a:p>
                    <a:p>
                      <a:r>
                        <a:rPr lang="en-GB" sz="1200" noProof="0" dirty="0" smtClean="0">
                          <a:solidFill>
                            <a:schemeClr val="bg1"/>
                          </a:solidFill>
                        </a:rPr>
                        <a:t>Presence of blackheads,</a:t>
                      </a:r>
                      <a:r>
                        <a:rPr lang="en-GB" sz="1200" baseline="0" noProof="0" dirty="0" smtClean="0">
                          <a:solidFill>
                            <a:schemeClr val="bg1"/>
                          </a:solidFill>
                        </a:rPr>
                        <a:t> acne</a:t>
                      </a:r>
                      <a:endParaRPr lang="en-GB" sz="1200" noProof="0" dirty="0" smtClean="0">
                        <a:solidFill>
                          <a:schemeClr val="bg1"/>
                        </a:solidFill>
                      </a:endParaRPr>
                    </a:p>
                    <a:p>
                      <a:r>
                        <a:rPr lang="en-GB" sz="1200" noProof="0" dirty="0" smtClean="0">
                          <a:solidFill>
                            <a:schemeClr val="bg1"/>
                          </a:solidFill>
                        </a:rPr>
                        <a:t>Makeup “changes </a:t>
                      </a:r>
                      <a:r>
                        <a:rPr lang="en-GB" sz="1200" noProof="0" dirty="0" err="1" smtClean="0">
                          <a:solidFill>
                            <a:srgbClr val="FFFFFF"/>
                          </a:solidFill>
                        </a:rPr>
                        <a:t>color</a:t>
                      </a:r>
                      <a:r>
                        <a:rPr lang="en-GB" sz="1200" noProof="0" dirty="0" smtClean="0">
                          <a:solidFill>
                            <a:schemeClr val="bg1"/>
                          </a:solidFill>
                        </a:rPr>
                        <a:t>, runs"</a:t>
                      </a:r>
                      <a:endParaRPr lang="en-GB" sz="1200" noProof="0" dirty="0">
                        <a:solidFill>
                          <a:schemeClr val="bg1"/>
                        </a:solidFill>
                      </a:endParaRPr>
                    </a:p>
                  </a:txBody>
                  <a:tcPr anchor="ctr">
                    <a:noFill/>
                  </a:tcPr>
                </a:tc>
                <a:tc>
                  <a:txBody>
                    <a:bodyPr/>
                    <a:lstStyle/>
                    <a:p>
                      <a:pPr algn="ctr"/>
                      <a:r>
                        <a:rPr lang="en-GB" sz="1200" noProof="0" dirty="0" smtClean="0">
                          <a:solidFill>
                            <a:schemeClr val="bg1"/>
                          </a:solidFill>
                        </a:rPr>
                        <a:t>Thick oily skin</a:t>
                      </a:r>
                      <a:endParaRPr lang="en-GB" sz="1200" baseline="0" noProof="0" dirty="0" smtClean="0">
                        <a:solidFill>
                          <a:schemeClr val="bg1"/>
                        </a:solidFill>
                      </a:endParaRPr>
                    </a:p>
                  </a:txBody>
                  <a:tcPr anchor="ctr">
                    <a:noFill/>
                  </a:tcPr>
                </a:tc>
              </a:tr>
              <a:tr h="288000">
                <a:tc rowSpan="2">
                  <a:txBody>
                    <a:bodyPr/>
                    <a:lstStyle/>
                    <a:p>
                      <a:pPr algn="ctr"/>
                      <a:r>
                        <a:rPr lang="en-GB" sz="1200" b="1" noProof="0" smtClean="0">
                          <a:solidFill>
                            <a:schemeClr val="bg1"/>
                          </a:solidFill>
                        </a:rPr>
                        <a:t>COMBINATION SKIN</a:t>
                      </a:r>
                      <a:endParaRPr lang="en-GB" sz="1200" b="1" noProof="0">
                        <a:solidFill>
                          <a:schemeClr val="bg1"/>
                        </a:solidFill>
                      </a:endParaRPr>
                    </a:p>
                  </a:txBody>
                  <a:tcPr anchor="c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smtClean="0">
                          <a:solidFill>
                            <a:schemeClr val="bg1"/>
                          </a:solidFill>
                        </a:rPr>
                        <a:t>Dominant characteristic: "T" zone is oily, the rest of the face is dry</a:t>
                      </a:r>
                    </a:p>
                  </a:txBody>
                  <a:tcPr anchor="ctr">
                    <a:noFill/>
                  </a:tcPr>
                </a:tc>
                <a:tc hMerge="1">
                  <a:txBody>
                    <a:bodyPr/>
                    <a:lstStyle/>
                    <a:p>
                      <a:endParaRPr lang="fr-FR" sz="1400" dirty="0">
                        <a:solidFill>
                          <a:schemeClr val="bg1"/>
                        </a:solidFill>
                      </a:endParaRPr>
                    </a:p>
                  </a:txBody>
                  <a:tcPr anchor="ctr">
                    <a:noFill/>
                  </a:tcPr>
                </a:tc>
              </a:tr>
              <a:tr h="791221">
                <a:tc vMerge="1">
                  <a:txBody>
                    <a:bodyPr/>
                    <a:lstStyle/>
                    <a:p>
                      <a:pPr algn="ctr"/>
                      <a:endParaRPr lang="fr-FR" sz="1400" b="1" dirty="0">
                        <a:solidFill>
                          <a:schemeClr val="bg1"/>
                        </a:solidFill>
                      </a:endParaRPr>
                    </a:p>
                  </a:txBody>
                  <a:tcPr anchor="ctr">
                    <a:noFill/>
                  </a:tcPr>
                </a:tc>
                <a:tc gridSpan="2">
                  <a:txBody>
                    <a:bodyPr/>
                    <a:lstStyle/>
                    <a:p>
                      <a:r>
                        <a:rPr lang="en-GB" sz="1200" noProof="0" dirty="0" smtClean="0">
                          <a:solidFill>
                            <a:schemeClr val="bg1"/>
                          </a:solidFill>
                        </a:rPr>
                        <a:t>Combination to</a:t>
                      </a:r>
                      <a:r>
                        <a:rPr lang="en-GB" sz="1200" baseline="0" noProof="0" dirty="0" smtClean="0">
                          <a:solidFill>
                            <a:schemeClr val="bg1"/>
                          </a:solidFill>
                        </a:rPr>
                        <a:t> Oily Skin – very oily </a:t>
                      </a:r>
                      <a:r>
                        <a:rPr lang="en-GB" sz="1200" b="0" baseline="0" noProof="0" dirty="0" smtClean="0">
                          <a:solidFill>
                            <a:schemeClr val="bg1"/>
                          </a:solidFill>
                        </a:rPr>
                        <a:t>"T" zone</a:t>
                      </a:r>
                      <a:r>
                        <a:rPr lang="en-GB" sz="1200" baseline="0" noProof="0" dirty="0" smtClean="0">
                          <a:solidFill>
                            <a:schemeClr val="bg1"/>
                          </a:solidFill>
                        </a:rPr>
                        <a:t>   </a:t>
                      </a:r>
                    </a:p>
                    <a:p>
                      <a:r>
                        <a:rPr lang="en-GB" sz="1200" baseline="0" noProof="0" dirty="0" smtClean="0">
                          <a:solidFill>
                            <a:schemeClr val="bg1"/>
                          </a:solidFill>
                        </a:rPr>
                        <a:t>Combination to Dry Skin – slightly oily </a:t>
                      </a:r>
                      <a:r>
                        <a:rPr lang="en-GB" sz="1200" b="0" baseline="0" noProof="0" dirty="0" smtClean="0">
                          <a:solidFill>
                            <a:schemeClr val="bg1"/>
                          </a:solidFill>
                        </a:rPr>
                        <a:t>"T" zone</a:t>
                      </a:r>
                      <a:endParaRPr lang="en-GB" sz="1200" baseline="0" noProof="0" dirty="0" smtClean="0">
                        <a:solidFill>
                          <a:schemeClr val="bg1"/>
                        </a:solidFill>
                      </a:endParaRPr>
                    </a:p>
                    <a:p>
                      <a:r>
                        <a:rPr lang="en-GB" sz="1200" baseline="0" noProof="0" dirty="0" smtClean="0">
                          <a:solidFill>
                            <a:schemeClr val="bg1"/>
                          </a:solidFill>
                        </a:rPr>
                        <a:t>The "U" zone (cheeks – chin) is uncomfortable, dry and dehydrated</a:t>
                      </a:r>
                      <a:endParaRPr lang="en-GB" sz="1200" noProof="0" dirty="0">
                        <a:solidFill>
                          <a:schemeClr val="bg1"/>
                        </a:solidFill>
                      </a:endParaRPr>
                    </a:p>
                  </a:txBody>
                  <a:tcPr anchor="ctr">
                    <a:noFill/>
                  </a:tcPr>
                </a:tc>
                <a:tc hMerge="1">
                  <a:txBody>
                    <a:bodyPr/>
                    <a:lstStyle/>
                    <a:p>
                      <a:endParaRPr lang="fr-FR" sz="1400" dirty="0">
                        <a:solidFill>
                          <a:schemeClr val="bg1"/>
                        </a:solidFill>
                      </a:endParaRPr>
                    </a:p>
                  </a:txBody>
                  <a:tcPr anchor="ctr">
                    <a:noFill/>
                  </a:tcPr>
                </a:tc>
              </a:tr>
            </a:tbl>
          </a:graphicData>
        </a:graphic>
      </p:graphicFrame>
    </p:spTree>
    <p:extLst>
      <p:ext uri="{BB962C8B-B14F-4D97-AF65-F5344CB8AC3E}">
        <p14:creationId xmlns:p14="http://schemas.microsoft.com/office/powerpoint/2010/main" val="22755226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THE RANGE </a:t>
            </a:r>
          </a:p>
        </p:txBody>
      </p:sp>
      <p:pic>
        <p:nvPicPr>
          <p:cNvPr id="51"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 descr="G:\DPLI_Commun_Helena_Rubinstein_PCI\Service\MATHILDE\Re-PLASTY\VISUEL AMBIANCE GAMME RePLASTY\BD\Packshots détourés gamme Re-PLASTY\Packshot LASERIST Deto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585906"/>
            <a:ext cx="936104" cy="113112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3"/>
          <p:cNvSpPr>
            <a:spLocks noChangeArrowheads="1"/>
          </p:cNvSpPr>
          <p:nvPr/>
        </p:nvSpPr>
        <p:spPr bwMode="auto">
          <a:xfrm>
            <a:off x="387350" y="3612654"/>
            <a:ext cx="5454650"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71" name="Rectangle 4"/>
          <p:cNvSpPr>
            <a:spLocks noChangeArrowheads="1"/>
          </p:cNvSpPr>
          <p:nvPr/>
        </p:nvSpPr>
        <p:spPr bwMode="auto">
          <a:xfrm>
            <a:off x="406400" y="4736604"/>
            <a:ext cx="5441950" cy="936625"/>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pic>
        <p:nvPicPr>
          <p:cNvPr id="72" name="Picture 19"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361900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0"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61900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1"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825" y="361900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6" descr="plus">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6550" y="6222504"/>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7" descr="plus">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050" y="6222504"/>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32"/>
          <p:cNvSpPr txBox="1">
            <a:spLocks noChangeArrowheads="1"/>
          </p:cNvSpPr>
          <p:nvPr/>
        </p:nvSpPr>
        <p:spPr bwMode="auto">
          <a:xfrm>
            <a:off x="439738" y="5674817"/>
            <a:ext cx="2538412" cy="335989"/>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fr-FR" dirty="0">
                <a:solidFill>
                  <a:schemeClr val="bg1"/>
                </a:solidFill>
              </a:rPr>
              <a:t>Laserist solution</a:t>
            </a:r>
          </a:p>
          <a:p>
            <a:pPr>
              <a:lnSpc>
                <a:spcPct val="50000"/>
              </a:lnSpc>
              <a:spcBef>
                <a:spcPct val="50000"/>
              </a:spcBef>
              <a:defRPr/>
            </a:pPr>
            <a:r>
              <a:rPr lang="fr-FR" dirty="0">
                <a:solidFill>
                  <a:schemeClr val="bg1"/>
                </a:solidFill>
              </a:rPr>
              <a:t>Hyaluronic acid</a:t>
            </a:r>
          </a:p>
        </p:txBody>
      </p:sp>
      <p:sp>
        <p:nvSpPr>
          <p:cNvPr id="78" name="Text Box 33"/>
          <p:cNvSpPr txBox="1">
            <a:spLocks noChangeArrowheads="1"/>
          </p:cNvSpPr>
          <p:nvPr/>
        </p:nvSpPr>
        <p:spPr bwMode="auto">
          <a:xfrm>
            <a:off x="468313" y="3606304"/>
            <a:ext cx="2590800" cy="40011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defRPr/>
            </a:pPr>
            <a:r>
              <a:rPr lang="fr-FR" dirty="0" smtClean="0">
                <a:solidFill>
                  <a:schemeClr val="bg1"/>
                </a:solidFill>
              </a:rPr>
              <a:t>ANTI-DARK </a:t>
            </a:r>
            <a:r>
              <a:rPr lang="fr-FR" dirty="0">
                <a:solidFill>
                  <a:schemeClr val="bg1"/>
                </a:solidFill>
              </a:rPr>
              <a:t>SPOT CONCENTRATE INTENSIVELY BRIGHTENING</a:t>
            </a:r>
          </a:p>
        </p:txBody>
      </p:sp>
      <p:sp>
        <p:nvSpPr>
          <p:cNvPr id="79" name="Text Box 34"/>
          <p:cNvSpPr txBox="1">
            <a:spLocks noChangeArrowheads="1"/>
          </p:cNvSpPr>
          <p:nvPr/>
        </p:nvSpPr>
        <p:spPr bwMode="auto">
          <a:xfrm>
            <a:off x="467544" y="4869160"/>
            <a:ext cx="2609850" cy="3968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Reduced dark spots – Restored radiance – </a:t>
            </a:r>
          </a:p>
          <a:p>
            <a:pPr eaLnBrk="1" hangingPunct="1">
              <a:defRPr/>
            </a:pPr>
            <a:r>
              <a:rPr lang="fr-FR" dirty="0">
                <a:solidFill>
                  <a:schemeClr val="bg1"/>
                </a:solidFill>
              </a:rPr>
              <a:t>Sheer skin </a:t>
            </a:r>
          </a:p>
        </p:txBody>
      </p:sp>
      <p:sp>
        <p:nvSpPr>
          <p:cNvPr id="80" name="Text Box 35"/>
          <p:cNvSpPr txBox="1">
            <a:spLocks noChangeArrowheads="1"/>
          </p:cNvSpPr>
          <p:nvPr/>
        </p:nvSpPr>
        <p:spPr bwMode="auto">
          <a:xfrm>
            <a:off x="395536" y="3933056"/>
            <a:ext cx="2692400" cy="830997"/>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The</a:t>
            </a:r>
            <a:r>
              <a:rPr lang="fr-FR" sz="1800" b="0" i="0" dirty="0" smtClean="0">
                <a:solidFill>
                  <a:srgbClr val="FFFFFF"/>
                </a:solidFill>
              </a:rPr>
              <a:t> </a:t>
            </a:r>
            <a:r>
              <a:rPr lang="fr-FR" dirty="0">
                <a:solidFill>
                  <a:schemeClr val="bg1"/>
                </a:solidFill>
              </a:rPr>
              <a:t>reproduction of a laser procedure targeting the three signs of chromatic ageing:  Dark spots – Redness – Imperfections</a:t>
            </a:r>
          </a:p>
        </p:txBody>
      </p:sp>
      <p:sp>
        <p:nvSpPr>
          <p:cNvPr id="81" name="Text Box 36"/>
          <p:cNvSpPr txBox="1">
            <a:spLocks noChangeArrowheads="1"/>
          </p:cNvSpPr>
          <p:nvPr/>
        </p:nvSpPr>
        <p:spPr bwMode="auto">
          <a:xfrm>
            <a:off x="3194050" y="3672979"/>
            <a:ext cx="2592388" cy="473206"/>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MS PGothic" pitchFamily="34" charset="-128"/>
              </a:defRPr>
            </a:lvl1pPr>
            <a:lvl2pPr marL="742950" indent="-285750" eaLnBrk="0" hangingPunct="0">
              <a:defRPr sz="1000">
                <a:solidFill>
                  <a:schemeClr val="tx1"/>
                </a:solidFill>
                <a:latin typeface="HelveticaNeueLT Com 35 Th" pitchFamily="34" charset="0"/>
                <a:ea typeface="MS PGothic" pitchFamily="34" charset="-128"/>
              </a:defRPr>
            </a:lvl2pPr>
            <a:lvl3pPr marL="1143000" indent="-228600" eaLnBrk="0" hangingPunct="0">
              <a:defRPr sz="1000">
                <a:solidFill>
                  <a:schemeClr val="tx1"/>
                </a:solidFill>
                <a:latin typeface="HelveticaNeueLT Com 35 Th" pitchFamily="34" charset="0"/>
                <a:ea typeface="MS PGothic" pitchFamily="34" charset="-128"/>
              </a:defRPr>
            </a:lvl3pPr>
            <a:lvl4pPr marL="1600200" indent="-228600" eaLnBrk="0" hangingPunct="0">
              <a:defRPr sz="1000">
                <a:solidFill>
                  <a:schemeClr val="tx1"/>
                </a:solidFill>
                <a:latin typeface="HelveticaNeueLT Com 35 Th" pitchFamily="34" charset="0"/>
                <a:ea typeface="MS PGothic" pitchFamily="34" charset="-128"/>
              </a:defRPr>
            </a:lvl4pPr>
            <a:lvl5pPr marL="2057400" indent="-228600" eaLnBrk="0" hangingPunct="0">
              <a:defRPr sz="1000">
                <a:solidFill>
                  <a:schemeClr val="tx1"/>
                </a:solidFill>
                <a:latin typeface="HelveticaNeueLT Com 35 Th"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9pPr>
          </a:lstStyle>
          <a:p>
            <a:pPr algn="ctr">
              <a:lnSpc>
                <a:spcPct val="50000"/>
              </a:lnSpc>
              <a:spcBef>
                <a:spcPct val="50000"/>
              </a:spcBef>
              <a:defRPr/>
            </a:pPr>
            <a:r>
              <a:rPr lang="fr-FR" dirty="0">
                <a:solidFill>
                  <a:schemeClr val="bg1"/>
                </a:solidFill>
                <a:ea typeface="ＭＳ Ｐゴシック" pitchFamily="34" charset="-128"/>
              </a:rPr>
              <a:t>INSTANT DARK SPOT  </a:t>
            </a:r>
          </a:p>
          <a:p>
            <a:pPr algn="ctr">
              <a:lnSpc>
                <a:spcPct val="50000"/>
              </a:lnSpc>
              <a:spcBef>
                <a:spcPct val="50000"/>
              </a:spcBef>
              <a:defRPr/>
            </a:pPr>
            <a:r>
              <a:rPr lang="fr-FR" dirty="0">
                <a:solidFill>
                  <a:schemeClr val="bg1"/>
                </a:solidFill>
                <a:ea typeface="ＭＳ Ｐゴシック" pitchFamily="34" charset="-128"/>
              </a:rPr>
              <a:t>CORRECTOR</a:t>
            </a:r>
          </a:p>
          <a:p>
            <a:pPr algn="ctr">
              <a:lnSpc>
                <a:spcPct val="50000"/>
              </a:lnSpc>
              <a:spcBef>
                <a:spcPct val="50000"/>
              </a:spcBef>
              <a:defRPr/>
            </a:pPr>
            <a:endParaRPr lang="fr-FR" sz="900" dirty="0" smtClean="0">
              <a:solidFill>
                <a:schemeClr val="bg1"/>
              </a:solidFill>
            </a:endParaRPr>
          </a:p>
        </p:txBody>
      </p:sp>
      <p:sp>
        <p:nvSpPr>
          <p:cNvPr id="82" name="Text Box 37"/>
          <p:cNvSpPr txBox="1">
            <a:spLocks noChangeArrowheads="1"/>
          </p:cNvSpPr>
          <p:nvPr/>
        </p:nvSpPr>
        <p:spPr bwMode="auto">
          <a:xfrm>
            <a:off x="3203575" y="4803279"/>
            <a:ext cx="2808288" cy="246221"/>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Reduced dark spots – Restored radiance </a:t>
            </a:r>
          </a:p>
        </p:txBody>
      </p:sp>
      <p:sp>
        <p:nvSpPr>
          <p:cNvPr id="83" name="Text Box 38"/>
          <p:cNvSpPr txBox="1">
            <a:spLocks noChangeArrowheads="1"/>
          </p:cNvSpPr>
          <p:nvPr/>
        </p:nvSpPr>
        <p:spPr bwMode="auto">
          <a:xfrm>
            <a:off x="3203575" y="4084142"/>
            <a:ext cx="2592388" cy="40011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spcBef>
                <a:spcPct val="50000"/>
              </a:spcBef>
              <a:defRPr/>
            </a:pPr>
            <a:r>
              <a:rPr lang="fr-FR" dirty="0">
                <a:solidFill>
                  <a:schemeClr val="bg1"/>
                </a:solidFill>
              </a:rPr>
              <a:t>Micro-exfoliates – Corrects and conceals dark spots </a:t>
            </a:r>
          </a:p>
        </p:txBody>
      </p:sp>
      <p:sp>
        <p:nvSpPr>
          <p:cNvPr id="84" name="Text Box 42"/>
          <p:cNvSpPr txBox="1">
            <a:spLocks noChangeArrowheads="1"/>
          </p:cNvSpPr>
          <p:nvPr/>
        </p:nvSpPr>
        <p:spPr bwMode="auto">
          <a:xfrm>
            <a:off x="3203575" y="5608142"/>
            <a:ext cx="2538413" cy="5492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MS PGothic" pitchFamily="34" charset="-128"/>
              </a:defRPr>
            </a:lvl1pPr>
            <a:lvl2pPr marL="742950" indent="-285750" eaLnBrk="0" hangingPunct="0">
              <a:defRPr sz="1000">
                <a:solidFill>
                  <a:schemeClr val="tx1"/>
                </a:solidFill>
                <a:latin typeface="HelveticaNeueLT Com 35 Th" pitchFamily="34" charset="0"/>
                <a:ea typeface="MS PGothic" pitchFamily="34" charset="-128"/>
              </a:defRPr>
            </a:lvl2pPr>
            <a:lvl3pPr marL="1143000" indent="-228600" eaLnBrk="0" hangingPunct="0">
              <a:defRPr sz="1000">
                <a:solidFill>
                  <a:schemeClr val="tx1"/>
                </a:solidFill>
                <a:latin typeface="HelveticaNeueLT Com 35 Th" pitchFamily="34" charset="0"/>
                <a:ea typeface="MS PGothic" pitchFamily="34" charset="-128"/>
              </a:defRPr>
            </a:lvl3pPr>
            <a:lvl4pPr marL="1600200" indent="-228600" eaLnBrk="0" hangingPunct="0">
              <a:defRPr sz="1000">
                <a:solidFill>
                  <a:schemeClr val="tx1"/>
                </a:solidFill>
                <a:latin typeface="HelveticaNeueLT Com 35 Th" pitchFamily="34" charset="0"/>
                <a:ea typeface="MS PGothic" pitchFamily="34" charset="-128"/>
              </a:defRPr>
            </a:lvl4pPr>
            <a:lvl5pPr marL="2057400" indent="-228600" eaLnBrk="0" hangingPunct="0">
              <a:defRPr sz="1000">
                <a:solidFill>
                  <a:schemeClr val="tx1"/>
                </a:solidFill>
                <a:latin typeface="HelveticaNeueLT Com 35 Th"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9pPr>
          </a:lstStyle>
          <a:p>
            <a:pPr eaLnBrk="1" hangingPunct="1">
              <a:defRPr/>
            </a:pPr>
            <a:r>
              <a:rPr lang="fr-FR" dirty="0">
                <a:solidFill>
                  <a:schemeClr val="bg1"/>
                </a:solidFill>
                <a:ea typeface="ＭＳ Ｐゴシック" pitchFamily="34" charset="-128"/>
              </a:rPr>
              <a:t>Laserist solution highly concentrated in LHA</a:t>
            </a:r>
          </a:p>
          <a:p>
            <a:pPr eaLnBrk="1" hangingPunct="1">
              <a:defRPr/>
            </a:pPr>
            <a:r>
              <a:rPr lang="fr-FR" dirty="0">
                <a:solidFill>
                  <a:schemeClr val="bg1"/>
                </a:solidFill>
                <a:ea typeface="ＭＳ Ｐゴシック" pitchFamily="34" charset="-128"/>
              </a:rPr>
              <a:t>Diakalite, micro-beads, pigments </a:t>
            </a:r>
          </a:p>
        </p:txBody>
      </p:sp>
      <p:pic>
        <p:nvPicPr>
          <p:cNvPr id="85" name="Picture 26" descr="Correcteur Laser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2775" y="2564904"/>
            <a:ext cx="1666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87" name="Text Box 23"/>
          <p:cNvSpPr txBox="1">
            <a:spLocks noChangeArrowheads="1"/>
          </p:cNvSpPr>
          <p:nvPr/>
        </p:nvSpPr>
        <p:spPr bwMode="auto">
          <a:xfrm rot="16200000">
            <a:off x="-273050" y="5804992"/>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TECHNOLOGY</a:t>
            </a:r>
          </a:p>
        </p:txBody>
      </p:sp>
      <p:sp>
        <p:nvSpPr>
          <p:cNvPr id="88" name="Text Box 24"/>
          <p:cNvSpPr txBox="1">
            <a:spLocks noChangeArrowheads="1"/>
          </p:cNvSpPr>
          <p:nvPr/>
        </p:nvSpPr>
        <p:spPr bwMode="auto">
          <a:xfrm rot="16200000">
            <a:off x="-273050" y="4860429"/>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700" b="0" i="0" dirty="0" smtClean="0">
                <a:solidFill>
                  <a:srgbClr val="FFFFFF"/>
                </a:solidFill>
              </a:rPr>
              <a:t>RESULTS</a:t>
            </a:r>
          </a:p>
        </p:txBody>
      </p:sp>
      <p:sp>
        <p:nvSpPr>
          <p:cNvPr id="89" name="Text Box 25"/>
          <p:cNvSpPr txBox="1">
            <a:spLocks noChangeArrowheads="1"/>
          </p:cNvSpPr>
          <p:nvPr/>
        </p:nvSpPr>
        <p:spPr bwMode="auto">
          <a:xfrm rot="16200000">
            <a:off x="-273050" y="4087317"/>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ACTION</a:t>
            </a:r>
          </a:p>
        </p:txBody>
      </p:sp>
      <p:sp>
        <p:nvSpPr>
          <p:cNvPr id="27" name="Text Box 3"/>
          <p:cNvSpPr txBox="1">
            <a:spLocks noChangeArrowheads="1"/>
          </p:cNvSpPr>
          <p:nvPr/>
        </p:nvSpPr>
        <p:spPr bwMode="auto">
          <a:xfrm>
            <a:off x="3368154"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LASERIST</a:t>
            </a:r>
          </a:p>
        </p:txBody>
      </p:sp>
    </p:spTree>
    <p:extLst>
      <p:ext uri="{BB962C8B-B14F-4D97-AF65-F5344CB8AC3E}">
        <p14:creationId xmlns:p14="http://schemas.microsoft.com/office/powerpoint/2010/main" val="326374806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THE RANGE </a:t>
            </a:r>
          </a:p>
        </p:txBody>
      </p:sp>
      <p:pic>
        <p:nvPicPr>
          <p:cNvPr id="18"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a:spLocks noChangeArrowheads="1"/>
          </p:cNvSpPr>
          <p:nvPr/>
        </p:nvSpPr>
        <p:spPr bwMode="auto">
          <a:xfrm>
            <a:off x="387350" y="3651374"/>
            <a:ext cx="5834063"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pic>
        <p:nvPicPr>
          <p:cNvPr id="20" name="Picture 19"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365772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350" y="365772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6"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413" y="365772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1"/>
          <p:cNvSpPr txBox="1">
            <a:spLocks noChangeArrowheads="1"/>
          </p:cNvSpPr>
          <p:nvPr/>
        </p:nvSpPr>
        <p:spPr bwMode="auto">
          <a:xfrm>
            <a:off x="441325" y="4156199"/>
            <a:ext cx="2916238" cy="1015663"/>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LASERIST SOLUTION</a:t>
            </a:r>
          </a:p>
          <a:p>
            <a:pPr eaLnBrk="1" hangingPunct="1">
              <a:defRPr/>
            </a:pPr>
            <a:r>
              <a:rPr lang="fr-FR" dirty="0">
                <a:solidFill>
                  <a:schemeClr val="bg1"/>
                </a:solidFill>
              </a:rPr>
              <a:t>LHA (Lipo Hydroxy Acid: salicylic acid derivative)</a:t>
            </a:r>
          </a:p>
          <a:p>
            <a:pPr eaLnBrk="1" hangingPunct="1">
              <a:defRPr/>
            </a:pPr>
            <a:r>
              <a:rPr lang="fr-FR" dirty="0">
                <a:solidFill>
                  <a:schemeClr val="bg1"/>
                </a:solidFill>
              </a:rPr>
              <a:t>White ceramides</a:t>
            </a:r>
          </a:p>
          <a:p>
            <a:pPr eaLnBrk="1" hangingPunct="1">
              <a:defRPr/>
            </a:pPr>
            <a:r>
              <a:rPr lang="fr-FR" dirty="0">
                <a:solidFill>
                  <a:schemeClr val="bg1"/>
                </a:solidFill>
              </a:rPr>
              <a:t>Vitamin CG </a:t>
            </a:r>
          </a:p>
          <a:p>
            <a:pPr eaLnBrk="1" hangingPunct="1">
              <a:defRPr/>
            </a:pPr>
            <a:r>
              <a:rPr lang="fr-FR" dirty="0">
                <a:solidFill>
                  <a:schemeClr val="bg1"/>
                </a:solidFill>
              </a:rPr>
              <a:t>Red algae extract </a:t>
            </a:r>
          </a:p>
          <a:p>
            <a:pPr eaLnBrk="1" hangingPunct="1">
              <a:defRPr/>
            </a:pPr>
            <a:endParaRPr lang="fr-FR" dirty="0" smtClean="0">
              <a:solidFill>
                <a:schemeClr val="bg1"/>
              </a:solidFill>
            </a:endParaRPr>
          </a:p>
        </p:txBody>
      </p:sp>
      <p:sp>
        <p:nvSpPr>
          <p:cNvPr id="25" name="Text Box 33"/>
          <p:cNvSpPr txBox="1">
            <a:spLocks noChangeArrowheads="1"/>
          </p:cNvSpPr>
          <p:nvPr/>
        </p:nvSpPr>
        <p:spPr bwMode="auto">
          <a:xfrm>
            <a:off x="3311525" y="4156199"/>
            <a:ext cx="2916238" cy="707886"/>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MS PGothic" pitchFamily="34" charset="-128"/>
              </a:defRPr>
            </a:lvl1pPr>
            <a:lvl2pPr marL="742950" indent="-285750" eaLnBrk="0" hangingPunct="0">
              <a:defRPr sz="1000">
                <a:solidFill>
                  <a:schemeClr val="tx1"/>
                </a:solidFill>
                <a:latin typeface="HelveticaNeueLT Com 35 Th" pitchFamily="34" charset="0"/>
                <a:ea typeface="MS PGothic" pitchFamily="34" charset="-128"/>
              </a:defRPr>
            </a:lvl2pPr>
            <a:lvl3pPr marL="1143000" indent="-228600" eaLnBrk="0" hangingPunct="0">
              <a:defRPr sz="1000">
                <a:solidFill>
                  <a:schemeClr val="tx1"/>
                </a:solidFill>
                <a:latin typeface="HelveticaNeueLT Com 35 Th" pitchFamily="34" charset="0"/>
                <a:ea typeface="MS PGothic" pitchFamily="34" charset="-128"/>
              </a:defRPr>
            </a:lvl3pPr>
            <a:lvl4pPr marL="1600200" indent="-228600" eaLnBrk="0" hangingPunct="0">
              <a:defRPr sz="1000">
                <a:solidFill>
                  <a:schemeClr val="tx1"/>
                </a:solidFill>
                <a:latin typeface="HelveticaNeueLT Com 35 Th" pitchFamily="34" charset="0"/>
                <a:ea typeface="MS PGothic" pitchFamily="34" charset="-128"/>
              </a:defRPr>
            </a:lvl4pPr>
            <a:lvl5pPr marL="2057400" indent="-228600" eaLnBrk="0" hangingPunct="0">
              <a:defRPr sz="1000">
                <a:solidFill>
                  <a:schemeClr val="tx1"/>
                </a:solidFill>
                <a:latin typeface="HelveticaNeueLT Com 35 Th"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9pPr>
          </a:lstStyle>
          <a:p>
            <a:pPr eaLnBrk="1" hangingPunct="1">
              <a:defRPr/>
            </a:pPr>
            <a:r>
              <a:rPr lang="fr-FR" dirty="0">
                <a:solidFill>
                  <a:schemeClr val="bg1"/>
                </a:solidFill>
                <a:ea typeface="ＭＳ Ｐゴシック" pitchFamily="34" charset="-128"/>
              </a:rPr>
              <a:t>LASERIST SOLUTION </a:t>
            </a:r>
            <a:r>
              <a:rPr lang="fr-FR" dirty="0" err="1" smtClean="0">
                <a:solidFill>
                  <a:schemeClr val="bg1"/>
                </a:solidFill>
                <a:ea typeface="ＭＳ Ｐゴシック" pitchFamily="34" charset="-128"/>
              </a:rPr>
              <a:t>highly</a:t>
            </a:r>
            <a:r>
              <a:rPr lang="fr-FR" dirty="0" smtClean="0">
                <a:solidFill>
                  <a:schemeClr val="bg1"/>
                </a:solidFill>
                <a:ea typeface="ＭＳ Ｐゴシック" pitchFamily="34" charset="-128"/>
              </a:rPr>
              <a:t> </a:t>
            </a:r>
            <a:r>
              <a:rPr lang="fr-FR" dirty="0">
                <a:solidFill>
                  <a:schemeClr val="bg1"/>
                </a:solidFill>
                <a:ea typeface="ＭＳ Ｐゴシック" pitchFamily="34" charset="-128"/>
              </a:rPr>
              <a:t>concentrated in LHA</a:t>
            </a:r>
          </a:p>
          <a:p>
            <a:pPr eaLnBrk="1" hangingPunct="1">
              <a:defRPr/>
            </a:pPr>
            <a:r>
              <a:rPr lang="fr-FR" dirty="0">
                <a:solidFill>
                  <a:schemeClr val="bg1"/>
                </a:solidFill>
                <a:ea typeface="ＭＳ Ｐゴシック" pitchFamily="34" charset="-128"/>
              </a:rPr>
              <a:t>Diakalite, micro-beads, pigments </a:t>
            </a:r>
          </a:p>
          <a:p>
            <a:pPr eaLnBrk="1" hangingPunct="1">
              <a:defRPr/>
            </a:pPr>
            <a:r>
              <a:rPr lang="fr-FR" dirty="0" err="1" smtClean="0">
                <a:solidFill>
                  <a:schemeClr val="bg1"/>
                </a:solidFill>
                <a:ea typeface="ＭＳ Ｐゴシック" pitchFamily="34" charset="-128"/>
              </a:rPr>
              <a:t>Moisturizing</a:t>
            </a:r>
            <a:r>
              <a:rPr lang="fr-FR" dirty="0" smtClean="0">
                <a:solidFill>
                  <a:schemeClr val="bg1"/>
                </a:solidFill>
                <a:ea typeface="ＭＳ Ｐゴシック" pitchFamily="34" charset="-128"/>
              </a:rPr>
              <a:t> </a:t>
            </a:r>
            <a:r>
              <a:rPr lang="fr-FR" dirty="0">
                <a:solidFill>
                  <a:schemeClr val="bg1"/>
                </a:solidFill>
                <a:ea typeface="ＭＳ Ｐゴシック" pitchFamily="34" charset="-128"/>
              </a:rPr>
              <a:t>plum extract </a:t>
            </a:r>
          </a:p>
        </p:txBody>
      </p:sp>
      <p:sp>
        <p:nvSpPr>
          <p:cNvPr id="27" name="Text Box 24"/>
          <p:cNvSpPr txBox="1">
            <a:spLocks noChangeArrowheads="1"/>
          </p:cNvSpPr>
          <p:nvPr/>
        </p:nvSpPr>
        <p:spPr bwMode="auto">
          <a:xfrm rot="16200000">
            <a:off x="-282575" y="4913437"/>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TECHNOLOGY</a:t>
            </a:r>
          </a:p>
        </p:txBody>
      </p:sp>
      <p:sp>
        <p:nvSpPr>
          <p:cNvPr id="35" name="Text Box 33"/>
          <p:cNvSpPr txBox="1">
            <a:spLocks noChangeArrowheads="1"/>
          </p:cNvSpPr>
          <p:nvPr/>
        </p:nvSpPr>
        <p:spPr bwMode="auto">
          <a:xfrm>
            <a:off x="468313" y="3645024"/>
            <a:ext cx="2590800" cy="52322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defRPr/>
            </a:pPr>
            <a:r>
              <a:rPr lang="fr-FR" dirty="0">
                <a:solidFill>
                  <a:schemeClr val="bg1"/>
                </a:solidFill>
              </a:rPr>
              <a:t>ANTI</a:t>
            </a:r>
            <a:r>
              <a:rPr lang="fr-FR" sz="1800" b="0" i="0" dirty="0" smtClean="0">
                <a:solidFill>
                  <a:srgbClr val="FFFFFF"/>
                </a:solidFill>
              </a:rPr>
              <a:t>-</a:t>
            </a:r>
            <a:r>
              <a:rPr lang="fr-FR" dirty="0">
                <a:solidFill>
                  <a:schemeClr val="bg1"/>
                </a:solidFill>
              </a:rPr>
              <a:t>DARK SPOT CONCENTRATE INTENSIVELY BRIGHTENING</a:t>
            </a:r>
          </a:p>
        </p:txBody>
      </p:sp>
      <p:sp>
        <p:nvSpPr>
          <p:cNvPr id="40" name="Text Box 36"/>
          <p:cNvSpPr txBox="1">
            <a:spLocks noChangeArrowheads="1"/>
          </p:cNvSpPr>
          <p:nvPr/>
        </p:nvSpPr>
        <p:spPr bwMode="auto">
          <a:xfrm>
            <a:off x="3194050" y="3711699"/>
            <a:ext cx="2592388" cy="53476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MS PGothic" pitchFamily="34" charset="-128"/>
              </a:defRPr>
            </a:lvl1pPr>
            <a:lvl2pPr marL="742950" indent="-285750" eaLnBrk="0" hangingPunct="0">
              <a:defRPr sz="1000">
                <a:solidFill>
                  <a:schemeClr val="tx1"/>
                </a:solidFill>
                <a:latin typeface="HelveticaNeueLT Com 35 Th" pitchFamily="34" charset="0"/>
                <a:ea typeface="MS PGothic" pitchFamily="34" charset="-128"/>
              </a:defRPr>
            </a:lvl2pPr>
            <a:lvl3pPr marL="1143000" indent="-228600" eaLnBrk="0" hangingPunct="0">
              <a:defRPr sz="1000">
                <a:solidFill>
                  <a:schemeClr val="tx1"/>
                </a:solidFill>
                <a:latin typeface="HelveticaNeueLT Com 35 Th" pitchFamily="34" charset="0"/>
                <a:ea typeface="MS PGothic" pitchFamily="34" charset="-128"/>
              </a:defRPr>
            </a:lvl3pPr>
            <a:lvl4pPr marL="1600200" indent="-228600" eaLnBrk="0" hangingPunct="0">
              <a:defRPr sz="1000">
                <a:solidFill>
                  <a:schemeClr val="tx1"/>
                </a:solidFill>
                <a:latin typeface="HelveticaNeueLT Com 35 Th" pitchFamily="34" charset="0"/>
                <a:ea typeface="MS PGothic" pitchFamily="34" charset="-128"/>
              </a:defRPr>
            </a:lvl4pPr>
            <a:lvl5pPr marL="2057400" indent="-228600" eaLnBrk="0" hangingPunct="0">
              <a:defRPr sz="1000">
                <a:solidFill>
                  <a:schemeClr val="tx1"/>
                </a:solidFill>
                <a:latin typeface="HelveticaNeueLT Com 35 Th"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MS PGothic" pitchFamily="34" charset="-128"/>
              </a:defRPr>
            </a:lvl9pPr>
          </a:lstStyle>
          <a:p>
            <a:pPr algn="ctr">
              <a:lnSpc>
                <a:spcPct val="50000"/>
              </a:lnSpc>
              <a:spcBef>
                <a:spcPct val="50000"/>
              </a:spcBef>
              <a:defRPr/>
            </a:pPr>
            <a:r>
              <a:rPr lang="fr-FR" dirty="0">
                <a:solidFill>
                  <a:schemeClr val="bg1"/>
                </a:solidFill>
              </a:rPr>
              <a:t>INSTANT</a:t>
            </a:r>
            <a:r>
              <a:rPr lang="fr-FR" sz="1800" b="0" i="0" dirty="0" smtClean="0">
                <a:solidFill>
                  <a:srgbClr val="FFFFFF"/>
                </a:solidFill>
              </a:rPr>
              <a:t> </a:t>
            </a:r>
            <a:r>
              <a:rPr lang="fr-FR" dirty="0">
                <a:solidFill>
                  <a:schemeClr val="bg1"/>
                </a:solidFill>
              </a:rPr>
              <a:t>DARK SPOT  </a:t>
            </a:r>
          </a:p>
          <a:p>
            <a:pPr algn="ctr">
              <a:lnSpc>
                <a:spcPct val="50000"/>
              </a:lnSpc>
              <a:spcBef>
                <a:spcPct val="50000"/>
              </a:spcBef>
              <a:defRPr/>
            </a:pPr>
            <a:r>
              <a:rPr lang="fr-FR" dirty="0">
                <a:solidFill>
                  <a:schemeClr val="bg1"/>
                </a:solidFill>
              </a:rPr>
              <a:t>CORRECTOR</a:t>
            </a:r>
          </a:p>
          <a:p>
            <a:pPr algn="ctr">
              <a:lnSpc>
                <a:spcPct val="50000"/>
              </a:lnSpc>
              <a:spcBef>
                <a:spcPct val="50000"/>
              </a:spcBef>
              <a:defRPr/>
            </a:pPr>
            <a:endParaRPr lang="fr-FR" sz="900" dirty="0" smtClean="0">
              <a:solidFill>
                <a:schemeClr val="bg1"/>
              </a:solidFill>
            </a:endParaRPr>
          </a:p>
        </p:txBody>
      </p:sp>
      <p:pic>
        <p:nvPicPr>
          <p:cNvPr id="41" name="Picture 3" descr="G:\DPLI_Commun_Helena_Rubinstein_PCI\Service\MATHILDE\Re-PLASTY\VISUEL AMBIANCE GAMME RePLASTY\BD\Packshots détourés gamme Re-PLASTY\Packshot LASERIST Deto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2585906"/>
            <a:ext cx="936104" cy="1131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6" descr="Correcteur Laser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2775" y="2564904"/>
            <a:ext cx="1666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24" name="Text Box 3"/>
          <p:cNvSpPr txBox="1">
            <a:spLocks noChangeArrowheads="1"/>
          </p:cNvSpPr>
          <p:nvPr/>
        </p:nvSpPr>
        <p:spPr bwMode="auto">
          <a:xfrm>
            <a:off x="3368154"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LASERIST</a:t>
            </a:r>
          </a:p>
        </p:txBody>
      </p:sp>
    </p:spTree>
    <p:extLst>
      <p:ext uri="{BB962C8B-B14F-4D97-AF65-F5344CB8AC3E}">
        <p14:creationId xmlns:p14="http://schemas.microsoft.com/office/powerpoint/2010/main" val="120555045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3000" b="0" i="0" dirty="0" smtClean="0">
                <a:solidFill>
                  <a:srgbClr val="B5A692"/>
                </a:solidFill>
                <a:latin typeface="Century Gothic" pitchFamily="18" charset="0"/>
              </a:rPr>
              <a:t>		</a:t>
            </a:r>
            <a:r>
              <a:rPr lang="en-US" sz="2800" b="0" i="0" dirty="0" smtClean="0">
                <a:solidFill>
                  <a:srgbClr val="B5A692"/>
                </a:solidFill>
                <a:latin typeface="Century Gothic" pitchFamily="18" charset="0"/>
              </a:rPr>
              <a:t>3- Re-PLASTY LASERIST                                    </a:t>
            </a:r>
            <a:r>
              <a:rPr lang="en-US" sz="1600" b="0" i="0" dirty="0" smtClean="0">
                <a:solidFill>
                  <a:srgbClr val="FFFFFF"/>
                </a:solidFill>
                <a:latin typeface="Century Gothic" pitchFamily="18" charset="0"/>
              </a:rPr>
              <a:t>TEST RESULTS</a:t>
            </a:r>
          </a:p>
        </p:txBody>
      </p:sp>
      <p:sp>
        <p:nvSpPr>
          <p:cNvPr id="2" name="Rectangle 1"/>
          <p:cNvSpPr/>
          <p:nvPr/>
        </p:nvSpPr>
        <p:spPr>
          <a:xfrm>
            <a:off x="1571170" y="3142709"/>
            <a:ext cx="6457214" cy="646331"/>
          </a:xfrm>
          <a:prstGeom prst="rect">
            <a:avLst/>
          </a:prstGeom>
        </p:spPr>
        <p:txBody>
          <a:bodyPr wrap="square">
            <a:spAutoFit/>
          </a:bodyPr>
          <a:lstStyle/>
          <a:p>
            <a:pPr algn="ctr"/>
            <a:r>
              <a:rPr lang="en-US" sz="1800" b="0" i="0" smtClean="0">
                <a:solidFill>
                  <a:srgbClr val="FFFFFF"/>
                </a:solidFill>
                <a:latin typeface="Century Gothic" pitchFamily="18" charset="0"/>
              </a:rPr>
              <a:t>EFFECT OF Re-PLASTY LASERIST</a:t>
            </a:r>
          </a:p>
          <a:p>
            <a:pPr algn="ctr"/>
            <a:r>
              <a:rPr lang="en-US" sz="1800" b="0" i="0" smtClean="0">
                <a:solidFill>
                  <a:srgbClr val="FFFFFF"/>
                </a:solidFill>
                <a:latin typeface="Century Gothic" pitchFamily="18" charset="0"/>
              </a:rPr>
              <a:t>ON MELANIN SPOTS</a:t>
            </a:r>
          </a:p>
        </p:txBody>
      </p:sp>
      <p:sp>
        <p:nvSpPr>
          <p:cNvPr id="3" name="Rectangle 2"/>
          <p:cNvSpPr/>
          <p:nvPr/>
        </p:nvSpPr>
        <p:spPr>
          <a:xfrm>
            <a:off x="3513238" y="5623256"/>
            <a:ext cx="410690" cy="369332"/>
          </a:xfrm>
          <a:prstGeom prst="rect">
            <a:avLst/>
          </a:prstGeom>
        </p:spPr>
        <p:txBody>
          <a:bodyPr wrap="none">
            <a:spAutoFit/>
          </a:bodyPr>
          <a:lstStyle/>
          <a:p>
            <a:r>
              <a:rPr lang="en-US" sz="1800" b="0" i="0" smtClean="0">
                <a:solidFill>
                  <a:srgbClr val="FFFFFF"/>
                </a:solidFill>
                <a:latin typeface="Century Gothic" pitchFamily="18" charset="0"/>
              </a:rPr>
              <a:t>T0</a:t>
            </a:r>
          </a:p>
        </p:txBody>
      </p:sp>
      <p:sp>
        <p:nvSpPr>
          <p:cNvPr id="4" name="Rectangle 3"/>
          <p:cNvSpPr/>
          <p:nvPr/>
        </p:nvSpPr>
        <p:spPr>
          <a:xfrm>
            <a:off x="179512" y="6167045"/>
            <a:ext cx="8801765" cy="646331"/>
          </a:xfrm>
          <a:prstGeom prst="rect">
            <a:avLst/>
          </a:prstGeom>
        </p:spPr>
        <p:txBody>
          <a:bodyPr wrap="square">
            <a:spAutoFit/>
          </a:bodyPr>
          <a:lstStyle/>
          <a:p>
            <a:pPr algn="just"/>
            <a:r>
              <a:rPr lang="en-US" sz="1800" b="0" i="0" smtClean="0">
                <a:solidFill>
                  <a:srgbClr val="FFFFFF"/>
                </a:solidFill>
                <a:latin typeface="Century Gothic" pitchFamily="18" charset="0"/>
              </a:rPr>
              <a:t>After one month of use, the quantity of melanin in the upper layers of the skin is, on average, significantly reduced by 56%*</a:t>
            </a:r>
          </a:p>
        </p:txBody>
      </p:sp>
      <p:sp>
        <p:nvSpPr>
          <p:cNvPr id="5" name="Rectangle 4"/>
          <p:cNvSpPr/>
          <p:nvPr/>
        </p:nvSpPr>
        <p:spPr>
          <a:xfrm>
            <a:off x="2448272" y="2206605"/>
            <a:ext cx="4572000" cy="646331"/>
          </a:xfrm>
          <a:prstGeom prst="rect">
            <a:avLst/>
          </a:prstGeom>
        </p:spPr>
        <p:txBody>
          <a:bodyPr>
            <a:spAutoFit/>
          </a:bodyPr>
          <a:lstStyle/>
          <a:p>
            <a:pPr algn="ctr"/>
            <a:r>
              <a:rPr lang="en-US" sz="1800" b="0" i="0" smtClean="0">
                <a:solidFill>
                  <a:srgbClr val="FFFFFF"/>
                </a:solidFill>
                <a:latin typeface="Century Gothic" pitchFamily="18" charset="0"/>
              </a:rPr>
              <a:t>THE EFFICACY OF ONE LASER SESSION</a:t>
            </a:r>
          </a:p>
          <a:p>
            <a:pPr algn="ctr"/>
            <a:r>
              <a:rPr lang="en-US" sz="1800" b="0" i="0" smtClean="0">
                <a:solidFill>
                  <a:srgbClr val="FFFFFF"/>
                </a:solidFill>
                <a:latin typeface="Century Gothic" pitchFamily="18" charset="0"/>
              </a:rPr>
              <a:t>ON THE VISIBILITY OF DARK SPOTS</a:t>
            </a:r>
          </a:p>
        </p:txBody>
      </p:sp>
      <p:sp>
        <p:nvSpPr>
          <p:cNvPr id="25" name="Rectangle 24"/>
          <p:cNvSpPr/>
          <p:nvPr/>
        </p:nvSpPr>
        <p:spPr>
          <a:xfrm>
            <a:off x="5786783" y="5623256"/>
            <a:ext cx="1131890" cy="369332"/>
          </a:xfrm>
          <a:prstGeom prst="rect">
            <a:avLst/>
          </a:prstGeom>
        </p:spPr>
        <p:txBody>
          <a:bodyPr wrap="none">
            <a:spAutoFit/>
          </a:bodyPr>
          <a:lstStyle/>
          <a:p>
            <a:r>
              <a:rPr lang="en-US" sz="1800" b="0" i="0" smtClean="0">
                <a:solidFill>
                  <a:srgbClr val="FFFFFF"/>
                </a:solidFill>
                <a:latin typeface="Century Gothic" pitchFamily="18" charset="0"/>
              </a:rPr>
              <a:t>T28 days</a:t>
            </a:r>
          </a:p>
        </p:txBody>
      </p:sp>
      <p:pic>
        <p:nvPicPr>
          <p:cNvPr id="11"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92" t="4686" b="14671"/>
          <a:stretch/>
        </p:blipFill>
        <p:spPr bwMode="auto">
          <a:xfrm>
            <a:off x="2977551" y="4005064"/>
            <a:ext cx="1522441" cy="158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53" b="17254"/>
          <a:stretch/>
        </p:blipFill>
        <p:spPr bwMode="auto">
          <a:xfrm>
            <a:off x="5306437" y="4036662"/>
            <a:ext cx="1497811" cy="158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433209" y="4426768"/>
            <a:ext cx="858871" cy="369332"/>
          </a:xfrm>
          <a:prstGeom prst="rect">
            <a:avLst/>
          </a:prstGeom>
        </p:spPr>
        <p:txBody>
          <a:bodyPr wrap="square">
            <a:spAutoFit/>
          </a:bodyPr>
          <a:lstStyle/>
          <a:p>
            <a:pPr algn="ctr"/>
            <a:r>
              <a:rPr lang="en-US" sz="1800" b="0" i="0" smtClean="0">
                <a:solidFill>
                  <a:srgbClr val="FFFFFF"/>
                </a:solidFill>
                <a:latin typeface="Century Gothic" pitchFamily="18" charset="0"/>
              </a:rPr>
              <a:t>- 56%</a:t>
            </a:r>
          </a:p>
        </p:txBody>
      </p:sp>
      <p:sp>
        <p:nvSpPr>
          <p:cNvPr id="6" name="Flèche droite 5"/>
          <p:cNvSpPr/>
          <p:nvPr/>
        </p:nvSpPr>
        <p:spPr>
          <a:xfrm>
            <a:off x="4652402" y="4768452"/>
            <a:ext cx="567670" cy="432048"/>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Box 3"/>
          <p:cNvSpPr txBox="1">
            <a:spLocks noChangeArrowheads="1"/>
          </p:cNvSpPr>
          <p:nvPr/>
        </p:nvSpPr>
        <p:spPr bwMode="auto">
          <a:xfrm>
            <a:off x="3635896"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b="0" i="0" u="sng" smtClean="0">
                <a:solidFill>
                  <a:srgbClr val="B5A692"/>
                </a:solidFill>
                <a:latin typeface="Century Gothic" pitchFamily="18" charset="0"/>
              </a:rPr>
              <a:t>Re-PLASTY</a:t>
            </a:r>
          </a:p>
          <a:p>
            <a:pPr algn="dist" eaLnBrk="1" hangingPunct="1"/>
            <a:r>
              <a:rPr lang="en-US" sz="2400" b="0" i="0" smtClean="0">
                <a:solidFill>
                  <a:srgbClr val="B5A692"/>
                </a:solidFill>
                <a:latin typeface="Century Gothic" pitchFamily="18" charset="0"/>
              </a:rPr>
              <a:t>LASERIST</a:t>
            </a:r>
          </a:p>
        </p:txBody>
      </p:sp>
    </p:spTree>
    <p:extLst>
      <p:ext uri="{BB962C8B-B14F-4D97-AF65-F5344CB8AC3E}">
        <p14:creationId xmlns:p14="http://schemas.microsoft.com/office/powerpoint/2010/main" val="286083194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TEST RESULTS</a:t>
            </a:r>
          </a:p>
        </p:txBody>
      </p:sp>
      <p:pic>
        <p:nvPicPr>
          <p:cNvPr id="18"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7"/>
          <p:cNvSpPr>
            <a:spLocks noChangeArrowheads="1"/>
          </p:cNvSpPr>
          <p:nvPr/>
        </p:nvSpPr>
        <p:spPr bwMode="auto">
          <a:xfrm>
            <a:off x="2242047" y="2543979"/>
            <a:ext cx="48609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800">
              <a:latin typeface="Century Gothic" pitchFamily="34" charset="0"/>
            </a:endParaRPr>
          </a:p>
        </p:txBody>
      </p:sp>
      <p:sp>
        <p:nvSpPr>
          <p:cNvPr id="20" name="Text Box 12"/>
          <p:cNvSpPr txBox="1">
            <a:spLocks noChangeArrowheads="1"/>
          </p:cNvSpPr>
          <p:nvPr/>
        </p:nvSpPr>
        <p:spPr bwMode="auto">
          <a:xfrm>
            <a:off x="997447" y="6515154"/>
            <a:ext cx="644366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900" dirty="0">
                <a:solidFill>
                  <a:schemeClr val="bg1"/>
                </a:solidFill>
                <a:latin typeface="Century Gothic" pitchFamily="18" charset="0"/>
              </a:rPr>
              <a:t>In vivo tests, </a:t>
            </a:r>
            <a:r>
              <a:rPr lang="fr-FR" sz="900" dirty="0" err="1">
                <a:solidFill>
                  <a:schemeClr val="bg1"/>
                </a:solidFill>
                <a:latin typeface="Century Gothic" pitchFamily="18" charset="0"/>
              </a:rPr>
              <a:t>evaluation</a:t>
            </a:r>
            <a:r>
              <a:rPr lang="fr-FR" sz="900" dirty="0">
                <a:solidFill>
                  <a:schemeClr val="bg1"/>
                </a:solidFill>
                <a:latin typeface="Century Gothic" pitchFamily="18" charset="0"/>
              </a:rPr>
              <a:t> </a:t>
            </a:r>
            <a:r>
              <a:rPr lang="fr-FR" sz="900" dirty="0" err="1">
                <a:solidFill>
                  <a:schemeClr val="bg1"/>
                </a:solidFill>
                <a:latin typeface="Century Gothic" pitchFamily="18" charset="0"/>
              </a:rPr>
              <a:t>after</a:t>
            </a:r>
            <a:r>
              <a:rPr lang="fr-FR" sz="900" dirty="0">
                <a:solidFill>
                  <a:schemeClr val="bg1"/>
                </a:solidFill>
                <a:latin typeface="Century Gothic" pitchFamily="18" charset="0"/>
              </a:rPr>
              <a:t> the use of the </a:t>
            </a:r>
            <a:r>
              <a:rPr lang="fr-FR" sz="900" dirty="0" err="1">
                <a:solidFill>
                  <a:schemeClr val="bg1"/>
                </a:solidFill>
                <a:latin typeface="Century Gothic" pitchFamily="18" charset="0"/>
              </a:rPr>
              <a:t>serum</a:t>
            </a:r>
            <a:r>
              <a:rPr lang="fr-FR" sz="900" dirty="0">
                <a:solidFill>
                  <a:schemeClr val="bg1"/>
                </a:solidFill>
                <a:latin typeface="Century Gothic" pitchFamily="18" charset="0"/>
              </a:rPr>
              <a:t> </a:t>
            </a:r>
            <a:r>
              <a:rPr lang="fr-FR" sz="900" dirty="0" err="1">
                <a:solidFill>
                  <a:schemeClr val="bg1"/>
                </a:solidFill>
                <a:latin typeface="Century Gothic" pitchFamily="18" charset="0"/>
              </a:rPr>
              <a:t>morning</a:t>
            </a:r>
            <a:r>
              <a:rPr lang="fr-FR" sz="900" dirty="0">
                <a:solidFill>
                  <a:schemeClr val="bg1"/>
                </a:solidFill>
                <a:latin typeface="Century Gothic" pitchFamily="18" charset="0"/>
              </a:rPr>
              <a:t> and </a:t>
            </a:r>
            <a:r>
              <a:rPr lang="fr-FR" sz="900" dirty="0" err="1">
                <a:solidFill>
                  <a:schemeClr val="bg1"/>
                </a:solidFill>
                <a:latin typeface="Century Gothic" pitchFamily="18" charset="0"/>
              </a:rPr>
              <a:t>evening</a:t>
            </a:r>
            <a:r>
              <a:rPr lang="fr-FR" sz="900" dirty="0">
                <a:solidFill>
                  <a:schemeClr val="bg1"/>
                </a:solidFill>
                <a:latin typeface="Century Gothic" pitchFamily="18" charset="0"/>
              </a:rPr>
              <a:t> over 8 </a:t>
            </a:r>
            <a:r>
              <a:rPr lang="fr-FR" sz="900" dirty="0" err="1">
                <a:solidFill>
                  <a:schemeClr val="bg1"/>
                </a:solidFill>
                <a:latin typeface="Century Gothic" pitchFamily="18" charset="0"/>
              </a:rPr>
              <a:t>weeks</a:t>
            </a:r>
            <a:r>
              <a:rPr lang="fr-FR" sz="900" dirty="0">
                <a:solidFill>
                  <a:schemeClr val="bg1"/>
                </a:solidFill>
                <a:latin typeface="Century Gothic" pitchFamily="18" charset="0"/>
              </a:rPr>
              <a:t>.</a:t>
            </a:r>
          </a:p>
        </p:txBody>
      </p:sp>
      <p:sp>
        <p:nvSpPr>
          <p:cNvPr id="21" name="Line 13"/>
          <p:cNvSpPr>
            <a:spLocks noChangeShapeType="1"/>
          </p:cNvSpPr>
          <p:nvPr/>
        </p:nvSpPr>
        <p:spPr bwMode="auto">
          <a:xfrm>
            <a:off x="1191122" y="2475716"/>
            <a:ext cx="0" cy="338455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2" name="Line 14"/>
          <p:cNvSpPr>
            <a:spLocks noChangeShapeType="1"/>
          </p:cNvSpPr>
          <p:nvPr/>
        </p:nvSpPr>
        <p:spPr bwMode="auto">
          <a:xfrm>
            <a:off x="1191123" y="5860266"/>
            <a:ext cx="735906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solidFill>
                <a:srgbClr val="B5A692"/>
              </a:solidFill>
              <a:latin typeface="+mj-lt"/>
            </a:endParaRPr>
          </a:p>
        </p:txBody>
      </p:sp>
      <p:sp>
        <p:nvSpPr>
          <p:cNvPr id="23" name="Line 16"/>
          <p:cNvSpPr>
            <a:spLocks noChangeShapeType="1"/>
          </p:cNvSpPr>
          <p:nvPr/>
        </p:nvSpPr>
        <p:spPr bwMode="auto">
          <a:xfrm>
            <a:off x="1118097" y="5499904"/>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5" name="Line 17"/>
          <p:cNvSpPr>
            <a:spLocks noChangeShapeType="1"/>
          </p:cNvSpPr>
          <p:nvPr/>
        </p:nvSpPr>
        <p:spPr bwMode="auto">
          <a:xfrm>
            <a:off x="1118097" y="5139541"/>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9" name="Line 18"/>
          <p:cNvSpPr>
            <a:spLocks noChangeShapeType="1"/>
          </p:cNvSpPr>
          <p:nvPr/>
        </p:nvSpPr>
        <p:spPr bwMode="auto">
          <a:xfrm>
            <a:off x="1118097" y="3915579"/>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2" name="Line 19"/>
          <p:cNvSpPr>
            <a:spLocks noChangeShapeType="1"/>
          </p:cNvSpPr>
          <p:nvPr/>
        </p:nvSpPr>
        <p:spPr bwMode="auto">
          <a:xfrm>
            <a:off x="1118097" y="3483779"/>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3" name="Line 20"/>
          <p:cNvSpPr>
            <a:spLocks noChangeShapeType="1"/>
          </p:cNvSpPr>
          <p:nvPr/>
        </p:nvSpPr>
        <p:spPr bwMode="auto">
          <a:xfrm>
            <a:off x="1118097" y="2980541"/>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4" name="Line 21"/>
          <p:cNvSpPr>
            <a:spLocks noChangeShapeType="1"/>
          </p:cNvSpPr>
          <p:nvPr/>
        </p:nvSpPr>
        <p:spPr bwMode="auto">
          <a:xfrm>
            <a:off x="1118097" y="4707741"/>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5" name="Line 22"/>
          <p:cNvSpPr>
            <a:spLocks noChangeShapeType="1"/>
          </p:cNvSpPr>
          <p:nvPr/>
        </p:nvSpPr>
        <p:spPr bwMode="auto">
          <a:xfrm>
            <a:off x="1118097" y="4348966"/>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6" name="Text Box 23"/>
          <p:cNvSpPr txBox="1">
            <a:spLocks noChangeArrowheads="1"/>
          </p:cNvSpPr>
          <p:nvPr/>
        </p:nvSpPr>
        <p:spPr bwMode="auto">
          <a:xfrm>
            <a:off x="829172" y="5358616"/>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solidFill>
                  <a:schemeClr val="bg1"/>
                </a:solidFill>
                <a:latin typeface="Century Gothic" pitchFamily="34" charset="0"/>
              </a:rPr>
              <a:t>1</a:t>
            </a:r>
          </a:p>
        </p:txBody>
      </p:sp>
      <p:sp>
        <p:nvSpPr>
          <p:cNvPr id="47" name="Text Box 24"/>
          <p:cNvSpPr txBox="1">
            <a:spLocks noChangeArrowheads="1"/>
          </p:cNvSpPr>
          <p:nvPr/>
        </p:nvSpPr>
        <p:spPr bwMode="auto">
          <a:xfrm>
            <a:off x="827584" y="4974441"/>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solidFill>
                  <a:schemeClr val="bg1"/>
                </a:solidFill>
                <a:latin typeface="Century Gothic" pitchFamily="34" charset="0"/>
              </a:rPr>
              <a:t>2</a:t>
            </a:r>
          </a:p>
        </p:txBody>
      </p:sp>
      <p:sp>
        <p:nvSpPr>
          <p:cNvPr id="48" name="Text Box 25"/>
          <p:cNvSpPr txBox="1">
            <a:spLocks noChangeArrowheads="1"/>
          </p:cNvSpPr>
          <p:nvPr/>
        </p:nvSpPr>
        <p:spPr bwMode="auto">
          <a:xfrm>
            <a:off x="830759" y="4564866"/>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200">
                <a:solidFill>
                  <a:schemeClr val="bg1"/>
                </a:solidFill>
                <a:latin typeface="Century Gothic" pitchFamily="34" charset="0"/>
              </a:rPr>
              <a:t>3</a:t>
            </a:r>
          </a:p>
        </p:txBody>
      </p:sp>
      <p:sp>
        <p:nvSpPr>
          <p:cNvPr id="49" name="Text Box 26"/>
          <p:cNvSpPr txBox="1">
            <a:spLocks noChangeArrowheads="1"/>
          </p:cNvSpPr>
          <p:nvPr/>
        </p:nvSpPr>
        <p:spPr bwMode="auto">
          <a:xfrm>
            <a:off x="830759" y="4204504"/>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bg1"/>
                </a:solidFill>
                <a:latin typeface="Century Gothic" pitchFamily="34" charset="0"/>
              </a:rPr>
              <a:t>4</a:t>
            </a:r>
          </a:p>
        </p:txBody>
      </p:sp>
      <p:sp>
        <p:nvSpPr>
          <p:cNvPr id="50" name="Text Box 27"/>
          <p:cNvSpPr txBox="1">
            <a:spLocks noChangeArrowheads="1"/>
          </p:cNvSpPr>
          <p:nvPr/>
        </p:nvSpPr>
        <p:spPr bwMode="auto">
          <a:xfrm>
            <a:off x="830759" y="2850366"/>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bg1"/>
                </a:solidFill>
                <a:latin typeface="Century Gothic" pitchFamily="34" charset="0"/>
              </a:rPr>
              <a:t>6</a:t>
            </a:r>
          </a:p>
        </p:txBody>
      </p:sp>
      <p:sp>
        <p:nvSpPr>
          <p:cNvPr id="51" name="Text Box 28"/>
          <p:cNvSpPr txBox="1">
            <a:spLocks noChangeArrowheads="1"/>
          </p:cNvSpPr>
          <p:nvPr/>
        </p:nvSpPr>
        <p:spPr bwMode="auto">
          <a:xfrm>
            <a:off x="830759" y="3339316"/>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bg1"/>
                </a:solidFill>
                <a:latin typeface="Century Gothic" pitchFamily="34" charset="0"/>
              </a:rPr>
              <a:t>5</a:t>
            </a:r>
          </a:p>
        </p:txBody>
      </p:sp>
      <p:sp>
        <p:nvSpPr>
          <p:cNvPr id="52" name="Text Box 29"/>
          <p:cNvSpPr txBox="1">
            <a:spLocks noChangeArrowheads="1"/>
          </p:cNvSpPr>
          <p:nvPr/>
        </p:nvSpPr>
        <p:spPr bwMode="auto">
          <a:xfrm>
            <a:off x="830759" y="3767941"/>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bg1"/>
                </a:solidFill>
                <a:latin typeface="Century Gothic" pitchFamily="34" charset="0"/>
              </a:rPr>
              <a:t>5</a:t>
            </a:r>
          </a:p>
        </p:txBody>
      </p:sp>
      <p:sp>
        <p:nvSpPr>
          <p:cNvPr id="53" name="Line 30"/>
          <p:cNvSpPr>
            <a:spLocks noChangeShapeType="1"/>
          </p:cNvSpPr>
          <p:nvPr/>
        </p:nvSpPr>
        <p:spPr bwMode="auto">
          <a:xfrm>
            <a:off x="1118097" y="2620179"/>
            <a:ext cx="714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4" name="Text Box 31"/>
          <p:cNvSpPr txBox="1">
            <a:spLocks noChangeArrowheads="1"/>
          </p:cNvSpPr>
          <p:nvPr/>
        </p:nvSpPr>
        <p:spPr bwMode="auto">
          <a:xfrm>
            <a:off x="830759" y="2490004"/>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a:solidFill>
                  <a:schemeClr val="bg1"/>
                </a:solidFill>
                <a:latin typeface="Century Gothic" pitchFamily="34" charset="0"/>
              </a:rPr>
              <a:t>7</a:t>
            </a:r>
          </a:p>
        </p:txBody>
      </p:sp>
      <p:sp>
        <p:nvSpPr>
          <p:cNvPr id="55" name="Text Box 32"/>
          <p:cNvSpPr txBox="1">
            <a:spLocks noChangeArrowheads="1"/>
          </p:cNvSpPr>
          <p:nvPr/>
        </p:nvSpPr>
        <p:spPr bwMode="auto">
          <a:xfrm>
            <a:off x="1170096" y="5930116"/>
            <a:ext cx="15247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400" b="0" i="0" dirty="0" smtClean="0">
                <a:solidFill>
                  <a:srgbClr val="B5A692"/>
                </a:solidFill>
                <a:latin typeface="+mj-lt"/>
              </a:rPr>
              <a:t>DARK SPOTS &amp; </a:t>
            </a:r>
            <a:r>
              <a:rPr lang="fr-FR" sz="1400" dirty="0" smtClean="0">
                <a:latin typeface="+mj-lt"/>
              </a:rPr>
              <a:t/>
            </a:r>
            <a:br>
              <a:rPr lang="fr-FR" sz="1400" dirty="0" smtClean="0">
                <a:latin typeface="+mj-lt"/>
              </a:rPr>
            </a:br>
            <a:r>
              <a:rPr lang="fr-FR" sz="1400" b="0" i="0" dirty="0" smtClean="0">
                <a:solidFill>
                  <a:srgbClr val="B5A692"/>
                </a:solidFill>
                <a:latin typeface="+mj-lt"/>
              </a:rPr>
              <a:t>IMPERFECTIONS</a:t>
            </a:r>
          </a:p>
        </p:txBody>
      </p:sp>
      <p:sp>
        <p:nvSpPr>
          <p:cNvPr id="56" name="Text Box 33"/>
          <p:cNvSpPr txBox="1">
            <a:spLocks noChangeArrowheads="1"/>
          </p:cNvSpPr>
          <p:nvPr/>
        </p:nvSpPr>
        <p:spPr bwMode="auto">
          <a:xfrm>
            <a:off x="7182347" y="5930116"/>
            <a:ext cx="12811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i="0" dirty="0" smtClean="0">
                <a:solidFill>
                  <a:srgbClr val="B5A692"/>
                </a:solidFill>
                <a:latin typeface="+mj-lt"/>
              </a:rPr>
              <a:t>SMOOTHING</a:t>
            </a:r>
          </a:p>
        </p:txBody>
      </p:sp>
      <p:sp>
        <p:nvSpPr>
          <p:cNvPr id="57" name="Text Box 34"/>
          <p:cNvSpPr txBox="1">
            <a:spLocks noChangeArrowheads="1"/>
          </p:cNvSpPr>
          <p:nvPr/>
        </p:nvSpPr>
        <p:spPr bwMode="auto">
          <a:xfrm>
            <a:off x="5813922" y="5930116"/>
            <a:ext cx="11079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i="0" dirty="0" smtClean="0">
                <a:solidFill>
                  <a:srgbClr val="B5A692"/>
                </a:solidFill>
                <a:latin typeface="+mj-lt"/>
              </a:rPr>
              <a:t>RADIANCE</a:t>
            </a:r>
          </a:p>
        </p:txBody>
      </p:sp>
      <p:sp>
        <p:nvSpPr>
          <p:cNvPr id="58" name="Rectangle 35"/>
          <p:cNvSpPr>
            <a:spLocks noChangeArrowheads="1"/>
          </p:cNvSpPr>
          <p:nvPr/>
        </p:nvSpPr>
        <p:spPr bwMode="auto">
          <a:xfrm>
            <a:off x="1591172" y="2691616"/>
            <a:ext cx="322262" cy="3168650"/>
          </a:xfrm>
          <a:prstGeom prst="rect">
            <a:avLst/>
          </a:prstGeom>
          <a:solidFill>
            <a:srgbClr val="5F5F5F"/>
          </a:solidFill>
          <a:ln w="9525" algn="ctr">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59" name="Rectangle 36"/>
          <p:cNvSpPr>
            <a:spLocks noChangeArrowheads="1"/>
          </p:cNvSpPr>
          <p:nvPr/>
        </p:nvSpPr>
        <p:spPr bwMode="auto">
          <a:xfrm>
            <a:off x="1919784" y="2620179"/>
            <a:ext cx="328613" cy="3240087"/>
          </a:xfrm>
          <a:prstGeom prst="rect">
            <a:avLst/>
          </a:prstGeom>
          <a:solidFill>
            <a:srgbClr val="B5A692"/>
          </a:solidFill>
          <a:ln w="9525" algn="ctr">
            <a:solidFill>
              <a:srgbClr val="B5A69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0" name="Rectangle 40"/>
          <p:cNvSpPr>
            <a:spLocks noChangeArrowheads="1"/>
          </p:cNvSpPr>
          <p:nvPr/>
        </p:nvSpPr>
        <p:spPr bwMode="auto">
          <a:xfrm>
            <a:off x="5855197" y="2907516"/>
            <a:ext cx="336550" cy="2952750"/>
          </a:xfrm>
          <a:prstGeom prst="rect">
            <a:avLst/>
          </a:prstGeom>
          <a:solidFill>
            <a:srgbClr val="5F5F5F"/>
          </a:solidFill>
          <a:ln w="9525" algn="ctr">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1" name="Rectangle 41"/>
          <p:cNvSpPr>
            <a:spLocks noChangeArrowheads="1"/>
          </p:cNvSpPr>
          <p:nvPr/>
        </p:nvSpPr>
        <p:spPr bwMode="auto">
          <a:xfrm>
            <a:off x="6185397" y="2836079"/>
            <a:ext cx="331787" cy="3024187"/>
          </a:xfrm>
          <a:prstGeom prst="rect">
            <a:avLst/>
          </a:prstGeom>
          <a:solidFill>
            <a:srgbClr val="B5A692"/>
          </a:solidFill>
          <a:ln w="9525" algn="ctr">
            <a:solidFill>
              <a:srgbClr val="B5A69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2" name="Rectangle 45"/>
          <p:cNvSpPr>
            <a:spLocks noChangeArrowheads="1"/>
          </p:cNvSpPr>
          <p:nvPr/>
        </p:nvSpPr>
        <p:spPr bwMode="auto">
          <a:xfrm>
            <a:off x="7288709" y="3051979"/>
            <a:ext cx="333375" cy="2808287"/>
          </a:xfrm>
          <a:prstGeom prst="rect">
            <a:avLst/>
          </a:prstGeom>
          <a:solidFill>
            <a:srgbClr val="5F5F5F"/>
          </a:solidFill>
          <a:ln w="9525" algn="ctr">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3" name="Rectangle 46"/>
          <p:cNvSpPr>
            <a:spLocks noChangeArrowheads="1"/>
          </p:cNvSpPr>
          <p:nvPr/>
        </p:nvSpPr>
        <p:spPr bwMode="auto">
          <a:xfrm>
            <a:off x="7633197" y="2907516"/>
            <a:ext cx="333375" cy="2952750"/>
          </a:xfrm>
          <a:prstGeom prst="rect">
            <a:avLst/>
          </a:prstGeom>
          <a:solidFill>
            <a:srgbClr val="B5A692"/>
          </a:solidFill>
          <a:ln w="9525" algn="ctr">
            <a:solidFill>
              <a:srgbClr val="B5A69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4" name="Text Box 49"/>
          <p:cNvSpPr txBox="1">
            <a:spLocks noChangeArrowheads="1"/>
          </p:cNvSpPr>
          <p:nvPr/>
        </p:nvSpPr>
        <p:spPr bwMode="auto">
          <a:xfrm>
            <a:off x="2864347" y="5930116"/>
            <a:ext cx="88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i="0" dirty="0" smtClean="0">
                <a:solidFill>
                  <a:srgbClr val="B5A692"/>
                </a:solidFill>
                <a:latin typeface="+mj-lt"/>
              </a:rPr>
              <a:t>CLARITY</a:t>
            </a:r>
          </a:p>
        </p:txBody>
      </p:sp>
      <p:sp>
        <p:nvSpPr>
          <p:cNvPr id="65" name="Rectangle 50"/>
          <p:cNvSpPr>
            <a:spLocks noChangeArrowheads="1"/>
          </p:cNvSpPr>
          <p:nvPr/>
        </p:nvSpPr>
        <p:spPr bwMode="auto">
          <a:xfrm>
            <a:off x="2964359" y="2764641"/>
            <a:ext cx="322263" cy="3095625"/>
          </a:xfrm>
          <a:prstGeom prst="rect">
            <a:avLst/>
          </a:prstGeom>
          <a:solidFill>
            <a:srgbClr val="5F5F5F"/>
          </a:solidFill>
          <a:ln w="9525" algn="ctr">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6" name="Rectangle 51"/>
          <p:cNvSpPr>
            <a:spLocks noChangeArrowheads="1"/>
          </p:cNvSpPr>
          <p:nvPr/>
        </p:nvSpPr>
        <p:spPr bwMode="auto">
          <a:xfrm>
            <a:off x="3288209" y="2691616"/>
            <a:ext cx="328613" cy="3168650"/>
          </a:xfrm>
          <a:prstGeom prst="rect">
            <a:avLst/>
          </a:prstGeom>
          <a:solidFill>
            <a:srgbClr val="B5A692"/>
          </a:solidFill>
          <a:ln w="9525" algn="ctr">
            <a:solidFill>
              <a:srgbClr val="B5A69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7" name="Text Box 54"/>
          <p:cNvSpPr txBox="1">
            <a:spLocks noChangeArrowheads="1"/>
          </p:cNvSpPr>
          <p:nvPr/>
        </p:nvSpPr>
        <p:spPr bwMode="auto">
          <a:xfrm>
            <a:off x="4295100" y="5930116"/>
            <a:ext cx="8659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400" b="0" i="0" dirty="0" smtClean="0">
                <a:solidFill>
                  <a:srgbClr val="B5A692"/>
                </a:solidFill>
                <a:latin typeface="+mj-lt"/>
              </a:rPr>
              <a:t>SKIN </a:t>
            </a:r>
            <a:r>
              <a:rPr lang="fr-FR" sz="1400" dirty="0" smtClean="0">
                <a:latin typeface="+mj-lt"/>
              </a:rPr>
              <a:t/>
            </a:r>
            <a:br>
              <a:rPr lang="fr-FR" sz="1400" dirty="0" smtClean="0">
                <a:latin typeface="+mj-lt"/>
              </a:rPr>
            </a:br>
            <a:r>
              <a:rPr lang="fr-FR" sz="1400" b="0" i="0" dirty="0" smtClean="0">
                <a:solidFill>
                  <a:srgbClr val="B5A692"/>
                </a:solidFill>
                <a:latin typeface="+mj-lt"/>
              </a:rPr>
              <a:t>TEXTURE</a:t>
            </a:r>
          </a:p>
        </p:txBody>
      </p:sp>
      <p:sp>
        <p:nvSpPr>
          <p:cNvPr id="68" name="Rectangle 56"/>
          <p:cNvSpPr>
            <a:spLocks noChangeArrowheads="1"/>
          </p:cNvSpPr>
          <p:nvPr/>
        </p:nvSpPr>
        <p:spPr bwMode="auto">
          <a:xfrm>
            <a:off x="4401047" y="2764641"/>
            <a:ext cx="322262" cy="3095625"/>
          </a:xfrm>
          <a:prstGeom prst="rect">
            <a:avLst/>
          </a:prstGeom>
          <a:solidFill>
            <a:srgbClr val="5F5F5F"/>
          </a:solidFill>
          <a:ln w="9525" algn="ctr">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69" name="Rectangle 57"/>
          <p:cNvSpPr>
            <a:spLocks noChangeArrowheads="1"/>
          </p:cNvSpPr>
          <p:nvPr/>
        </p:nvSpPr>
        <p:spPr bwMode="auto">
          <a:xfrm>
            <a:off x="4736009" y="2691616"/>
            <a:ext cx="328613" cy="3168650"/>
          </a:xfrm>
          <a:prstGeom prst="rect">
            <a:avLst/>
          </a:prstGeom>
          <a:solidFill>
            <a:srgbClr val="B5A692"/>
          </a:solidFill>
          <a:ln w="9525" algn="ctr">
            <a:solidFill>
              <a:srgbClr val="B5A69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pic>
        <p:nvPicPr>
          <p:cNvPr id="70" name="Picture 9" descr="Logo-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597" y="4220379"/>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264" b="262"/>
          <a:stretch>
            <a:fillRect/>
          </a:stretch>
        </p:blipFill>
        <p:spPr bwMode="auto">
          <a:xfrm>
            <a:off x="1603872" y="415846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Logo-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797" y="4234666"/>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264" b="262"/>
          <a:stretch>
            <a:fillRect/>
          </a:stretch>
        </p:blipFill>
        <p:spPr bwMode="auto">
          <a:xfrm>
            <a:off x="2950072" y="417275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9" descr="Logo-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0297" y="4248954"/>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264" b="262"/>
          <a:stretch>
            <a:fillRect/>
          </a:stretch>
        </p:blipFill>
        <p:spPr bwMode="auto">
          <a:xfrm>
            <a:off x="4410572" y="418704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9" descr="Logo-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797" y="4237841"/>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264" b="262"/>
          <a:stretch>
            <a:fillRect/>
          </a:stretch>
        </p:blipFill>
        <p:spPr bwMode="auto">
          <a:xfrm>
            <a:off x="5871072" y="417592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9" descr="Logo-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1297" y="4239429"/>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264" b="262"/>
          <a:stretch>
            <a:fillRect/>
          </a:stretch>
        </p:blipFill>
        <p:spPr bwMode="auto">
          <a:xfrm>
            <a:off x="7318872" y="417751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3"/>
          <p:cNvSpPr txBox="1">
            <a:spLocks noChangeArrowheads="1"/>
          </p:cNvSpPr>
          <p:nvPr/>
        </p:nvSpPr>
        <p:spPr bwMode="auto">
          <a:xfrm>
            <a:off x="3635896"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LASERIST</a:t>
            </a:r>
          </a:p>
        </p:txBody>
      </p:sp>
    </p:spTree>
    <p:extLst>
      <p:ext uri="{BB962C8B-B14F-4D97-AF65-F5344CB8AC3E}">
        <p14:creationId xmlns:p14="http://schemas.microsoft.com/office/powerpoint/2010/main" val="136454657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89" t="36226" r="21161" b="14437"/>
          <a:stretch/>
        </p:blipFill>
        <p:spPr bwMode="auto">
          <a:xfrm>
            <a:off x="-1" y="1484784"/>
            <a:ext cx="9165213" cy="435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TEST RESULTS</a:t>
            </a:r>
          </a:p>
        </p:txBody>
      </p:sp>
      <p:pic>
        <p:nvPicPr>
          <p:cNvPr id="4" name="Picture 3" descr="F:\HR CLAIRE\MENU DE SOIN HR 2012\WeTransfer-49qr4LD0\LAS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5576" y="6002124"/>
            <a:ext cx="5976664" cy="523220"/>
          </a:xfrm>
          <a:prstGeom prst="rect">
            <a:avLst/>
          </a:prstGeom>
        </p:spPr>
        <p:txBody>
          <a:bodyPr wrap="square">
            <a:spAutoFit/>
          </a:bodyPr>
          <a:lstStyle/>
          <a:p>
            <a:r>
              <a:rPr lang="fr-FR" sz="1400" b="1" i="1" dirty="0">
                <a:solidFill>
                  <a:schemeClr val="bg1"/>
                </a:solidFill>
                <a:latin typeface="Century Gothic" pitchFamily="34" charset="0"/>
              </a:rPr>
              <a:t>In vivo comparative test, 2 groups: 1 group of 10 </a:t>
            </a:r>
            <a:r>
              <a:rPr lang="fr-FR" sz="1400" b="1" i="1" dirty="0" err="1">
                <a:solidFill>
                  <a:schemeClr val="bg1"/>
                </a:solidFill>
                <a:latin typeface="Century Gothic" pitchFamily="34" charset="0"/>
              </a:rPr>
              <a:t>treated</a:t>
            </a:r>
            <a:r>
              <a:rPr lang="fr-FR" sz="1400" b="1" i="1" dirty="0">
                <a:solidFill>
                  <a:schemeClr val="bg1"/>
                </a:solidFill>
                <a:latin typeface="Century Gothic" pitchFamily="34" charset="0"/>
              </a:rPr>
              <a:t> </a:t>
            </a:r>
            <a:r>
              <a:rPr lang="fr-FR" sz="1400" b="1" i="1" dirty="0" err="1">
                <a:solidFill>
                  <a:schemeClr val="bg1"/>
                </a:solidFill>
                <a:latin typeface="Century Gothic" pitchFamily="34" charset="0"/>
              </a:rPr>
              <a:t>with</a:t>
            </a:r>
            <a:r>
              <a:rPr lang="fr-FR" sz="1400" b="1" i="1" dirty="0">
                <a:solidFill>
                  <a:schemeClr val="bg1"/>
                </a:solidFill>
                <a:latin typeface="Century Gothic" pitchFamily="34" charset="0"/>
              </a:rPr>
              <a:t> IPL Laser and 1 group of 20 </a:t>
            </a:r>
            <a:r>
              <a:rPr lang="fr-FR" sz="1400" b="1" i="1" dirty="0" err="1">
                <a:solidFill>
                  <a:schemeClr val="bg1"/>
                </a:solidFill>
                <a:latin typeface="Century Gothic" pitchFamily="34" charset="0"/>
              </a:rPr>
              <a:t>treated</a:t>
            </a:r>
            <a:r>
              <a:rPr lang="fr-FR" sz="1400" b="1" i="1" dirty="0">
                <a:solidFill>
                  <a:schemeClr val="bg1"/>
                </a:solidFill>
                <a:latin typeface="Century Gothic" pitchFamily="34" charset="0"/>
              </a:rPr>
              <a:t> </a:t>
            </a:r>
            <a:r>
              <a:rPr lang="fr-FR" sz="1400" b="1" i="1" dirty="0" err="1">
                <a:solidFill>
                  <a:schemeClr val="bg1"/>
                </a:solidFill>
                <a:latin typeface="Century Gothic" pitchFamily="34" charset="0"/>
              </a:rPr>
              <a:t>with</a:t>
            </a:r>
            <a:r>
              <a:rPr lang="fr-FR" sz="1400" b="1" i="1" dirty="0">
                <a:solidFill>
                  <a:schemeClr val="bg1"/>
                </a:solidFill>
                <a:latin typeface="Century Gothic" pitchFamily="34" charset="0"/>
              </a:rPr>
              <a:t> the </a:t>
            </a:r>
            <a:r>
              <a:rPr lang="fr-FR" sz="1400" b="1" i="1" dirty="0" err="1">
                <a:solidFill>
                  <a:schemeClr val="bg1"/>
                </a:solidFill>
                <a:latin typeface="Century Gothic" pitchFamily="34" charset="0"/>
              </a:rPr>
              <a:t>Laserist</a:t>
            </a:r>
            <a:r>
              <a:rPr lang="fr-FR" sz="1400" b="1" i="1" dirty="0">
                <a:solidFill>
                  <a:schemeClr val="bg1"/>
                </a:solidFill>
                <a:latin typeface="Century Gothic" pitchFamily="34" charset="0"/>
              </a:rPr>
              <a:t> routine. </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650" t="85563" r="21161" b="5820"/>
          <a:stretch/>
        </p:blipFill>
        <p:spPr bwMode="auto">
          <a:xfrm>
            <a:off x="8028384" y="5764064"/>
            <a:ext cx="1006509" cy="76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83557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rodigy_replasty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489381"/>
            <a:ext cx="418616" cy="25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MESOLIFT                                    </a:t>
            </a:r>
            <a:r>
              <a:rPr lang="fr-FR" sz="1600" dirty="0" smtClean="0">
                <a:solidFill>
                  <a:srgbClr val="FFFFFF"/>
                </a:solidFill>
                <a:latin typeface="Century Gothic" pitchFamily="34" charset="0"/>
                <a:ea typeface="ＭＳ Ｐゴシック" pitchFamily="34" charset="-128"/>
              </a:rPr>
              <a:t>ROUTINE / LINK SELLING</a:t>
            </a:r>
          </a:p>
        </p:txBody>
      </p:sp>
      <p:sp>
        <p:nvSpPr>
          <p:cNvPr id="6" name="ZoneTexte 5"/>
          <p:cNvSpPr txBox="1"/>
          <p:nvPr/>
        </p:nvSpPr>
        <p:spPr>
          <a:xfrm>
            <a:off x="1331640"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7" name="ZoneTexte 6"/>
          <p:cNvSpPr txBox="1"/>
          <p:nvPr/>
        </p:nvSpPr>
        <p:spPr>
          <a:xfrm>
            <a:off x="3389164"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8" name="ZoneTexte 7"/>
          <p:cNvSpPr txBox="1"/>
          <p:nvPr/>
        </p:nvSpPr>
        <p:spPr>
          <a:xfrm>
            <a:off x="6732240"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pic>
        <p:nvPicPr>
          <p:cNvPr id="9"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l="8572" t="16579" r="10562" b="10394"/>
          <a:stretch>
            <a:fillRect/>
          </a:stretch>
        </p:blipFill>
        <p:spPr bwMode="auto">
          <a:xfrm>
            <a:off x="7299816" y="4440963"/>
            <a:ext cx="1592664" cy="166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468560" y="2456589"/>
            <a:ext cx="2411413" cy="482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AND </a:t>
            </a:r>
          </a:p>
          <a:p>
            <a:pPr algn="ctr" eaLnBrk="1" hangingPunct="1">
              <a:lnSpc>
                <a:spcPct val="80000"/>
              </a:lnSpc>
              <a:spcBef>
                <a:spcPts val="625"/>
              </a:spcBef>
            </a:pPr>
            <a:r>
              <a:rPr lang="fr-FR" sz="1200" b="0" i="0" dirty="0" smtClean="0">
                <a:solidFill>
                  <a:srgbClr val="FFFFFF"/>
                </a:solidFill>
                <a:latin typeface="+mn-lt"/>
              </a:rPr>
              <a:t>EVENING </a:t>
            </a:r>
          </a:p>
        </p:txBody>
      </p:sp>
      <p:sp>
        <p:nvSpPr>
          <p:cNvPr id="12" name="Text Box 3"/>
          <p:cNvSpPr txBox="1">
            <a:spLocks noChangeArrowheads="1"/>
          </p:cNvSpPr>
          <p:nvPr/>
        </p:nvSpPr>
        <p:spPr bwMode="auto">
          <a:xfrm>
            <a:off x="7175946" y="2456589"/>
            <a:ext cx="18605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EVENING </a:t>
            </a:r>
          </a:p>
        </p:txBody>
      </p:sp>
      <p:sp>
        <p:nvSpPr>
          <p:cNvPr id="13" name="Text Box 18"/>
          <p:cNvSpPr txBox="1">
            <a:spLocks noChangeArrowheads="1"/>
          </p:cNvSpPr>
          <p:nvPr/>
        </p:nvSpPr>
        <p:spPr bwMode="auto">
          <a:xfrm>
            <a:off x="1368500" y="2456589"/>
            <a:ext cx="2411412"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t>
            </a:r>
          </a:p>
        </p:txBody>
      </p:sp>
      <p:sp>
        <p:nvSpPr>
          <p:cNvPr id="14" name="Text Box 18"/>
          <p:cNvSpPr txBox="1">
            <a:spLocks noChangeArrowheads="1"/>
          </p:cNvSpPr>
          <p:nvPr/>
        </p:nvSpPr>
        <p:spPr bwMode="auto">
          <a:xfrm>
            <a:off x="3059832" y="2456589"/>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AND EVENING </a:t>
            </a:r>
          </a:p>
        </p:txBody>
      </p:sp>
      <p:pic>
        <p:nvPicPr>
          <p:cNvPr id="15" name="Picture 53" descr="MUST_H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3472451"/>
            <a:ext cx="648258" cy="6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0"/>
          <p:cNvSpPr>
            <a:spLocks noChangeArrowheads="1"/>
          </p:cNvSpPr>
          <p:nvPr/>
        </p:nvSpPr>
        <p:spPr bwMode="auto">
          <a:xfrm>
            <a:off x="8653338" y="4067133"/>
            <a:ext cx="31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2" pitchFamily="18" charset="2"/>
              </a:rPr>
              <a:t></a:t>
            </a:r>
          </a:p>
        </p:txBody>
      </p:sp>
      <p:sp>
        <p:nvSpPr>
          <p:cNvPr id="17" name="Rectangle 140"/>
          <p:cNvSpPr>
            <a:spLocks noChangeArrowheads="1"/>
          </p:cNvSpPr>
          <p:nvPr/>
        </p:nvSpPr>
        <p:spPr bwMode="auto">
          <a:xfrm>
            <a:off x="947465" y="3670099"/>
            <a:ext cx="76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18" name="Rectangle 140"/>
          <p:cNvSpPr>
            <a:spLocks noChangeArrowheads="1"/>
          </p:cNvSpPr>
          <p:nvPr/>
        </p:nvSpPr>
        <p:spPr bwMode="auto">
          <a:xfrm>
            <a:off x="2915816" y="4431903"/>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19" name="Rectangle 140"/>
          <p:cNvSpPr>
            <a:spLocks noChangeArrowheads="1"/>
          </p:cNvSpPr>
          <p:nvPr/>
        </p:nvSpPr>
        <p:spPr bwMode="auto">
          <a:xfrm>
            <a:off x="4499992" y="3257483"/>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20" name="Text Box 4"/>
          <p:cNvSpPr txBox="1">
            <a:spLocks noChangeArrowheads="1"/>
          </p:cNvSpPr>
          <p:nvPr/>
        </p:nvSpPr>
        <p:spPr bwMode="auto">
          <a:xfrm>
            <a:off x="1619672" y="6131284"/>
            <a:ext cx="1860550" cy="922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MESOLIFT </a:t>
            </a:r>
          </a:p>
          <a:p>
            <a:pPr algn="ctr" eaLnBrk="1" hangingPunct="1">
              <a:lnSpc>
                <a:spcPct val="80000"/>
              </a:lnSpc>
              <a:spcBef>
                <a:spcPts val="625"/>
              </a:spcBef>
            </a:pPr>
            <a:r>
              <a:rPr lang="fr-FR" sz="1200" b="0" i="0" dirty="0" smtClean="0">
                <a:solidFill>
                  <a:srgbClr val="FFFFFF"/>
                </a:solidFill>
                <a:latin typeface="+mn-lt"/>
              </a:rPr>
              <a:t>OR </a:t>
            </a:r>
          </a:p>
          <a:p>
            <a:pPr algn="ctr" eaLnBrk="1" hangingPunct="1">
              <a:lnSpc>
                <a:spcPct val="80000"/>
              </a:lnSpc>
              <a:spcBef>
                <a:spcPts val="625"/>
              </a:spcBef>
            </a:pPr>
            <a:r>
              <a:rPr lang="fr-FR" sz="1200" b="0" i="0" dirty="0" smtClean="0">
                <a:solidFill>
                  <a:srgbClr val="FFFFFF"/>
                </a:solidFill>
                <a:latin typeface="+mn-lt"/>
              </a:rPr>
              <a:t>HD PEEL  CREAM</a:t>
            </a:r>
          </a:p>
          <a:p>
            <a:pPr algn="ctr" eaLnBrk="1" hangingPunct="1">
              <a:lnSpc>
                <a:spcPct val="80000"/>
              </a:lnSpc>
              <a:spcBef>
                <a:spcPts val="625"/>
              </a:spcBef>
            </a:pPr>
            <a:endParaRPr lang="fr-FR" sz="1200" dirty="0">
              <a:solidFill>
                <a:srgbClr val="FFFFFF"/>
              </a:solidFill>
              <a:latin typeface="+mn-lt"/>
              <a:cs typeface="Arial" pitchFamily="34" charset="0"/>
            </a:endParaRPr>
          </a:p>
        </p:txBody>
      </p:sp>
      <p:sp>
        <p:nvSpPr>
          <p:cNvPr id="21" name="Text Box 18"/>
          <p:cNvSpPr txBox="1">
            <a:spLocks noChangeArrowheads="1"/>
          </p:cNvSpPr>
          <p:nvPr/>
        </p:nvSpPr>
        <p:spPr bwMode="auto">
          <a:xfrm>
            <a:off x="-359693" y="6144872"/>
            <a:ext cx="24114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LASERIST</a:t>
            </a:r>
          </a:p>
          <a:p>
            <a:pPr algn="ctr" eaLnBrk="1" hangingPunct="1">
              <a:lnSpc>
                <a:spcPct val="80000"/>
              </a:lnSpc>
              <a:spcBef>
                <a:spcPts val="625"/>
              </a:spcBef>
            </a:pPr>
            <a:r>
              <a:rPr lang="fr-FR" sz="1200" b="0" i="0" dirty="0" smtClean="0">
                <a:solidFill>
                  <a:srgbClr val="FFFFFF"/>
                </a:solidFill>
                <a:latin typeface="+mn-lt"/>
              </a:rPr>
              <a:t>SERUM</a:t>
            </a:r>
          </a:p>
        </p:txBody>
      </p:sp>
      <p:sp>
        <p:nvSpPr>
          <p:cNvPr id="22" name="Text Box 18"/>
          <p:cNvSpPr txBox="1">
            <a:spLocks noChangeArrowheads="1"/>
          </p:cNvSpPr>
          <p:nvPr/>
        </p:nvSpPr>
        <p:spPr bwMode="auto">
          <a:xfrm>
            <a:off x="6985123" y="6144872"/>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a:t>
            </a:r>
          </a:p>
          <a:p>
            <a:pPr algn="ctr" eaLnBrk="1" hangingPunct="1">
              <a:lnSpc>
                <a:spcPct val="80000"/>
              </a:lnSpc>
              <a:spcBef>
                <a:spcPts val="625"/>
              </a:spcBef>
            </a:pPr>
            <a:r>
              <a:rPr lang="fr-FR" sz="1200" b="0" i="0" dirty="0" smtClean="0">
                <a:solidFill>
                  <a:srgbClr val="FFFFFF"/>
                </a:solidFill>
                <a:latin typeface="+mn-lt"/>
              </a:rPr>
              <a:t>AGE RECOVERY</a:t>
            </a:r>
          </a:p>
        </p:txBody>
      </p:sp>
      <p:sp>
        <p:nvSpPr>
          <p:cNvPr id="23" name="Text Box 6"/>
          <p:cNvSpPr txBox="1">
            <a:spLocks noChangeArrowheads="1"/>
          </p:cNvSpPr>
          <p:nvPr/>
        </p:nvSpPr>
        <p:spPr bwMode="auto">
          <a:xfrm>
            <a:off x="3131840" y="6128997"/>
            <a:ext cx="2411413"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fr-FR" sz="1200" b="0" i="0" dirty="0" smtClean="0">
                <a:solidFill>
                  <a:srgbClr val="FFFFFF"/>
                </a:solidFill>
                <a:latin typeface="+mn-lt"/>
              </a:rPr>
              <a:t>Re-PLASTY MESOLIFT              </a:t>
            </a:r>
          </a:p>
          <a:p>
            <a:pPr algn="ctr" eaLnBrk="1" hangingPunct="1">
              <a:lnSpc>
                <a:spcPct val="80000"/>
              </a:lnSpc>
              <a:spcBef>
                <a:spcPts val="625"/>
              </a:spcBef>
              <a:defRPr/>
            </a:pPr>
            <a:r>
              <a:rPr lang="fr-FR" sz="1200" b="0" i="0" dirty="0" smtClean="0">
                <a:solidFill>
                  <a:srgbClr val="FFFFFF"/>
                </a:solidFill>
                <a:latin typeface="+mn-lt"/>
              </a:rPr>
              <a:t>EYE GEL</a:t>
            </a:r>
          </a:p>
          <a:p>
            <a:pPr algn="ctr" eaLnBrk="1" hangingPunct="1">
              <a:lnSpc>
                <a:spcPct val="80000"/>
              </a:lnSpc>
              <a:spcBef>
                <a:spcPts val="625"/>
              </a:spcBef>
              <a:defRPr/>
            </a:pPr>
            <a:endParaRPr lang="fr-FR" sz="1200" dirty="0" smtClean="0">
              <a:solidFill>
                <a:srgbClr val="FFFFFF"/>
              </a:solidFill>
              <a:latin typeface="+mn-lt"/>
              <a:cs typeface="Arial" pitchFamily="34" charset="0"/>
            </a:endParaRPr>
          </a:p>
        </p:txBody>
      </p:sp>
      <p:sp>
        <p:nvSpPr>
          <p:cNvPr id="24" name="Rectangle 1"/>
          <p:cNvSpPr>
            <a:spLocks noChangeArrowheads="1"/>
          </p:cNvSpPr>
          <p:nvPr/>
        </p:nvSpPr>
        <p:spPr bwMode="auto">
          <a:xfrm>
            <a:off x="12005" y="2278789"/>
            <a:ext cx="6792243"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sp>
        <p:nvSpPr>
          <p:cNvPr id="25" name="Text Box 18"/>
          <p:cNvSpPr txBox="1">
            <a:spLocks noChangeArrowheads="1"/>
          </p:cNvSpPr>
          <p:nvPr/>
        </p:nvSpPr>
        <p:spPr bwMode="auto">
          <a:xfrm>
            <a:off x="6913116"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REPAIR</a:t>
            </a:r>
          </a:p>
        </p:txBody>
      </p:sp>
      <p:sp>
        <p:nvSpPr>
          <p:cNvPr id="26" name="Text Box 18"/>
          <p:cNvSpPr txBox="1">
            <a:spLocks noChangeArrowheads="1"/>
          </p:cNvSpPr>
          <p:nvPr/>
        </p:nvSpPr>
        <p:spPr bwMode="auto">
          <a:xfrm>
            <a:off x="2304604"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CORRECT</a:t>
            </a:r>
          </a:p>
        </p:txBody>
      </p:sp>
      <p:sp>
        <p:nvSpPr>
          <p:cNvPr id="27" name="ZoneTexte 26"/>
          <p:cNvSpPr txBox="1"/>
          <p:nvPr/>
        </p:nvSpPr>
        <p:spPr>
          <a:xfrm>
            <a:off x="6701532" y="1661899"/>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28" name="Rectangle 1"/>
          <p:cNvSpPr>
            <a:spLocks noChangeArrowheads="1"/>
          </p:cNvSpPr>
          <p:nvPr/>
        </p:nvSpPr>
        <p:spPr bwMode="auto">
          <a:xfrm>
            <a:off x="7175946" y="2276872"/>
            <a:ext cx="1942654"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pic>
        <p:nvPicPr>
          <p:cNvPr id="31"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185" y="4786729"/>
            <a:ext cx="1191655" cy="129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
          <p:cNvSpPr txBox="1">
            <a:spLocks noChangeArrowheads="1"/>
          </p:cNvSpPr>
          <p:nvPr/>
        </p:nvSpPr>
        <p:spPr bwMode="auto">
          <a:xfrm>
            <a:off x="5076056" y="6118001"/>
            <a:ext cx="1860550"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LASERIST</a:t>
            </a:r>
          </a:p>
          <a:p>
            <a:pPr algn="ctr" eaLnBrk="1" hangingPunct="1">
              <a:lnSpc>
                <a:spcPct val="80000"/>
              </a:lnSpc>
              <a:spcBef>
                <a:spcPts val="625"/>
              </a:spcBef>
            </a:pPr>
            <a:r>
              <a:rPr lang="fr-FR" sz="1200" b="0" i="0" dirty="0" smtClean="0">
                <a:solidFill>
                  <a:srgbClr val="FFFFFF"/>
                </a:solidFill>
                <a:latin typeface="+mn-lt"/>
              </a:rPr>
              <a:t>CORRECTOR </a:t>
            </a:r>
          </a:p>
          <a:p>
            <a:pPr algn="ctr" eaLnBrk="1" hangingPunct="1">
              <a:lnSpc>
                <a:spcPct val="80000"/>
              </a:lnSpc>
              <a:spcBef>
                <a:spcPts val="625"/>
              </a:spcBef>
            </a:pPr>
            <a:endParaRPr lang="fr-FR" sz="1200" dirty="0">
              <a:solidFill>
                <a:srgbClr val="FFFFFF"/>
              </a:solidFill>
              <a:latin typeface="+mn-lt"/>
              <a:cs typeface="Arial" pitchFamily="34" charset="0"/>
            </a:endParaRPr>
          </a:p>
        </p:txBody>
      </p:sp>
      <p:sp>
        <p:nvSpPr>
          <p:cNvPr id="33" name="Text Box 18"/>
          <p:cNvSpPr txBox="1">
            <a:spLocks noChangeArrowheads="1"/>
          </p:cNvSpPr>
          <p:nvPr/>
        </p:nvSpPr>
        <p:spPr bwMode="auto">
          <a:xfrm>
            <a:off x="4800624" y="2456589"/>
            <a:ext cx="2411413" cy="248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t>
            </a:r>
          </a:p>
        </p:txBody>
      </p:sp>
      <p:pic>
        <p:nvPicPr>
          <p:cNvPr id="36" name="Picture 3" descr="F:\HR CLAIRE\MENU DE SOIN HR 2012\WeTransfer-49qr4LD0\LAS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249" t="5687" r="22714" b="15462"/>
          <a:stretch/>
        </p:blipFill>
        <p:spPr bwMode="auto">
          <a:xfrm>
            <a:off x="8460432" y="1202829"/>
            <a:ext cx="683568" cy="6709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G:\DPLI_Commun_Helena_Rubinstein_PCI\Service\MATHILDE\Re-PLASTY\VISUEL AMBIANCE GAMME RePLASTY\BD\Packshots détourés gamme Re-PLASTY\Packshot LASERIST Detour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536" y="3719445"/>
            <a:ext cx="2028029" cy="24505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Correcteur Laseri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4560" y="3733893"/>
            <a:ext cx="363539" cy="230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38" name="Rectangle 140"/>
          <p:cNvSpPr>
            <a:spLocks noChangeArrowheads="1"/>
          </p:cNvSpPr>
          <p:nvPr/>
        </p:nvSpPr>
        <p:spPr bwMode="auto">
          <a:xfrm>
            <a:off x="6150677" y="3517040"/>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pic>
        <p:nvPicPr>
          <p:cNvPr id="39" name="Picture 22" descr="PRODIGY_REPLASTY_MESO_LIFT_P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0104" y="3165673"/>
            <a:ext cx="1171736" cy="128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40"/>
          <p:cNvSpPr>
            <a:spLocks noChangeArrowheads="1"/>
          </p:cNvSpPr>
          <p:nvPr/>
        </p:nvSpPr>
        <p:spPr bwMode="auto">
          <a:xfrm>
            <a:off x="2987824" y="2733625"/>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41" name="Text Box 4"/>
          <p:cNvSpPr txBox="1">
            <a:spLocks noChangeArrowheads="1"/>
          </p:cNvSpPr>
          <p:nvPr/>
        </p:nvSpPr>
        <p:spPr bwMode="auto">
          <a:xfrm>
            <a:off x="1619672" y="4533825"/>
            <a:ext cx="1860550"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Century Gothic" pitchFamily="18" charset="0"/>
              </a:rPr>
              <a:t>OR</a:t>
            </a:r>
          </a:p>
          <a:p>
            <a:pPr algn="ctr" eaLnBrk="1" hangingPunct="1">
              <a:lnSpc>
                <a:spcPct val="80000"/>
              </a:lnSpc>
              <a:spcBef>
                <a:spcPts val="625"/>
              </a:spcBef>
            </a:pPr>
            <a:endParaRPr lang="fr-FR" sz="1200" dirty="0">
              <a:solidFill>
                <a:srgbClr val="FFFFFF"/>
              </a:solidFill>
              <a:latin typeface="Century Gothic" pitchFamily="34" charset="0"/>
              <a:cs typeface="Arial" pitchFamily="34" charset="0"/>
            </a:endParaRPr>
          </a:p>
        </p:txBody>
      </p:sp>
      <p:sp>
        <p:nvSpPr>
          <p:cNvPr id="42" name="ZoneTexte 41"/>
          <p:cNvSpPr txBox="1"/>
          <p:nvPr/>
        </p:nvSpPr>
        <p:spPr>
          <a:xfrm>
            <a:off x="4973340" y="4566924"/>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Tree>
    <p:extLst>
      <p:ext uri="{BB962C8B-B14F-4D97-AF65-F5344CB8AC3E}">
        <p14:creationId xmlns:p14="http://schemas.microsoft.com/office/powerpoint/2010/main" val="2816393141"/>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183953"/>
            <a:ext cx="7668344" cy="3693319"/>
          </a:xfrm>
          <a:prstGeom prst="rect">
            <a:avLst/>
          </a:prstGeom>
        </p:spPr>
        <p:txBody>
          <a:bodyPr wrap="square">
            <a:spAutoFit/>
          </a:bodyPr>
          <a:lstStyle/>
          <a:p>
            <a:pPr algn="just"/>
            <a:r>
              <a:rPr lang="fr-FR" sz="1800" b="1" i="0" dirty="0" smtClean="0">
                <a:solidFill>
                  <a:srgbClr val="FFFFFF"/>
                </a:solidFill>
                <a:latin typeface="Century Gothic" pitchFamily="18" charset="0"/>
              </a:rPr>
              <a:t>Re-PLASTY LASERIST Anti-dark spot concentrate intensively brightening </a:t>
            </a:r>
          </a:p>
          <a:p>
            <a:pPr algn="just"/>
            <a:r>
              <a:rPr lang="fr-FR" sz="1800" b="0" i="0" dirty="0" smtClean="0">
                <a:solidFill>
                  <a:srgbClr val="FFFFFF"/>
                </a:solidFill>
                <a:latin typeface="Century Gothic" pitchFamily="18" charset="0"/>
              </a:rPr>
              <a:t>A silky serum texture with a delicate fragrance that melts onto the skin for an intensely velvet finish and instantly illuminated skin.</a:t>
            </a:r>
          </a:p>
          <a:p>
            <a:r>
              <a:rPr lang="fr-FR" dirty="0" smtClean="0">
                <a:solidFill>
                  <a:srgbClr val="FFFFFF"/>
                </a:solidFill>
                <a:latin typeface="Century Gothic" pitchFamily="34" charset="0"/>
              </a:rPr>
              <a:t/>
            </a:r>
            <a:br>
              <a:rPr lang="fr-FR" dirty="0" smtClean="0">
                <a:solidFill>
                  <a:srgbClr val="FFFFFF"/>
                </a:solidFill>
                <a:latin typeface="Century Gothic" pitchFamily="34" charset="0"/>
              </a:rPr>
            </a:br>
            <a:endParaRPr lang="fr-FR" dirty="0" smtClean="0">
              <a:solidFill>
                <a:srgbClr val="FFFFFF"/>
              </a:solidFill>
              <a:latin typeface="Century Gothic" pitchFamily="34" charset="0"/>
            </a:endParaRPr>
          </a:p>
          <a:p>
            <a:pPr algn="just"/>
            <a:endParaRPr lang="fr-FR" dirty="0">
              <a:solidFill>
                <a:srgbClr val="FFFFFF"/>
              </a:solidFill>
              <a:latin typeface="Century Gothic" pitchFamily="34" charset="0"/>
            </a:endParaRPr>
          </a:p>
          <a:p>
            <a:pPr algn="just"/>
            <a:endParaRPr lang="fr-FR" dirty="0" smtClean="0">
              <a:solidFill>
                <a:srgbClr val="FFFFFF"/>
              </a:solidFill>
              <a:latin typeface="Century Gothic" pitchFamily="34" charset="0"/>
            </a:endParaRPr>
          </a:p>
          <a:p>
            <a:pPr algn="just"/>
            <a:endParaRPr lang="fr-FR" dirty="0">
              <a:solidFill>
                <a:srgbClr val="FFFFFF"/>
              </a:solidFill>
              <a:latin typeface="Century Gothic" pitchFamily="34" charset="0"/>
            </a:endParaRPr>
          </a:p>
          <a:p>
            <a:pPr algn="just"/>
            <a:r>
              <a:rPr lang="fr-FR" sz="1800" b="1" i="0" dirty="0" smtClean="0">
                <a:solidFill>
                  <a:srgbClr val="FFFFFF"/>
                </a:solidFill>
                <a:latin typeface="Century Gothic" pitchFamily="18" charset="0"/>
              </a:rPr>
              <a:t>Re-PLASTY LASERIST Instant dark spot corrector </a:t>
            </a:r>
          </a:p>
          <a:p>
            <a:pPr algn="just"/>
            <a:r>
              <a:rPr lang="fr-FR" sz="1800" b="0" i="0" dirty="0" smtClean="0">
                <a:solidFill>
                  <a:srgbClr val="FFFFFF"/>
                </a:solidFill>
                <a:latin typeface="Century Gothic" pitchFamily="18" charset="0"/>
              </a:rPr>
              <a:t>Slightly tinted emulsion which helps to target pigmentation spots on the face and hands.</a:t>
            </a:r>
          </a:p>
          <a:p>
            <a:pPr algn="just"/>
            <a:endParaRPr lang="fr-FR" dirty="0" smtClean="0">
              <a:solidFill>
                <a:srgbClr val="FFFFFF"/>
              </a:solidFill>
              <a:latin typeface="Century Gothic" pitchFamily="34" charset="0"/>
            </a:endParaRPr>
          </a:p>
        </p:txBody>
      </p:sp>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HOW TO TALK ABOUT THE TEXTURES?</a:t>
            </a:r>
          </a:p>
        </p:txBody>
      </p:sp>
      <p:pic>
        <p:nvPicPr>
          <p:cNvPr id="8"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244408" y="1202828"/>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G:\DPLI_Commun_Helena_Rubinstein_PCI\Service\MATHILDE\Re-PLASTY\VISUEL AMBIANCE GAMME RePLASTY\BD\Packshots détourés gamme Re-PLASTY\Packshot LASERIST Deto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1849322"/>
            <a:ext cx="1239532" cy="1497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Correcteur Laser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244" y="4210055"/>
            <a:ext cx="250020" cy="158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Tree>
    <p:extLst>
      <p:ext uri="{BB962C8B-B14F-4D97-AF65-F5344CB8AC3E}">
        <p14:creationId xmlns:p14="http://schemas.microsoft.com/office/powerpoint/2010/main" val="1306027277"/>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PRICE OBJECTION</a:t>
            </a:r>
          </a:p>
        </p:txBody>
      </p:sp>
      <p:graphicFrame>
        <p:nvGraphicFramePr>
          <p:cNvPr id="8" name="Tableau 7"/>
          <p:cNvGraphicFramePr>
            <a:graphicFrameLocks noGrp="1"/>
          </p:cNvGraphicFramePr>
          <p:nvPr>
            <p:extLst>
              <p:ext uri="{D42A27DB-BD31-4B8C-83A1-F6EECF244321}">
                <p14:modId xmlns:p14="http://schemas.microsoft.com/office/powerpoint/2010/main" val="3736685222"/>
              </p:ext>
            </p:extLst>
          </p:nvPr>
        </p:nvGraphicFramePr>
        <p:xfrm>
          <a:off x="1763688" y="4221088"/>
          <a:ext cx="5904656" cy="2018855"/>
        </p:xfrm>
        <a:graphic>
          <a:graphicData uri="http://schemas.openxmlformats.org/drawingml/2006/table">
            <a:tbl>
              <a:tblPr firstRow="1" bandRow="1">
                <a:tableStyleId>{5C22544A-7EE6-4342-B048-85BDC9FD1C3A}</a:tableStyleId>
              </a:tblPr>
              <a:tblGrid>
                <a:gridCol w="1780080"/>
                <a:gridCol w="1259082"/>
                <a:gridCol w="1215664"/>
                <a:gridCol w="1649830"/>
              </a:tblGrid>
              <a:tr h="1195883">
                <a:tc>
                  <a:txBody>
                    <a:bodyPr/>
                    <a:lstStyle/>
                    <a:p>
                      <a:pPr algn="ctr"/>
                      <a:r>
                        <a:rPr lang="fr-FR" sz="1600" b="1" i="0" dirty="0" smtClean="0">
                          <a:solidFill>
                            <a:srgbClr val="FFFFFF"/>
                          </a:solidFill>
                          <a:latin typeface="Century Gothic" pitchFamily="18" charset="0"/>
                        </a:rPr>
                        <a:t>HR PRODUCT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PER DAY*</a:t>
                      </a: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smtClean="0">
                          <a:solidFill>
                            <a:srgbClr val="FFFFFF"/>
                          </a:solidFill>
                          <a:latin typeface="Century Gothic" pitchFamily="18" charset="0"/>
                        </a:rPr>
                        <a:t>AESTHETIC MEDICINE PROCEDURE PRICE </a:t>
                      </a:r>
                    </a:p>
                  </a:txBody>
                  <a:tcPr marL="91451" marR="91451" marT="45726" marB="45726">
                    <a:noFill/>
                  </a:tcPr>
                </a:tc>
              </a:tr>
              <a:tr h="803617">
                <a:tc>
                  <a:txBody>
                    <a:bodyPr/>
                    <a:lstStyle/>
                    <a:p>
                      <a:pPr algn="ctr"/>
                      <a:r>
                        <a:rPr lang="fr-FR" sz="1600" b="0" i="0" dirty="0" smtClean="0">
                          <a:solidFill>
                            <a:srgbClr val="FFFFFF"/>
                          </a:solidFill>
                          <a:latin typeface="Century Gothic" pitchFamily="18" charset="0"/>
                        </a:rPr>
                        <a:t>Re-PLASTY Laserist serum (40ml)</a:t>
                      </a:r>
                    </a:p>
                  </a:txBody>
                  <a:tcPr marL="91451" marR="91451" marT="45726" marB="45726">
                    <a:noFill/>
                  </a:tcPr>
                </a:tc>
                <a:tc>
                  <a:txBody>
                    <a:bodyPr/>
                    <a:lstStyle/>
                    <a:p>
                      <a:pPr algn="ctr"/>
                      <a:r>
                        <a:rPr lang="fr-FR" sz="1600" b="0" i="0" dirty="0" smtClean="0">
                          <a:solidFill>
                            <a:srgbClr val="FFFFFF"/>
                          </a:solidFill>
                          <a:latin typeface="Century Gothic" pitchFamily="18" charset="0"/>
                        </a:rPr>
                        <a:t>€181</a:t>
                      </a:r>
                    </a:p>
                  </a:txBody>
                  <a:tcPr marL="91451" marR="91451" marT="45726" marB="45726">
                    <a:noFill/>
                  </a:tcPr>
                </a:tc>
                <a:tc>
                  <a:txBody>
                    <a:bodyPr/>
                    <a:lstStyle/>
                    <a:p>
                      <a:pPr algn="ctr"/>
                      <a:r>
                        <a:rPr lang="fr-FR" sz="1600" b="0" i="0" dirty="0" smtClean="0">
                          <a:solidFill>
                            <a:srgbClr val="FFFFFF"/>
                          </a:solidFill>
                          <a:latin typeface="Century Gothic" pitchFamily="18" charset="0"/>
                        </a:rPr>
                        <a:t> €3*</a:t>
                      </a:r>
                    </a:p>
                  </a:txBody>
                  <a:tcPr marL="91451" marR="91451" marT="45726" marB="45726">
                    <a:noFill/>
                  </a:tcPr>
                </a:tc>
                <a:tc>
                  <a:txBody>
                    <a:bodyPr/>
                    <a:lstStyle/>
                    <a:p>
                      <a:pPr algn="ctr"/>
                      <a:r>
                        <a:rPr lang="fr-FR" sz="1600" b="0" i="0" dirty="0" smtClean="0">
                          <a:solidFill>
                            <a:srgbClr val="FFFFFF"/>
                          </a:solidFill>
                          <a:latin typeface="Century Gothic" pitchFamily="18" charset="0"/>
                        </a:rPr>
                        <a:t>LASER (face): </a:t>
                      </a:r>
                    </a:p>
                    <a:p>
                      <a:pPr algn="ctr"/>
                      <a:r>
                        <a:rPr lang="fr-FR" sz="1600" b="0" i="0" dirty="0" smtClean="0">
                          <a:solidFill>
                            <a:srgbClr val="FFFFFF"/>
                          </a:solidFill>
                          <a:latin typeface="Century Gothic" pitchFamily="18" charset="0"/>
                        </a:rPr>
                        <a:t>€300 / session</a:t>
                      </a:r>
                    </a:p>
                  </a:txBody>
                  <a:tcPr marL="91451" marR="91451" marT="45726" marB="45726">
                    <a:noFill/>
                  </a:tcPr>
                </a:tc>
              </a:tr>
            </a:tbl>
          </a:graphicData>
        </a:graphic>
      </p:graphicFrame>
      <p:sp>
        <p:nvSpPr>
          <p:cNvPr id="9" name="ZoneTexte 8"/>
          <p:cNvSpPr txBox="1"/>
          <p:nvPr/>
        </p:nvSpPr>
        <p:spPr>
          <a:xfrm>
            <a:off x="82352" y="6551766"/>
            <a:ext cx="6624736" cy="261610"/>
          </a:xfrm>
          <a:prstGeom prst="rect">
            <a:avLst/>
          </a:prstGeom>
          <a:noFill/>
        </p:spPr>
        <p:txBody>
          <a:bodyPr wrap="square" rtlCol="0">
            <a:spAutoFit/>
          </a:bodyPr>
          <a:lstStyle/>
          <a:p>
            <a:r>
              <a:rPr lang="fr-FR" sz="1100" b="0" i="1" dirty="0" smtClean="0">
                <a:solidFill>
                  <a:srgbClr val="FFFFFF"/>
                </a:solidFill>
                <a:latin typeface="Century Gothic" pitchFamily="18" charset="0"/>
              </a:rPr>
              <a:t>* Used morning and evening for 2 months (60 days): €181 / 60 days =  €3 </a:t>
            </a:r>
          </a:p>
        </p:txBody>
      </p:sp>
      <p:sp>
        <p:nvSpPr>
          <p:cNvPr id="10" name="ZoneTexte 9"/>
          <p:cNvSpPr txBox="1"/>
          <p:nvPr/>
        </p:nvSpPr>
        <p:spPr>
          <a:xfrm>
            <a:off x="2843808" y="1696740"/>
            <a:ext cx="5688632" cy="2062103"/>
          </a:xfrm>
          <a:prstGeom prst="rect">
            <a:avLst/>
          </a:prstGeom>
          <a:noFill/>
        </p:spPr>
        <p:txBody>
          <a:bodyPr wrap="square" rtlCol="0">
            <a:spAutoFit/>
          </a:bodyPr>
          <a:lstStyle/>
          <a:p>
            <a:pPr algn="just"/>
            <a:r>
              <a:rPr lang="en-GB" sz="1600" b="0" i="1" dirty="0" smtClean="0">
                <a:solidFill>
                  <a:srgbClr val="FFFFFF"/>
                </a:solidFill>
                <a:latin typeface="Century Gothic" pitchFamily="18" charset="0"/>
              </a:rPr>
              <a:t>"The price may indeed seem high, but you should know that a laser session costs around €300.  </a:t>
            </a:r>
          </a:p>
          <a:p>
            <a:pPr algn="just"/>
            <a:r>
              <a:rPr lang="en-GB" sz="1600" b="0" i="1" dirty="0" smtClean="0">
                <a:solidFill>
                  <a:srgbClr val="FFFFFF"/>
                </a:solidFill>
                <a:latin typeface="Century Gothic" pitchFamily="18" charset="0"/>
              </a:rPr>
              <a:t>In addition, a 40ml serum will deliver 2 months of use with application morning and evening, which breaks down to €3 per day.</a:t>
            </a:r>
          </a:p>
          <a:p>
            <a:pPr algn="just"/>
            <a:r>
              <a:rPr lang="en-GB" sz="1600" b="0" i="0" dirty="0" smtClean="0">
                <a:solidFill>
                  <a:srgbClr val="FFFFFF"/>
                </a:solidFill>
                <a:latin typeface="Century Gothic" pitchFamily="18" charset="0"/>
              </a:rPr>
              <a:t>This serum is designed for customers looking for instant results who are prepared to pay the price of effectiveness.”</a:t>
            </a:r>
          </a:p>
        </p:txBody>
      </p:sp>
      <p:pic>
        <p:nvPicPr>
          <p:cNvPr id="13"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8532440" y="1202829"/>
            <a:ext cx="611560" cy="60028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143009" y="1914114"/>
            <a:ext cx="2700799" cy="1946933"/>
            <a:chOff x="143009" y="1914114"/>
            <a:chExt cx="5725135" cy="4035166"/>
          </a:xfrm>
        </p:grpSpPr>
        <p:pic>
          <p:nvPicPr>
            <p:cNvPr id="6147" name="Picture 3" descr="G:\DPLI_Commun_PCI_HR\Service\Commun_HR\2.EDUCATION\07- PHOTOS VENTE\SHOOTING SCENARIO DE SERVICE MAI 2012- PHOTOS RETOUCHEES DEF\DSC73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09" y="1914114"/>
              <a:ext cx="5725135" cy="4035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rodigy_replasty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0911" y="3928111"/>
              <a:ext cx="106815" cy="70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p:cNvPicPr>
              <a:picLocks noChangeAspect="1" noChangeArrowheads="1"/>
            </p:cNvPicPr>
            <p:nvPr/>
          </p:nvPicPr>
          <p:blipFill>
            <a:blip r:embed="rId6" cstate="print">
              <a:extLst>
                <a:ext uri="{28A0092B-C50C-407E-A947-70E740481C1C}">
                  <a14:useLocalDpi xmlns:a14="http://schemas.microsoft.com/office/drawing/2010/main" val="0"/>
                </a:ext>
              </a:extLst>
            </a:blip>
            <a:srcRect l="8572" t="16579" r="10562" b="10394"/>
            <a:stretch>
              <a:fillRect/>
            </a:stretch>
          </p:blipFill>
          <p:spPr bwMode="auto">
            <a:xfrm>
              <a:off x="3415009" y="4255210"/>
              <a:ext cx="376391" cy="4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PRODIGY_REPLAS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5584" y="4067386"/>
              <a:ext cx="380232" cy="43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G:\DPLI_Commun_Helena_Rubinstein_PCI\Service\MATHILDE\Re-PLASTY\VISUEL AMBIANCE GAMME RePLASTY\BD\Packshots détourés gamme Re-PLASTY\Packshot LASERIST Detour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3928110"/>
              <a:ext cx="540427" cy="6530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642439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MESOLIFT                   </a:t>
            </a:r>
            <a:r>
              <a:rPr lang="fr-FR" sz="1600" b="0" i="0" dirty="0" smtClean="0">
                <a:solidFill>
                  <a:srgbClr val="FFFFFF"/>
                </a:solidFill>
                <a:latin typeface="Century Gothic" pitchFamily="18" charset="0"/>
              </a:rPr>
              <a:t>SALES SCENARIO</a:t>
            </a:r>
          </a:p>
        </p:txBody>
      </p:sp>
      <p:sp>
        <p:nvSpPr>
          <p:cNvPr id="4" name="ZoneTexte 9"/>
          <p:cNvSpPr txBox="1">
            <a:spLocks noChangeArrowheads="1"/>
          </p:cNvSpPr>
          <p:nvPr/>
        </p:nvSpPr>
        <p:spPr bwMode="auto">
          <a:xfrm>
            <a:off x="3359944" y="1700808"/>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Reformulation</a:t>
            </a:r>
          </a:p>
        </p:txBody>
      </p:sp>
      <p:sp>
        <p:nvSpPr>
          <p:cNvPr id="5" name="ZoneTexte 9"/>
          <p:cNvSpPr txBox="1">
            <a:spLocks noChangeArrowheads="1"/>
          </p:cNvSpPr>
          <p:nvPr/>
        </p:nvSpPr>
        <p:spPr bwMode="auto">
          <a:xfrm>
            <a:off x="3366294" y="1139031"/>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In the mirror</a:t>
            </a:r>
          </a:p>
        </p:txBody>
      </p:sp>
      <p:sp>
        <p:nvSpPr>
          <p:cNvPr id="6" name="ZoneTexte 9"/>
          <p:cNvSpPr txBox="1">
            <a:spLocks noChangeArrowheads="1"/>
          </p:cNvSpPr>
          <p:nvPr/>
        </p:nvSpPr>
        <p:spPr bwMode="auto">
          <a:xfrm>
            <a:off x="3366294" y="2231653"/>
            <a:ext cx="1516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Link with aesthetic </a:t>
            </a:r>
            <a:r>
              <a:rPr lang="fr-FR" sz="1000" dirty="0" smtClean="0"/>
              <a:t/>
            </a:r>
            <a:br>
              <a:rPr lang="fr-FR" sz="1000" dirty="0" smtClean="0"/>
            </a:br>
            <a:r>
              <a:rPr lang="fr-FR" sz="1000" b="0" i="0" dirty="0" smtClean="0">
                <a:solidFill>
                  <a:srgbClr val="FFFFFF"/>
                </a:solidFill>
              </a:rPr>
              <a:t>medicine</a:t>
            </a:r>
          </a:p>
        </p:txBody>
      </p:sp>
      <p:sp>
        <p:nvSpPr>
          <p:cNvPr id="7" name="ZoneTexte 9"/>
          <p:cNvSpPr txBox="1">
            <a:spLocks noChangeArrowheads="1"/>
          </p:cNvSpPr>
          <p:nvPr/>
        </p:nvSpPr>
        <p:spPr bwMode="auto">
          <a:xfrm>
            <a:off x="3363119" y="354456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Benefits</a:t>
            </a:r>
          </a:p>
        </p:txBody>
      </p:sp>
      <p:sp>
        <p:nvSpPr>
          <p:cNvPr id="8" name="ZoneTexte 9"/>
          <p:cNvSpPr txBox="1">
            <a:spLocks noChangeArrowheads="1"/>
          </p:cNvSpPr>
          <p:nvPr/>
        </p:nvSpPr>
        <p:spPr bwMode="auto">
          <a:xfrm>
            <a:off x="3359944" y="4509120"/>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Key active ingredients</a:t>
            </a:r>
          </a:p>
        </p:txBody>
      </p:sp>
      <p:pic>
        <p:nvPicPr>
          <p:cNvPr id="9" name="Picture 3" descr="G:\DPLI_Commun_PCI_HR\Service\Commun_HR\2.EDUCATION\07- PHOTOS VENTE\SHOOTING SCENARIO DE SERVICE MAI 2012- PHOTOS RETOUCHEES DEF\DSC76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65" r="41195"/>
          <a:stretch/>
        </p:blipFill>
        <p:spPr bwMode="auto">
          <a:xfrm>
            <a:off x="1" y="1203622"/>
            <a:ext cx="3419872" cy="5654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660" y="5755602"/>
            <a:ext cx="151572" cy="93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8113543" y="6093296"/>
            <a:ext cx="634921" cy="66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4860032" y="6126383"/>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3" name="ZoneTexte 12"/>
          <p:cNvSpPr txBox="1"/>
          <p:nvPr/>
        </p:nvSpPr>
        <p:spPr>
          <a:xfrm>
            <a:off x="6012160"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4" name="ZoneTexte 13"/>
          <p:cNvSpPr txBox="1"/>
          <p:nvPr/>
        </p:nvSpPr>
        <p:spPr>
          <a:xfrm>
            <a:off x="6804248"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pic>
        <p:nvPicPr>
          <p:cNvPr id="17"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8294" y="5368676"/>
            <a:ext cx="599445" cy="6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p:cNvSpPr txBox="1"/>
          <p:nvPr/>
        </p:nvSpPr>
        <p:spPr>
          <a:xfrm>
            <a:off x="7704348"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20" name="ZoneTexte 9"/>
          <p:cNvSpPr txBox="1">
            <a:spLocks noChangeArrowheads="1"/>
          </p:cNvSpPr>
          <p:nvPr/>
        </p:nvSpPr>
        <p:spPr bwMode="auto">
          <a:xfrm>
            <a:off x="4500563" y="1124744"/>
            <a:ext cx="4535487" cy="426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200" b="0" i="1" dirty="0" smtClean="0">
                <a:solidFill>
                  <a:srgbClr val="FFFFFF"/>
                </a:solidFill>
                <a:latin typeface="Century Gothic" pitchFamily="18" charset="0"/>
              </a:rPr>
              <a:t>"My complexion is uneven, I have dark spots on my face. I'm looking for the very best in effectiveness"</a:t>
            </a:r>
          </a:p>
          <a:p>
            <a:pPr lvl="1" algn="just" eaLnBrk="1" hangingPunct="1">
              <a:spcBef>
                <a:spcPts val="600"/>
              </a:spcBef>
              <a:buFont typeface="Arial" pitchFamily="34" charset="0"/>
              <a:buNone/>
            </a:pPr>
            <a:r>
              <a:rPr lang="fr-FR" sz="1200" b="0" i="0" dirty="0" smtClean="0">
                <a:solidFill>
                  <a:srgbClr val="FFFFFF"/>
                </a:solidFill>
                <a:latin typeface="Century Gothic" pitchFamily="18" charset="0"/>
              </a:rPr>
              <a:t>"So you are looking to visibly reduce your dark spots and </a:t>
            </a:r>
            <a:r>
              <a:rPr lang="fr-FR" sz="1200" dirty="0" smtClean="0">
                <a:solidFill>
                  <a:srgbClr val="FFFFFF"/>
                </a:solidFill>
                <a:latin typeface="Century Gothic" pitchFamily="18" charset="0"/>
              </a:rPr>
              <a:t>restore</a:t>
            </a:r>
            <a:r>
              <a:rPr lang="fr-FR" sz="1200" b="0" i="0" dirty="0" smtClean="0">
                <a:solidFill>
                  <a:srgbClr val="FFFFFF"/>
                </a:solidFill>
                <a:latin typeface="Century Gothic" pitchFamily="18" charset="0"/>
              </a:rPr>
              <a:t> a sheer complexion"</a:t>
            </a:r>
          </a:p>
          <a:p>
            <a:pPr lvl="1" algn="just" eaLnBrk="1" hangingPunct="1">
              <a:spcBef>
                <a:spcPts val="600"/>
              </a:spcBef>
              <a:buFont typeface="Arial" pitchFamily="34" charset="0"/>
              <a:buNone/>
            </a:pPr>
            <a:endParaRPr lang="fr-FR" sz="100" dirty="0" smtClean="0">
              <a:solidFill>
                <a:schemeClr val="bg1"/>
              </a:solidFill>
              <a:latin typeface="Century Gothic" pitchFamily="34" charset="0"/>
            </a:endParaRPr>
          </a:p>
          <a:p>
            <a:pPr lvl="1" algn="just" eaLnBrk="1" hangingPunct="1">
              <a:spcBef>
                <a:spcPts val="600"/>
              </a:spcBef>
              <a:buFont typeface="Arial" pitchFamily="34" charset="0"/>
              <a:buNone/>
            </a:pPr>
            <a:r>
              <a:rPr lang="fr-FR" sz="1200" b="1" i="0" dirty="0" smtClean="0">
                <a:solidFill>
                  <a:srgbClr val="FFFFFF"/>
                </a:solidFill>
                <a:latin typeface="Century Gothic" pitchFamily="18" charset="0"/>
              </a:rPr>
              <a:t>"In aesthetic medicine, one of the most effective techniques to fight against dark spots is Intense Pulsed Light.  At LACLINIC-MONTREUX, the globally renowned Swiss clinic, Intense Pulsed Light sessions involve targeting and eliminating dark spots. HR has now signed an exclusive partnership with LACLINIC-MONTREUX and can offer you Re-PLASTY LASERIST"</a:t>
            </a:r>
          </a:p>
          <a:p>
            <a:pPr lvl="1" algn="just" eaLnBrk="1" hangingPunct="1">
              <a:spcBef>
                <a:spcPts val="600"/>
              </a:spcBef>
              <a:buFont typeface="Arial" pitchFamily="34" charset="0"/>
              <a:buChar char="•"/>
            </a:pPr>
            <a:endParaRPr lang="fr-FR" sz="100" b="1" dirty="0" smtClean="0">
              <a:solidFill>
                <a:schemeClr val="bg1"/>
              </a:solidFill>
              <a:latin typeface="Century Gothic" pitchFamily="34" charset="0"/>
            </a:endParaRPr>
          </a:p>
          <a:p>
            <a:pPr lvl="1" algn="just" eaLnBrk="1" hangingPunct="1">
              <a:spcBef>
                <a:spcPts val="600"/>
              </a:spcBef>
              <a:buFont typeface="Arial" pitchFamily="34" charset="0"/>
              <a:buNone/>
            </a:pPr>
            <a:r>
              <a:rPr lang="fr-FR" sz="1200" b="1" i="0" dirty="0" smtClean="0">
                <a:solidFill>
                  <a:srgbClr val="FFFFFF"/>
                </a:solidFill>
                <a:latin typeface="Century Gothic" pitchFamily="18" charset="0"/>
              </a:rPr>
              <a:t>"Re-PLASTY LASERIST replicates sessions of Intense Pulsed Light at LACLINIC-MONTREUX and delivers instant and spectacular clinical results. Dark spots disappear, your skin is luminous and sheer."</a:t>
            </a:r>
          </a:p>
          <a:p>
            <a:pPr lvl="1" algn="just" eaLnBrk="1" hangingPunct="1">
              <a:spcBef>
                <a:spcPts val="600"/>
              </a:spcBef>
              <a:buFont typeface="Arial" pitchFamily="34" charset="0"/>
              <a:buNone/>
            </a:pPr>
            <a:r>
              <a:rPr lang="fr-FR" sz="1200" b="0" i="0" dirty="0" smtClean="0">
                <a:solidFill>
                  <a:srgbClr val="FFFFFF"/>
                </a:solidFill>
                <a:latin typeface="Century Gothic" pitchFamily="18" charset="0"/>
              </a:rPr>
              <a:t>This exclusive composition is inspired by results from sessions of Intense Pulsed Light at LACLINIC-MONTREUX, the formula is a concentrated anti-dark spot solution with intense brightening, laser effects.</a:t>
            </a:r>
          </a:p>
          <a:p>
            <a:pPr lvl="1" algn="just" eaLnBrk="1" hangingPunct="1">
              <a:lnSpc>
                <a:spcPct val="80000"/>
              </a:lnSpc>
              <a:spcBef>
                <a:spcPts val="600"/>
              </a:spcBef>
              <a:buFont typeface="Calibri" pitchFamily="34" charset="0"/>
              <a:buNone/>
            </a:pPr>
            <a:endParaRPr lang="fr-FR" sz="1200" baseline="30000" dirty="0" smtClean="0">
              <a:solidFill>
                <a:schemeClr val="bg1"/>
              </a:solidFill>
              <a:latin typeface="Century Gothic" pitchFamily="34" charset="0"/>
            </a:endParaRPr>
          </a:p>
        </p:txBody>
      </p:sp>
      <p:pic>
        <p:nvPicPr>
          <p:cNvPr id="21" name="Picture 3" descr="G:\DPLI_Commun_Helena_Rubinstein_PCI\Service\MATHILDE\Re-PLASTY\VISUEL AMBIANCE GAMME RePLASTY\BD\Packshots détourés gamme Re-PLASTY\Packshot LASERIST Detour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4" y="5775246"/>
            <a:ext cx="859142" cy="10381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Correcteur Laseri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4567" y="5590167"/>
            <a:ext cx="181769" cy="11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pic>
        <p:nvPicPr>
          <p:cNvPr id="24" name="Picture 22" descr="PRODIGY_REPLASTY_MESO_LIFT_P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6149326"/>
            <a:ext cx="643736" cy="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9"/>
          <p:cNvSpPr txBox="1">
            <a:spLocks noChangeArrowheads="1"/>
          </p:cNvSpPr>
          <p:nvPr/>
        </p:nvSpPr>
        <p:spPr bwMode="auto">
          <a:xfrm>
            <a:off x="3343970" y="5157192"/>
            <a:ext cx="1516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Sensorial discovery </a:t>
            </a:r>
          </a:p>
        </p:txBody>
      </p:sp>
      <p:sp>
        <p:nvSpPr>
          <p:cNvPr id="26" name="ZoneTexte 25"/>
          <p:cNvSpPr txBox="1"/>
          <p:nvPr/>
        </p:nvSpPr>
        <p:spPr>
          <a:xfrm>
            <a:off x="5436096" y="5960313"/>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spTree>
    <p:extLst>
      <p:ext uri="{BB962C8B-B14F-4D97-AF65-F5344CB8AC3E}">
        <p14:creationId xmlns:p14="http://schemas.microsoft.com/office/powerpoint/2010/main" val="28856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20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20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20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5" end="5"/>
                                            </p:txEl>
                                          </p:spTgt>
                                        </p:tgtEl>
                                        <p:attrNameLst>
                                          <p:attrName>style.visibility</p:attrName>
                                        </p:attrNameLst>
                                      </p:cBhvr>
                                      <p:to>
                                        <p:strVal val="visible"/>
                                      </p:to>
                                    </p:set>
                                    <p:animEffect transition="in" filter="fade">
                                      <p:cBhvr>
                                        <p:cTn id="22" dur="2000"/>
                                        <p:tgtEl>
                                          <p:spTgt spid="2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animEffect transition="in" filter="fade">
                                      <p:cBhvr>
                                        <p:cTn id="27" dur="20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11867"/>
            <a:ext cx="7642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300" b="0" i="0" dirty="0" smtClean="0">
                <a:solidFill>
                  <a:srgbClr val="B5A692"/>
                </a:solidFill>
                <a:latin typeface="Century Gothic" pitchFamily="18" charset="0"/>
              </a:rPr>
              <a:t>4- HYALURONIC ACID INJECTIONS                                                                                            </a:t>
            </a:r>
            <a:r>
              <a:rPr lang="fr-FR" sz="1800" b="0" i="0" dirty="0" smtClean="0">
                <a:solidFill>
                  <a:srgbClr val="FFFFFF"/>
                </a:solidFill>
                <a:latin typeface="Century Gothic" pitchFamily="18" charset="0"/>
              </a:rPr>
              <a:t>PROTOCOL REMINDER</a:t>
            </a:r>
          </a:p>
        </p:txBody>
      </p:sp>
      <p:sp>
        <p:nvSpPr>
          <p:cNvPr id="5" name="Text Box 16"/>
          <p:cNvSpPr txBox="1">
            <a:spLocks noChangeArrowheads="1"/>
          </p:cNvSpPr>
          <p:nvPr/>
        </p:nvSpPr>
        <p:spPr bwMode="auto">
          <a:xfrm>
            <a:off x="3419475" y="1340768"/>
            <a:ext cx="5724525" cy="357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r>
              <a:rPr lang="fr-FR" sz="1800" b="0" i="0" dirty="0" smtClean="0">
                <a:solidFill>
                  <a:srgbClr val="B5A692"/>
                </a:solidFill>
                <a:latin typeface="Century Gothic" pitchFamily="18" charset="0"/>
              </a:rPr>
              <a:t>PROTOCOL DEFINITION</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INJECTION OF HYALURONIC ACID INTO THE DERMIS TO FILL WRINKLES AND RESTORE VOLUME AND ELASTICITY TO THE FACE </a:t>
            </a:r>
          </a:p>
          <a:p>
            <a:pPr eaLnBrk="1" hangingPunct="1"/>
            <a:endParaRPr lang="fr-FR" sz="1400" dirty="0" smtClean="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TARGET </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WRINKLES, IRREGULARITIES, LOSS OF VOLUME AND ELASTICITY</a:t>
            </a:r>
          </a:p>
          <a:p>
            <a:pPr eaLnBrk="1" hangingPunct="1"/>
            <a:endParaRPr lang="fr-FR" sz="1400" dirty="0">
              <a:solidFill>
                <a:srgbClr val="B5A692"/>
              </a:solidFill>
              <a:latin typeface="Century Gothic" pitchFamily="34" charset="0"/>
            </a:endParaRPr>
          </a:p>
          <a:p>
            <a:pPr eaLnBrk="1" hangingPunct="1">
              <a:lnSpc>
                <a:spcPct val="0"/>
              </a:lnSpc>
            </a:pPr>
            <a:endParaRPr lang="fr-FR" dirty="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RESULTS</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FILLED WRINKLES, RESTORED VOLUME AND ELASTICITY</a:t>
            </a:r>
          </a:p>
          <a:p>
            <a:pPr algn="ctr" eaLnBrk="1" hangingPunct="1"/>
            <a:endParaRPr lang="fr-FR" sz="1400" dirty="0">
              <a:solidFill>
                <a:srgbClr val="B5A692"/>
              </a:solidFill>
              <a:latin typeface="Century Gothic" pitchFamily="34" charset="0"/>
            </a:endParaRPr>
          </a:p>
        </p:txBody>
      </p:sp>
      <p:sp>
        <p:nvSpPr>
          <p:cNvPr id="11" name="Rectangle 10"/>
          <p:cNvSpPr/>
          <p:nvPr/>
        </p:nvSpPr>
        <p:spPr>
          <a:xfrm>
            <a:off x="4211960" y="6381328"/>
            <a:ext cx="1477962"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Before </a:t>
            </a:r>
          </a:p>
        </p:txBody>
      </p:sp>
      <p:sp>
        <p:nvSpPr>
          <p:cNvPr id="12" name="Rectangle 11"/>
          <p:cNvSpPr/>
          <p:nvPr/>
        </p:nvSpPr>
        <p:spPr>
          <a:xfrm>
            <a:off x="6697985" y="6381328"/>
            <a:ext cx="1519237"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After </a:t>
            </a:r>
          </a:p>
        </p:txBody>
      </p:sp>
      <p:pic>
        <p:nvPicPr>
          <p:cNvPr id="10"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15" t="25914" r="32900" b="18793"/>
          <a:stretch/>
        </p:blipFill>
        <p:spPr bwMode="auto">
          <a:xfrm>
            <a:off x="0" y="1196753"/>
            <a:ext cx="3419476" cy="566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essenceofarganreviews.com/wp-content/uploads/2010/09/beforeaft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74" t="13117" r="51912" b="8175"/>
          <a:stretch/>
        </p:blipFill>
        <p:spPr bwMode="auto">
          <a:xfrm>
            <a:off x="4067944" y="5006989"/>
            <a:ext cx="1823355" cy="1270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essenceofarganreviews.com/wp-content/uploads/2010/09/beforeaft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33" t="6450" r="2022" b="11982"/>
          <a:stretch/>
        </p:blipFill>
        <p:spPr bwMode="auto">
          <a:xfrm>
            <a:off x="6516216" y="5006988"/>
            <a:ext cx="1830056" cy="12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526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563888"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THE SKIN</a:t>
            </a:r>
          </a:p>
          <a:p>
            <a:pPr algn="r" fontAlgn="base">
              <a:spcAft>
                <a:spcPct val="0"/>
              </a:spcAft>
            </a:pPr>
            <a:r>
              <a:rPr lang="en-US" sz="1600" dirty="0" smtClean="0">
                <a:solidFill>
                  <a:srgbClr val="FFFFFF"/>
                </a:solidFill>
              </a:rPr>
              <a:t>QUIZ</a:t>
            </a:r>
          </a:p>
        </p:txBody>
      </p:sp>
      <p:sp>
        <p:nvSpPr>
          <p:cNvPr id="5" name="ZoneTexte 4"/>
          <p:cNvSpPr txBox="1"/>
          <p:nvPr/>
        </p:nvSpPr>
        <p:spPr>
          <a:xfrm>
            <a:off x="899592" y="1988840"/>
            <a:ext cx="1152128" cy="1569660"/>
          </a:xfrm>
          <a:prstGeom prst="rect">
            <a:avLst/>
          </a:prstGeom>
          <a:noFill/>
        </p:spPr>
        <p:txBody>
          <a:bodyPr wrap="square" rtlCol="0">
            <a:spAutoFit/>
          </a:bodyPr>
          <a:lstStyle/>
          <a:p>
            <a:r>
              <a:rPr lang="fr-FR" sz="9600" dirty="0" smtClean="0">
                <a:solidFill>
                  <a:srgbClr val="FFFFFF"/>
                </a:solidFill>
              </a:rPr>
              <a:t>?</a:t>
            </a:r>
            <a:endParaRPr lang="fr-FR" sz="9600" dirty="0">
              <a:solidFill>
                <a:srgbClr val="FFFFFF"/>
              </a:solidFill>
            </a:endParaRPr>
          </a:p>
        </p:txBody>
      </p:sp>
      <p:sp>
        <p:nvSpPr>
          <p:cNvPr id="6" name="ZoneTexte 5"/>
          <p:cNvSpPr txBox="1"/>
          <p:nvPr/>
        </p:nvSpPr>
        <p:spPr>
          <a:xfrm>
            <a:off x="3491880" y="1556792"/>
            <a:ext cx="5400600" cy="3293209"/>
          </a:xfrm>
          <a:prstGeom prst="rect">
            <a:avLst/>
          </a:prstGeom>
          <a:noFill/>
          <a:ln>
            <a:noFill/>
            <a:prstDash val="solid"/>
          </a:ln>
          <a:scene3d>
            <a:camera prst="orthographicFront"/>
            <a:lightRig rig="threePt" dir="t"/>
          </a:scene3d>
          <a:sp3d>
            <a:bevelT w="114300" prst="artDeco"/>
          </a:sp3d>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smtClean="0">
                <a:solidFill>
                  <a:schemeClr val="bg1"/>
                </a:solidFill>
                <a:ea typeface="DotumChe" pitchFamily="49" charset="-127"/>
              </a:rPr>
              <a:t>The skin is a ------------------------------ organ</a:t>
            </a:r>
          </a:p>
          <a:p>
            <a:r>
              <a:rPr lang="en-US" sz="1600" dirty="0" smtClean="0">
                <a:solidFill>
                  <a:schemeClr val="bg1"/>
                </a:solidFill>
                <a:ea typeface="DotumChe" pitchFamily="49" charset="-127"/>
              </a:rPr>
              <a:t>that  -------------------  against external </a:t>
            </a:r>
            <a:r>
              <a:rPr lang="en-US" sz="1600" dirty="0" smtClean="0">
                <a:solidFill>
                  <a:srgbClr val="FFFFFF"/>
                </a:solidFill>
                <a:ea typeface="DotumChe" pitchFamily="49" charset="-127"/>
              </a:rPr>
              <a:t>aggression</a:t>
            </a:r>
            <a:r>
              <a:rPr lang="en-US" sz="1600" dirty="0" smtClean="0">
                <a:solidFill>
                  <a:schemeClr val="bg1"/>
                </a:solidFill>
                <a:ea typeface="DotumChe" pitchFamily="49" charset="-127"/>
              </a:rPr>
              <a:t>, ------------------  body temperature</a:t>
            </a:r>
          </a:p>
          <a:p>
            <a:r>
              <a:rPr lang="en-US" sz="1600" dirty="0" smtClean="0">
                <a:solidFill>
                  <a:srgbClr val="FFFFFF"/>
                </a:solidFill>
                <a:ea typeface="DotumChe" pitchFamily="49" charset="-127"/>
              </a:rPr>
              <a:t>and </a:t>
            </a:r>
            <a:r>
              <a:rPr lang="en-US" sz="1600" dirty="0" smtClean="0">
                <a:solidFill>
                  <a:schemeClr val="bg1"/>
                </a:solidFill>
                <a:ea typeface="DotumChe" pitchFamily="49" charset="-127"/>
              </a:rPr>
              <a:t>---------------- our emotions. </a:t>
            </a:r>
          </a:p>
          <a:p>
            <a:endParaRPr lang="en-US" sz="1600" dirty="0" smtClean="0">
              <a:solidFill>
                <a:schemeClr val="bg1"/>
              </a:solidFill>
              <a:ea typeface="DotumChe" pitchFamily="49" charset="-127"/>
            </a:endParaRPr>
          </a:p>
          <a:p>
            <a:r>
              <a:rPr lang="en-US" sz="1600" dirty="0" smtClean="0">
                <a:solidFill>
                  <a:schemeClr val="bg1"/>
                </a:solidFill>
                <a:ea typeface="DotumChe" pitchFamily="49" charset="-127"/>
              </a:rPr>
              <a:t>The skin is an active  ---------------------.</a:t>
            </a:r>
          </a:p>
          <a:p>
            <a:endParaRPr lang="en-US" sz="1600" dirty="0" smtClean="0">
              <a:solidFill>
                <a:schemeClr val="bg1"/>
              </a:solidFill>
              <a:ea typeface="DotumChe" pitchFamily="49" charset="-127"/>
            </a:endParaRPr>
          </a:p>
          <a:p>
            <a:r>
              <a:rPr lang="en-US" sz="1600" dirty="0" smtClean="0">
                <a:solidFill>
                  <a:schemeClr val="bg1"/>
                </a:solidFill>
                <a:ea typeface="DotumChe" pitchFamily="49" charset="-127"/>
              </a:rPr>
              <a:t>The skin is thinnest on the  ---------------------</a:t>
            </a:r>
          </a:p>
          <a:p>
            <a:r>
              <a:rPr lang="en-US" sz="1600" dirty="0" smtClean="0">
                <a:solidFill>
                  <a:schemeClr val="bg1"/>
                </a:solidFill>
                <a:ea typeface="DotumChe" pitchFamily="49" charset="-127"/>
              </a:rPr>
              <a:t>and thickest on the ------------------------------.</a:t>
            </a:r>
          </a:p>
          <a:p>
            <a:endParaRPr lang="en-US" sz="1600" dirty="0" smtClean="0">
              <a:solidFill>
                <a:schemeClr val="bg1"/>
              </a:solidFill>
              <a:ea typeface="DotumChe" pitchFamily="49" charset="-127"/>
            </a:endParaRPr>
          </a:p>
          <a:p>
            <a:r>
              <a:rPr lang="en-US" sz="1600" dirty="0" smtClean="0">
                <a:solidFill>
                  <a:schemeClr val="bg1"/>
                </a:solidFill>
                <a:ea typeface="DotumChe" pitchFamily="49" charset="-127"/>
              </a:rPr>
              <a:t>The skin contains millions of ------------------- and is made up of ------ layers:---------------, ------------ and ---------------------.</a:t>
            </a:r>
            <a:endParaRPr lang="fr-FR" sz="1600" dirty="0" smtClean="0">
              <a:solidFill>
                <a:srgbClr val="FFFFFF"/>
              </a:solidFill>
              <a:ea typeface="DotumChe" pitchFamily="49" charset="-127"/>
            </a:endParaRPr>
          </a:p>
        </p:txBody>
      </p:sp>
      <p:sp>
        <p:nvSpPr>
          <p:cNvPr id="7" name="Rectangle à coins arrondis 6"/>
          <p:cNvSpPr/>
          <p:nvPr/>
        </p:nvSpPr>
        <p:spPr>
          <a:xfrm>
            <a:off x="3347864" y="1340768"/>
            <a:ext cx="5616624" cy="3600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rgbClr val="FFFFFF"/>
              </a:solidFill>
            </a:endParaRPr>
          </a:p>
        </p:txBody>
      </p:sp>
      <p:sp>
        <p:nvSpPr>
          <p:cNvPr id="9" name="Rectangle 8"/>
          <p:cNvSpPr/>
          <p:nvPr/>
        </p:nvSpPr>
        <p:spPr>
          <a:xfrm>
            <a:off x="3347864" y="5354052"/>
            <a:ext cx="5832648" cy="523220"/>
          </a:xfrm>
          <a:prstGeom prst="rect">
            <a:avLst/>
          </a:prstGeom>
        </p:spPr>
        <p:txBody>
          <a:bodyPr wrap="square">
            <a:spAutoFit/>
          </a:bodyPr>
          <a:lstStyle/>
          <a:p>
            <a:r>
              <a:rPr lang="fr-FR" sz="1400" i="1" dirty="0" err="1" smtClean="0">
                <a:solidFill>
                  <a:schemeClr val="bg1"/>
                </a:solidFill>
              </a:rPr>
              <a:t>cells</a:t>
            </a:r>
            <a:r>
              <a:rPr lang="fr-FR" sz="1400" i="1" dirty="0" smtClean="0">
                <a:solidFill>
                  <a:schemeClr val="bg1"/>
                </a:solidFill>
              </a:rPr>
              <a:t> – </a:t>
            </a:r>
            <a:r>
              <a:rPr lang="fr-FR" sz="1400" i="1" dirty="0" err="1" smtClean="0">
                <a:solidFill>
                  <a:schemeClr val="bg1"/>
                </a:solidFill>
              </a:rPr>
              <a:t>barrier</a:t>
            </a:r>
            <a:r>
              <a:rPr lang="fr-FR" sz="1400" i="1" dirty="0" smtClean="0">
                <a:solidFill>
                  <a:schemeClr val="bg1"/>
                </a:solidFill>
              </a:rPr>
              <a:t> – </a:t>
            </a:r>
            <a:r>
              <a:rPr lang="fr-FR" sz="1400" i="1" dirty="0" err="1" smtClean="0">
                <a:solidFill>
                  <a:schemeClr val="bg1"/>
                </a:solidFill>
              </a:rPr>
              <a:t>dermis</a:t>
            </a:r>
            <a:r>
              <a:rPr lang="fr-FR" sz="1400" i="1" dirty="0" smtClean="0">
                <a:solidFill>
                  <a:schemeClr val="bg1"/>
                </a:solidFill>
              </a:rPr>
              <a:t> – living – </a:t>
            </a:r>
            <a:r>
              <a:rPr lang="fr-FR" sz="1400" i="1" dirty="0" err="1" smtClean="0">
                <a:solidFill>
                  <a:schemeClr val="bg1"/>
                </a:solidFill>
              </a:rPr>
              <a:t>hypodermis</a:t>
            </a:r>
            <a:r>
              <a:rPr lang="fr-FR" sz="1400" i="1" dirty="0" smtClean="0">
                <a:solidFill>
                  <a:schemeClr val="bg1"/>
                </a:solidFill>
              </a:rPr>
              <a:t> – soles of the </a:t>
            </a:r>
            <a:r>
              <a:rPr lang="fr-FR" sz="1400" i="1" dirty="0" err="1" smtClean="0">
                <a:solidFill>
                  <a:schemeClr val="bg1"/>
                </a:solidFill>
              </a:rPr>
              <a:t>feet</a:t>
            </a:r>
            <a:r>
              <a:rPr lang="fr-FR" sz="1400" i="1" dirty="0" smtClean="0">
                <a:solidFill>
                  <a:schemeClr val="bg1"/>
                </a:solidFill>
              </a:rPr>
              <a:t> – </a:t>
            </a:r>
            <a:r>
              <a:rPr lang="fr-FR" sz="1400" i="1" dirty="0" err="1" smtClean="0">
                <a:solidFill>
                  <a:schemeClr val="bg1"/>
                </a:solidFill>
              </a:rPr>
              <a:t>protects</a:t>
            </a:r>
            <a:r>
              <a:rPr lang="fr-FR" sz="1400" i="1" dirty="0" smtClean="0">
                <a:solidFill>
                  <a:schemeClr val="bg1"/>
                </a:solidFill>
              </a:rPr>
              <a:t> – </a:t>
            </a:r>
            <a:r>
              <a:rPr lang="fr-FR" sz="1400" i="1" dirty="0" err="1" smtClean="0">
                <a:solidFill>
                  <a:schemeClr val="bg1"/>
                </a:solidFill>
              </a:rPr>
              <a:t>eyelids</a:t>
            </a:r>
            <a:r>
              <a:rPr lang="fr-FR" sz="1400" i="1" dirty="0" smtClean="0">
                <a:solidFill>
                  <a:schemeClr val="bg1"/>
                </a:solidFill>
              </a:rPr>
              <a:t> – </a:t>
            </a:r>
            <a:r>
              <a:rPr lang="fr-FR" sz="1400" i="1" dirty="0" err="1" smtClean="0">
                <a:solidFill>
                  <a:schemeClr val="bg1"/>
                </a:solidFill>
              </a:rPr>
              <a:t>regulates</a:t>
            </a:r>
            <a:r>
              <a:rPr lang="fr-FR" sz="1400" i="1" dirty="0" smtClean="0">
                <a:solidFill>
                  <a:schemeClr val="bg1"/>
                </a:solidFill>
              </a:rPr>
              <a:t> – </a:t>
            </a:r>
            <a:r>
              <a:rPr lang="fr-FR" sz="1400" i="1" dirty="0" err="1" smtClean="0">
                <a:solidFill>
                  <a:schemeClr val="bg1"/>
                </a:solidFill>
              </a:rPr>
              <a:t>reveals</a:t>
            </a:r>
            <a:r>
              <a:rPr lang="fr-FR" sz="1400" i="1" dirty="0" smtClean="0">
                <a:solidFill>
                  <a:schemeClr val="bg1"/>
                </a:solidFill>
              </a:rPr>
              <a:t> – </a:t>
            </a:r>
            <a:r>
              <a:rPr lang="fr-FR" sz="1400" i="1" dirty="0" err="1" smtClean="0">
                <a:solidFill>
                  <a:schemeClr val="bg1"/>
                </a:solidFill>
              </a:rPr>
              <a:t>three</a:t>
            </a:r>
            <a:r>
              <a:rPr lang="fr-FR" sz="1400" i="1" dirty="0" smtClean="0">
                <a:solidFill>
                  <a:schemeClr val="bg1"/>
                </a:solidFill>
              </a:rPr>
              <a:t> – </a:t>
            </a:r>
            <a:r>
              <a:rPr lang="fr-FR" sz="1400" i="1" dirty="0" err="1" smtClean="0">
                <a:solidFill>
                  <a:schemeClr val="bg1"/>
                </a:solidFill>
              </a:rPr>
              <a:t>epidermis</a:t>
            </a:r>
            <a:endParaRPr lang="fr-FR" sz="1400" i="1" dirty="0" smtClean="0">
              <a:solidFill>
                <a:schemeClr val="bg1"/>
              </a:solidFill>
            </a:endParaRPr>
          </a:p>
        </p:txBody>
      </p:sp>
    </p:spTree>
    <p:extLst>
      <p:ext uri="{BB962C8B-B14F-4D97-AF65-F5344CB8AC3E}">
        <p14:creationId xmlns:p14="http://schemas.microsoft.com/office/powerpoint/2010/main" val="2800335525"/>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39859"/>
            <a:ext cx="9118601"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400" b="0" i="0" dirty="0" smtClean="0">
                <a:solidFill>
                  <a:srgbClr val="B5A692"/>
                </a:solidFill>
                <a:latin typeface="Century Gothic" pitchFamily="18" charset="0"/>
              </a:rPr>
              <a:t>                                          4- HYALURONIC ACID INJECTIONS                                                                                     /Re-PLASTY PRO FILLER </a:t>
            </a:r>
          </a:p>
        </p:txBody>
      </p:sp>
      <p:sp>
        <p:nvSpPr>
          <p:cNvPr id="13" name="Flèche droite 12"/>
          <p:cNvSpPr/>
          <p:nvPr/>
        </p:nvSpPr>
        <p:spPr>
          <a:xfrm>
            <a:off x="4572000" y="4197913"/>
            <a:ext cx="1152128" cy="720080"/>
          </a:xfrm>
          <a:prstGeom prst="rightArrow">
            <a:avLst/>
          </a:prstGeom>
          <a:solidFill>
            <a:srgbClr val="B5A692"/>
          </a:solid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15" name="ZoneTexte 14"/>
          <p:cNvSpPr txBox="1"/>
          <p:nvPr/>
        </p:nvSpPr>
        <p:spPr>
          <a:xfrm>
            <a:off x="107504" y="2276872"/>
            <a:ext cx="449761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AESTHETIC MEDICINE PROCEDURE:   HYALURONIC ACID INJECTIONS</a:t>
            </a:r>
          </a:p>
        </p:txBody>
      </p:sp>
      <p:sp>
        <p:nvSpPr>
          <p:cNvPr id="16" name="ZoneTexte 15"/>
          <p:cNvSpPr txBox="1"/>
          <p:nvPr/>
        </p:nvSpPr>
        <p:spPr>
          <a:xfrm>
            <a:off x="5114950" y="2276872"/>
            <a:ext cx="4281586"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HR SOLUTION: </a:t>
            </a:r>
          </a:p>
          <a:p>
            <a:pPr algn="ctr"/>
            <a:r>
              <a:rPr lang="fr-FR" sz="1800" b="0" i="0" dirty="0" smtClean="0">
                <a:solidFill>
                  <a:srgbClr val="FFFFFF"/>
                </a:solidFill>
                <a:latin typeface="Century Gothic" pitchFamily="18" charset="0"/>
              </a:rPr>
              <a:t>  Re-PLASTY  PRO FILLER</a:t>
            </a:r>
          </a:p>
        </p:txBody>
      </p:sp>
      <p:pic>
        <p:nvPicPr>
          <p:cNvPr id="12"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971600" y="3169647"/>
            <a:ext cx="2831842" cy="27796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G:\DPLI_Commun_Helena_Rubinstein_PCI\Service\MATHILDE\Re-PLASTY\VISUEL AMBIANCE GAMME RePLASTY\BD\Packshots détourés gamme Re-PLASTY\Packshot PROFILL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169647"/>
            <a:ext cx="902556" cy="27796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60640" y="5805264"/>
            <a:ext cx="3131840" cy="830997"/>
          </a:xfrm>
          <a:prstGeom prst="rect">
            <a:avLst/>
          </a:prstGeom>
        </p:spPr>
        <p:txBody>
          <a:bodyPr wrap="square">
            <a:spAutoFit/>
          </a:bodyPr>
          <a:lstStyle/>
          <a:p>
            <a:pPr algn="ctr"/>
            <a:r>
              <a:rPr lang="fr-FR" sz="1200" b="1" i="0" dirty="0" smtClean="0">
                <a:solidFill>
                  <a:srgbClr val="FFFFFF"/>
                </a:solidFill>
                <a:latin typeface="Century Gothic" pitchFamily="18" charset="0"/>
              </a:rPr>
              <a:t>INTENSE WRINKLE CORRECTOR</a:t>
            </a:r>
          </a:p>
          <a:p>
            <a:pPr algn="ctr"/>
            <a:r>
              <a:rPr lang="fr-FR" sz="1200" b="1" i="0" dirty="0" smtClean="0">
                <a:solidFill>
                  <a:srgbClr val="FFFFFF"/>
                </a:solidFill>
                <a:latin typeface="Century Gothic" pitchFamily="18" charset="0"/>
              </a:rPr>
              <a:t>&amp; ELASTICITY RESTORER</a:t>
            </a:r>
          </a:p>
          <a:p>
            <a:pPr algn="ctr"/>
            <a:r>
              <a:rPr lang="fr-FR" sz="1200" dirty="0" smtClean="0">
                <a:solidFill>
                  <a:schemeClr val="bg1"/>
                </a:solidFill>
                <a:latin typeface="Century Gothic" pitchFamily="34" charset="0"/>
              </a:rPr>
              <a:t>Reduced deep wrinkles</a:t>
            </a:r>
          </a:p>
          <a:p>
            <a:pPr algn="ctr"/>
            <a:r>
              <a:rPr lang="fr-FR" sz="1200" dirty="0" smtClean="0">
                <a:solidFill>
                  <a:schemeClr val="bg1"/>
                </a:solidFill>
                <a:latin typeface="Century Gothic" pitchFamily="34" charset="0"/>
              </a:rPr>
              <a:t>Enhanced tonicity</a:t>
            </a:r>
          </a:p>
        </p:txBody>
      </p:sp>
    </p:spTree>
    <p:extLst>
      <p:ext uri="{BB962C8B-B14F-4D97-AF65-F5344CB8AC3E}">
        <p14:creationId xmlns:p14="http://schemas.microsoft.com/office/powerpoint/2010/main" val="308275652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3000" dirty="0" smtClean="0">
                <a:solidFill>
                  <a:srgbClr val="B5A692"/>
                </a:solidFill>
                <a:latin typeface="Century Gothic" pitchFamily="34" charset="0"/>
                <a:ea typeface="ＭＳ Ｐゴシック" pitchFamily="34" charset="-128"/>
              </a:rPr>
              <a:t>		</a:t>
            </a:r>
            <a:r>
              <a:rPr lang="en-US" sz="2800" dirty="0" smtClean="0">
                <a:solidFill>
                  <a:srgbClr val="B5A692"/>
                </a:solidFill>
                <a:latin typeface="Century Gothic" pitchFamily="34" charset="0"/>
                <a:ea typeface="ＭＳ Ｐゴシック" pitchFamily="34" charset="-128"/>
              </a:rPr>
              <a:t>4- Re-PLASTY PRO FILLER                </a:t>
            </a:r>
            <a:r>
              <a:rPr lang="en-US" sz="1600" dirty="0" smtClean="0">
                <a:solidFill>
                  <a:srgbClr val="FFFFFF"/>
                </a:solidFill>
                <a:latin typeface="Century Gothic" pitchFamily="34" charset="0"/>
                <a:ea typeface="ＭＳ Ｐゴシック" pitchFamily="34" charset="-128"/>
              </a:rPr>
              <a:t>HOOK</a:t>
            </a:r>
            <a:endParaRPr lang="en-US" sz="1050" dirty="0" smtClean="0">
              <a:solidFill>
                <a:srgbClr val="FFFFFF"/>
              </a:solidFill>
              <a:latin typeface="Century Gothic" pitchFamily="34" charset="0"/>
              <a:ea typeface="ＭＳ Ｐゴシック" pitchFamily="34" charset="-128"/>
            </a:endParaRPr>
          </a:p>
        </p:txBody>
      </p:sp>
      <p:sp>
        <p:nvSpPr>
          <p:cNvPr id="4" name="Rectangle 3"/>
          <p:cNvSpPr/>
          <p:nvPr/>
        </p:nvSpPr>
        <p:spPr>
          <a:xfrm>
            <a:off x="323528" y="2213679"/>
            <a:ext cx="8417480" cy="14398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7"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1"/>
          <p:cNvSpPr txBox="1">
            <a:spLocks noChangeArrowheads="1"/>
          </p:cNvSpPr>
          <p:nvPr/>
        </p:nvSpPr>
        <p:spPr bwMode="auto">
          <a:xfrm>
            <a:off x="179512" y="2348880"/>
            <a:ext cx="8856984" cy="54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b="1" dirty="0" smtClean="0">
                <a:solidFill>
                  <a:schemeClr val="bg1"/>
                </a:solidFill>
                <a:latin typeface="Century Gothic" pitchFamily="34" charset="0"/>
              </a:rPr>
              <a:t>HOOK:</a:t>
            </a:r>
          </a:p>
          <a:p>
            <a:pPr algn="ctr"/>
            <a:endParaRPr lang="en-US" sz="1600" dirty="0" smtClean="0">
              <a:solidFill>
                <a:schemeClr val="bg1"/>
              </a:solidFill>
              <a:latin typeface="Century Gothic" pitchFamily="34" charset="0"/>
            </a:endParaRPr>
          </a:p>
          <a:p>
            <a:pPr algn="ctr"/>
            <a:r>
              <a:rPr lang="en-US" sz="1600" dirty="0" smtClean="0">
                <a:solidFill>
                  <a:schemeClr val="bg1"/>
                </a:solidFill>
                <a:latin typeface="Century Gothic" pitchFamily="34" charset="0"/>
              </a:rPr>
              <a:t>“Did you know that now you can achieve the efficacy of one </a:t>
            </a:r>
            <a:r>
              <a:rPr lang="en-US" sz="1600" dirty="0" err="1" smtClean="0">
                <a:solidFill>
                  <a:schemeClr val="bg1"/>
                </a:solidFill>
                <a:latin typeface="Century Gothic" pitchFamily="34" charset="0"/>
              </a:rPr>
              <a:t>hyaluronic</a:t>
            </a:r>
            <a:r>
              <a:rPr lang="en-US" sz="1600" dirty="0" smtClean="0">
                <a:solidFill>
                  <a:schemeClr val="bg1"/>
                </a:solidFill>
                <a:latin typeface="Century Gothic" pitchFamily="34" charset="0"/>
              </a:rPr>
              <a:t> acid</a:t>
            </a:r>
          </a:p>
          <a:p>
            <a:pPr algn="ctr"/>
            <a:r>
              <a:rPr lang="en-US" sz="1600" dirty="0" smtClean="0">
                <a:solidFill>
                  <a:schemeClr val="bg1"/>
                </a:solidFill>
                <a:latin typeface="Century Gothic" pitchFamily="34" charset="0"/>
              </a:rPr>
              <a:t> injection in a serum?”</a:t>
            </a:r>
          </a:p>
          <a:p>
            <a:pPr algn="ctr"/>
            <a:endParaRPr lang="en-US" sz="1600" dirty="0" smtClean="0">
              <a:solidFill>
                <a:schemeClr val="bg1"/>
              </a:solidFill>
              <a:latin typeface="Century Gothic" pitchFamily="34" charset="0"/>
            </a:endParaRPr>
          </a:p>
          <a:p>
            <a:pPr algn="ctr"/>
            <a:endParaRPr lang="en-US" sz="1600" b="1" dirty="0" smtClean="0">
              <a:solidFill>
                <a:schemeClr val="bg1"/>
              </a:solidFill>
              <a:latin typeface="Century Gothic" pitchFamily="34" charset="0"/>
            </a:endParaRPr>
          </a:p>
          <a:p>
            <a:pPr algn="ctr"/>
            <a:r>
              <a:rPr lang="en-US" sz="1600" b="1" dirty="0" smtClean="0">
                <a:solidFill>
                  <a:schemeClr val="bg1"/>
                </a:solidFill>
                <a:latin typeface="Century Gothic" pitchFamily="34" charset="0"/>
              </a:rPr>
              <a:t>Re-PLASTY PRO FILLER PRESENTATION:</a:t>
            </a:r>
            <a:endParaRPr lang="en-US" sz="1600" dirty="0" smtClean="0">
              <a:solidFill>
                <a:schemeClr val="bg1"/>
              </a:solidFill>
              <a:latin typeface="Century Gothic" pitchFamily="34" charset="0"/>
            </a:endParaRPr>
          </a:p>
          <a:p>
            <a:pPr algn="ctr">
              <a:lnSpc>
                <a:spcPct val="150000"/>
              </a:lnSpc>
            </a:pPr>
            <a:r>
              <a:rPr lang="en-US" sz="1600" dirty="0" smtClean="0">
                <a:solidFill>
                  <a:schemeClr val="bg1"/>
                </a:solidFill>
                <a:latin typeface="Century Gothic" pitchFamily="34" charset="0"/>
                <a:cs typeface="Arial" pitchFamily="34" charset="0"/>
              </a:rPr>
              <a:t>"I would like to invite you to discover Re-PLASTY PRO FILLER, the first cosmetic skincare that replicates the efficacy of one hyaluronic acid injection.</a:t>
            </a:r>
          </a:p>
          <a:p>
            <a:pPr algn="ctr"/>
            <a:endParaRPr lang="en-US" sz="1600" dirty="0" smtClean="0">
              <a:solidFill>
                <a:schemeClr val="bg1"/>
              </a:solidFill>
              <a:latin typeface="Century Gothic" pitchFamily="34" charset="0"/>
              <a:cs typeface="Arial" pitchFamily="34" charset="0"/>
            </a:endParaRPr>
          </a:p>
          <a:p>
            <a:pPr algn="ctr"/>
            <a:r>
              <a:rPr lang="en-US" sz="1600" dirty="0" smtClean="0">
                <a:solidFill>
                  <a:schemeClr val="bg1"/>
                </a:solidFill>
                <a:latin typeface="Century Gothic" pitchFamily="34" charset="0"/>
                <a:cs typeface="Arial" pitchFamily="34" charset="0"/>
              </a:rPr>
              <a:t>This product has been created in partnership with LACLINIC-MONTREUX, </a:t>
            </a:r>
            <a:r>
              <a:rPr lang="en-US" sz="1600" dirty="0" smtClean="0">
                <a:solidFill>
                  <a:schemeClr val="bg1"/>
                </a:solidFill>
                <a:latin typeface="Century Gothic" pitchFamily="34" charset="0"/>
                <a:ea typeface="MS PGothic" pitchFamily="34" charset="-128"/>
                <a:cs typeface="Arial" pitchFamily="34" charset="0"/>
              </a:rPr>
              <a:t>one of the most prestigious aesthetic medicine clinics in the world</a:t>
            </a:r>
            <a:r>
              <a:rPr lang="en-US" sz="1600" dirty="0" smtClean="0">
                <a:solidFill>
                  <a:schemeClr val="bg1"/>
                </a:solidFill>
                <a:latin typeface="Century Gothic" pitchFamily="34" charset="0"/>
                <a:cs typeface="Arial" pitchFamily="34" charset="0"/>
              </a:rPr>
              <a:t> to offer you instant radical correction: </a:t>
            </a:r>
          </a:p>
          <a:p>
            <a:pPr algn="ctr"/>
            <a:r>
              <a:rPr lang="en-US" sz="1600" dirty="0" smtClean="0">
                <a:solidFill>
                  <a:schemeClr val="bg1"/>
                </a:solidFill>
                <a:latin typeface="Century Gothic" pitchFamily="34" charset="0"/>
              </a:rPr>
              <a:t>Instantly, </a:t>
            </a:r>
            <a:r>
              <a:rPr lang="en-US" sz="1600" b="1" dirty="0" smtClean="0">
                <a:solidFill>
                  <a:schemeClr val="bg1"/>
                </a:solidFill>
                <a:latin typeface="Century Gothic" pitchFamily="34" charset="0"/>
              </a:rPr>
              <a:t>wrinkles are smoothed</a:t>
            </a:r>
            <a:r>
              <a:rPr lang="en-US" sz="1600" dirty="0" smtClean="0">
                <a:solidFill>
                  <a:schemeClr val="bg1"/>
                </a:solidFill>
                <a:latin typeface="Century Gothic" pitchFamily="34" charset="0"/>
              </a:rPr>
              <a:t>, skin is </a:t>
            </a:r>
            <a:r>
              <a:rPr lang="en-US" sz="1600" b="1" dirty="0" smtClean="0">
                <a:solidFill>
                  <a:schemeClr val="bg1"/>
                </a:solidFill>
                <a:latin typeface="Century Gothic" pitchFamily="34" charset="0"/>
              </a:rPr>
              <a:t>moisturized</a:t>
            </a:r>
            <a:r>
              <a:rPr lang="en-US" sz="1600" dirty="0" smtClean="0">
                <a:solidFill>
                  <a:schemeClr val="bg1"/>
                </a:solidFill>
                <a:latin typeface="Century Gothic" pitchFamily="34" charset="0"/>
              </a:rPr>
              <a:t>, </a:t>
            </a:r>
            <a:r>
              <a:rPr lang="en-US" sz="1600" b="1" dirty="0" smtClean="0">
                <a:solidFill>
                  <a:schemeClr val="bg1"/>
                </a:solidFill>
                <a:latin typeface="Century Gothic" pitchFamily="34" charset="0"/>
              </a:rPr>
              <a:t>elasticity is restored.</a:t>
            </a:r>
            <a:r>
              <a:rPr lang="en-US" sz="1600" dirty="0" smtClean="0">
                <a:solidFill>
                  <a:schemeClr val="bg1"/>
                </a:solidFill>
                <a:latin typeface="Century Gothic" pitchFamily="34" charset="0"/>
              </a:rPr>
              <a:t> </a:t>
            </a:r>
          </a:p>
          <a:p>
            <a:pPr algn="ctr"/>
            <a:r>
              <a:rPr lang="en-US" sz="1600" dirty="0" smtClean="0">
                <a:solidFill>
                  <a:schemeClr val="bg1"/>
                </a:solidFill>
                <a:latin typeface="Century Gothic" pitchFamily="34" charset="0"/>
              </a:rPr>
              <a:t>Day after day, </a:t>
            </a:r>
            <a:r>
              <a:rPr lang="en-US" sz="1600" b="1" dirty="0" smtClean="0">
                <a:solidFill>
                  <a:schemeClr val="bg1"/>
                </a:solidFill>
                <a:latin typeface="Century Gothic" pitchFamily="34" charset="0"/>
              </a:rPr>
              <a:t>deep wrinkles are reduced</a:t>
            </a:r>
            <a:r>
              <a:rPr lang="en-US" sz="1600" dirty="0" smtClean="0">
                <a:solidFill>
                  <a:schemeClr val="bg1"/>
                </a:solidFill>
                <a:latin typeface="Century Gothic" pitchFamily="34" charset="0"/>
              </a:rPr>
              <a:t>, and skin is re-plumped with </a:t>
            </a:r>
            <a:r>
              <a:rPr lang="en-US" sz="1600" b="1" dirty="0" smtClean="0">
                <a:solidFill>
                  <a:schemeClr val="bg1"/>
                </a:solidFill>
                <a:latin typeface="Century Gothic" pitchFamily="34" charset="0"/>
              </a:rPr>
              <a:t>ideal plasticity.</a:t>
            </a:r>
            <a:r>
              <a:rPr lang="en-US" sz="1600" dirty="0" smtClean="0">
                <a:solidFill>
                  <a:schemeClr val="bg1"/>
                </a:solidFill>
                <a:latin typeface="Century Gothic" pitchFamily="34" charset="0"/>
              </a:rPr>
              <a:t>.”</a:t>
            </a:r>
          </a:p>
          <a:p>
            <a:pPr algn="ctr"/>
            <a:endParaRPr lang="en-US" sz="1600" dirty="0" smtClean="0">
              <a:solidFill>
                <a:schemeClr val="bg1"/>
              </a:solidFill>
              <a:latin typeface="Century Gothic" pitchFamily="34" charset="0"/>
            </a:endParaRPr>
          </a:p>
          <a:p>
            <a:pPr algn="ctr"/>
            <a:r>
              <a:rPr lang="en-US" sz="1400" i="1" dirty="0" smtClean="0">
                <a:solidFill>
                  <a:schemeClr val="bg1"/>
                </a:solidFill>
                <a:latin typeface="Century Gothic" pitchFamily="34" charset="0"/>
              </a:rPr>
              <a:t>+ sensorial discovery on the hand “expert technique with the dropper-syringe” </a:t>
            </a:r>
          </a:p>
          <a:p>
            <a:pPr algn="ctr">
              <a:lnSpc>
                <a:spcPct val="150000"/>
              </a:lnSpc>
            </a:pPr>
            <a:endParaRPr lang="en-US" sz="1600" dirty="0" smtClean="0">
              <a:solidFill>
                <a:schemeClr val="bg1"/>
              </a:solidFill>
              <a:latin typeface="Century Gothic" pitchFamily="34" charset="0"/>
            </a:endParaRPr>
          </a:p>
          <a:p>
            <a:pPr algn="ctr">
              <a:lnSpc>
                <a:spcPct val="150000"/>
              </a:lnSpc>
            </a:pPr>
            <a:endParaRPr lang="en-US" sz="1600" dirty="0" smtClean="0">
              <a:solidFill>
                <a:schemeClr val="bg1"/>
              </a:solidFill>
              <a:latin typeface="Century Gothic" pitchFamily="34" charset="0"/>
            </a:endParaRPr>
          </a:p>
          <a:p>
            <a:pPr algn="ctr"/>
            <a:endParaRPr lang="en-US" sz="1600" dirty="0" smtClean="0">
              <a:solidFill>
                <a:schemeClr val="bg1"/>
              </a:solidFill>
              <a:latin typeface="Century Gothic" pitchFamily="34" charset="0"/>
            </a:endParaRPr>
          </a:p>
          <a:p>
            <a:pPr algn="ctr"/>
            <a:endParaRPr lang="en-US" sz="1600" dirty="0">
              <a:solidFill>
                <a:schemeClr val="bg1"/>
              </a:solidFill>
              <a:latin typeface="Century Gothic" pitchFamily="34" charset="0"/>
            </a:endParaRPr>
          </a:p>
        </p:txBody>
      </p:sp>
    </p:spTree>
    <p:extLst>
      <p:ext uri="{BB962C8B-B14F-4D97-AF65-F5344CB8AC3E}">
        <p14:creationId xmlns:p14="http://schemas.microsoft.com/office/powerpoint/2010/main" val="1158645318"/>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391572"/>
            <a:ext cx="8910736" cy="5493812"/>
          </a:xfrm>
          <a:prstGeom prst="rect">
            <a:avLst/>
          </a:prstGeom>
        </p:spPr>
        <p:txBody>
          <a:bodyPr wrap="square">
            <a:spAutoFit/>
          </a:bodyPr>
          <a:lstStyle/>
          <a:p>
            <a:pPr marL="342900" indent="-342900" algn="ctr">
              <a:buFontTx/>
              <a:buAutoNum type="arabicParenR"/>
              <a:defRPr/>
            </a:pPr>
            <a:r>
              <a:rPr lang="fr-FR" sz="1400" b="1" i="0" dirty="0" smtClean="0">
                <a:solidFill>
                  <a:srgbClr val="FFFFFF"/>
                </a:solidFill>
                <a:latin typeface="Century Gothic" pitchFamily="18" charset="0"/>
              </a:rPr>
              <a:t>Re-PLASTY PRO FILLER PRODUCTS DEVELOPED IN ASSOCIATION WITH LACLINIC-MONTREUX FOR RESULTS THAT ECHO THE EFFECTIVENESS OF AESTHETIC MEDICINE </a:t>
            </a:r>
          </a:p>
          <a:p>
            <a:pPr algn="ctr">
              <a:defRPr/>
            </a:pPr>
            <a:r>
              <a:rPr lang="fr-FR" sz="1400" b="0" i="0" dirty="0" smtClean="0">
                <a:solidFill>
                  <a:srgbClr val="FFFFFF"/>
                </a:solidFill>
                <a:latin typeface="Century Gothic" pitchFamily="18" charset="0"/>
              </a:rPr>
              <a:t>"Madam, Re-PLASTY products are developed in association with LACLINIC-MONTREUX, a prestigious aesthetic medicine and aesthetic surgery clinic in Switzerland, to provide you with, in this case, the home reproduction of a hyaluronic acid injection session as practiced at LACLINIC-MONTREUX, with results that echo its effectiveness.</a:t>
            </a:r>
          </a:p>
          <a:p>
            <a:pPr algn="ctr">
              <a:defRPr/>
            </a:pPr>
            <a:endParaRPr lang="fr-FR" sz="1400" dirty="0" smtClean="0">
              <a:solidFill>
                <a:schemeClr val="bg1"/>
              </a:solidFill>
              <a:latin typeface="Century Gothic" pitchFamily="34" charset="0"/>
            </a:endParaRP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2) INSTANTLY VISIBLE RESULTS  </a:t>
            </a:r>
          </a:p>
          <a:p>
            <a:pPr marL="0" lvl="1" algn="ctr">
              <a:defRPr/>
            </a:pPr>
            <a:r>
              <a:rPr lang="fr-FR" sz="1400" b="0" i="0" dirty="0" smtClean="0">
                <a:solidFill>
                  <a:srgbClr val="FFFFFF"/>
                </a:solidFill>
                <a:latin typeface="Century Gothic" pitchFamily="18" charset="0"/>
              </a:rPr>
              <a:t>"Indeed, with its high concentration of active ingredients, Re-PLASTY products give you instantly visible results. </a:t>
            </a:r>
          </a:p>
          <a:p>
            <a:pPr marL="0" lvl="1" algn="ctr">
              <a:defRPr/>
            </a:pPr>
            <a:r>
              <a:rPr lang="fr-FR" sz="1400" b="0" i="0" dirty="0" smtClean="0">
                <a:solidFill>
                  <a:srgbClr val="FFFFFF"/>
                </a:solidFill>
                <a:latin typeface="Century Gothic" pitchFamily="18" charset="0"/>
              </a:rPr>
              <a:t>We have scientific tests proving that Re-PLASTY PRO FILLER is the cosmetic alternative to the hyaluronic acid injections practiced at LACLINIC-MONTREUX."</a:t>
            </a:r>
          </a:p>
          <a:p>
            <a:pPr marL="0" lvl="1" algn="ctr">
              <a:defRPr/>
            </a:pPr>
            <a:endParaRPr lang="fr-FR" sz="1400" dirty="0" smtClean="0">
              <a:solidFill>
                <a:schemeClr val="bg1"/>
              </a:solidFill>
              <a:latin typeface="Century Gothic" pitchFamily="34" charset="0"/>
            </a:endParaRPr>
          </a:p>
          <a:p>
            <a:pPr marL="0" lvl="1"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3) ADVANTAGES OF USING THE Re-PLASTY RANGE  </a:t>
            </a:r>
          </a:p>
          <a:p>
            <a:pPr algn="ctr">
              <a:defRPr/>
            </a:pPr>
            <a:r>
              <a:rPr lang="fr-FR" sz="1400" b="1" i="0" dirty="0" smtClean="0">
                <a:solidFill>
                  <a:srgbClr val="FFFFFF"/>
                </a:solidFill>
                <a:latin typeface="Century Gothic" pitchFamily="18" charset="0"/>
              </a:rPr>
              <a:t>AN ALTERNATIVE TO AESTHETIC MEDICINE</a:t>
            </a:r>
          </a:p>
          <a:p>
            <a:pPr marL="0" lvl="1" algn="just">
              <a:spcBef>
                <a:spcPts val="600"/>
              </a:spcBef>
              <a:defRPr/>
            </a:pPr>
            <a:r>
              <a:rPr lang="fr-FR" sz="1400" b="0" i="0" dirty="0" smtClean="0">
                <a:solidFill>
                  <a:srgbClr val="FFFFFF"/>
                </a:solidFill>
                <a:latin typeface="Century Gothic" pitchFamily="18" charset="0"/>
              </a:rPr>
              <a:t>"The Re-PLASTY Pro Filler solution is less restrictive than a session of hyaluronic acid injections which may induce redness and bruising, and in addition, you may not present with </a:t>
            </a:r>
            <a:r>
              <a:rPr lang="fr-FR" sz="1400" b="0" i="0" dirty="0" err="1" smtClean="0">
                <a:solidFill>
                  <a:srgbClr val="FFFFFF"/>
                </a:solidFill>
                <a:latin typeface="Century Gothic" pitchFamily="18" charset="0"/>
              </a:rPr>
              <a:t>any</a:t>
            </a:r>
            <a:r>
              <a:rPr lang="fr-FR" sz="1400" b="0" i="0" dirty="0" smtClean="0">
                <a:solidFill>
                  <a:srgbClr val="FFFFFF"/>
                </a:solidFill>
                <a:latin typeface="Century Gothic" pitchFamily="18" charset="0"/>
              </a:rPr>
              <a:t> </a:t>
            </a:r>
            <a:r>
              <a:rPr lang="fr-FR" sz="1400" b="0" i="0" dirty="0" err="1" smtClean="0">
                <a:solidFill>
                  <a:srgbClr val="FFFFFF"/>
                </a:solidFill>
                <a:latin typeface="Century Gothic" pitchFamily="18" charset="0"/>
              </a:rPr>
              <a:t>contra-indications</a:t>
            </a:r>
            <a:r>
              <a:rPr lang="fr-FR" sz="1400" b="0" i="0" dirty="0" smtClean="0">
                <a:solidFill>
                  <a:srgbClr val="FFFFFF"/>
                </a:solidFill>
                <a:latin typeface="Century Gothic" pitchFamily="18" charset="0"/>
              </a:rPr>
              <a:t> to undergo this procedure (allergies, </a:t>
            </a:r>
            <a:r>
              <a:rPr lang="fr-FR" sz="1400" b="0" i="0" dirty="0" err="1" smtClean="0">
                <a:solidFill>
                  <a:srgbClr val="FFFFFF"/>
                </a:solidFill>
                <a:latin typeface="Century Gothic" pitchFamily="18" charset="0"/>
              </a:rPr>
              <a:t>autoimmune</a:t>
            </a:r>
            <a:r>
              <a:rPr lang="fr-FR" sz="1400" b="0" i="0" dirty="0" smtClean="0">
                <a:solidFill>
                  <a:srgbClr val="FFFFFF"/>
                </a:solidFill>
                <a:latin typeface="Century Gothic" pitchFamily="18" charset="0"/>
              </a:rPr>
              <a:t> </a:t>
            </a:r>
            <a:r>
              <a:rPr lang="fr-FR" sz="1400" b="0" i="0" dirty="0" err="1" smtClean="0">
                <a:solidFill>
                  <a:srgbClr val="FFFFFF"/>
                </a:solidFill>
                <a:latin typeface="Century Gothic" pitchFamily="18" charset="0"/>
              </a:rPr>
              <a:t>disease</a:t>
            </a:r>
            <a:r>
              <a:rPr lang="fr-FR" sz="1400" b="0" i="0" dirty="0" smtClean="0">
                <a:solidFill>
                  <a:srgbClr val="FFFFFF"/>
                </a:solidFill>
                <a:latin typeface="Century Gothic" pitchFamily="18" charset="0"/>
              </a:rPr>
              <a:t>, etc.). </a:t>
            </a:r>
          </a:p>
          <a:p>
            <a:pPr marL="0" lvl="1" algn="just">
              <a:spcBef>
                <a:spcPts val="600"/>
              </a:spcBef>
              <a:defRPr/>
            </a:pPr>
            <a:endParaRPr lang="fr-FR" sz="1400" b="1" dirty="0" smtClean="0">
              <a:solidFill>
                <a:schemeClr val="bg1"/>
              </a:solidFill>
              <a:latin typeface="Century Gothic" pitchFamily="34" charset="0"/>
            </a:endParaRPr>
          </a:p>
          <a:p>
            <a:pPr algn="ctr">
              <a:defRPr/>
            </a:pPr>
            <a:r>
              <a:rPr lang="fr-FR" sz="1400" b="1" dirty="0" smtClean="0">
                <a:solidFill>
                  <a:srgbClr val="FFFFFF"/>
                </a:solidFill>
                <a:latin typeface="Century Gothic" pitchFamily="18" charset="0"/>
              </a:rPr>
              <a:t>4) SUMPTUOUS TEXTURES</a:t>
            </a:r>
          </a:p>
          <a:p>
            <a:pPr algn="ctr">
              <a:defRPr/>
            </a:pPr>
            <a:r>
              <a:rPr lang="fr-FR" sz="1400" b="0" i="0" dirty="0" smtClean="0">
                <a:solidFill>
                  <a:srgbClr val="FFFFFF"/>
                </a:solidFill>
                <a:latin typeface="Century Gothic" pitchFamily="18" charset="0"/>
              </a:rPr>
              <a:t>"As well as their extreme effectiveness, our products have extremely sensorial textures" </a:t>
            </a:r>
          </a:p>
          <a:p>
            <a:pPr marL="0" lvl="1" algn="just">
              <a:spcBef>
                <a:spcPts val="600"/>
              </a:spcBef>
              <a:defRPr/>
            </a:pPr>
            <a:endParaRPr lang="fr-FR" sz="1400" dirty="0">
              <a:solidFill>
                <a:schemeClr val="bg1"/>
              </a:solidFill>
              <a:latin typeface="Century Gothic" pitchFamily="34" charset="0"/>
            </a:endParaRPr>
          </a:p>
        </p:txBody>
      </p:sp>
      <p:sp>
        <p:nvSpPr>
          <p:cNvPr id="3" name="Text Box 3"/>
          <p:cNvSpPr txBox="1">
            <a:spLocks noChangeArrowheads="1"/>
          </p:cNvSpPr>
          <p:nvPr/>
        </p:nvSpPr>
        <p:spPr bwMode="auto">
          <a:xfrm>
            <a:off x="1475656" y="116632"/>
            <a:ext cx="764294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PRO FILLER                                     </a:t>
            </a:r>
            <a:r>
              <a:rPr lang="fr-FR" sz="1600" b="0" i="0" dirty="0" smtClean="0">
                <a:solidFill>
                  <a:srgbClr val="FFFFFF"/>
                </a:solidFill>
                <a:latin typeface="Century Gothic" pitchFamily="18" charset="0"/>
              </a:rPr>
              <a:t>4 REASONS TO PURCHASE Re-PLASTY PRO FILLER                                                    (LINK TO AESTHETIC MEDICINE)</a:t>
            </a:r>
          </a:p>
        </p:txBody>
      </p:sp>
    </p:spTree>
    <p:extLst>
      <p:ext uri="{BB962C8B-B14F-4D97-AF65-F5344CB8AC3E}">
        <p14:creationId xmlns:p14="http://schemas.microsoft.com/office/powerpoint/2010/main" val="820839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4- </a:t>
            </a:r>
            <a:r>
              <a:rPr lang="fr-FR" sz="2800" b="0" i="0" dirty="0" smtClean="0">
                <a:solidFill>
                  <a:srgbClr val="B5A692"/>
                </a:solidFill>
                <a:latin typeface="Century Gothic" pitchFamily="18" charset="0"/>
              </a:rPr>
              <a:t>Re-PLASTY PRO FILLER                                         </a:t>
            </a:r>
            <a:r>
              <a:rPr lang="fr-FR" sz="1600" b="0" i="0" dirty="0" smtClean="0">
                <a:solidFill>
                  <a:srgbClr val="FFFFFF"/>
                </a:solidFill>
                <a:latin typeface="Century Gothic" pitchFamily="18" charset="0"/>
              </a:rPr>
              <a:t>PRESENTATION</a:t>
            </a:r>
          </a:p>
        </p:txBody>
      </p:sp>
      <p:sp>
        <p:nvSpPr>
          <p:cNvPr id="13" name="Text Box 3"/>
          <p:cNvSpPr txBox="1">
            <a:spLocks noChangeArrowheads="1"/>
          </p:cNvSpPr>
          <p:nvPr/>
        </p:nvSpPr>
        <p:spPr bwMode="auto">
          <a:xfrm>
            <a:off x="3419872" y="2708920"/>
            <a:ext cx="5770737" cy="3329117"/>
          </a:xfrm>
          <a:prstGeom prst="rect">
            <a:avLst/>
          </a:prstGeom>
          <a:noFill/>
          <a:ln w="9525">
            <a:noFill/>
            <a:miter lim="800000"/>
            <a:headEnd/>
            <a:tailEnd/>
          </a:ln>
          <a:effectLst/>
        </p:spPr>
        <p:txBody>
          <a:bodyPr wrap="square">
            <a:spAutoFit/>
          </a:bodyPr>
          <a:lstStyle/>
          <a:p>
            <a:pPr eaLnBrk="0" hangingPunct="0">
              <a:lnSpc>
                <a:spcPct val="90000"/>
              </a:lnSpc>
              <a:spcBef>
                <a:spcPct val="50000"/>
              </a:spcBef>
              <a:defRPr/>
            </a:pPr>
            <a:r>
              <a:rPr lang="fr-FR" sz="2000" b="0" i="0" dirty="0" smtClean="0">
                <a:solidFill>
                  <a:srgbClr val="FFFFFF"/>
                </a:solidFill>
                <a:latin typeface="Century Gothic" pitchFamily="18" charset="0"/>
              </a:rPr>
              <a:t>THE COSMETIC ALTERNATIVE TO A HYALURONIC ACID INJECTION</a:t>
            </a:r>
          </a:p>
          <a:p>
            <a:pPr>
              <a:lnSpc>
                <a:spcPct val="40000"/>
              </a:lnSpc>
              <a:spcBef>
                <a:spcPct val="50000"/>
              </a:spcBef>
            </a:pPr>
            <a:endParaRPr lang="fr-FR" sz="2000" dirty="0">
              <a:solidFill>
                <a:schemeClr val="bg1"/>
              </a:solidFill>
              <a:latin typeface="Century Gothic" pitchFamily="34" charset="0"/>
            </a:endParaRPr>
          </a:p>
          <a:p>
            <a:pPr>
              <a:lnSpc>
                <a:spcPct val="90000"/>
              </a:lnSpc>
              <a:spcBef>
                <a:spcPct val="50000"/>
              </a:spcBef>
            </a:pPr>
            <a:r>
              <a:rPr lang="fr-FR" sz="2000" b="0" i="0" dirty="0" smtClean="0">
                <a:solidFill>
                  <a:srgbClr val="FFFFFF"/>
                </a:solidFill>
                <a:latin typeface="Century Gothic" pitchFamily="18" charset="0"/>
              </a:rPr>
              <a:t>A UNIQUE COMBINATION OF: </a:t>
            </a:r>
          </a:p>
          <a:p>
            <a:pPr>
              <a:lnSpc>
                <a:spcPct val="90000"/>
              </a:lnSpc>
              <a:spcBef>
                <a:spcPct val="50000"/>
              </a:spcBef>
            </a:pPr>
            <a:r>
              <a:rPr lang="fr-FR" sz="2000" b="0" i="0" dirty="0" smtClean="0">
                <a:solidFill>
                  <a:srgbClr val="FFFFFF"/>
                </a:solidFill>
                <a:latin typeface="Century Gothic" pitchFamily="18" charset="0"/>
              </a:rPr>
              <a:t>FILLER SOLUTION: a unique combination of high concentration hyaluronic acid and cutting-edge replumping molecules. </a:t>
            </a:r>
          </a:p>
          <a:p>
            <a:pPr>
              <a:lnSpc>
                <a:spcPct val="90000"/>
              </a:lnSpc>
              <a:spcBef>
                <a:spcPct val="50000"/>
              </a:spcBef>
            </a:pPr>
            <a:r>
              <a:rPr lang="fr-FR" sz="2000" b="0" i="0" dirty="0" smtClean="0">
                <a:solidFill>
                  <a:srgbClr val="FFFFFF"/>
                </a:solidFill>
                <a:latin typeface="Century Gothic" pitchFamily="18" charset="0"/>
              </a:rPr>
              <a:t>- LR2412 (4%): acts on the major targets involved in skin ageing and </a:t>
            </a:r>
            <a:r>
              <a:rPr lang="fr-FR" sz="2000" b="0" i="0" dirty="0" err="1" smtClean="0">
                <a:solidFill>
                  <a:srgbClr val="FFFFFF"/>
                </a:solidFill>
                <a:latin typeface="Century Gothic" pitchFamily="18" charset="0"/>
              </a:rPr>
              <a:t>optimizes</a:t>
            </a:r>
            <a:r>
              <a:rPr lang="fr-FR" sz="2000" b="0" i="0" dirty="0" smtClean="0">
                <a:solidFill>
                  <a:srgbClr val="FFFFFF"/>
                </a:solidFill>
                <a:latin typeface="Century Gothic" pitchFamily="18" charset="0"/>
              </a:rPr>
              <a:t> the natural cycle of hyaluronic acid. </a:t>
            </a:r>
          </a:p>
        </p:txBody>
      </p:sp>
      <p:pic>
        <p:nvPicPr>
          <p:cNvPr id="12"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p:cNvSpPr txBox="1">
            <a:spLocks noChangeArrowheads="1"/>
          </p:cNvSpPr>
          <p:nvPr/>
        </p:nvSpPr>
        <p:spPr bwMode="auto">
          <a:xfrm>
            <a:off x="500404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PRO FILLER</a:t>
            </a:r>
          </a:p>
        </p:txBody>
      </p:sp>
      <p:pic>
        <p:nvPicPr>
          <p:cNvPr id="19" name="Picture 2" descr="G:\DPLI_Commun_Helena_Rubinstein_PCI\Service\LIZZY\Re-PLASTY\PRO FILLER\Visuels Def\PROFILER V16-MASTERv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06" t="28356" r="29839" b="5863"/>
          <a:stretch/>
        </p:blipFill>
        <p:spPr bwMode="auto">
          <a:xfrm>
            <a:off x="0" y="1196752"/>
            <a:ext cx="3419872"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3666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4-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PRESENTATION</a:t>
            </a:r>
            <a:endParaRPr lang="fr-FR" sz="1050" dirty="0" smtClean="0">
              <a:solidFill>
                <a:srgbClr val="FFFFFF"/>
              </a:solidFill>
              <a:latin typeface="Century Gothic" pitchFamily="34" charset="0"/>
              <a:ea typeface="ＭＳ Ｐゴシック" pitchFamily="34" charset="-128"/>
            </a:endParaRPr>
          </a:p>
        </p:txBody>
      </p:sp>
      <p:sp>
        <p:nvSpPr>
          <p:cNvPr id="13" name="Text Box 3"/>
          <p:cNvSpPr txBox="1">
            <a:spLocks noChangeArrowheads="1"/>
          </p:cNvSpPr>
          <p:nvPr/>
        </p:nvSpPr>
        <p:spPr bwMode="auto">
          <a:xfrm>
            <a:off x="3491880" y="2708920"/>
            <a:ext cx="5544616" cy="3452228"/>
          </a:xfrm>
          <a:prstGeom prst="rect">
            <a:avLst/>
          </a:prstGeom>
          <a:noFill/>
          <a:ln w="9525">
            <a:noFill/>
            <a:miter lim="800000"/>
            <a:headEnd/>
            <a:tailEnd/>
          </a:ln>
          <a:effectLst/>
        </p:spPr>
        <p:txBody>
          <a:bodyPr wrap="square">
            <a:spAutoFit/>
          </a:bodyPr>
          <a:lstStyle/>
          <a:p>
            <a:pPr eaLnBrk="0" hangingPunct="0">
              <a:lnSpc>
                <a:spcPct val="90000"/>
              </a:lnSpc>
              <a:spcBef>
                <a:spcPct val="50000"/>
              </a:spcBef>
              <a:defRPr/>
            </a:pPr>
            <a:r>
              <a:rPr lang="fr-FR" sz="2000" dirty="0" smtClean="0">
                <a:solidFill>
                  <a:schemeClr val="bg1"/>
                </a:solidFill>
                <a:latin typeface="Century Gothic" pitchFamily="34" charset="0"/>
              </a:rPr>
              <a:t>THE COSMETIC ALTERNATIVE TO HYALURONIC ACID INJECTIONS</a:t>
            </a:r>
            <a:endParaRPr lang="fr-FR" sz="2000" dirty="0">
              <a:solidFill>
                <a:schemeClr val="bg1"/>
              </a:solidFill>
              <a:latin typeface="Century Gothic" pitchFamily="34" charset="0"/>
            </a:endParaRPr>
          </a:p>
          <a:p>
            <a:pPr>
              <a:lnSpc>
                <a:spcPct val="40000"/>
              </a:lnSpc>
              <a:spcBef>
                <a:spcPct val="50000"/>
              </a:spcBef>
            </a:pPr>
            <a:endParaRPr lang="fr-FR" sz="2000" dirty="0">
              <a:solidFill>
                <a:schemeClr val="bg1"/>
              </a:solidFill>
              <a:latin typeface="Century Gothic" pitchFamily="34" charset="0"/>
            </a:endParaRPr>
          </a:p>
          <a:p>
            <a:pPr>
              <a:lnSpc>
                <a:spcPct val="90000"/>
              </a:lnSpc>
              <a:spcBef>
                <a:spcPct val="50000"/>
              </a:spcBef>
            </a:pPr>
            <a:r>
              <a:rPr lang="fr-FR" sz="2000" dirty="0" smtClean="0">
                <a:solidFill>
                  <a:schemeClr val="bg1"/>
                </a:solidFill>
                <a:latin typeface="Century Gothic" pitchFamily="34" charset="0"/>
              </a:rPr>
              <a:t>- FILLER SOLUTION: </a:t>
            </a:r>
            <a:r>
              <a:rPr lang="en-US" sz="2000" dirty="0" smtClean="0">
                <a:solidFill>
                  <a:schemeClr val="bg1"/>
                </a:solidFill>
                <a:latin typeface="Century Gothic" pitchFamily="34" charset="0"/>
              </a:rPr>
              <a:t>an </a:t>
            </a:r>
            <a:r>
              <a:rPr lang="en-US" sz="2000" dirty="0">
                <a:solidFill>
                  <a:schemeClr val="bg1"/>
                </a:solidFill>
                <a:latin typeface="Century Gothic" pitchFamily="34" charset="0"/>
              </a:rPr>
              <a:t>innovative </a:t>
            </a:r>
            <a:r>
              <a:rPr lang="en-US" sz="2000" dirty="0" smtClean="0">
                <a:solidFill>
                  <a:schemeClr val="bg1"/>
                </a:solidFill>
                <a:latin typeface="Century Gothic" pitchFamily="34" charset="0"/>
              </a:rPr>
              <a:t>combination of high concentration hyaluronic </a:t>
            </a:r>
            <a:r>
              <a:rPr lang="en-US" sz="2000" dirty="0">
                <a:solidFill>
                  <a:schemeClr val="bg1"/>
                </a:solidFill>
                <a:latin typeface="Century Gothic" pitchFamily="34" charset="0"/>
              </a:rPr>
              <a:t>acid </a:t>
            </a:r>
            <a:r>
              <a:rPr lang="en-US" sz="2000" dirty="0" smtClean="0">
                <a:solidFill>
                  <a:schemeClr val="bg1"/>
                </a:solidFill>
                <a:latin typeface="Century Gothic" pitchFamily="34" charset="0"/>
              </a:rPr>
              <a:t>and </a:t>
            </a:r>
            <a:r>
              <a:rPr lang="en-US" sz="2000" dirty="0">
                <a:solidFill>
                  <a:schemeClr val="bg1"/>
                </a:solidFill>
                <a:latin typeface="Century Gothic" pitchFamily="34" charset="0"/>
              </a:rPr>
              <a:t>cutting-edge re-plumping molecules.</a:t>
            </a:r>
          </a:p>
          <a:p>
            <a:pPr>
              <a:lnSpc>
                <a:spcPct val="90000"/>
              </a:lnSpc>
              <a:spcBef>
                <a:spcPct val="50000"/>
              </a:spcBef>
            </a:pPr>
            <a:r>
              <a:rPr lang="fr-FR" sz="2000" dirty="0" smtClean="0">
                <a:solidFill>
                  <a:schemeClr val="bg1"/>
                </a:solidFill>
                <a:latin typeface="Century Gothic" pitchFamily="34" charset="0"/>
              </a:rPr>
              <a:t>- LR2412 (4%): </a:t>
            </a:r>
            <a:r>
              <a:rPr lang="en-US" sz="2000" dirty="0" smtClean="0">
                <a:solidFill>
                  <a:schemeClr val="bg1"/>
                </a:solidFill>
                <a:latin typeface="Century Gothic" pitchFamily="34" charset="0"/>
              </a:rPr>
              <a:t>acts on </a:t>
            </a:r>
            <a:r>
              <a:rPr lang="en-US" sz="2000" dirty="0">
                <a:solidFill>
                  <a:schemeClr val="bg1"/>
                </a:solidFill>
                <a:latin typeface="Century Gothic" pitchFamily="34" charset="0"/>
              </a:rPr>
              <a:t>major targets involved in skin </a:t>
            </a:r>
            <a:r>
              <a:rPr lang="en-US" sz="2000" dirty="0" smtClean="0">
                <a:solidFill>
                  <a:schemeClr val="bg1"/>
                </a:solidFill>
                <a:latin typeface="Century Gothic" pitchFamily="34" charset="0"/>
              </a:rPr>
              <a:t>ageing, and on the </a:t>
            </a:r>
            <a:r>
              <a:rPr lang="en-US" sz="2000" dirty="0">
                <a:solidFill>
                  <a:schemeClr val="bg1"/>
                </a:solidFill>
                <a:latin typeface="Century Gothic" pitchFamily="34" charset="0"/>
              </a:rPr>
              <a:t>optimization of the natural synthesis of hyaluronic acid.</a:t>
            </a:r>
          </a:p>
        </p:txBody>
      </p:sp>
      <p:pic>
        <p:nvPicPr>
          <p:cNvPr id="12"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DPLI_Commun_Helena_Rubinstein_PCI\Service\LIZZY\Re-PLASTY\PRO FILLER\Visuels Def\PROFILER V16-MASTERv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816" t="22504" r="24861" b="3333"/>
          <a:stretch/>
        </p:blipFill>
        <p:spPr bwMode="auto">
          <a:xfrm>
            <a:off x="0" y="1192863"/>
            <a:ext cx="3419872" cy="56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500404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u="sng" dirty="0">
                <a:solidFill>
                  <a:srgbClr val="B5A692"/>
                </a:solidFill>
                <a:latin typeface="Century Gothic" pitchFamily="34" charset="0"/>
                <a:cs typeface="Arial" pitchFamily="34" charset="0"/>
              </a:rPr>
              <a:t>Re-PLASTY</a:t>
            </a:r>
          </a:p>
          <a:p>
            <a:pPr algn="dist" eaLnBrk="1" hangingPunct="1"/>
            <a:r>
              <a:rPr lang="en-US" sz="2400" dirty="0">
                <a:solidFill>
                  <a:srgbClr val="B5A692"/>
                </a:solidFill>
                <a:latin typeface="Century Gothic" pitchFamily="34" charset="0"/>
                <a:cs typeface="Arial" pitchFamily="34" charset="0"/>
              </a:rPr>
              <a:t>PRO FILLER</a:t>
            </a:r>
          </a:p>
        </p:txBody>
      </p:sp>
    </p:spTree>
    <p:extLst>
      <p:ext uri="{BB962C8B-B14F-4D97-AF65-F5344CB8AC3E}">
        <p14:creationId xmlns:p14="http://schemas.microsoft.com/office/powerpoint/2010/main" val="271168417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2863"/>
            <a:ext cx="3432480" cy="56651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3000" dirty="0">
                <a:solidFill>
                  <a:srgbClr val="B5A692"/>
                </a:solidFill>
                <a:latin typeface="Century Gothic" pitchFamily="34" charset="0"/>
                <a:ea typeface="ＭＳ Ｐゴシック" pitchFamily="34" charset="-128"/>
              </a:rPr>
              <a:t>4</a:t>
            </a:r>
            <a:r>
              <a:rPr lang="fr-FR" sz="30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STAR ACTIVE INGREDIENTS</a:t>
            </a:r>
            <a:endParaRPr lang="fr-FR" sz="1050" dirty="0" smtClean="0">
              <a:solidFill>
                <a:srgbClr val="FFFFFF"/>
              </a:solidFill>
              <a:latin typeface="Century Gothic" pitchFamily="34" charset="0"/>
              <a:ea typeface="ＭＳ Ｐゴシック" pitchFamily="34" charset="-128"/>
            </a:endParaRPr>
          </a:p>
        </p:txBody>
      </p:sp>
      <p:sp>
        <p:nvSpPr>
          <p:cNvPr id="26" name="Rectangle 25"/>
          <p:cNvSpPr/>
          <p:nvPr/>
        </p:nvSpPr>
        <p:spPr>
          <a:xfrm>
            <a:off x="3477370" y="2420889"/>
            <a:ext cx="4983062" cy="2228067"/>
          </a:xfrm>
          <a:prstGeom prst="rect">
            <a:avLst/>
          </a:prstGeom>
          <a:no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27" name="ZoneTexte 26"/>
          <p:cNvSpPr txBox="1"/>
          <p:nvPr/>
        </p:nvSpPr>
        <p:spPr>
          <a:xfrm rot="5400000">
            <a:off x="7685762" y="3437127"/>
            <a:ext cx="2206701" cy="369332"/>
          </a:xfrm>
          <a:prstGeom prst="rect">
            <a:avLst/>
          </a:prstGeom>
          <a:noFill/>
        </p:spPr>
        <p:txBody>
          <a:bodyPr wrap="square" rtlCol="0">
            <a:spAutoFit/>
          </a:bodyPr>
          <a:lstStyle/>
          <a:p>
            <a:r>
              <a:rPr lang="fr-FR" dirty="0" smtClean="0">
                <a:solidFill>
                  <a:srgbClr val="FFFFFF"/>
                </a:solidFill>
                <a:latin typeface="Century Gothic" pitchFamily="34" charset="0"/>
              </a:rPr>
              <a:t>FILLER-SOLUTION</a:t>
            </a:r>
            <a:endParaRPr lang="fr-FR" dirty="0">
              <a:solidFill>
                <a:srgbClr val="FFFFFF"/>
              </a:solidFill>
              <a:latin typeface="Century Gothic" pitchFamily="34" charset="0"/>
            </a:endParaRPr>
          </a:p>
        </p:txBody>
      </p:sp>
      <p:sp>
        <p:nvSpPr>
          <p:cNvPr id="31" name="Text Box 12"/>
          <p:cNvSpPr txBox="1">
            <a:spLocks noChangeArrowheads="1"/>
          </p:cNvSpPr>
          <p:nvPr/>
        </p:nvSpPr>
        <p:spPr bwMode="auto">
          <a:xfrm>
            <a:off x="3490863" y="2537609"/>
            <a:ext cx="4897561" cy="21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en-US" sz="1600" dirty="0" smtClean="0">
                <a:solidFill>
                  <a:srgbClr val="FFFFFF"/>
                </a:solidFill>
                <a:latin typeface="Century Gothic" pitchFamily="34" charset="0"/>
              </a:rPr>
              <a:t>FILLER SOLUTION</a:t>
            </a:r>
            <a:endParaRPr lang="en-US" sz="1600" dirty="0" smtClean="0">
              <a:solidFill>
                <a:srgbClr val="B5A692"/>
              </a:solidFill>
              <a:latin typeface="Century Gothic" pitchFamily="34" charset="0"/>
            </a:endParaRPr>
          </a:p>
          <a:p>
            <a:pPr marL="285750" indent="-285750">
              <a:spcBef>
                <a:spcPct val="30000"/>
              </a:spcBef>
              <a:buFont typeface="Wingdings" pitchFamily="2" charset="2"/>
              <a:buChar char="à"/>
            </a:pPr>
            <a:r>
              <a:rPr lang="en-US" sz="1600" dirty="0" smtClean="0">
                <a:solidFill>
                  <a:srgbClr val="B5A692"/>
                </a:solidFill>
                <a:latin typeface="Century Gothic" pitchFamily="34" charset="0"/>
              </a:rPr>
              <a:t>“</a:t>
            </a:r>
            <a:r>
              <a:rPr lang="en-US" sz="1600" dirty="0">
                <a:solidFill>
                  <a:srgbClr val="B5A692"/>
                </a:solidFill>
                <a:latin typeface="Century Gothic" pitchFamily="34" charset="0"/>
              </a:rPr>
              <a:t>INJECTION” OF HYALURONIC ACID AND VOLUMIZING MOLECULES INTO THE </a:t>
            </a:r>
            <a:r>
              <a:rPr lang="en-US" sz="1600" dirty="0" smtClean="0">
                <a:solidFill>
                  <a:srgbClr val="B5A692"/>
                </a:solidFill>
                <a:latin typeface="Century Gothic" pitchFamily="34" charset="0"/>
              </a:rPr>
              <a:t>SKIN:</a:t>
            </a:r>
            <a:endParaRPr lang="en-US" sz="1600" dirty="0">
              <a:solidFill>
                <a:srgbClr val="B5A692"/>
              </a:solidFill>
              <a:latin typeface="Century Gothic" pitchFamily="34" charset="0"/>
            </a:endParaRPr>
          </a:p>
          <a:p>
            <a:pPr>
              <a:spcBef>
                <a:spcPct val="30000"/>
              </a:spcBef>
            </a:pPr>
            <a:r>
              <a:rPr lang="en-US" sz="1600" dirty="0" smtClean="0">
                <a:solidFill>
                  <a:srgbClr val="B5A692"/>
                </a:solidFill>
                <a:latin typeface="Century Gothic" pitchFamily="34" charset="0"/>
              </a:rPr>
              <a:t>- Hyaluronic acid (high molecular weight)</a:t>
            </a:r>
          </a:p>
          <a:p>
            <a:pPr>
              <a:spcBef>
                <a:spcPct val="30000"/>
              </a:spcBef>
            </a:pPr>
            <a:r>
              <a:rPr lang="en-US" sz="1600" dirty="0" smtClean="0">
                <a:solidFill>
                  <a:srgbClr val="B5A692"/>
                </a:solidFill>
                <a:latin typeface="Century Gothic" pitchFamily="34" charset="0"/>
              </a:rPr>
              <a:t>- Hyaluronic acid (low molecular weight) </a:t>
            </a:r>
          </a:p>
          <a:p>
            <a:pPr>
              <a:spcBef>
                <a:spcPct val="30000"/>
              </a:spcBef>
            </a:pPr>
            <a:r>
              <a:rPr lang="en-US" sz="1600" dirty="0" smtClean="0">
                <a:solidFill>
                  <a:srgbClr val="B5A692"/>
                </a:solidFill>
                <a:latin typeface="Century Gothic" pitchFamily="34" charset="0"/>
              </a:rPr>
              <a:t>- </a:t>
            </a:r>
            <a:r>
              <a:rPr lang="en-US" sz="1600" dirty="0" err="1" smtClean="0">
                <a:solidFill>
                  <a:srgbClr val="B5A692"/>
                </a:solidFill>
                <a:latin typeface="Century Gothic" pitchFamily="34" charset="0"/>
              </a:rPr>
              <a:t>Galanga</a:t>
            </a:r>
            <a:r>
              <a:rPr lang="en-US" sz="1600" dirty="0" smtClean="0">
                <a:solidFill>
                  <a:srgbClr val="B5A692"/>
                </a:solidFill>
                <a:latin typeface="Century Gothic" pitchFamily="34" charset="0"/>
              </a:rPr>
              <a:t> extract</a:t>
            </a:r>
          </a:p>
          <a:p>
            <a:pPr>
              <a:spcBef>
                <a:spcPct val="30000"/>
              </a:spcBef>
            </a:pPr>
            <a:r>
              <a:rPr lang="en-US" sz="1600" dirty="0" smtClean="0">
                <a:solidFill>
                  <a:srgbClr val="B5A692"/>
                </a:solidFill>
                <a:latin typeface="Century Gothic" pitchFamily="34" charset="0"/>
              </a:rPr>
              <a:t>- </a:t>
            </a:r>
            <a:r>
              <a:rPr lang="en-US" sz="1600" dirty="0" err="1" smtClean="0">
                <a:solidFill>
                  <a:srgbClr val="B5A692"/>
                </a:solidFill>
                <a:latin typeface="Century Gothic" pitchFamily="34" charset="0"/>
              </a:rPr>
              <a:t>Glycyrhizinic</a:t>
            </a:r>
            <a:r>
              <a:rPr lang="en-US" sz="1600" dirty="0" smtClean="0">
                <a:solidFill>
                  <a:srgbClr val="B5A692"/>
                </a:solidFill>
                <a:latin typeface="Century Gothic" pitchFamily="34" charset="0"/>
              </a:rPr>
              <a:t> acid</a:t>
            </a:r>
            <a:endParaRPr lang="en-US" sz="1600" dirty="0">
              <a:solidFill>
                <a:srgbClr val="B5A692"/>
              </a:solidFill>
              <a:latin typeface="Century Gothic" pitchFamily="34" charset="0"/>
            </a:endParaRPr>
          </a:p>
        </p:txBody>
      </p:sp>
      <p:sp>
        <p:nvSpPr>
          <p:cNvPr id="34" name="Text Box 15"/>
          <p:cNvSpPr txBox="1">
            <a:spLocks noChangeArrowheads="1"/>
          </p:cNvSpPr>
          <p:nvPr/>
        </p:nvSpPr>
        <p:spPr bwMode="auto">
          <a:xfrm>
            <a:off x="3491880" y="5877272"/>
            <a:ext cx="5518150" cy="623760"/>
          </a:xfrm>
          <a:prstGeom prst="rect">
            <a:avLst/>
          </a:prstGeom>
          <a:noFill/>
          <a:ln w="9525">
            <a:noFill/>
            <a:miter lim="800000"/>
            <a:headEnd/>
            <a:tailEnd/>
          </a:ln>
          <a:effectLst/>
        </p:spPr>
        <p:txBody>
          <a:bodyPr>
            <a:spAutoFit/>
          </a:bodyPr>
          <a:lstStyle/>
          <a:p>
            <a:pPr eaLnBrk="0" hangingPunct="0">
              <a:lnSpc>
                <a:spcPct val="70000"/>
              </a:lnSpc>
              <a:spcBef>
                <a:spcPct val="50000"/>
              </a:spcBef>
              <a:defRPr/>
            </a:pPr>
            <a:r>
              <a:rPr lang="fr-FR" sz="1400" dirty="0" smtClean="0">
                <a:solidFill>
                  <a:srgbClr val="B5A692"/>
                </a:solidFill>
                <a:latin typeface="Helvetica Neue"/>
              </a:rPr>
              <a:t>UVA </a:t>
            </a:r>
            <a:r>
              <a:rPr lang="fr-FR" sz="1400" dirty="0">
                <a:solidFill>
                  <a:srgbClr val="B5A692"/>
                </a:solidFill>
                <a:latin typeface="Helvetica Neue"/>
              </a:rPr>
              <a:t>/ </a:t>
            </a:r>
            <a:r>
              <a:rPr lang="fr-FR" sz="1400" dirty="0" smtClean="0">
                <a:solidFill>
                  <a:srgbClr val="B5A692"/>
                </a:solidFill>
                <a:latin typeface="Helvetica Neue"/>
              </a:rPr>
              <a:t>UVB SUNSCREENS</a:t>
            </a:r>
            <a:endParaRPr lang="fr-FR" sz="1400" dirty="0">
              <a:solidFill>
                <a:srgbClr val="B5A692"/>
              </a:solidFill>
              <a:latin typeface="Helvetica Neue"/>
            </a:endParaRPr>
          </a:p>
          <a:p>
            <a:pPr eaLnBrk="0" hangingPunct="0">
              <a:lnSpc>
                <a:spcPct val="60000"/>
              </a:lnSpc>
              <a:spcBef>
                <a:spcPct val="50000"/>
              </a:spcBef>
              <a:defRPr/>
            </a:pPr>
            <a:r>
              <a:rPr lang="fr-FR" sz="1400" dirty="0">
                <a:solidFill>
                  <a:srgbClr val="B5A692"/>
                </a:solidFill>
                <a:latin typeface="Helvetica Neue"/>
              </a:rPr>
              <a:t>Protection </a:t>
            </a:r>
            <a:r>
              <a:rPr lang="fr-FR" sz="1400" dirty="0" err="1" smtClean="0">
                <a:solidFill>
                  <a:srgbClr val="B5A692"/>
                </a:solidFill>
                <a:latin typeface="Helvetica Neue"/>
              </a:rPr>
              <a:t>against</a:t>
            </a:r>
            <a:r>
              <a:rPr lang="fr-FR" sz="1400" dirty="0" smtClean="0">
                <a:solidFill>
                  <a:srgbClr val="B5A692"/>
                </a:solidFill>
                <a:latin typeface="Helvetica Neue"/>
              </a:rPr>
              <a:t> photo-</a:t>
            </a:r>
            <a:r>
              <a:rPr lang="fr-FR" sz="1400" dirty="0" err="1" smtClean="0">
                <a:solidFill>
                  <a:srgbClr val="B5A692"/>
                </a:solidFill>
                <a:latin typeface="Helvetica Neue"/>
              </a:rPr>
              <a:t>ageing</a:t>
            </a:r>
            <a:r>
              <a:rPr lang="fr-FR" sz="1400" dirty="0" smtClean="0">
                <a:solidFill>
                  <a:srgbClr val="B5A692"/>
                </a:solidFill>
                <a:latin typeface="Helvetica Neue"/>
              </a:rPr>
              <a:t>, </a:t>
            </a:r>
            <a:r>
              <a:rPr lang="fr-FR" sz="1400" dirty="0" err="1" smtClean="0">
                <a:solidFill>
                  <a:srgbClr val="B5A692"/>
                </a:solidFill>
                <a:latin typeface="Helvetica Neue"/>
              </a:rPr>
              <a:t>prevention</a:t>
            </a:r>
            <a:r>
              <a:rPr lang="fr-FR" sz="1400" dirty="0" smtClean="0">
                <a:solidFill>
                  <a:srgbClr val="B5A692"/>
                </a:solidFill>
                <a:latin typeface="Helvetica Neue"/>
              </a:rPr>
              <a:t> of </a:t>
            </a:r>
            <a:r>
              <a:rPr lang="fr-FR" sz="1400" dirty="0" err="1" smtClean="0">
                <a:solidFill>
                  <a:srgbClr val="B5A692"/>
                </a:solidFill>
                <a:latin typeface="Helvetica Neue"/>
              </a:rPr>
              <a:t>dark</a:t>
            </a:r>
            <a:r>
              <a:rPr lang="fr-FR" sz="1400" dirty="0" smtClean="0">
                <a:solidFill>
                  <a:srgbClr val="B5A692"/>
                </a:solidFill>
                <a:latin typeface="Helvetica Neue"/>
              </a:rPr>
              <a:t> spots and </a:t>
            </a:r>
            <a:r>
              <a:rPr lang="fr-FR" sz="1400" dirty="0" err="1" smtClean="0">
                <a:solidFill>
                  <a:srgbClr val="B5A692"/>
                </a:solidFill>
                <a:latin typeface="Helvetica Neue"/>
              </a:rPr>
              <a:t>wrinkles</a:t>
            </a:r>
            <a:endParaRPr lang="fr-FR" sz="1400" dirty="0">
              <a:solidFill>
                <a:srgbClr val="B5A692"/>
              </a:solidFill>
              <a:latin typeface="Helvetica Neue"/>
            </a:endParaRPr>
          </a:p>
        </p:txBody>
      </p:sp>
      <p:pic>
        <p:nvPicPr>
          <p:cNvPr id="15"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l="57916" t="18666" r="28021" b="66833"/>
          <a:stretch>
            <a:fillRect/>
          </a:stretch>
        </p:blipFill>
        <p:spPr bwMode="auto">
          <a:xfrm>
            <a:off x="27292" y="4401839"/>
            <a:ext cx="3405188" cy="21955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2"/>
          <p:cNvSpPr txBox="1">
            <a:spLocks noChangeArrowheads="1"/>
          </p:cNvSpPr>
          <p:nvPr/>
        </p:nvSpPr>
        <p:spPr bwMode="auto">
          <a:xfrm>
            <a:off x="3490863" y="5014220"/>
            <a:ext cx="4897561"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en-US" sz="1600" dirty="0" smtClean="0">
                <a:solidFill>
                  <a:srgbClr val="FFFFFF"/>
                </a:solidFill>
                <a:latin typeface="Century Gothic" pitchFamily="34" charset="0"/>
              </a:rPr>
              <a:t>LR 2412 (4%)</a:t>
            </a:r>
          </a:p>
          <a:p>
            <a:pPr>
              <a:lnSpc>
                <a:spcPct val="70000"/>
              </a:lnSpc>
              <a:spcBef>
                <a:spcPct val="50000"/>
              </a:spcBef>
            </a:pPr>
            <a:r>
              <a:rPr lang="en-US" sz="1600" dirty="0" smtClean="0">
                <a:solidFill>
                  <a:srgbClr val="B5A692"/>
                </a:solidFill>
                <a:latin typeface="Century Gothic" pitchFamily="34" charset="0"/>
              </a:rPr>
              <a:t>Optimize the natural synthesis of hyaluronic</a:t>
            </a:r>
          </a:p>
          <a:p>
            <a:pPr>
              <a:lnSpc>
                <a:spcPct val="70000"/>
              </a:lnSpc>
              <a:spcBef>
                <a:spcPct val="50000"/>
              </a:spcBef>
            </a:pPr>
            <a:r>
              <a:rPr lang="en-US" sz="1600" dirty="0" smtClean="0">
                <a:solidFill>
                  <a:srgbClr val="B5A692"/>
                </a:solidFill>
                <a:latin typeface="Century Gothic" pitchFamily="34" charset="0"/>
              </a:rPr>
              <a:t> acid injection into the skin.</a:t>
            </a:r>
          </a:p>
        </p:txBody>
      </p:sp>
      <p:sp>
        <p:nvSpPr>
          <p:cNvPr id="25" name="Rectangle 20"/>
          <p:cNvSpPr>
            <a:spLocks noChangeArrowheads="1"/>
          </p:cNvSpPr>
          <p:nvPr/>
        </p:nvSpPr>
        <p:spPr bwMode="auto">
          <a:xfrm>
            <a:off x="1187624" y="6469305"/>
            <a:ext cx="11424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dirty="0" smtClean="0">
                <a:solidFill>
                  <a:srgbClr val="B5A692"/>
                </a:solidFill>
                <a:latin typeface="Century Gothic" pitchFamily="34" charset="0"/>
              </a:rPr>
              <a:t>LR 2412 (‘%) </a:t>
            </a:r>
            <a:endParaRPr lang="fr-FR" sz="1000" dirty="0">
              <a:solidFill>
                <a:srgbClr val="B5A692"/>
              </a:solidFill>
              <a:latin typeface="Century Gothic" pitchFamily="34" charset="0"/>
            </a:endParaRPr>
          </a:p>
        </p:txBody>
      </p:sp>
      <p:pic>
        <p:nvPicPr>
          <p:cNvPr id="28" name="Image 27" descr="foscarini.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25248" y="837792"/>
            <a:ext cx="22092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0"/>
          <p:cNvSpPr>
            <a:spLocks noChangeArrowheads="1"/>
          </p:cNvSpPr>
          <p:nvPr/>
        </p:nvSpPr>
        <p:spPr bwMode="auto">
          <a:xfrm>
            <a:off x="1115616" y="3717032"/>
            <a:ext cx="19442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dirty="0" smtClean="0">
                <a:solidFill>
                  <a:srgbClr val="B5A692"/>
                </a:solidFill>
                <a:latin typeface="Century Gothic" pitchFamily="34" charset="0"/>
              </a:rPr>
              <a:t>FILLER SOLUTION</a:t>
            </a:r>
            <a:endParaRPr lang="fr-FR" sz="1000" dirty="0">
              <a:solidFill>
                <a:srgbClr val="B5A692"/>
              </a:solidFill>
              <a:latin typeface="Century Gothic" pitchFamily="34" charset="0"/>
            </a:endParaRPr>
          </a:p>
        </p:txBody>
      </p:sp>
      <p:sp>
        <p:nvSpPr>
          <p:cNvPr id="32" name="Text Box 3"/>
          <p:cNvSpPr txBox="1">
            <a:spLocks noChangeArrowheads="1"/>
          </p:cNvSpPr>
          <p:nvPr/>
        </p:nvSpPr>
        <p:spPr bwMode="auto">
          <a:xfrm>
            <a:off x="500404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u="sng" dirty="0">
                <a:solidFill>
                  <a:srgbClr val="B5A692"/>
                </a:solidFill>
                <a:latin typeface="Century Gothic" pitchFamily="34" charset="0"/>
                <a:cs typeface="Arial" pitchFamily="34" charset="0"/>
              </a:rPr>
              <a:t>Re-PLASTY</a:t>
            </a:r>
          </a:p>
          <a:p>
            <a:pPr algn="dist" eaLnBrk="1" hangingPunct="1"/>
            <a:r>
              <a:rPr lang="en-US" sz="2400" dirty="0">
                <a:solidFill>
                  <a:srgbClr val="B5A692"/>
                </a:solidFill>
                <a:latin typeface="Century Gothic" pitchFamily="34" charset="0"/>
                <a:cs typeface="Arial" pitchFamily="34" charset="0"/>
              </a:rPr>
              <a:t>PRO FILLER</a:t>
            </a:r>
          </a:p>
        </p:txBody>
      </p:sp>
    </p:spTree>
    <p:extLst>
      <p:ext uri="{BB962C8B-B14F-4D97-AF65-F5344CB8AC3E}">
        <p14:creationId xmlns:p14="http://schemas.microsoft.com/office/powerpoint/2010/main" val="3794046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2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descr="untit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617688"/>
            <a:ext cx="2747962"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4"/>
          <p:cNvSpPr>
            <a:spLocks noChangeArrowheads="1"/>
          </p:cNvSpPr>
          <p:nvPr/>
        </p:nvSpPr>
        <p:spPr bwMode="auto">
          <a:xfrm>
            <a:off x="3362325" y="1808063"/>
            <a:ext cx="5689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4" tIns="45552" rIns="91104" bIns="45552">
            <a:spAutoFit/>
          </a:bodyPr>
          <a:lstStyle/>
          <a:p>
            <a:pPr algn="ctr"/>
            <a:r>
              <a:rPr lang="en-US" sz="1400" b="1" dirty="0">
                <a:solidFill>
                  <a:srgbClr val="FFFFFF"/>
                </a:solidFill>
                <a:latin typeface="Century Gothic" pitchFamily="34" charset="0"/>
              </a:rPr>
              <a:t>- HYALURONIC ACID</a:t>
            </a:r>
            <a:r>
              <a:rPr lang="en-US" sz="1400" dirty="0">
                <a:solidFill>
                  <a:srgbClr val="FFFFFF"/>
                </a:solidFill>
                <a:latin typeface="Century Gothic" pitchFamily="34" charset="0"/>
              </a:rPr>
              <a:t> - HIGH MOLECULAR </a:t>
            </a:r>
            <a:r>
              <a:rPr lang="en-US" sz="1400" dirty="0" smtClean="0">
                <a:solidFill>
                  <a:srgbClr val="FFFFFF"/>
                </a:solidFill>
                <a:latin typeface="Century Gothic" pitchFamily="34" charset="0"/>
              </a:rPr>
              <a:t>WEIGHT (HMW)</a:t>
            </a:r>
            <a:r>
              <a:rPr lang="en-US" sz="1400" dirty="0">
                <a:solidFill>
                  <a:srgbClr val="FFFFFF"/>
                </a:solidFill>
                <a:latin typeface="Century Gothic" pitchFamily="34" charset="0"/>
              </a:rPr>
              <a:t>: </a:t>
            </a:r>
          </a:p>
          <a:p>
            <a:endParaRPr lang="en-US" sz="1400" dirty="0">
              <a:solidFill>
                <a:srgbClr val="FFFFFF"/>
              </a:solidFill>
              <a:latin typeface="Century Gothic" pitchFamily="34" charset="0"/>
              <a:sym typeface="Wingdings" pitchFamily="2" charset="2"/>
            </a:endParaRPr>
          </a:p>
          <a:p>
            <a:r>
              <a:rPr lang="en-US" sz="1400" dirty="0">
                <a:solidFill>
                  <a:schemeClr val="bg1"/>
                </a:solidFill>
                <a:latin typeface="Century Gothic" pitchFamily="34" charset="0"/>
                <a:sym typeface="Wingdings" pitchFamily="2" charset="2"/>
              </a:rPr>
              <a:t> </a:t>
            </a:r>
            <a:r>
              <a:rPr lang="en-US" sz="1400" b="1" dirty="0">
                <a:solidFill>
                  <a:schemeClr val="bg1"/>
                </a:solidFill>
                <a:latin typeface="Century Gothic" pitchFamily="34" charset="0"/>
                <a:sym typeface="Wingdings" pitchFamily="2" charset="2"/>
              </a:rPr>
              <a:t>HA (HMW) in superficial epidermis </a:t>
            </a:r>
          </a:p>
          <a:p>
            <a:r>
              <a:rPr lang="en-US" sz="1400" dirty="0">
                <a:solidFill>
                  <a:schemeClr val="bg1"/>
                </a:solidFill>
                <a:latin typeface="Century Gothic" pitchFamily="34" charset="0"/>
              </a:rPr>
              <a:t>Skin benefits: instant </a:t>
            </a:r>
            <a:r>
              <a:rPr lang="en-US" sz="1400" b="1" dirty="0">
                <a:solidFill>
                  <a:schemeClr val="bg1"/>
                </a:solidFill>
                <a:latin typeface="Century Gothic" pitchFamily="34" charset="0"/>
              </a:rPr>
              <a:t>hydration</a:t>
            </a:r>
            <a:r>
              <a:rPr lang="en-US" sz="1400" dirty="0">
                <a:solidFill>
                  <a:schemeClr val="bg1"/>
                </a:solidFill>
                <a:latin typeface="Century Gothic" pitchFamily="34" charset="0"/>
              </a:rPr>
              <a:t> and </a:t>
            </a:r>
            <a:r>
              <a:rPr lang="en-US" sz="1400" b="1" dirty="0">
                <a:solidFill>
                  <a:schemeClr val="bg1"/>
                </a:solidFill>
                <a:latin typeface="Century Gothic" pitchFamily="34" charset="0"/>
              </a:rPr>
              <a:t>replenishment </a:t>
            </a:r>
            <a:r>
              <a:rPr lang="en-US" sz="1400" dirty="0">
                <a:solidFill>
                  <a:schemeClr val="bg1"/>
                </a:solidFill>
                <a:latin typeface="Century Gothic" pitchFamily="34" charset="0"/>
              </a:rPr>
              <a:t>of the skin</a:t>
            </a:r>
          </a:p>
        </p:txBody>
      </p:sp>
      <p:sp>
        <p:nvSpPr>
          <p:cNvPr id="4" name="Rectangle 24"/>
          <p:cNvSpPr>
            <a:spLocks noChangeArrowheads="1"/>
          </p:cNvSpPr>
          <p:nvPr/>
        </p:nvSpPr>
        <p:spPr bwMode="auto">
          <a:xfrm>
            <a:off x="3362325" y="2908201"/>
            <a:ext cx="56896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4" tIns="45552" rIns="91104" bIns="45552">
            <a:spAutoFit/>
          </a:bodyPr>
          <a:lstStyle/>
          <a:p>
            <a:pPr algn="ctr"/>
            <a:r>
              <a:rPr lang="en-US" sz="1400" b="1" dirty="0">
                <a:solidFill>
                  <a:schemeClr val="bg1"/>
                </a:solidFill>
                <a:latin typeface="Century Gothic" pitchFamily="34" charset="0"/>
              </a:rPr>
              <a:t>- HYALURONIC ACID</a:t>
            </a:r>
            <a:r>
              <a:rPr lang="en-US" sz="1400" dirty="0">
                <a:solidFill>
                  <a:schemeClr val="bg1"/>
                </a:solidFill>
                <a:latin typeface="Century Gothic" pitchFamily="34" charset="0"/>
              </a:rPr>
              <a:t> - LOW MOLECULAR WEIGHT (LMW): </a:t>
            </a:r>
          </a:p>
          <a:p>
            <a:endParaRPr lang="en-US" sz="1400" dirty="0">
              <a:solidFill>
                <a:schemeClr val="bg1"/>
              </a:solidFill>
              <a:latin typeface="Century Gothic" pitchFamily="34" charset="0"/>
              <a:sym typeface="Wingdings" pitchFamily="2" charset="2"/>
            </a:endParaRPr>
          </a:p>
          <a:p>
            <a:r>
              <a:rPr lang="en-US" sz="1400" dirty="0">
                <a:solidFill>
                  <a:schemeClr val="bg1"/>
                </a:solidFill>
                <a:latin typeface="Century Gothic" pitchFamily="34" charset="0"/>
                <a:sym typeface="Wingdings" pitchFamily="2" charset="2"/>
              </a:rPr>
              <a:t> </a:t>
            </a:r>
            <a:r>
              <a:rPr lang="en-US" sz="1400" b="1" dirty="0">
                <a:solidFill>
                  <a:schemeClr val="bg1"/>
                </a:solidFill>
                <a:latin typeface="Century Gothic" pitchFamily="34" charset="0"/>
                <a:sym typeface="Wingdings" pitchFamily="2" charset="2"/>
              </a:rPr>
              <a:t>HA (LMW) in deep epidermis </a:t>
            </a:r>
            <a:endParaRPr lang="en-US" sz="1400" dirty="0">
              <a:solidFill>
                <a:schemeClr val="bg1"/>
              </a:solidFill>
              <a:latin typeface="Century Gothic" pitchFamily="34" charset="0"/>
              <a:sym typeface="Wingdings" pitchFamily="2" charset="2"/>
            </a:endParaRPr>
          </a:p>
          <a:p>
            <a:r>
              <a:rPr lang="en-US" sz="1400" dirty="0">
                <a:solidFill>
                  <a:schemeClr val="bg1"/>
                </a:solidFill>
                <a:latin typeface="Century Gothic" pitchFamily="34" charset="0"/>
              </a:rPr>
              <a:t>Skin benefits: </a:t>
            </a:r>
            <a:r>
              <a:rPr lang="en-US" sz="1400" b="1" dirty="0">
                <a:solidFill>
                  <a:schemeClr val="bg1"/>
                </a:solidFill>
                <a:latin typeface="Century Gothic" pitchFamily="34" charset="0"/>
              </a:rPr>
              <a:t>anti-wrinkle </a:t>
            </a:r>
            <a:r>
              <a:rPr lang="en-US" sz="1400" dirty="0">
                <a:solidFill>
                  <a:schemeClr val="bg1"/>
                </a:solidFill>
                <a:latin typeface="Century Gothic" pitchFamily="34" charset="0"/>
              </a:rPr>
              <a:t>effect, improve of skin </a:t>
            </a:r>
            <a:r>
              <a:rPr lang="en-US" sz="1400" b="1" dirty="0">
                <a:solidFill>
                  <a:schemeClr val="bg1"/>
                </a:solidFill>
                <a:latin typeface="Century Gothic" pitchFamily="34" charset="0"/>
              </a:rPr>
              <a:t>elasticity</a:t>
            </a:r>
          </a:p>
          <a:p>
            <a:endParaRPr lang="en-US" sz="1400" dirty="0">
              <a:solidFill>
                <a:schemeClr val="bg1"/>
              </a:solidFill>
              <a:latin typeface="Century Gothic" pitchFamily="34" charset="0"/>
            </a:endParaRPr>
          </a:p>
        </p:txBody>
      </p:sp>
      <p:sp>
        <p:nvSpPr>
          <p:cNvPr id="5" name="Rectangle 24"/>
          <p:cNvSpPr>
            <a:spLocks noChangeArrowheads="1"/>
          </p:cNvSpPr>
          <p:nvPr/>
        </p:nvSpPr>
        <p:spPr bwMode="auto">
          <a:xfrm>
            <a:off x="3362325" y="3925788"/>
            <a:ext cx="5689600" cy="116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4" tIns="45552" rIns="91104" bIns="45552">
            <a:spAutoFit/>
          </a:bodyPr>
          <a:lstStyle/>
          <a:p>
            <a:pPr algn="ctr"/>
            <a:r>
              <a:rPr lang="en-US" sz="1400" b="1" dirty="0">
                <a:solidFill>
                  <a:schemeClr val="bg1"/>
                </a:solidFill>
                <a:latin typeface="Century Gothic" pitchFamily="34" charset="0"/>
              </a:rPr>
              <a:t>- GALANGA EXTRACT</a:t>
            </a:r>
            <a:r>
              <a:rPr lang="en-US" sz="1400" dirty="0">
                <a:solidFill>
                  <a:schemeClr val="bg1"/>
                </a:solidFill>
                <a:latin typeface="Century Gothic" pitchFamily="34" charset="0"/>
              </a:rPr>
              <a:t>: </a:t>
            </a:r>
          </a:p>
          <a:p>
            <a:endParaRPr lang="en-US" sz="1400" dirty="0">
              <a:solidFill>
                <a:schemeClr val="bg1"/>
              </a:solidFill>
              <a:latin typeface="Century Gothic" pitchFamily="34" charset="0"/>
              <a:sym typeface="Wingdings" pitchFamily="2" charset="2"/>
            </a:endParaRPr>
          </a:p>
          <a:p>
            <a:r>
              <a:rPr lang="en-US" sz="1400" dirty="0">
                <a:solidFill>
                  <a:schemeClr val="bg1"/>
                </a:solidFill>
                <a:latin typeface="Century Gothic" pitchFamily="34" charset="0"/>
                <a:sym typeface="Wingdings" pitchFamily="2" charset="2"/>
              </a:rPr>
              <a:t> Stimulates the synthesis of Hyaluronic Acid which is in the dermis</a:t>
            </a:r>
            <a:endParaRPr lang="en-US" sz="1400" b="1" dirty="0">
              <a:solidFill>
                <a:schemeClr val="bg1"/>
              </a:solidFill>
              <a:latin typeface="Century Gothic" pitchFamily="34" charset="0"/>
              <a:sym typeface="Wingdings" pitchFamily="2" charset="2"/>
            </a:endParaRPr>
          </a:p>
          <a:p>
            <a:r>
              <a:rPr lang="en-US" sz="1400" dirty="0">
                <a:solidFill>
                  <a:schemeClr val="bg1"/>
                </a:solidFill>
                <a:latin typeface="Century Gothic" pitchFamily="34" charset="0"/>
              </a:rPr>
              <a:t>Skin benefits: skin is </a:t>
            </a:r>
            <a:r>
              <a:rPr lang="en-US" sz="1400" b="1" dirty="0">
                <a:solidFill>
                  <a:schemeClr val="bg1"/>
                </a:solidFill>
                <a:latin typeface="Century Gothic" pitchFamily="34" charset="0"/>
              </a:rPr>
              <a:t>re-plumped, wrinkles are filled</a:t>
            </a:r>
            <a:r>
              <a:rPr lang="en-US" sz="1400" dirty="0">
                <a:solidFill>
                  <a:schemeClr val="bg1"/>
                </a:solidFill>
                <a:latin typeface="Century Gothic" pitchFamily="34" charset="0"/>
              </a:rPr>
              <a:t>.</a:t>
            </a:r>
          </a:p>
        </p:txBody>
      </p:sp>
      <p:sp>
        <p:nvSpPr>
          <p:cNvPr id="6" name="Rectangle 24"/>
          <p:cNvSpPr>
            <a:spLocks noChangeArrowheads="1"/>
          </p:cNvSpPr>
          <p:nvPr/>
        </p:nvSpPr>
        <p:spPr bwMode="auto">
          <a:xfrm>
            <a:off x="3382963" y="5025926"/>
            <a:ext cx="56896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4" tIns="45552" rIns="91104" bIns="45552">
            <a:spAutoFit/>
          </a:bodyPr>
          <a:lstStyle/>
          <a:p>
            <a:pPr algn="ctr"/>
            <a:r>
              <a:rPr lang="en-US" sz="1400" b="1">
                <a:solidFill>
                  <a:srgbClr val="FFFFFF"/>
                </a:solidFill>
                <a:latin typeface="Century Gothic" pitchFamily="34" charset="0"/>
              </a:rPr>
              <a:t>- GLYCYRHIZINIC ACID: </a:t>
            </a:r>
          </a:p>
          <a:p>
            <a:endParaRPr lang="en-US" sz="1400">
              <a:solidFill>
                <a:srgbClr val="FFFFFF"/>
              </a:solidFill>
              <a:latin typeface="Century Gothic" pitchFamily="34" charset="0"/>
              <a:sym typeface="Wingdings" pitchFamily="2" charset="2"/>
            </a:endParaRPr>
          </a:p>
          <a:p>
            <a:r>
              <a:rPr lang="en-US" sz="1400">
                <a:solidFill>
                  <a:srgbClr val="FFFFFF"/>
                </a:solidFill>
                <a:latin typeface="Century Gothic" pitchFamily="34" charset="0"/>
                <a:sym typeface="Wingdings" pitchFamily="2" charset="2"/>
              </a:rPr>
              <a:t> Protects Hyaluronic Acid from degradation</a:t>
            </a:r>
            <a:endParaRPr lang="en-US" sz="1400">
              <a:solidFill>
                <a:srgbClr val="00B050"/>
              </a:solidFill>
              <a:latin typeface="Century Gothic" pitchFamily="34" charset="0"/>
            </a:endParaRPr>
          </a:p>
        </p:txBody>
      </p:sp>
      <p:sp>
        <p:nvSpPr>
          <p:cNvPr id="7" name="Ellipse 6"/>
          <p:cNvSpPr>
            <a:spLocks noChangeArrowheads="1"/>
          </p:cNvSpPr>
          <p:nvPr/>
        </p:nvSpPr>
        <p:spPr bwMode="auto">
          <a:xfrm>
            <a:off x="1784350" y="2004913"/>
            <a:ext cx="303213" cy="252413"/>
          </a:xfrm>
          <a:prstGeom prst="ellipse">
            <a:avLst/>
          </a:prstGeom>
          <a:solidFill>
            <a:srgbClr val="FF0000"/>
          </a:solidFill>
          <a:ln w="9525" algn="ctr">
            <a:solidFill>
              <a:srgbClr val="FF0000"/>
            </a:solidFill>
            <a:round/>
            <a:headEnd/>
            <a:tailEnd/>
          </a:ln>
        </p:spPr>
        <p:txBody>
          <a:bodyPr/>
          <a:lstStyle/>
          <a:p>
            <a:endParaRPr lang="fr-FR"/>
          </a:p>
        </p:txBody>
      </p:sp>
      <p:sp>
        <p:nvSpPr>
          <p:cNvPr id="8" name="Ellipse 7"/>
          <p:cNvSpPr>
            <a:spLocks noChangeArrowheads="1"/>
          </p:cNvSpPr>
          <p:nvPr/>
        </p:nvSpPr>
        <p:spPr bwMode="auto">
          <a:xfrm>
            <a:off x="1589088" y="1687413"/>
            <a:ext cx="303212" cy="252413"/>
          </a:xfrm>
          <a:prstGeom prst="ellipse">
            <a:avLst/>
          </a:prstGeom>
          <a:solidFill>
            <a:srgbClr val="FF0000"/>
          </a:solidFill>
          <a:ln w="9525" algn="ctr">
            <a:solidFill>
              <a:srgbClr val="FF0000"/>
            </a:solidFill>
            <a:round/>
            <a:headEnd/>
            <a:tailEnd/>
          </a:ln>
        </p:spPr>
        <p:txBody>
          <a:bodyPr/>
          <a:lstStyle/>
          <a:p>
            <a:endParaRPr lang="fr-FR"/>
          </a:p>
        </p:txBody>
      </p:sp>
      <p:sp>
        <p:nvSpPr>
          <p:cNvPr id="9" name="Ellipse 8"/>
          <p:cNvSpPr>
            <a:spLocks noChangeArrowheads="1"/>
          </p:cNvSpPr>
          <p:nvPr/>
        </p:nvSpPr>
        <p:spPr bwMode="auto">
          <a:xfrm>
            <a:off x="954088" y="2022376"/>
            <a:ext cx="301625" cy="252412"/>
          </a:xfrm>
          <a:prstGeom prst="ellipse">
            <a:avLst/>
          </a:prstGeom>
          <a:solidFill>
            <a:srgbClr val="FF0000"/>
          </a:solidFill>
          <a:ln w="9525" algn="ctr">
            <a:solidFill>
              <a:srgbClr val="FF0000"/>
            </a:solidFill>
            <a:round/>
            <a:headEnd/>
            <a:tailEnd/>
          </a:ln>
        </p:spPr>
        <p:txBody>
          <a:bodyPr/>
          <a:lstStyle/>
          <a:p>
            <a:endParaRPr lang="fr-FR"/>
          </a:p>
        </p:txBody>
      </p:sp>
      <p:sp>
        <p:nvSpPr>
          <p:cNvPr id="10" name="Ellipse 9"/>
          <p:cNvSpPr>
            <a:spLocks noChangeArrowheads="1"/>
          </p:cNvSpPr>
          <p:nvPr/>
        </p:nvSpPr>
        <p:spPr bwMode="auto">
          <a:xfrm>
            <a:off x="2082800" y="1771551"/>
            <a:ext cx="303213" cy="252412"/>
          </a:xfrm>
          <a:prstGeom prst="ellipse">
            <a:avLst/>
          </a:prstGeom>
          <a:solidFill>
            <a:srgbClr val="FF0000"/>
          </a:solidFill>
          <a:ln w="9525" algn="ctr">
            <a:solidFill>
              <a:srgbClr val="FF0000"/>
            </a:solidFill>
            <a:round/>
            <a:headEnd/>
            <a:tailEnd/>
          </a:ln>
        </p:spPr>
        <p:txBody>
          <a:bodyPr/>
          <a:lstStyle/>
          <a:p>
            <a:endParaRPr lang="fr-FR"/>
          </a:p>
        </p:txBody>
      </p:sp>
      <p:sp>
        <p:nvSpPr>
          <p:cNvPr id="11" name="Ellipse 10"/>
          <p:cNvSpPr>
            <a:spLocks noChangeArrowheads="1"/>
          </p:cNvSpPr>
          <p:nvPr/>
        </p:nvSpPr>
        <p:spPr bwMode="auto">
          <a:xfrm>
            <a:off x="1236663" y="1676301"/>
            <a:ext cx="303212" cy="252412"/>
          </a:xfrm>
          <a:prstGeom prst="ellipse">
            <a:avLst/>
          </a:prstGeom>
          <a:solidFill>
            <a:srgbClr val="FF0000"/>
          </a:solidFill>
          <a:ln w="9525" algn="ctr">
            <a:solidFill>
              <a:srgbClr val="FF0000"/>
            </a:solidFill>
            <a:round/>
            <a:headEnd/>
            <a:tailEnd/>
          </a:ln>
        </p:spPr>
        <p:txBody>
          <a:bodyPr/>
          <a:lstStyle/>
          <a:p>
            <a:endParaRPr lang="fr-FR"/>
          </a:p>
        </p:txBody>
      </p:sp>
      <p:sp>
        <p:nvSpPr>
          <p:cNvPr id="12" name="Ellipse 11"/>
          <p:cNvSpPr>
            <a:spLocks noChangeArrowheads="1"/>
          </p:cNvSpPr>
          <p:nvPr/>
        </p:nvSpPr>
        <p:spPr bwMode="auto">
          <a:xfrm>
            <a:off x="984250" y="1739801"/>
            <a:ext cx="150813" cy="1254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3" name="Ellipse 12"/>
          <p:cNvSpPr>
            <a:spLocks noChangeArrowheads="1"/>
          </p:cNvSpPr>
          <p:nvPr/>
        </p:nvSpPr>
        <p:spPr bwMode="auto">
          <a:xfrm>
            <a:off x="1419225" y="2149376"/>
            <a:ext cx="150813" cy="1254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4" name="Ellipse 13"/>
          <p:cNvSpPr>
            <a:spLocks noChangeArrowheads="1"/>
          </p:cNvSpPr>
          <p:nvPr/>
        </p:nvSpPr>
        <p:spPr bwMode="auto">
          <a:xfrm>
            <a:off x="1570038" y="1995388"/>
            <a:ext cx="150812" cy="125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5" name="Ellipse 14"/>
          <p:cNvSpPr>
            <a:spLocks noChangeArrowheads="1"/>
          </p:cNvSpPr>
          <p:nvPr/>
        </p:nvSpPr>
        <p:spPr bwMode="auto">
          <a:xfrm>
            <a:off x="1619250" y="1550888"/>
            <a:ext cx="150813" cy="1270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6" name="Ellipse 15"/>
          <p:cNvSpPr>
            <a:spLocks noChangeArrowheads="1"/>
          </p:cNvSpPr>
          <p:nvPr/>
        </p:nvSpPr>
        <p:spPr bwMode="auto">
          <a:xfrm>
            <a:off x="2227263" y="1674713"/>
            <a:ext cx="152400" cy="125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7" name="Ellipse 16"/>
          <p:cNvSpPr>
            <a:spLocks noChangeArrowheads="1"/>
          </p:cNvSpPr>
          <p:nvPr/>
        </p:nvSpPr>
        <p:spPr bwMode="auto">
          <a:xfrm>
            <a:off x="1389063" y="1584226"/>
            <a:ext cx="150812" cy="1254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18" name="ZoneTexte 17"/>
          <p:cNvSpPr txBox="1"/>
          <p:nvPr/>
        </p:nvSpPr>
        <p:spPr>
          <a:xfrm rot="16200000">
            <a:off x="-502443" y="2830472"/>
            <a:ext cx="1208088" cy="276999"/>
          </a:xfrm>
          <a:prstGeom prst="rect">
            <a:avLst/>
          </a:prstGeom>
          <a:noFill/>
        </p:spPr>
        <p:txBody>
          <a:bodyPr wrap="square">
            <a:spAutoFit/>
          </a:bodyPr>
          <a:lstStyle/>
          <a:p>
            <a:pPr>
              <a:defRPr/>
            </a:pPr>
            <a:r>
              <a:rPr lang="fr-FR" sz="1200" dirty="0">
                <a:solidFill>
                  <a:schemeClr val="bg1"/>
                </a:solidFill>
                <a:latin typeface="+mj-lt"/>
              </a:rPr>
              <a:t>EPIDERMIS</a:t>
            </a:r>
          </a:p>
        </p:txBody>
      </p:sp>
      <p:cxnSp>
        <p:nvCxnSpPr>
          <p:cNvPr id="19" name="Connecteur droit avec flèche 6"/>
          <p:cNvCxnSpPr>
            <a:cxnSpLocks noChangeShapeType="1"/>
          </p:cNvCxnSpPr>
          <p:nvPr/>
        </p:nvCxnSpPr>
        <p:spPr bwMode="auto">
          <a:xfrm>
            <a:off x="271463" y="2773263"/>
            <a:ext cx="0" cy="619125"/>
          </a:xfrm>
          <a:prstGeom prst="straightConnector1">
            <a:avLst/>
          </a:prstGeom>
          <a:noFill/>
          <a:ln w="9525" algn="ctr">
            <a:solidFill>
              <a:schemeClr val="bg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Ellipse 19"/>
          <p:cNvSpPr>
            <a:spLocks noChangeArrowheads="1"/>
          </p:cNvSpPr>
          <p:nvPr/>
        </p:nvSpPr>
        <p:spPr bwMode="auto">
          <a:xfrm>
            <a:off x="2184400" y="2079526"/>
            <a:ext cx="150813" cy="1254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1" name="Ellipse 20"/>
          <p:cNvSpPr>
            <a:spLocks noChangeArrowheads="1"/>
          </p:cNvSpPr>
          <p:nvPr/>
        </p:nvSpPr>
        <p:spPr bwMode="auto">
          <a:xfrm>
            <a:off x="2424113" y="1709638"/>
            <a:ext cx="303212" cy="252413"/>
          </a:xfrm>
          <a:prstGeom prst="ellipse">
            <a:avLst/>
          </a:prstGeom>
          <a:solidFill>
            <a:srgbClr val="FF0000"/>
          </a:solidFill>
          <a:ln w="9525" algn="ctr">
            <a:solidFill>
              <a:srgbClr val="FF0000"/>
            </a:solidFill>
            <a:round/>
            <a:headEnd/>
            <a:tailEnd/>
          </a:ln>
        </p:spPr>
        <p:txBody>
          <a:bodyPr/>
          <a:lstStyle/>
          <a:p>
            <a:endParaRPr lang="fr-FR"/>
          </a:p>
        </p:txBody>
      </p:sp>
      <p:sp>
        <p:nvSpPr>
          <p:cNvPr id="22" name="Ellipse 21"/>
          <p:cNvSpPr>
            <a:spLocks noChangeArrowheads="1"/>
          </p:cNvSpPr>
          <p:nvPr/>
        </p:nvSpPr>
        <p:spPr bwMode="auto">
          <a:xfrm>
            <a:off x="639763" y="1793776"/>
            <a:ext cx="301625" cy="252412"/>
          </a:xfrm>
          <a:prstGeom prst="ellipse">
            <a:avLst/>
          </a:prstGeom>
          <a:solidFill>
            <a:srgbClr val="FF0000"/>
          </a:solidFill>
          <a:ln w="9525" algn="ctr">
            <a:solidFill>
              <a:srgbClr val="FF0000"/>
            </a:solidFill>
            <a:round/>
            <a:headEnd/>
            <a:tailEnd/>
          </a:ln>
        </p:spPr>
        <p:txBody>
          <a:bodyPr/>
          <a:lstStyle/>
          <a:p>
            <a:endParaRPr lang="fr-FR"/>
          </a:p>
        </p:txBody>
      </p:sp>
      <p:sp>
        <p:nvSpPr>
          <p:cNvPr id="23" name="Ellipse 22"/>
          <p:cNvSpPr>
            <a:spLocks noChangeArrowheads="1"/>
          </p:cNvSpPr>
          <p:nvPr/>
        </p:nvSpPr>
        <p:spPr bwMode="auto">
          <a:xfrm>
            <a:off x="673100" y="1709638"/>
            <a:ext cx="152400" cy="125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4" name="Ellipse 23"/>
          <p:cNvSpPr>
            <a:spLocks noChangeArrowheads="1"/>
          </p:cNvSpPr>
          <p:nvPr/>
        </p:nvSpPr>
        <p:spPr bwMode="auto">
          <a:xfrm>
            <a:off x="839788" y="1557238"/>
            <a:ext cx="150812" cy="125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5" name="Ellipse 24"/>
          <p:cNvSpPr>
            <a:spLocks noChangeArrowheads="1"/>
          </p:cNvSpPr>
          <p:nvPr/>
        </p:nvSpPr>
        <p:spPr bwMode="auto">
          <a:xfrm>
            <a:off x="2500313" y="2017613"/>
            <a:ext cx="150812" cy="1270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6" name="Ellipse 25"/>
          <p:cNvSpPr>
            <a:spLocks noChangeArrowheads="1"/>
          </p:cNvSpPr>
          <p:nvPr/>
        </p:nvSpPr>
        <p:spPr bwMode="auto">
          <a:xfrm>
            <a:off x="2379663" y="1827113"/>
            <a:ext cx="152400" cy="125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7" name="Ellipse 26"/>
          <p:cNvSpPr>
            <a:spLocks noChangeArrowheads="1"/>
          </p:cNvSpPr>
          <p:nvPr/>
        </p:nvSpPr>
        <p:spPr bwMode="auto">
          <a:xfrm>
            <a:off x="8661276" y="1836638"/>
            <a:ext cx="303212" cy="25241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sz="1400">
              <a:latin typeface="Century Gothic" pitchFamily="34" charset="0"/>
            </a:endParaRPr>
          </a:p>
        </p:txBody>
      </p:sp>
      <p:sp>
        <p:nvSpPr>
          <p:cNvPr id="28" name="Ellipse 27"/>
          <p:cNvSpPr>
            <a:spLocks noChangeArrowheads="1"/>
          </p:cNvSpPr>
          <p:nvPr/>
        </p:nvSpPr>
        <p:spPr bwMode="auto">
          <a:xfrm>
            <a:off x="2652713" y="2170013"/>
            <a:ext cx="150812" cy="1270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9" name="Ellipse 28"/>
          <p:cNvSpPr>
            <a:spLocks noChangeArrowheads="1"/>
          </p:cNvSpPr>
          <p:nvPr/>
        </p:nvSpPr>
        <p:spPr bwMode="auto">
          <a:xfrm>
            <a:off x="8668072" y="3016151"/>
            <a:ext cx="152400" cy="127000"/>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sz="1400">
              <a:latin typeface="Century Gothic" pitchFamily="34" charset="0"/>
            </a:endParaRPr>
          </a:p>
        </p:txBody>
      </p:sp>
      <p:sp>
        <p:nvSpPr>
          <p:cNvPr id="30" name="Ellipse 29"/>
          <p:cNvSpPr>
            <a:spLocks noChangeArrowheads="1"/>
          </p:cNvSpPr>
          <p:nvPr/>
        </p:nvSpPr>
        <p:spPr bwMode="auto">
          <a:xfrm>
            <a:off x="2341563" y="4279801"/>
            <a:ext cx="303212" cy="252412"/>
          </a:xfrm>
          <a:prstGeom prst="ellipse">
            <a:avLst/>
          </a:prstGeom>
          <a:solidFill>
            <a:srgbClr val="FF0000"/>
          </a:solidFill>
          <a:ln w="19050" algn="ctr">
            <a:solidFill>
              <a:schemeClr val="bg1"/>
            </a:solidFill>
            <a:round/>
            <a:headEnd/>
            <a:tailEnd/>
          </a:ln>
        </p:spPr>
        <p:txBody>
          <a:bodyPr/>
          <a:lstStyle/>
          <a:p>
            <a:endParaRPr lang="fr-FR"/>
          </a:p>
        </p:txBody>
      </p:sp>
      <p:sp>
        <p:nvSpPr>
          <p:cNvPr id="31" name="Ellipse 30"/>
          <p:cNvSpPr>
            <a:spLocks noChangeArrowheads="1"/>
          </p:cNvSpPr>
          <p:nvPr/>
        </p:nvSpPr>
        <p:spPr bwMode="auto">
          <a:xfrm>
            <a:off x="2605088" y="3898801"/>
            <a:ext cx="301625" cy="252412"/>
          </a:xfrm>
          <a:prstGeom prst="ellipse">
            <a:avLst/>
          </a:prstGeom>
          <a:solidFill>
            <a:srgbClr val="FF0000"/>
          </a:solidFill>
          <a:ln w="19050" algn="ctr">
            <a:solidFill>
              <a:schemeClr val="bg1"/>
            </a:solidFill>
            <a:round/>
            <a:headEnd/>
            <a:tailEnd/>
          </a:ln>
        </p:spPr>
        <p:txBody>
          <a:bodyPr/>
          <a:lstStyle/>
          <a:p>
            <a:endParaRPr lang="fr-FR"/>
          </a:p>
        </p:txBody>
      </p:sp>
      <p:sp>
        <p:nvSpPr>
          <p:cNvPr id="32" name="Ellipse 31"/>
          <p:cNvSpPr>
            <a:spLocks noChangeArrowheads="1"/>
          </p:cNvSpPr>
          <p:nvPr/>
        </p:nvSpPr>
        <p:spPr bwMode="auto">
          <a:xfrm>
            <a:off x="1531938" y="4532213"/>
            <a:ext cx="303212" cy="252413"/>
          </a:xfrm>
          <a:prstGeom prst="ellipse">
            <a:avLst/>
          </a:prstGeom>
          <a:solidFill>
            <a:srgbClr val="FF0000"/>
          </a:solidFill>
          <a:ln w="19050" algn="ctr">
            <a:solidFill>
              <a:schemeClr val="bg1"/>
            </a:solidFill>
            <a:round/>
            <a:headEnd/>
            <a:tailEnd/>
          </a:ln>
        </p:spPr>
        <p:txBody>
          <a:bodyPr/>
          <a:lstStyle/>
          <a:p>
            <a:endParaRPr lang="fr-FR"/>
          </a:p>
        </p:txBody>
      </p:sp>
      <p:sp>
        <p:nvSpPr>
          <p:cNvPr id="33" name="Ellipse 32"/>
          <p:cNvSpPr>
            <a:spLocks noChangeArrowheads="1"/>
          </p:cNvSpPr>
          <p:nvPr/>
        </p:nvSpPr>
        <p:spPr bwMode="auto">
          <a:xfrm>
            <a:off x="1881188" y="3957538"/>
            <a:ext cx="303212" cy="252413"/>
          </a:xfrm>
          <a:prstGeom prst="ellipse">
            <a:avLst/>
          </a:prstGeom>
          <a:solidFill>
            <a:srgbClr val="FF0000"/>
          </a:solidFill>
          <a:ln w="19050" algn="ctr">
            <a:solidFill>
              <a:schemeClr val="bg1"/>
            </a:solidFill>
            <a:round/>
            <a:headEnd/>
            <a:tailEnd/>
          </a:ln>
        </p:spPr>
        <p:txBody>
          <a:bodyPr/>
          <a:lstStyle/>
          <a:p>
            <a:endParaRPr lang="fr-FR"/>
          </a:p>
        </p:txBody>
      </p:sp>
      <p:sp>
        <p:nvSpPr>
          <p:cNvPr id="34" name="Ellipse 33"/>
          <p:cNvSpPr>
            <a:spLocks noChangeArrowheads="1"/>
          </p:cNvSpPr>
          <p:nvPr/>
        </p:nvSpPr>
        <p:spPr bwMode="auto">
          <a:xfrm>
            <a:off x="2087563" y="4806851"/>
            <a:ext cx="303212" cy="250825"/>
          </a:xfrm>
          <a:prstGeom prst="ellipse">
            <a:avLst/>
          </a:prstGeom>
          <a:solidFill>
            <a:srgbClr val="FF0000"/>
          </a:solidFill>
          <a:ln w="19050" algn="ctr">
            <a:solidFill>
              <a:schemeClr val="bg1"/>
            </a:solidFill>
            <a:round/>
            <a:headEnd/>
            <a:tailEnd/>
          </a:ln>
        </p:spPr>
        <p:txBody>
          <a:bodyPr/>
          <a:lstStyle/>
          <a:p>
            <a:endParaRPr lang="fr-FR"/>
          </a:p>
        </p:txBody>
      </p:sp>
      <p:sp>
        <p:nvSpPr>
          <p:cNvPr id="35" name="Ellipse 34"/>
          <p:cNvSpPr>
            <a:spLocks noChangeArrowheads="1"/>
          </p:cNvSpPr>
          <p:nvPr/>
        </p:nvSpPr>
        <p:spPr bwMode="auto">
          <a:xfrm>
            <a:off x="1266825" y="4048026"/>
            <a:ext cx="301625" cy="252412"/>
          </a:xfrm>
          <a:prstGeom prst="ellipse">
            <a:avLst/>
          </a:prstGeom>
          <a:solidFill>
            <a:srgbClr val="FF0000"/>
          </a:solidFill>
          <a:ln w="19050" algn="ctr">
            <a:solidFill>
              <a:schemeClr val="bg1"/>
            </a:solidFill>
            <a:round/>
            <a:headEnd/>
            <a:tailEnd/>
          </a:ln>
        </p:spPr>
        <p:txBody>
          <a:bodyPr/>
          <a:lstStyle/>
          <a:p>
            <a:endParaRPr lang="fr-FR"/>
          </a:p>
        </p:txBody>
      </p:sp>
      <p:sp>
        <p:nvSpPr>
          <p:cNvPr id="36" name="Ellipse 35"/>
          <p:cNvSpPr>
            <a:spLocks noChangeArrowheads="1"/>
          </p:cNvSpPr>
          <p:nvPr/>
        </p:nvSpPr>
        <p:spPr bwMode="auto">
          <a:xfrm>
            <a:off x="954088" y="4784626"/>
            <a:ext cx="301625" cy="252412"/>
          </a:xfrm>
          <a:prstGeom prst="ellipse">
            <a:avLst/>
          </a:prstGeom>
          <a:solidFill>
            <a:srgbClr val="FF0000"/>
          </a:solidFill>
          <a:ln w="19050" algn="ctr">
            <a:solidFill>
              <a:schemeClr val="bg1"/>
            </a:solidFill>
            <a:round/>
            <a:headEnd/>
            <a:tailEnd/>
          </a:ln>
        </p:spPr>
        <p:txBody>
          <a:bodyPr/>
          <a:lstStyle/>
          <a:p>
            <a:endParaRPr lang="fr-FR"/>
          </a:p>
        </p:txBody>
      </p:sp>
      <p:sp>
        <p:nvSpPr>
          <p:cNvPr id="37" name="Ellipse 36"/>
          <p:cNvSpPr>
            <a:spLocks noChangeArrowheads="1"/>
          </p:cNvSpPr>
          <p:nvPr/>
        </p:nvSpPr>
        <p:spPr bwMode="auto">
          <a:xfrm>
            <a:off x="763588" y="4209951"/>
            <a:ext cx="303212" cy="252412"/>
          </a:xfrm>
          <a:prstGeom prst="ellipse">
            <a:avLst/>
          </a:prstGeom>
          <a:solidFill>
            <a:srgbClr val="FF0000"/>
          </a:solidFill>
          <a:ln w="19050" algn="ctr">
            <a:solidFill>
              <a:schemeClr val="bg1"/>
            </a:solidFill>
            <a:round/>
            <a:headEnd/>
            <a:tailEnd/>
          </a:ln>
        </p:spPr>
        <p:txBody>
          <a:bodyPr/>
          <a:lstStyle/>
          <a:p>
            <a:endParaRPr lang="fr-FR"/>
          </a:p>
        </p:txBody>
      </p:sp>
      <p:sp>
        <p:nvSpPr>
          <p:cNvPr id="38" name="Ellipse 37"/>
          <p:cNvSpPr>
            <a:spLocks noChangeArrowheads="1"/>
          </p:cNvSpPr>
          <p:nvPr/>
        </p:nvSpPr>
        <p:spPr bwMode="auto">
          <a:xfrm>
            <a:off x="425450" y="3887688"/>
            <a:ext cx="301625" cy="252413"/>
          </a:xfrm>
          <a:prstGeom prst="ellipse">
            <a:avLst/>
          </a:prstGeom>
          <a:solidFill>
            <a:srgbClr val="FF0000"/>
          </a:solidFill>
          <a:ln w="19050" algn="ctr">
            <a:solidFill>
              <a:schemeClr val="bg1"/>
            </a:solidFill>
            <a:round/>
            <a:headEnd/>
            <a:tailEnd/>
          </a:ln>
        </p:spPr>
        <p:txBody>
          <a:bodyPr/>
          <a:lstStyle/>
          <a:p>
            <a:endParaRPr lang="fr-FR"/>
          </a:p>
        </p:txBody>
      </p:sp>
      <p:sp>
        <p:nvSpPr>
          <p:cNvPr id="39" name="Ellipse 38"/>
          <p:cNvSpPr/>
          <p:nvPr/>
        </p:nvSpPr>
        <p:spPr bwMode="auto">
          <a:xfrm>
            <a:off x="309563" y="1446113"/>
            <a:ext cx="2747962" cy="1077913"/>
          </a:xfrm>
          <a:prstGeom prst="ellipse">
            <a:avLst/>
          </a:prstGeom>
          <a:noFill/>
          <a:ln w="9525" cap="flat" cmpd="sng" algn="ctr">
            <a:solidFill>
              <a:schemeClr val="tx1">
                <a:lumMod val="65000"/>
                <a:lumOff val="35000"/>
              </a:schemeClr>
            </a:solidFill>
            <a:prstDash val="solid"/>
            <a:round/>
            <a:headEnd type="none" w="med" len="med"/>
            <a:tailEnd type="none" w="med" len="med"/>
          </a:ln>
          <a:effectLst/>
          <a:extLst/>
        </p:spPr>
        <p:txBody>
          <a:bodyPr/>
          <a:lstStyle/>
          <a:p>
            <a:pPr>
              <a:defRPr/>
            </a:pPr>
            <a:endParaRPr lang="fr-FR">
              <a:latin typeface="Arial" charset="0"/>
              <a:ea typeface="Microsoft YaHei" charset="-122"/>
            </a:endParaRPr>
          </a:p>
        </p:txBody>
      </p:sp>
      <p:sp>
        <p:nvSpPr>
          <p:cNvPr id="40" name="Rectangle 24"/>
          <p:cNvSpPr>
            <a:spLocks noChangeArrowheads="1"/>
          </p:cNvSpPr>
          <p:nvPr/>
        </p:nvSpPr>
        <p:spPr bwMode="auto">
          <a:xfrm>
            <a:off x="3382963" y="6033988"/>
            <a:ext cx="5689600" cy="73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4" tIns="45552" rIns="91104" bIns="45552">
            <a:spAutoFit/>
          </a:bodyPr>
          <a:lstStyle/>
          <a:p>
            <a:endParaRPr lang="en-US" sz="1400" dirty="0">
              <a:solidFill>
                <a:srgbClr val="FFFFFF"/>
              </a:solidFill>
              <a:latin typeface="Century Gothic" pitchFamily="34" charset="0"/>
              <a:sym typeface="Wingdings" pitchFamily="2" charset="2"/>
            </a:endParaRPr>
          </a:p>
          <a:p>
            <a:r>
              <a:rPr lang="en-US" sz="1400" dirty="0">
                <a:solidFill>
                  <a:srgbClr val="FFFFFF"/>
                </a:solidFill>
                <a:latin typeface="Century Gothic" pitchFamily="34" charset="0"/>
                <a:sym typeface="Wingdings" pitchFamily="2" charset="2"/>
              </a:rPr>
              <a:t> Boosts the metabolism of hyaluronic Acid in dermis and epidermis</a:t>
            </a:r>
            <a:endParaRPr lang="en-US" sz="1400" dirty="0">
              <a:solidFill>
                <a:srgbClr val="00B050"/>
              </a:solidFill>
              <a:latin typeface="Century Gothic" pitchFamily="34" charset="0"/>
            </a:endParaRPr>
          </a:p>
        </p:txBody>
      </p:sp>
      <p:grpSp>
        <p:nvGrpSpPr>
          <p:cNvPr id="41" name="Groupe 40"/>
          <p:cNvGrpSpPr>
            <a:grpSpLocks/>
          </p:cNvGrpSpPr>
          <p:nvPr/>
        </p:nvGrpSpPr>
        <p:grpSpPr bwMode="auto">
          <a:xfrm>
            <a:off x="7127875" y="5865713"/>
            <a:ext cx="366713" cy="241300"/>
            <a:chOff x="6905625" y="5585296"/>
            <a:chExt cx="366714" cy="240153"/>
          </a:xfrm>
        </p:grpSpPr>
        <p:sp>
          <p:nvSpPr>
            <p:cNvPr id="42" name="Ellipse 81"/>
            <p:cNvSpPr>
              <a:spLocks noChangeArrowheads="1"/>
            </p:cNvSpPr>
            <p:nvPr/>
          </p:nvSpPr>
          <p:spPr bwMode="auto">
            <a:xfrm>
              <a:off x="7081839" y="5657645"/>
              <a:ext cx="190500" cy="160102"/>
            </a:xfrm>
            <a:prstGeom prst="ellipse">
              <a:avLst/>
            </a:prstGeom>
            <a:solidFill>
              <a:srgbClr val="00A4E6"/>
            </a:solidFill>
            <a:ln w="9525" algn="ctr">
              <a:solidFill>
                <a:schemeClr val="tx1"/>
              </a:solidFill>
              <a:round/>
              <a:headEnd/>
              <a:tailEnd/>
            </a:ln>
          </p:spPr>
          <p:txBody>
            <a:bodyPr/>
            <a:lstStyle/>
            <a:p>
              <a:endParaRPr lang="fr-FR" sz="1400">
                <a:latin typeface="Century Gothic" pitchFamily="34" charset="0"/>
              </a:endParaRPr>
            </a:p>
          </p:txBody>
        </p:sp>
        <p:sp>
          <p:nvSpPr>
            <p:cNvPr id="43" name="Ellipse 82"/>
            <p:cNvSpPr>
              <a:spLocks noChangeArrowheads="1"/>
            </p:cNvSpPr>
            <p:nvPr/>
          </p:nvSpPr>
          <p:spPr bwMode="auto">
            <a:xfrm>
              <a:off x="6958013" y="5585296"/>
              <a:ext cx="190500" cy="160102"/>
            </a:xfrm>
            <a:prstGeom prst="ellipse">
              <a:avLst/>
            </a:prstGeom>
            <a:solidFill>
              <a:srgbClr val="00A4E6"/>
            </a:solidFill>
            <a:ln w="9525" algn="ctr">
              <a:solidFill>
                <a:schemeClr val="tx1"/>
              </a:solidFill>
              <a:round/>
              <a:headEnd/>
              <a:tailEnd/>
            </a:ln>
          </p:spPr>
          <p:txBody>
            <a:bodyPr/>
            <a:lstStyle/>
            <a:p>
              <a:endParaRPr lang="fr-FR" sz="1400">
                <a:latin typeface="Century Gothic" pitchFamily="34" charset="0"/>
              </a:endParaRPr>
            </a:p>
          </p:txBody>
        </p:sp>
        <p:sp>
          <p:nvSpPr>
            <p:cNvPr id="44" name="Ellipse 83"/>
            <p:cNvSpPr>
              <a:spLocks noChangeArrowheads="1"/>
            </p:cNvSpPr>
            <p:nvPr/>
          </p:nvSpPr>
          <p:spPr bwMode="auto">
            <a:xfrm>
              <a:off x="6905625" y="5665347"/>
              <a:ext cx="190500" cy="160102"/>
            </a:xfrm>
            <a:prstGeom prst="ellipse">
              <a:avLst/>
            </a:prstGeom>
            <a:solidFill>
              <a:srgbClr val="00A4E6"/>
            </a:solidFill>
            <a:ln w="9525" algn="ctr">
              <a:solidFill>
                <a:schemeClr val="tx1"/>
              </a:solidFill>
              <a:round/>
              <a:headEnd/>
              <a:tailEnd/>
            </a:ln>
          </p:spPr>
          <p:txBody>
            <a:bodyPr/>
            <a:lstStyle/>
            <a:p>
              <a:endParaRPr lang="fr-FR" sz="1400">
                <a:latin typeface="Century Gothic" pitchFamily="34" charset="0"/>
              </a:endParaRPr>
            </a:p>
          </p:txBody>
        </p:sp>
      </p:grpSp>
      <p:grpSp>
        <p:nvGrpSpPr>
          <p:cNvPr id="45" name="Groupe 44"/>
          <p:cNvGrpSpPr>
            <a:grpSpLocks/>
          </p:cNvGrpSpPr>
          <p:nvPr/>
        </p:nvGrpSpPr>
        <p:grpSpPr bwMode="auto">
          <a:xfrm>
            <a:off x="1011238" y="1536601"/>
            <a:ext cx="366712" cy="239712"/>
            <a:chOff x="1989254" y="1293729"/>
            <a:chExt cx="366714" cy="240153"/>
          </a:xfrm>
        </p:grpSpPr>
        <p:sp>
          <p:nvSpPr>
            <p:cNvPr id="46" name="Ellipse 85"/>
            <p:cNvSpPr>
              <a:spLocks noChangeArrowheads="1"/>
            </p:cNvSpPr>
            <p:nvPr/>
          </p:nvSpPr>
          <p:spPr bwMode="auto">
            <a:xfrm>
              <a:off x="2165468" y="1366078"/>
              <a:ext cx="190500" cy="160102"/>
            </a:xfrm>
            <a:prstGeom prst="ellipse">
              <a:avLst/>
            </a:prstGeom>
            <a:solidFill>
              <a:srgbClr val="00A4E6"/>
            </a:solidFill>
            <a:ln w="9525" algn="ctr">
              <a:solidFill>
                <a:schemeClr val="tx1"/>
              </a:solidFill>
              <a:round/>
              <a:headEnd/>
              <a:tailEnd/>
            </a:ln>
          </p:spPr>
          <p:txBody>
            <a:bodyPr/>
            <a:lstStyle/>
            <a:p>
              <a:endParaRPr lang="fr-FR"/>
            </a:p>
          </p:txBody>
        </p:sp>
        <p:sp>
          <p:nvSpPr>
            <p:cNvPr id="47" name="Ellipse 86"/>
            <p:cNvSpPr>
              <a:spLocks noChangeArrowheads="1"/>
            </p:cNvSpPr>
            <p:nvPr/>
          </p:nvSpPr>
          <p:spPr bwMode="auto">
            <a:xfrm>
              <a:off x="2041642" y="1293729"/>
              <a:ext cx="190500" cy="160102"/>
            </a:xfrm>
            <a:prstGeom prst="ellipse">
              <a:avLst/>
            </a:prstGeom>
            <a:solidFill>
              <a:srgbClr val="00A4E6"/>
            </a:solidFill>
            <a:ln w="9525" algn="ctr">
              <a:solidFill>
                <a:schemeClr val="tx1"/>
              </a:solidFill>
              <a:round/>
              <a:headEnd/>
              <a:tailEnd/>
            </a:ln>
          </p:spPr>
          <p:txBody>
            <a:bodyPr/>
            <a:lstStyle/>
            <a:p>
              <a:endParaRPr lang="fr-FR"/>
            </a:p>
          </p:txBody>
        </p:sp>
        <p:sp>
          <p:nvSpPr>
            <p:cNvPr id="48" name="Ellipse 87"/>
            <p:cNvSpPr>
              <a:spLocks noChangeArrowheads="1"/>
            </p:cNvSpPr>
            <p:nvPr/>
          </p:nvSpPr>
          <p:spPr bwMode="auto">
            <a:xfrm>
              <a:off x="1989254" y="1373780"/>
              <a:ext cx="190500" cy="160102"/>
            </a:xfrm>
            <a:prstGeom prst="ellipse">
              <a:avLst/>
            </a:prstGeom>
            <a:solidFill>
              <a:srgbClr val="00A4E6"/>
            </a:solidFill>
            <a:ln w="9525" algn="ctr">
              <a:solidFill>
                <a:schemeClr val="tx1"/>
              </a:solidFill>
              <a:round/>
              <a:headEnd/>
              <a:tailEnd/>
            </a:ln>
          </p:spPr>
          <p:txBody>
            <a:bodyPr/>
            <a:lstStyle/>
            <a:p>
              <a:endParaRPr lang="fr-FR"/>
            </a:p>
          </p:txBody>
        </p:sp>
      </p:grpSp>
      <p:grpSp>
        <p:nvGrpSpPr>
          <p:cNvPr id="49" name="Groupe 48"/>
          <p:cNvGrpSpPr>
            <a:grpSpLocks/>
          </p:cNvGrpSpPr>
          <p:nvPr/>
        </p:nvGrpSpPr>
        <p:grpSpPr bwMode="auto">
          <a:xfrm>
            <a:off x="2052638" y="2197001"/>
            <a:ext cx="366712" cy="239712"/>
            <a:chOff x="1989254" y="1293729"/>
            <a:chExt cx="366714" cy="240153"/>
          </a:xfrm>
        </p:grpSpPr>
        <p:sp>
          <p:nvSpPr>
            <p:cNvPr id="50" name="Ellipse 93"/>
            <p:cNvSpPr>
              <a:spLocks noChangeArrowheads="1"/>
            </p:cNvSpPr>
            <p:nvPr/>
          </p:nvSpPr>
          <p:spPr bwMode="auto">
            <a:xfrm>
              <a:off x="2165468" y="1366078"/>
              <a:ext cx="190500" cy="160102"/>
            </a:xfrm>
            <a:prstGeom prst="ellipse">
              <a:avLst/>
            </a:prstGeom>
            <a:solidFill>
              <a:srgbClr val="00A4E6"/>
            </a:solidFill>
            <a:ln w="9525" algn="ctr">
              <a:solidFill>
                <a:schemeClr val="tx1"/>
              </a:solidFill>
              <a:round/>
              <a:headEnd/>
              <a:tailEnd/>
            </a:ln>
          </p:spPr>
          <p:txBody>
            <a:bodyPr/>
            <a:lstStyle/>
            <a:p>
              <a:endParaRPr lang="fr-FR"/>
            </a:p>
          </p:txBody>
        </p:sp>
        <p:sp>
          <p:nvSpPr>
            <p:cNvPr id="51" name="Ellipse 94"/>
            <p:cNvSpPr>
              <a:spLocks noChangeArrowheads="1"/>
            </p:cNvSpPr>
            <p:nvPr/>
          </p:nvSpPr>
          <p:spPr bwMode="auto">
            <a:xfrm>
              <a:off x="2041642" y="1293729"/>
              <a:ext cx="190500" cy="160102"/>
            </a:xfrm>
            <a:prstGeom prst="ellipse">
              <a:avLst/>
            </a:prstGeom>
            <a:solidFill>
              <a:srgbClr val="00A4E6"/>
            </a:solidFill>
            <a:ln w="9525" algn="ctr">
              <a:solidFill>
                <a:schemeClr val="tx1"/>
              </a:solidFill>
              <a:round/>
              <a:headEnd/>
              <a:tailEnd/>
            </a:ln>
          </p:spPr>
          <p:txBody>
            <a:bodyPr/>
            <a:lstStyle/>
            <a:p>
              <a:endParaRPr lang="fr-FR"/>
            </a:p>
          </p:txBody>
        </p:sp>
        <p:sp>
          <p:nvSpPr>
            <p:cNvPr id="52" name="Ellipse 95"/>
            <p:cNvSpPr>
              <a:spLocks noChangeArrowheads="1"/>
            </p:cNvSpPr>
            <p:nvPr/>
          </p:nvSpPr>
          <p:spPr bwMode="auto">
            <a:xfrm>
              <a:off x="1989254" y="1373780"/>
              <a:ext cx="190500" cy="160102"/>
            </a:xfrm>
            <a:prstGeom prst="ellipse">
              <a:avLst/>
            </a:prstGeom>
            <a:solidFill>
              <a:srgbClr val="00A4E6"/>
            </a:solidFill>
            <a:ln w="9525" algn="ctr">
              <a:solidFill>
                <a:schemeClr val="tx1"/>
              </a:solidFill>
              <a:round/>
              <a:headEnd/>
              <a:tailEnd/>
            </a:ln>
          </p:spPr>
          <p:txBody>
            <a:bodyPr/>
            <a:lstStyle/>
            <a:p>
              <a:endParaRPr lang="fr-FR"/>
            </a:p>
          </p:txBody>
        </p:sp>
      </p:grpSp>
      <p:sp>
        <p:nvSpPr>
          <p:cNvPr id="53" name="ZoneTexte 52"/>
          <p:cNvSpPr txBox="1"/>
          <p:nvPr/>
        </p:nvSpPr>
        <p:spPr>
          <a:xfrm rot="16200000">
            <a:off x="-319088" y="4335364"/>
            <a:ext cx="855663" cy="277812"/>
          </a:xfrm>
          <a:prstGeom prst="rect">
            <a:avLst/>
          </a:prstGeom>
          <a:noFill/>
        </p:spPr>
        <p:txBody>
          <a:bodyPr>
            <a:spAutoFit/>
          </a:bodyPr>
          <a:lstStyle/>
          <a:p>
            <a:pPr>
              <a:defRPr/>
            </a:pPr>
            <a:r>
              <a:rPr lang="fr-FR" sz="1200" dirty="0">
                <a:solidFill>
                  <a:schemeClr val="bg1"/>
                </a:solidFill>
                <a:latin typeface="+mj-lt"/>
              </a:rPr>
              <a:t>DERMIS</a:t>
            </a:r>
          </a:p>
        </p:txBody>
      </p:sp>
      <p:cxnSp>
        <p:nvCxnSpPr>
          <p:cNvPr id="54" name="Connecteur droit avec flèche 101"/>
          <p:cNvCxnSpPr>
            <a:cxnSpLocks noChangeShapeType="1"/>
          </p:cNvCxnSpPr>
          <p:nvPr/>
        </p:nvCxnSpPr>
        <p:spPr bwMode="auto">
          <a:xfrm>
            <a:off x="271463" y="3430488"/>
            <a:ext cx="38100" cy="2397125"/>
          </a:xfrm>
          <a:prstGeom prst="straightConnector1">
            <a:avLst/>
          </a:prstGeom>
          <a:noFill/>
          <a:ln w="9525" algn="ctr">
            <a:solidFill>
              <a:schemeClr val="bg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16"/>
          <p:cNvSpPr>
            <a:spLocks noChangeArrowheads="1"/>
          </p:cNvSpPr>
          <p:nvPr/>
        </p:nvSpPr>
        <p:spPr bwMode="auto">
          <a:xfrm>
            <a:off x="3340100" y="1446113"/>
            <a:ext cx="5637213" cy="43180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400">
              <a:latin typeface="Century Gothic" pitchFamily="34" charset="0"/>
            </a:endParaRPr>
          </a:p>
        </p:txBody>
      </p:sp>
      <p:sp>
        <p:nvSpPr>
          <p:cNvPr id="56" name="Rectangle 106"/>
          <p:cNvSpPr>
            <a:spLocks noChangeArrowheads="1"/>
          </p:cNvSpPr>
          <p:nvPr/>
        </p:nvSpPr>
        <p:spPr bwMode="auto">
          <a:xfrm>
            <a:off x="3340100" y="5827612"/>
            <a:ext cx="5637213" cy="944699"/>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400">
              <a:latin typeface="Century Gothic" pitchFamily="34" charset="0"/>
            </a:endParaRPr>
          </a:p>
        </p:txBody>
      </p:sp>
      <p:sp>
        <p:nvSpPr>
          <p:cNvPr id="57" name="ZoneTexte 56"/>
          <p:cNvSpPr txBox="1"/>
          <p:nvPr/>
        </p:nvSpPr>
        <p:spPr>
          <a:xfrm>
            <a:off x="5141913" y="1412776"/>
            <a:ext cx="2352675" cy="307975"/>
          </a:xfrm>
          <a:prstGeom prst="rect">
            <a:avLst/>
          </a:prstGeom>
          <a:noFill/>
        </p:spPr>
        <p:txBody>
          <a:bodyPr>
            <a:spAutoFit/>
          </a:bodyPr>
          <a:lstStyle/>
          <a:p>
            <a:pPr>
              <a:defRPr/>
            </a:pPr>
            <a:r>
              <a:rPr lang="fr-FR" sz="1400" b="1" dirty="0">
                <a:solidFill>
                  <a:schemeClr val="bg1"/>
                </a:solidFill>
                <a:latin typeface="Century Gothic" pitchFamily="34" charset="0"/>
              </a:rPr>
              <a:t>1) FILLER SOLUTION</a:t>
            </a:r>
          </a:p>
        </p:txBody>
      </p:sp>
      <p:sp>
        <p:nvSpPr>
          <p:cNvPr id="58" name="ZoneTexte 57"/>
          <p:cNvSpPr txBox="1"/>
          <p:nvPr/>
        </p:nvSpPr>
        <p:spPr>
          <a:xfrm>
            <a:off x="5062538" y="5840313"/>
            <a:ext cx="2016125" cy="307975"/>
          </a:xfrm>
          <a:prstGeom prst="rect">
            <a:avLst/>
          </a:prstGeom>
          <a:noFill/>
        </p:spPr>
        <p:txBody>
          <a:bodyPr>
            <a:spAutoFit/>
          </a:bodyPr>
          <a:lstStyle/>
          <a:p>
            <a:pPr>
              <a:defRPr/>
            </a:pPr>
            <a:r>
              <a:rPr lang="fr-FR" sz="1400" b="1" dirty="0">
                <a:solidFill>
                  <a:schemeClr val="bg1"/>
                </a:solidFill>
                <a:latin typeface="Century Gothic" pitchFamily="34" charset="0"/>
              </a:rPr>
              <a:t>2) LR 2412 (4%)</a:t>
            </a:r>
          </a:p>
        </p:txBody>
      </p:sp>
      <p:sp>
        <p:nvSpPr>
          <p:cNvPr id="59" name="Ellipse 58"/>
          <p:cNvSpPr>
            <a:spLocks noChangeArrowheads="1"/>
          </p:cNvSpPr>
          <p:nvPr/>
        </p:nvSpPr>
        <p:spPr bwMode="auto">
          <a:xfrm>
            <a:off x="2017713" y="4468713"/>
            <a:ext cx="303212" cy="252413"/>
          </a:xfrm>
          <a:prstGeom prst="ellipse">
            <a:avLst/>
          </a:prstGeom>
          <a:solidFill>
            <a:srgbClr val="FF0000"/>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endParaRPr lang="fr-FR"/>
          </a:p>
        </p:txBody>
      </p:sp>
      <p:sp>
        <p:nvSpPr>
          <p:cNvPr id="60" name="Ellipse 59"/>
          <p:cNvSpPr>
            <a:spLocks noChangeArrowheads="1"/>
          </p:cNvSpPr>
          <p:nvPr/>
        </p:nvSpPr>
        <p:spPr bwMode="auto">
          <a:xfrm>
            <a:off x="2641600" y="4502051"/>
            <a:ext cx="303213" cy="252412"/>
          </a:xfrm>
          <a:prstGeom prst="ellipse">
            <a:avLst/>
          </a:prstGeom>
          <a:solidFill>
            <a:srgbClr val="FF0000"/>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endParaRPr lang="fr-FR"/>
          </a:p>
        </p:txBody>
      </p:sp>
      <p:sp>
        <p:nvSpPr>
          <p:cNvPr id="61" name="Ellipse 60"/>
          <p:cNvSpPr>
            <a:spLocks noChangeArrowheads="1"/>
          </p:cNvSpPr>
          <p:nvPr/>
        </p:nvSpPr>
        <p:spPr bwMode="auto">
          <a:xfrm>
            <a:off x="460375" y="4513163"/>
            <a:ext cx="303213" cy="252413"/>
          </a:xfrm>
          <a:prstGeom prst="ellipse">
            <a:avLst/>
          </a:prstGeom>
          <a:solidFill>
            <a:srgbClr val="FF0000"/>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endParaRPr lang="fr-FR"/>
          </a:p>
        </p:txBody>
      </p:sp>
      <p:sp>
        <p:nvSpPr>
          <p:cNvPr id="62" name="Ellipse 61"/>
          <p:cNvSpPr>
            <a:spLocks noChangeArrowheads="1"/>
          </p:cNvSpPr>
          <p:nvPr/>
        </p:nvSpPr>
        <p:spPr bwMode="auto">
          <a:xfrm>
            <a:off x="1074738" y="4387751"/>
            <a:ext cx="303212" cy="252412"/>
          </a:xfrm>
          <a:prstGeom prst="ellipse">
            <a:avLst/>
          </a:prstGeom>
          <a:solidFill>
            <a:srgbClr val="FF0000"/>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endParaRPr lang="fr-FR"/>
          </a:p>
        </p:txBody>
      </p:sp>
      <p:sp>
        <p:nvSpPr>
          <p:cNvPr id="6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3000" dirty="0">
                <a:solidFill>
                  <a:srgbClr val="B5A692"/>
                </a:solidFill>
                <a:latin typeface="Century Gothic" pitchFamily="34" charset="0"/>
                <a:ea typeface="ＭＳ Ｐゴシック" pitchFamily="34" charset="-128"/>
              </a:rPr>
              <a:t>4</a:t>
            </a:r>
            <a:r>
              <a:rPr lang="fr-FR" sz="30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TECHNOLOGY</a:t>
            </a:r>
            <a:endParaRPr lang="fr-FR" sz="1050" dirty="0" smtClean="0">
              <a:solidFill>
                <a:srgbClr val="FFFFFF"/>
              </a:solidFill>
              <a:latin typeface="Century Gothic" pitchFamily="34" charset="0"/>
              <a:ea typeface="ＭＳ Ｐゴシック" pitchFamily="34" charset="-128"/>
            </a:endParaRPr>
          </a:p>
        </p:txBody>
      </p:sp>
    </p:spTree>
    <p:extLst>
      <p:ext uri="{BB962C8B-B14F-4D97-AF65-F5344CB8AC3E}">
        <p14:creationId xmlns:p14="http://schemas.microsoft.com/office/powerpoint/2010/main" val="1265381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accel="50000" decel="50000" fill="hold" grpId="0" nodeType="withEffect">
                                  <p:stCondLst>
                                    <p:cond delay="0"/>
                                  </p:stCondLst>
                                  <p:childTnLst>
                                    <p:animMotion origin="layout" path="M -1.66667E-6 1.85185E-6 L -0.00104 0.14166 " pathEditMode="relative" rAng="0" ptsTypes="AA">
                                      <p:cBhvr>
                                        <p:cTn id="9" dur="2000" fill="hold"/>
                                        <p:tgtEl>
                                          <p:spTgt spid="11"/>
                                        </p:tgtEl>
                                        <p:attrNameLst>
                                          <p:attrName>ppt_x</p:attrName>
                                          <p:attrName>ppt_y</p:attrName>
                                        </p:attrNameLst>
                                      </p:cBhvr>
                                      <p:rCtr x="-52" y="7083"/>
                                    </p:animMotion>
                                  </p:childTnLst>
                                </p:cTn>
                              </p:par>
                              <p:par>
                                <p:cTn id="10" presetID="42" presetClass="path" presetSubtype="0" accel="50000" decel="50000" fill="hold" grpId="0" nodeType="withEffect">
                                  <p:stCondLst>
                                    <p:cond delay="0"/>
                                  </p:stCondLst>
                                  <p:childTnLst>
                                    <p:animMotion origin="layout" path="M 2.77778E-6 -1.11111E-6 L -0.00104 0.07778 " pathEditMode="relative" rAng="0" ptsTypes="AA">
                                      <p:cBhvr>
                                        <p:cTn id="11" dur="2000" fill="hold"/>
                                        <p:tgtEl>
                                          <p:spTgt spid="9"/>
                                        </p:tgtEl>
                                        <p:attrNameLst>
                                          <p:attrName>ppt_x</p:attrName>
                                          <p:attrName>ppt_y</p:attrName>
                                        </p:attrNameLst>
                                      </p:cBhvr>
                                      <p:rCtr x="-52" y="3889"/>
                                    </p:animMotion>
                                  </p:childTnLst>
                                </p:cTn>
                              </p:par>
                              <p:par>
                                <p:cTn id="12" presetID="42" presetClass="path" presetSubtype="0" accel="50000" decel="50000" fill="hold" grpId="0" nodeType="withEffect">
                                  <p:stCondLst>
                                    <p:cond delay="0"/>
                                  </p:stCondLst>
                                  <p:childTnLst>
                                    <p:animMotion origin="layout" path="M -1.66667E-6 1.48148E-6 L -0.00625 0.14167 " pathEditMode="relative" rAng="0" ptsTypes="AA">
                                      <p:cBhvr>
                                        <p:cTn id="13" dur="2000" fill="hold"/>
                                        <p:tgtEl>
                                          <p:spTgt spid="8"/>
                                        </p:tgtEl>
                                        <p:attrNameLst>
                                          <p:attrName>ppt_x</p:attrName>
                                          <p:attrName>ppt_y</p:attrName>
                                        </p:attrNameLst>
                                      </p:cBhvr>
                                      <p:rCtr x="-313" y="7083"/>
                                    </p:animMotion>
                                  </p:childTnLst>
                                </p:cTn>
                              </p:par>
                              <p:par>
                                <p:cTn id="14" presetID="42" presetClass="path" presetSubtype="0" accel="50000" decel="50000" fill="hold" grpId="0" nodeType="withEffect">
                                  <p:stCondLst>
                                    <p:cond delay="0"/>
                                  </p:stCondLst>
                                  <p:childTnLst>
                                    <p:animMotion origin="layout" path="M 2.5E-6 -1.48148E-6 L 0.00208 0.09028 " pathEditMode="relative" rAng="0" ptsTypes="AA">
                                      <p:cBhvr>
                                        <p:cTn id="15" dur="2000" fill="hold"/>
                                        <p:tgtEl>
                                          <p:spTgt spid="7"/>
                                        </p:tgtEl>
                                        <p:attrNameLst>
                                          <p:attrName>ppt_x</p:attrName>
                                          <p:attrName>ppt_y</p:attrName>
                                        </p:attrNameLst>
                                      </p:cBhvr>
                                      <p:rCtr x="104" y="4514"/>
                                    </p:animMotion>
                                  </p:childTnLst>
                                </p:cTn>
                              </p:par>
                              <p:par>
                                <p:cTn id="16" presetID="42" presetClass="path" presetSubtype="0" accel="50000" decel="50000" fill="hold" grpId="0" nodeType="withEffect">
                                  <p:stCondLst>
                                    <p:cond delay="0"/>
                                  </p:stCondLst>
                                  <p:childTnLst>
                                    <p:animMotion origin="layout" path="M 3.61111E-6 2.96296E-6 L 0.00208 0.13472 " pathEditMode="relative" rAng="0" ptsTypes="AA">
                                      <p:cBhvr>
                                        <p:cTn id="17" dur="2000" fill="hold"/>
                                        <p:tgtEl>
                                          <p:spTgt spid="10"/>
                                        </p:tgtEl>
                                        <p:attrNameLst>
                                          <p:attrName>ppt_x</p:attrName>
                                          <p:attrName>ppt_y</p:attrName>
                                        </p:attrNameLst>
                                      </p:cBhvr>
                                      <p:rCtr x="104" y="6736"/>
                                    </p:animMotion>
                                  </p:childTnLst>
                                </p:cTn>
                              </p:par>
                              <p:par>
                                <p:cTn id="18" presetID="42" presetClass="path" presetSubtype="0" accel="50000" decel="50000" fill="hold" grpId="0" nodeType="withEffect">
                                  <p:stCondLst>
                                    <p:cond delay="0"/>
                                  </p:stCondLst>
                                  <p:childTnLst>
                                    <p:animMotion origin="layout" path="M -2.77778E-6 7.40741E-7 L -2.77778E-6 0.14028 " pathEditMode="relative" rAng="0" ptsTypes="AA">
                                      <p:cBhvr>
                                        <p:cTn id="19" dur="2000" fill="hold"/>
                                        <p:tgtEl>
                                          <p:spTgt spid="21"/>
                                        </p:tgtEl>
                                        <p:attrNameLst>
                                          <p:attrName>ppt_x</p:attrName>
                                          <p:attrName>ppt_y</p:attrName>
                                        </p:attrNameLst>
                                      </p:cBhvr>
                                      <p:rCtr x="0" y="7014"/>
                                    </p:animMotion>
                                  </p:childTnLst>
                                </p:cTn>
                              </p:par>
                              <p:par>
                                <p:cTn id="20" presetID="42" presetClass="path" presetSubtype="0" accel="50000" decel="50000" fill="hold" grpId="0" nodeType="withEffect">
                                  <p:stCondLst>
                                    <p:cond delay="0"/>
                                  </p:stCondLst>
                                  <p:childTnLst>
                                    <p:animMotion origin="layout" path="M -3.88889E-6 2.22222E-6 L -3.88889E-6 0.11666 " pathEditMode="relative" rAng="0" ptsTypes="AA">
                                      <p:cBhvr>
                                        <p:cTn id="21" dur="2000" fill="hold"/>
                                        <p:tgtEl>
                                          <p:spTgt spid="22"/>
                                        </p:tgtEl>
                                        <p:attrNameLst>
                                          <p:attrName>ppt_x</p:attrName>
                                          <p:attrName>ppt_y</p:attrName>
                                        </p:attrNameLst>
                                      </p:cBhvr>
                                      <p:rCtr x="0" y="5833"/>
                                    </p:animMotion>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42" presetClass="path" presetSubtype="0" accel="50000" decel="50000" fill="hold" grpId="0" nodeType="withEffect">
                                  <p:stCondLst>
                                    <p:cond delay="0"/>
                                  </p:stCondLst>
                                  <p:childTnLst>
                                    <p:animMotion origin="layout" path="M -3.61111E-6 -3.7037E-7 L -3.61111E-6 0.17222 " pathEditMode="relative" rAng="0" ptsTypes="AA">
                                      <p:cBhvr>
                                        <p:cTn id="31" dur="2000" fill="hold"/>
                                        <p:tgtEl>
                                          <p:spTgt spid="13"/>
                                        </p:tgtEl>
                                        <p:attrNameLst>
                                          <p:attrName>ppt_x</p:attrName>
                                          <p:attrName>ppt_y</p:attrName>
                                        </p:attrNameLst>
                                      </p:cBhvr>
                                      <p:rCtr x="0" y="8611"/>
                                    </p:animMotion>
                                  </p:childTnLst>
                                </p:cTn>
                              </p:par>
                              <p:par>
                                <p:cTn id="32" presetID="42" presetClass="path" presetSubtype="0" accel="50000" decel="50000" fill="hold" grpId="0" nodeType="withEffect">
                                  <p:stCondLst>
                                    <p:cond delay="0"/>
                                  </p:stCondLst>
                                  <p:childTnLst>
                                    <p:animMotion origin="layout" path="M 5E-6 -2.96296E-6 L -0.02084 0.21898 " pathEditMode="relative" rAng="0" ptsTypes="AA">
                                      <p:cBhvr>
                                        <p:cTn id="33" dur="2000" fill="hold"/>
                                        <p:tgtEl>
                                          <p:spTgt spid="17"/>
                                        </p:tgtEl>
                                        <p:attrNameLst>
                                          <p:attrName>ppt_x</p:attrName>
                                          <p:attrName>ppt_y</p:attrName>
                                        </p:attrNameLst>
                                      </p:cBhvr>
                                      <p:rCtr x="-1042" y="10949"/>
                                    </p:animMotion>
                                  </p:childTnLst>
                                </p:cTn>
                              </p:par>
                              <p:par>
                                <p:cTn id="34" presetID="42" presetClass="path" presetSubtype="0" accel="50000" decel="50000" fill="hold" grpId="0" nodeType="withEffect">
                                  <p:stCondLst>
                                    <p:cond delay="0"/>
                                  </p:stCondLst>
                                  <p:childTnLst>
                                    <p:animMotion origin="layout" path="M 1.38889E-6 -3.33333E-6 L 1.38889E-6 0.22199 " pathEditMode="relative" rAng="0" ptsTypes="AA">
                                      <p:cBhvr>
                                        <p:cTn id="35" dur="2000" fill="hold"/>
                                        <p:tgtEl>
                                          <p:spTgt spid="15"/>
                                        </p:tgtEl>
                                        <p:attrNameLst>
                                          <p:attrName>ppt_x</p:attrName>
                                          <p:attrName>ppt_y</p:attrName>
                                        </p:attrNameLst>
                                      </p:cBhvr>
                                      <p:rCtr x="0" y="11088"/>
                                    </p:animMotion>
                                  </p:childTnLst>
                                </p:cTn>
                              </p:par>
                              <p:par>
                                <p:cTn id="36" presetID="42" presetClass="path" presetSubtype="0" accel="50000" decel="50000" fill="hold" grpId="0" nodeType="withEffect">
                                  <p:stCondLst>
                                    <p:cond delay="0"/>
                                  </p:stCondLst>
                                  <p:childTnLst>
                                    <p:animMotion origin="layout" path="M -4.16667E-6 1.85185E-6 L 0.00261 0.23426 " pathEditMode="relative" rAng="0" ptsTypes="AA">
                                      <p:cBhvr>
                                        <p:cTn id="37" dur="2000" fill="hold"/>
                                        <p:tgtEl>
                                          <p:spTgt spid="12"/>
                                        </p:tgtEl>
                                        <p:attrNameLst>
                                          <p:attrName>ppt_x</p:attrName>
                                          <p:attrName>ppt_y</p:attrName>
                                        </p:attrNameLst>
                                      </p:cBhvr>
                                      <p:rCtr x="122" y="11713"/>
                                    </p:animMotion>
                                  </p:childTnLst>
                                </p:cTn>
                              </p:par>
                              <p:par>
                                <p:cTn id="38" presetID="42" presetClass="path" presetSubtype="0" accel="50000" decel="50000" fill="hold" grpId="0" nodeType="withEffect">
                                  <p:stCondLst>
                                    <p:cond delay="0"/>
                                  </p:stCondLst>
                                  <p:childTnLst>
                                    <p:animMotion origin="layout" path="M -4.16667E-6 4.81481E-6 L -0.01163 0.18009 " pathEditMode="relative" rAng="0" ptsTypes="AA">
                                      <p:cBhvr>
                                        <p:cTn id="39" dur="2000" fill="hold"/>
                                        <p:tgtEl>
                                          <p:spTgt spid="20"/>
                                        </p:tgtEl>
                                        <p:attrNameLst>
                                          <p:attrName>ppt_x</p:attrName>
                                          <p:attrName>ppt_y</p:attrName>
                                        </p:attrNameLst>
                                      </p:cBhvr>
                                      <p:rCtr x="-590" y="9005"/>
                                    </p:animMotion>
                                  </p:childTnLst>
                                </p:cTn>
                              </p:par>
                              <p:par>
                                <p:cTn id="40" presetID="42" presetClass="path" presetSubtype="0" accel="50000" decel="50000" fill="hold" grpId="0" nodeType="withEffect">
                                  <p:stCondLst>
                                    <p:cond delay="0"/>
                                  </p:stCondLst>
                                  <p:childTnLst>
                                    <p:animMotion origin="layout" path="M 4.72222E-6 2.59259E-6 L 0.00173 0.2044 " pathEditMode="relative" rAng="0" ptsTypes="AA">
                                      <p:cBhvr>
                                        <p:cTn id="41" dur="2000" fill="hold"/>
                                        <p:tgtEl>
                                          <p:spTgt spid="16"/>
                                        </p:tgtEl>
                                        <p:attrNameLst>
                                          <p:attrName>ppt_x</p:attrName>
                                          <p:attrName>ppt_y</p:attrName>
                                        </p:attrNameLst>
                                      </p:cBhvr>
                                      <p:rCtr x="87" y="10208"/>
                                    </p:animMotion>
                                  </p:childTnLst>
                                </p:cTn>
                              </p:par>
                              <p:par>
                                <p:cTn id="42" presetID="42" presetClass="path" presetSubtype="0" accel="50000" decel="50000" fill="hold" grpId="0" nodeType="withEffect">
                                  <p:stCondLst>
                                    <p:cond delay="0"/>
                                  </p:stCondLst>
                                  <p:childTnLst>
                                    <p:animMotion origin="layout" path="M 1.38778E-17 2.77556E-17 L -0.02153 0.21759 " pathEditMode="relative" rAng="0" ptsTypes="AA">
                                      <p:cBhvr>
                                        <p:cTn id="43" dur="2000" fill="hold"/>
                                        <p:tgtEl>
                                          <p:spTgt spid="23"/>
                                        </p:tgtEl>
                                        <p:attrNameLst>
                                          <p:attrName>ppt_x</p:attrName>
                                          <p:attrName>ppt_y</p:attrName>
                                        </p:attrNameLst>
                                      </p:cBhvr>
                                      <p:rCtr x="-1076" y="10880"/>
                                    </p:animMotion>
                                  </p:childTnLst>
                                </p:cTn>
                              </p:par>
                              <p:par>
                                <p:cTn id="44" presetID="42" presetClass="path" presetSubtype="0" accel="50000" decel="50000" fill="hold" grpId="0" nodeType="withEffect">
                                  <p:stCondLst>
                                    <p:cond delay="0"/>
                                  </p:stCondLst>
                                  <p:childTnLst>
                                    <p:animMotion origin="layout" path="M 4.44444E-6 2.22222E-6 L -0.01164 0.22222 " pathEditMode="relative" rAng="0" ptsTypes="AA">
                                      <p:cBhvr>
                                        <p:cTn id="45" dur="2000" fill="hold"/>
                                        <p:tgtEl>
                                          <p:spTgt spid="24"/>
                                        </p:tgtEl>
                                        <p:attrNameLst>
                                          <p:attrName>ppt_x</p:attrName>
                                          <p:attrName>ppt_y</p:attrName>
                                        </p:attrNameLst>
                                      </p:cBhvr>
                                      <p:rCtr x="-590" y="11111"/>
                                    </p:animMotion>
                                  </p:childTnLst>
                                </p:cTn>
                              </p:par>
                              <p:par>
                                <p:cTn id="46" presetID="42" presetClass="path" presetSubtype="0" accel="50000" decel="50000" fill="hold" grpId="0" nodeType="withEffect">
                                  <p:stCondLst>
                                    <p:cond delay="0"/>
                                  </p:stCondLst>
                                  <p:childTnLst>
                                    <p:animMotion origin="layout" path="M 3.33333E-6 3.33333E-6 L 0.01909 0.20995 " pathEditMode="relative" rAng="0" ptsTypes="AA">
                                      <p:cBhvr>
                                        <p:cTn id="47" dur="2000" fill="hold"/>
                                        <p:tgtEl>
                                          <p:spTgt spid="14"/>
                                        </p:tgtEl>
                                        <p:attrNameLst>
                                          <p:attrName>ppt_x</p:attrName>
                                          <p:attrName>ppt_y</p:attrName>
                                        </p:attrNameLst>
                                      </p:cBhvr>
                                      <p:rCtr x="955" y="10486"/>
                                    </p:animMotion>
                                  </p:childTnLst>
                                </p:cTn>
                              </p:par>
                              <p:par>
                                <p:cTn id="48" presetID="42" presetClass="path" presetSubtype="0" accel="50000" decel="50000" fill="hold" grpId="0" nodeType="withEffect">
                                  <p:stCondLst>
                                    <p:cond delay="0"/>
                                  </p:stCondLst>
                                  <p:childTnLst>
                                    <p:animMotion origin="layout" path="M -2.77778E-6 4.44444E-6 L -0.00087 0.1456 " pathEditMode="relative" rAng="0" ptsTypes="AA">
                                      <p:cBhvr>
                                        <p:cTn id="49" dur="2000" fill="hold"/>
                                        <p:tgtEl>
                                          <p:spTgt spid="25"/>
                                        </p:tgtEl>
                                        <p:attrNameLst>
                                          <p:attrName>ppt_x</p:attrName>
                                          <p:attrName>ppt_y</p:attrName>
                                        </p:attrNameLst>
                                      </p:cBhvr>
                                      <p:rCtr x="-52" y="7269"/>
                                    </p:animMotion>
                                  </p:childTnLst>
                                </p:cTn>
                              </p:par>
                              <p:par>
                                <p:cTn id="50" presetID="42" presetClass="path" presetSubtype="0" accel="50000" decel="50000" fill="hold" grpId="0" nodeType="withEffect">
                                  <p:stCondLst>
                                    <p:cond delay="0"/>
                                  </p:stCondLst>
                                  <p:childTnLst>
                                    <p:animMotion origin="layout" path="M 5.55556E-7 2.22222E-6 L 0.01371 0.13588 " pathEditMode="relative" rAng="0" ptsTypes="AA">
                                      <p:cBhvr>
                                        <p:cTn id="51" dur="2000" fill="hold"/>
                                        <p:tgtEl>
                                          <p:spTgt spid="28"/>
                                        </p:tgtEl>
                                        <p:attrNameLst>
                                          <p:attrName>ppt_x</p:attrName>
                                          <p:attrName>ppt_y</p:attrName>
                                        </p:attrNameLst>
                                      </p:cBhvr>
                                      <p:rCtr x="677" y="6782"/>
                                    </p:animMotion>
                                  </p:childTnLst>
                                </p:cTn>
                              </p:par>
                              <p:par>
                                <p:cTn id="52" presetID="42" presetClass="path" presetSubtype="0" accel="50000" decel="50000" fill="hold" grpId="0" nodeType="withEffect">
                                  <p:stCondLst>
                                    <p:cond delay="0"/>
                                  </p:stCondLst>
                                  <p:childTnLst>
                                    <p:animMotion origin="layout" path="M -1.94444E-6 3.7037E-6 L -0.00555 0.21157 " pathEditMode="relative" rAng="0" ptsTypes="AA">
                                      <p:cBhvr>
                                        <p:cTn id="53" dur="2000" fill="hold"/>
                                        <p:tgtEl>
                                          <p:spTgt spid="26"/>
                                        </p:tgtEl>
                                        <p:attrNameLst>
                                          <p:attrName>ppt_x</p:attrName>
                                          <p:attrName>ppt_y</p:attrName>
                                        </p:attrNameLst>
                                      </p:cBhvr>
                                      <p:rCtr x="-278" y="10579"/>
                                    </p:animMotion>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31"/>
                                        </p:tgtEl>
                                      </p:cBhvr>
                                      <p:by x="150000" y="150000"/>
                                    </p:animScale>
                                  </p:childTnLst>
                                </p:cTn>
                              </p:par>
                              <p:par>
                                <p:cTn id="61" presetID="6" presetClass="emph" presetSubtype="0" fill="hold" grpId="0" nodeType="withEffect">
                                  <p:stCondLst>
                                    <p:cond delay="0"/>
                                  </p:stCondLst>
                                  <p:childTnLst>
                                    <p:animScale>
                                      <p:cBhvr>
                                        <p:cTn id="62" dur="2000" fill="hold"/>
                                        <p:tgtEl>
                                          <p:spTgt spid="30"/>
                                        </p:tgtEl>
                                      </p:cBhvr>
                                      <p:by x="150000" y="150000"/>
                                    </p:animScale>
                                  </p:childTnLst>
                                </p:cTn>
                              </p:par>
                              <p:par>
                                <p:cTn id="63" presetID="6" presetClass="emph" presetSubtype="0" fill="hold" grpId="0" nodeType="withEffect">
                                  <p:stCondLst>
                                    <p:cond delay="0"/>
                                  </p:stCondLst>
                                  <p:childTnLst>
                                    <p:animScale>
                                      <p:cBhvr>
                                        <p:cTn id="64" dur="2000" fill="hold"/>
                                        <p:tgtEl>
                                          <p:spTgt spid="34"/>
                                        </p:tgtEl>
                                      </p:cBhvr>
                                      <p:by x="150000" y="150000"/>
                                    </p:animScale>
                                  </p:childTnLst>
                                </p:cTn>
                              </p:par>
                              <p:par>
                                <p:cTn id="65" presetID="6" presetClass="emph" presetSubtype="0" fill="hold" grpId="0" nodeType="withEffect">
                                  <p:stCondLst>
                                    <p:cond delay="0"/>
                                  </p:stCondLst>
                                  <p:childTnLst>
                                    <p:animScale>
                                      <p:cBhvr>
                                        <p:cTn id="66" dur="2000" fill="hold"/>
                                        <p:tgtEl>
                                          <p:spTgt spid="33"/>
                                        </p:tgtEl>
                                      </p:cBhvr>
                                      <p:by x="150000" y="150000"/>
                                    </p:animScale>
                                  </p:childTnLst>
                                </p:cTn>
                              </p:par>
                              <p:par>
                                <p:cTn id="67" presetID="6" presetClass="emph" presetSubtype="0" fill="hold" grpId="0" nodeType="withEffect">
                                  <p:stCondLst>
                                    <p:cond delay="0"/>
                                  </p:stCondLst>
                                  <p:childTnLst>
                                    <p:animScale>
                                      <p:cBhvr>
                                        <p:cTn id="68" dur="2000" fill="hold"/>
                                        <p:tgtEl>
                                          <p:spTgt spid="32"/>
                                        </p:tgtEl>
                                      </p:cBhvr>
                                      <p:by x="150000" y="150000"/>
                                    </p:animScale>
                                  </p:childTnLst>
                                </p:cTn>
                              </p:par>
                              <p:par>
                                <p:cTn id="69" presetID="6" presetClass="emph" presetSubtype="0" fill="hold" grpId="0" nodeType="withEffect">
                                  <p:stCondLst>
                                    <p:cond delay="0"/>
                                  </p:stCondLst>
                                  <p:childTnLst>
                                    <p:animScale>
                                      <p:cBhvr>
                                        <p:cTn id="70" dur="2000" fill="hold"/>
                                        <p:tgtEl>
                                          <p:spTgt spid="35"/>
                                        </p:tgtEl>
                                      </p:cBhvr>
                                      <p:by x="150000" y="150000"/>
                                    </p:animScale>
                                  </p:childTnLst>
                                </p:cTn>
                              </p:par>
                              <p:par>
                                <p:cTn id="71" presetID="6" presetClass="emph" presetSubtype="0" fill="hold" grpId="0" nodeType="withEffect">
                                  <p:stCondLst>
                                    <p:cond delay="0"/>
                                  </p:stCondLst>
                                  <p:childTnLst>
                                    <p:animScale>
                                      <p:cBhvr>
                                        <p:cTn id="72" dur="2000" fill="hold"/>
                                        <p:tgtEl>
                                          <p:spTgt spid="37"/>
                                        </p:tgtEl>
                                      </p:cBhvr>
                                      <p:by x="150000" y="150000"/>
                                    </p:animScale>
                                  </p:childTnLst>
                                </p:cTn>
                              </p:par>
                              <p:par>
                                <p:cTn id="73" presetID="6" presetClass="emph" presetSubtype="0" fill="hold" grpId="0" nodeType="withEffect">
                                  <p:stCondLst>
                                    <p:cond delay="0"/>
                                  </p:stCondLst>
                                  <p:childTnLst>
                                    <p:animScale>
                                      <p:cBhvr>
                                        <p:cTn id="74" dur="2000" fill="hold"/>
                                        <p:tgtEl>
                                          <p:spTgt spid="38"/>
                                        </p:tgtEl>
                                      </p:cBhvr>
                                      <p:by x="150000" y="150000"/>
                                    </p:animScale>
                                  </p:childTnLst>
                                </p:cTn>
                              </p:par>
                              <p:par>
                                <p:cTn id="75" presetID="6" presetClass="emph" presetSubtype="0" fill="hold" grpId="0" nodeType="withEffect">
                                  <p:stCondLst>
                                    <p:cond delay="0"/>
                                  </p:stCondLst>
                                  <p:childTnLst>
                                    <p:animScale>
                                      <p:cBhvr>
                                        <p:cTn id="76" dur="2000" fill="hold"/>
                                        <p:tgtEl>
                                          <p:spTgt spid="36"/>
                                        </p:tgtEl>
                                      </p:cBhvr>
                                      <p:by x="150000" y="150000"/>
                                    </p:animScale>
                                  </p:childTnLst>
                                </p:cTn>
                              </p:par>
                              <p:par>
                                <p:cTn id="77" presetID="10"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5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1.11111E-6 1.48148E-6 L -0.03333 0.31852 " pathEditMode="relative" rAng="0" ptsTypes="AA">
                                      <p:cBhvr>
                                        <p:cTn id="88" dur="2000" fill="hold"/>
                                        <p:tgtEl>
                                          <p:spTgt spid="45"/>
                                        </p:tgtEl>
                                        <p:attrNameLst>
                                          <p:attrName>ppt_x</p:attrName>
                                          <p:attrName>ppt_y</p:attrName>
                                        </p:attrNameLst>
                                      </p:cBhvr>
                                      <p:rCtr x="-1667" y="15926"/>
                                    </p:animMotion>
                                  </p:childTnLst>
                                </p:cTn>
                              </p:par>
                              <p:par>
                                <p:cTn id="89" presetID="42" presetClass="path" presetSubtype="0" accel="50000" decel="50000" fill="hold" nodeType="withEffect">
                                  <p:stCondLst>
                                    <p:cond delay="0"/>
                                  </p:stCondLst>
                                  <p:childTnLst>
                                    <p:animMotion origin="layout" path="M 0 -4.81481E-6 L 0.02222 0.22593 " pathEditMode="relative" rAng="0" ptsTypes="AA">
                                      <p:cBhvr>
                                        <p:cTn id="90" dur="2000" fill="hold"/>
                                        <p:tgtEl>
                                          <p:spTgt spid="49"/>
                                        </p:tgtEl>
                                        <p:attrNameLst>
                                          <p:attrName>ppt_x</p:attrName>
                                          <p:attrName>ppt_y</p:attrName>
                                        </p:attrNameLst>
                                      </p:cBhvr>
                                      <p:rCtr x="1111" y="11296"/>
                                    </p:animMotion>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fade">
                                      <p:cBhvr>
                                        <p:cTn id="100" dur="500"/>
                                        <p:tgtEl>
                                          <p:spTgt spid="60"/>
                                        </p:tgtEl>
                                      </p:cBhvr>
                                    </p:animEffect>
                                  </p:childTnLst>
                                </p:cTn>
                              </p:par>
                            </p:childTnLst>
                          </p:cTn>
                        </p:par>
                        <p:par>
                          <p:cTn id="101" fill="hold">
                            <p:stCondLst>
                              <p:cond delay="2500"/>
                            </p:stCondLst>
                            <p:childTnLst>
                              <p:par>
                                <p:cTn id="102" presetID="10" presetClass="entr" presetSubtype="0"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100"/>
                                        <p:tgtEl>
                                          <p:spTgt spid="59"/>
                                        </p:tgtEl>
                                      </p:cBhvr>
                                    </p:animEffect>
                                  </p:childTnLst>
                                </p:cTn>
                              </p:par>
                            </p:childTnLst>
                          </p:cTn>
                        </p:par>
                        <p:par>
                          <p:cTn id="105" fill="hold">
                            <p:stCondLst>
                              <p:cond delay="3600"/>
                            </p:stCondLst>
                            <p:childTnLst>
                              <p:par>
                                <p:cTn id="106" presetID="10" presetClass="entr" presetSubtype="0" fill="hold" grpId="0" nodeType="after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childTnLst>
                          </p:cTn>
                        </p:par>
                        <p:par>
                          <p:cTn id="109" fill="hold">
                            <p:stCondLst>
                              <p:cond delay="4100"/>
                            </p:stCondLst>
                            <p:childTnLst>
                              <p:par>
                                <p:cTn id="110" presetID="10" presetClass="entr" presetSubtype="0" fill="hold" grpId="0" nodeType="after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P spid="59" grpId="0" animBg="1"/>
      <p:bldP spid="60" grpId="0" animBg="1"/>
      <p:bldP spid="61" grpId="0" animBg="1"/>
      <p:bldP spid="6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4</a:t>
            </a:r>
            <a:r>
              <a:rPr lang="fr-FR" sz="28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THE RANGE </a:t>
            </a:r>
            <a:endParaRPr lang="fr-FR" sz="1050" dirty="0" smtClean="0">
              <a:solidFill>
                <a:srgbClr val="FFFFFF"/>
              </a:solidFill>
              <a:latin typeface="Century Gothic" pitchFamily="34" charset="0"/>
              <a:ea typeface="ＭＳ Ｐゴシック" pitchFamily="34" charset="-128"/>
            </a:endParaRPr>
          </a:p>
        </p:txBody>
      </p:sp>
      <p:pic>
        <p:nvPicPr>
          <p:cNvPr id="27"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3"/>
          <p:cNvSpPr>
            <a:spLocks noChangeArrowheads="1"/>
          </p:cNvSpPr>
          <p:nvPr/>
        </p:nvSpPr>
        <p:spPr bwMode="auto">
          <a:xfrm>
            <a:off x="3310657" y="3470870"/>
            <a:ext cx="2740025"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HelveticaNeueLT Com 35 Th" charset="0"/>
              <a:ea typeface="ＭＳ Ｐゴシック" charset="0"/>
            </a:endParaRPr>
          </a:p>
        </p:txBody>
      </p:sp>
      <p:sp>
        <p:nvSpPr>
          <p:cNvPr id="29" name="Rectangle 4"/>
          <p:cNvSpPr>
            <a:spLocks noChangeArrowheads="1"/>
          </p:cNvSpPr>
          <p:nvPr/>
        </p:nvSpPr>
        <p:spPr bwMode="auto">
          <a:xfrm>
            <a:off x="3329707" y="4594820"/>
            <a:ext cx="2738438" cy="936625"/>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HelveticaNeueLT Com 35 Th" charset="0"/>
              <a:ea typeface="ＭＳ Ｐゴシック" charset="0"/>
            </a:endParaRPr>
          </a:p>
        </p:txBody>
      </p:sp>
      <p:pic>
        <p:nvPicPr>
          <p:cNvPr id="30" name="Picture 19"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770" y="347722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445" y="347722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0"/>
          <p:cNvSpPr txBox="1">
            <a:spLocks noChangeArrowheads="1"/>
          </p:cNvSpPr>
          <p:nvPr/>
        </p:nvSpPr>
        <p:spPr bwMode="auto">
          <a:xfrm rot="16200000">
            <a:off x="2650257" y="4851995"/>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a:solidFill>
                  <a:srgbClr val="FFFFFF"/>
                </a:solidFill>
                <a:latin typeface="HelveticaNeueLT Com 35 Th" charset="0"/>
                <a:ea typeface="ＭＳ Ｐゴシック" charset="0"/>
              </a:rPr>
              <a:t>RESULTS</a:t>
            </a:r>
          </a:p>
        </p:txBody>
      </p:sp>
      <p:sp>
        <p:nvSpPr>
          <p:cNvPr id="37" name="Text Box 41"/>
          <p:cNvSpPr txBox="1">
            <a:spLocks noChangeArrowheads="1"/>
          </p:cNvSpPr>
          <p:nvPr/>
        </p:nvSpPr>
        <p:spPr bwMode="auto">
          <a:xfrm rot="16200000">
            <a:off x="2650257" y="4078883"/>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dirty="0">
                <a:solidFill>
                  <a:srgbClr val="FFFFFF"/>
                </a:solidFill>
                <a:latin typeface="HelveticaNeueLT Com 35 Th" charset="0"/>
                <a:ea typeface="ＭＳ Ｐゴシック" charset="0"/>
              </a:rPr>
              <a:t>ACTION</a:t>
            </a:r>
          </a:p>
        </p:txBody>
      </p:sp>
      <p:sp>
        <p:nvSpPr>
          <p:cNvPr id="38" name="Text Box 32"/>
          <p:cNvSpPr txBox="1">
            <a:spLocks noChangeArrowheads="1"/>
          </p:cNvSpPr>
          <p:nvPr/>
        </p:nvSpPr>
        <p:spPr bwMode="auto">
          <a:xfrm>
            <a:off x="3363045" y="5533033"/>
            <a:ext cx="2538412" cy="3333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en-US" dirty="0" smtClean="0">
                <a:solidFill>
                  <a:srgbClr val="FFFFFF"/>
                </a:solidFill>
              </a:rPr>
              <a:t>Filler solution</a:t>
            </a:r>
          </a:p>
          <a:p>
            <a:pPr>
              <a:lnSpc>
                <a:spcPct val="50000"/>
              </a:lnSpc>
              <a:spcBef>
                <a:spcPct val="50000"/>
              </a:spcBef>
              <a:defRPr/>
            </a:pPr>
            <a:r>
              <a:rPr lang="en-US" dirty="0" smtClean="0">
                <a:solidFill>
                  <a:srgbClr val="FFFFFF"/>
                </a:solidFill>
              </a:rPr>
              <a:t>LR2412 (4%)</a:t>
            </a:r>
          </a:p>
        </p:txBody>
      </p:sp>
      <p:sp>
        <p:nvSpPr>
          <p:cNvPr id="39" name="Text Box 33"/>
          <p:cNvSpPr txBox="1">
            <a:spLocks noChangeArrowheads="1"/>
          </p:cNvSpPr>
          <p:nvPr/>
        </p:nvSpPr>
        <p:spPr bwMode="auto">
          <a:xfrm>
            <a:off x="3391620" y="3531195"/>
            <a:ext cx="2590800" cy="40005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defRPr/>
            </a:pPr>
            <a:r>
              <a:rPr lang="en-US" dirty="0" smtClean="0">
                <a:solidFill>
                  <a:srgbClr val="FFFFFF"/>
                </a:solidFill>
              </a:rPr>
              <a:t>INTENSE WRINKLE CORRECTOR &amp; ELASTICITY RESTORER</a:t>
            </a:r>
            <a:endParaRPr lang="fr-FR" sz="900" dirty="0" smtClean="0">
              <a:solidFill>
                <a:srgbClr val="FFFFFF"/>
              </a:solidFill>
            </a:endParaRPr>
          </a:p>
        </p:txBody>
      </p:sp>
      <p:sp>
        <p:nvSpPr>
          <p:cNvPr id="40" name="Text Box 34"/>
          <p:cNvSpPr txBox="1">
            <a:spLocks noChangeArrowheads="1"/>
          </p:cNvSpPr>
          <p:nvPr/>
        </p:nvSpPr>
        <p:spPr bwMode="auto">
          <a:xfrm>
            <a:off x="3363045" y="4661495"/>
            <a:ext cx="2609850" cy="40005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rgbClr val="FFFFFF"/>
                </a:solidFill>
              </a:rPr>
              <a:t>Corrected deep wrinkles – enhanced tonicity</a:t>
            </a:r>
          </a:p>
        </p:txBody>
      </p:sp>
      <p:sp>
        <p:nvSpPr>
          <p:cNvPr id="41" name="Text Box 35"/>
          <p:cNvSpPr txBox="1">
            <a:spLocks noChangeArrowheads="1"/>
          </p:cNvSpPr>
          <p:nvPr/>
        </p:nvSpPr>
        <p:spPr bwMode="auto">
          <a:xfrm>
            <a:off x="3363045" y="3942358"/>
            <a:ext cx="2692400" cy="7080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rgbClr val="FFFFFF"/>
                </a:solidFill>
              </a:rPr>
              <a:t>The efficacy of one hyaluronic acid injection to fight against:</a:t>
            </a:r>
          </a:p>
          <a:p>
            <a:pPr eaLnBrk="1" hangingPunct="1">
              <a:defRPr/>
            </a:pPr>
            <a:r>
              <a:rPr lang="en-US" dirty="0" smtClean="0">
                <a:solidFill>
                  <a:srgbClr val="FFFFFF"/>
                </a:solidFill>
              </a:rPr>
              <a:t>Deep wrinkles– Loss of volume and elasticity – Irregularities</a:t>
            </a:r>
          </a:p>
        </p:txBody>
      </p:sp>
      <p:pic>
        <p:nvPicPr>
          <p:cNvPr id="42" name="Picture 26" descr="plus">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857" y="6080720"/>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G:\DPLI_Commun_Helena_Rubinstein_PCI\Service\LIZZY\PRO FILLER\PACK DEF\Pack détouré\packshot déto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0020" y="2461220"/>
            <a:ext cx="3397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795" y="347087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356388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u="sng" dirty="0">
                <a:solidFill>
                  <a:srgbClr val="B5A692"/>
                </a:solidFill>
                <a:latin typeface="Century Gothic" pitchFamily="34" charset="0"/>
                <a:cs typeface="Arial" pitchFamily="34" charset="0"/>
              </a:rPr>
              <a:t>Re-PLASTY</a:t>
            </a:r>
          </a:p>
          <a:p>
            <a:pPr algn="dist" eaLnBrk="1" hangingPunct="1"/>
            <a:r>
              <a:rPr lang="en-US" sz="2400" dirty="0">
                <a:solidFill>
                  <a:srgbClr val="B5A692"/>
                </a:solidFill>
                <a:latin typeface="Century Gothic" pitchFamily="34" charset="0"/>
                <a:cs typeface="Arial" pitchFamily="34" charset="0"/>
              </a:rPr>
              <a:t>PRO FILLER</a:t>
            </a:r>
          </a:p>
        </p:txBody>
      </p:sp>
    </p:spTree>
    <p:extLst>
      <p:ext uri="{BB962C8B-B14F-4D97-AF65-F5344CB8AC3E}">
        <p14:creationId xmlns:p14="http://schemas.microsoft.com/office/powerpoint/2010/main" val="387726483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4</a:t>
            </a:r>
            <a:r>
              <a:rPr lang="fr-FR" sz="28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THE RANGE</a:t>
            </a:r>
            <a:endParaRPr lang="fr-FR" sz="1050" dirty="0" smtClean="0">
              <a:solidFill>
                <a:srgbClr val="FFFFFF"/>
              </a:solidFill>
              <a:latin typeface="Century Gothic" pitchFamily="34" charset="0"/>
              <a:ea typeface="ＭＳ Ｐゴシック" pitchFamily="34" charset="-128"/>
            </a:endParaRPr>
          </a:p>
        </p:txBody>
      </p:sp>
      <p:pic>
        <p:nvPicPr>
          <p:cNvPr id="24"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DPLI_Commun_Helena_Rubinstein_PCI\Service\LIZZY\PRO FILLER\PACK DEF\Pack détouré\packshot déto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020" y="2461220"/>
            <a:ext cx="3397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
          <p:cNvSpPr>
            <a:spLocks noChangeArrowheads="1"/>
          </p:cNvSpPr>
          <p:nvPr/>
        </p:nvSpPr>
        <p:spPr bwMode="auto">
          <a:xfrm>
            <a:off x="3327771" y="3470870"/>
            <a:ext cx="2921000"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HelveticaNeueLT Com 35 Th" charset="0"/>
              <a:ea typeface="ＭＳ Ｐゴシック" charset="0"/>
            </a:endParaRPr>
          </a:p>
        </p:txBody>
      </p:sp>
      <p:pic>
        <p:nvPicPr>
          <p:cNvPr id="30" name="Picture 19"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884" y="347722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771" y="347722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1"/>
          <p:cNvSpPr txBox="1">
            <a:spLocks noChangeArrowheads="1"/>
          </p:cNvSpPr>
          <p:nvPr/>
        </p:nvSpPr>
        <p:spPr bwMode="auto">
          <a:xfrm>
            <a:off x="3381746" y="3975695"/>
            <a:ext cx="2916238" cy="116998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rgbClr val="FFFFFF"/>
                </a:solidFill>
              </a:rPr>
              <a:t>- FILLER SOLUTION</a:t>
            </a:r>
          </a:p>
          <a:p>
            <a:pPr eaLnBrk="1" hangingPunct="1">
              <a:defRPr/>
            </a:pPr>
            <a:r>
              <a:rPr lang="en-US" dirty="0" smtClean="0">
                <a:solidFill>
                  <a:srgbClr val="FFFFFF"/>
                </a:solidFill>
              </a:rPr>
              <a:t>Hyaluronic Acid (high molecular weight)</a:t>
            </a:r>
          </a:p>
          <a:p>
            <a:pPr eaLnBrk="1" hangingPunct="1">
              <a:defRPr/>
            </a:pPr>
            <a:r>
              <a:rPr lang="en-US" dirty="0" smtClean="0">
                <a:solidFill>
                  <a:srgbClr val="FFFFFF"/>
                </a:solidFill>
              </a:rPr>
              <a:t>Hyaluronic Acid (low molecular weight)</a:t>
            </a:r>
          </a:p>
          <a:p>
            <a:pPr eaLnBrk="1" hangingPunct="1">
              <a:defRPr/>
            </a:pPr>
            <a:r>
              <a:rPr lang="en-US" dirty="0" err="1" smtClean="0">
                <a:solidFill>
                  <a:srgbClr val="FFFFFF"/>
                </a:solidFill>
              </a:rPr>
              <a:t>Galanga</a:t>
            </a:r>
            <a:r>
              <a:rPr lang="en-US" dirty="0" smtClean="0">
                <a:solidFill>
                  <a:srgbClr val="FFFFFF"/>
                </a:solidFill>
              </a:rPr>
              <a:t> extract</a:t>
            </a:r>
          </a:p>
          <a:p>
            <a:pPr eaLnBrk="1" hangingPunct="1">
              <a:defRPr/>
            </a:pPr>
            <a:r>
              <a:rPr lang="en-US" dirty="0" err="1" smtClean="0">
                <a:solidFill>
                  <a:srgbClr val="FFFFFF"/>
                </a:solidFill>
              </a:rPr>
              <a:t>Glycyrhizinic</a:t>
            </a:r>
            <a:r>
              <a:rPr lang="en-US" dirty="0" smtClean="0">
                <a:solidFill>
                  <a:srgbClr val="FFFFFF"/>
                </a:solidFill>
              </a:rPr>
              <a:t> Acid</a:t>
            </a:r>
          </a:p>
          <a:p>
            <a:pPr eaLnBrk="1" hangingPunct="1">
              <a:defRPr/>
            </a:pPr>
            <a:endParaRPr lang="en-US" dirty="0">
              <a:solidFill>
                <a:srgbClr val="FFFFFF"/>
              </a:solidFill>
            </a:endParaRPr>
          </a:p>
          <a:p>
            <a:pPr eaLnBrk="1" hangingPunct="1">
              <a:defRPr/>
            </a:pPr>
            <a:r>
              <a:rPr lang="en-US" dirty="0" smtClean="0">
                <a:solidFill>
                  <a:srgbClr val="FFFFFF"/>
                </a:solidFill>
              </a:rPr>
              <a:t>- LR2412 (4%)</a:t>
            </a:r>
            <a:endParaRPr lang="fr-FR" dirty="0" smtClean="0">
              <a:solidFill>
                <a:srgbClr val="FFFFFF"/>
              </a:solidFill>
            </a:endParaRPr>
          </a:p>
        </p:txBody>
      </p:sp>
      <p:sp>
        <p:nvSpPr>
          <p:cNvPr id="33" name="Text Box 34"/>
          <p:cNvSpPr txBox="1">
            <a:spLocks noChangeArrowheads="1"/>
          </p:cNvSpPr>
          <p:nvPr/>
        </p:nvSpPr>
        <p:spPr bwMode="auto">
          <a:xfrm rot="16200000">
            <a:off x="2667371" y="4704358"/>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a:solidFill>
                  <a:srgbClr val="FFFFFF"/>
                </a:solidFill>
                <a:latin typeface="HelveticaNeueLT Com 35 Th" charset="0"/>
                <a:ea typeface="ＭＳ Ｐゴシック" charset="0"/>
              </a:rPr>
              <a:t>TECHNOLOGY</a:t>
            </a:r>
          </a:p>
        </p:txBody>
      </p:sp>
      <p:sp>
        <p:nvSpPr>
          <p:cNvPr id="34" name="Text Box 33"/>
          <p:cNvSpPr txBox="1">
            <a:spLocks noChangeArrowheads="1"/>
          </p:cNvSpPr>
          <p:nvPr/>
        </p:nvSpPr>
        <p:spPr bwMode="auto">
          <a:xfrm>
            <a:off x="3408734" y="3531195"/>
            <a:ext cx="2590800" cy="40005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defRPr/>
            </a:pPr>
            <a:r>
              <a:rPr lang="en-US" dirty="0" smtClean="0">
                <a:solidFill>
                  <a:srgbClr val="FFFFFF"/>
                </a:solidFill>
              </a:rPr>
              <a:t>INTENSE WRINKLE CORRECTOR &amp; ELASTICITY RESTORER</a:t>
            </a:r>
            <a:endParaRPr lang="fr-FR" sz="900" dirty="0" smtClean="0">
              <a:solidFill>
                <a:srgbClr val="FFFFFF"/>
              </a:solidFill>
            </a:endParaRPr>
          </a:p>
        </p:txBody>
      </p:sp>
      <p:sp>
        <p:nvSpPr>
          <p:cNvPr id="37" name="Text Box 3"/>
          <p:cNvSpPr txBox="1">
            <a:spLocks noChangeArrowheads="1"/>
          </p:cNvSpPr>
          <p:nvPr/>
        </p:nvSpPr>
        <p:spPr bwMode="auto">
          <a:xfrm>
            <a:off x="356388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u="sng" dirty="0">
                <a:solidFill>
                  <a:srgbClr val="B5A692"/>
                </a:solidFill>
                <a:latin typeface="Century Gothic" pitchFamily="34" charset="0"/>
                <a:cs typeface="Arial" pitchFamily="34" charset="0"/>
              </a:rPr>
              <a:t>Re-PLASTY</a:t>
            </a:r>
          </a:p>
          <a:p>
            <a:pPr algn="dist" eaLnBrk="1" hangingPunct="1"/>
            <a:r>
              <a:rPr lang="en-US" sz="2400" dirty="0">
                <a:solidFill>
                  <a:srgbClr val="B5A692"/>
                </a:solidFill>
                <a:latin typeface="Century Gothic" pitchFamily="34" charset="0"/>
                <a:cs typeface="Arial" pitchFamily="34" charset="0"/>
              </a:rPr>
              <a:t>PRO FILLER</a:t>
            </a:r>
          </a:p>
        </p:txBody>
      </p:sp>
    </p:spTree>
    <p:extLst>
      <p:ext uri="{BB962C8B-B14F-4D97-AF65-F5344CB8AC3E}">
        <p14:creationId xmlns:p14="http://schemas.microsoft.com/office/powerpoint/2010/main" val="6985165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4</a:t>
            </a:r>
            <a:r>
              <a:rPr lang="fr-FR" sz="28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PRO FILLER                        </a:t>
            </a:r>
            <a:r>
              <a:rPr lang="fr-FR" sz="1600" dirty="0" smtClean="0">
                <a:solidFill>
                  <a:srgbClr val="FFFFFF"/>
                </a:solidFill>
                <a:latin typeface="Century Gothic" pitchFamily="34" charset="0"/>
                <a:ea typeface="ＭＳ Ｐゴシック" pitchFamily="34" charset="-128"/>
              </a:rPr>
              <a:t>TEST RESULTS</a:t>
            </a:r>
            <a:endParaRPr lang="fr-FR" sz="1050" dirty="0" smtClean="0">
              <a:solidFill>
                <a:srgbClr val="FFFFFF"/>
              </a:solidFill>
              <a:latin typeface="Century Gothic" pitchFamily="34" charset="0"/>
              <a:ea typeface="ＭＳ Ｐゴシック" pitchFamily="34" charset="-128"/>
            </a:endParaRPr>
          </a:p>
        </p:txBody>
      </p:sp>
      <p:sp>
        <p:nvSpPr>
          <p:cNvPr id="2" name="Rectangle 1"/>
          <p:cNvSpPr/>
          <p:nvPr/>
        </p:nvSpPr>
        <p:spPr>
          <a:xfrm>
            <a:off x="827584" y="3358733"/>
            <a:ext cx="7619439" cy="646331"/>
          </a:xfrm>
          <a:prstGeom prst="rect">
            <a:avLst/>
          </a:prstGeom>
        </p:spPr>
        <p:txBody>
          <a:bodyPr wrap="square">
            <a:spAutoFit/>
          </a:bodyPr>
          <a:lstStyle/>
          <a:p>
            <a:pPr algn="ctr"/>
            <a:r>
              <a:rPr lang="en-US" dirty="0">
                <a:solidFill>
                  <a:schemeClr val="bg1"/>
                </a:solidFill>
                <a:latin typeface="Century Gothic" pitchFamily="34" charset="0"/>
              </a:rPr>
              <a:t>EFFECT OF Re-PLASTY PRO-FILLER</a:t>
            </a:r>
          </a:p>
          <a:p>
            <a:pPr algn="ctr"/>
            <a:r>
              <a:rPr lang="en-US" dirty="0">
                <a:solidFill>
                  <a:schemeClr val="bg1"/>
                </a:solidFill>
                <a:latin typeface="Century Gothic" pitchFamily="34" charset="0"/>
              </a:rPr>
              <a:t>ON THE </a:t>
            </a:r>
            <a:r>
              <a:rPr lang="en-US" dirty="0" smtClean="0">
                <a:solidFill>
                  <a:schemeClr val="bg1"/>
                </a:solidFill>
                <a:latin typeface="Century Gothic" pitchFamily="34" charset="0"/>
              </a:rPr>
              <a:t>APPEARANCE OF WRINKLES AFTER </a:t>
            </a:r>
            <a:r>
              <a:rPr lang="en-US" dirty="0">
                <a:solidFill>
                  <a:schemeClr val="bg1"/>
                </a:solidFill>
                <a:latin typeface="Century Gothic" pitchFamily="34" charset="0"/>
              </a:rPr>
              <a:t>4 WEEKS</a:t>
            </a:r>
            <a:endParaRPr lang="fr-FR" dirty="0">
              <a:solidFill>
                <a:schemeClr val="bg1"/>
              </a:solidFill>
              <a:latin typeface="Century Gothic" pitchFamily="34" charset="0"/>
            </a:endParaRPr>
          </a:p>
        </p:txBody>
      </p:sp>
      <p:sp>
        <p:nvSpPr>
          <p:cNvPr id="3" name="Rectangle 2"/>
          <p:cNvSpPr/>
          <p:nvPr/>
        </p:nvSpPr>
        <p:spPr>
          <a:xfrm>
            <a:off x="-180528" y="5693186"/>
            <a:ext cx="2014421" cy="523220"/>
          </a:xfrm>
          <a:prstGeom prst="rect">
            <a:avLst/>
          </a:prstGeom>
        </p:spPr>
        <p:txBody>
          <a:bodyPr wrap="square">
            <a:spAutoFit/>
          </a:bodyPr>
          <a:lstStyle/>
          <a:p>
            <a:pPr algn="ctr"/>
            <a:r>
              <a:rPr lang="fr-FR" sz="1400" dirty="0" err="1">
                <a:solidFill>
                  <a:schemeClr val="bg1"/>
                </a:solidFill>
                <a:latin typeface="Century Gothic" pitchFamily="34" charset="0"/>
              </a:rPr>
              <a:t>Wrinkles</a:t>
            </a:r>
            <a:r>
              <a:rPr lang="fr-FR" sz="1400" dirty="0">
                <a:solidFill>
                  <a:schemeClr val="bg1"/>
                </a:solidFill>
                <a:latin typeface="Century Gothic" pitchFamily="34" charset="0"/>
              </a:rPr>
              <a:t> </a:t>
            </a:r>
            <a:r>
              <a:rPr lang="fr-FR" sz="1400" dirty="0" err="1">
                <a:solidFill>
                  <a:schemeClr val="bg1"/>
                </a:solidFill>
                <a:latin typeface="Century Gothic" pitchFamily="34" charset="0"/>
              </a:rPr>
              <a:t>before</a:t>
            </a:r>
            <a:r>
              <a:rPr lang="fr-FR" sz="1400" dirty="0">
                <a:solidFill>
                  <a:schemeClr val="bg1"/>
                </a:solidFill>
                <a:latin typeface="Century Gothic" pitchFamily="34" charset="0"/>
              </a:rPr>
              <a:t> </a:t>
            </a:r>
            <a:r>
              <a:rPr lang="fr-FR" sz="1400" dirty="0" smtClean="0">
                <a:solidFill>
                  <a:schemeClr val="bg1"/>
                </a:solidFill>
                <a:latin typeface="Century Gothic" pitchFamily="34" charset="0"/>
              </a:rPr>
              <a:t>application (T0</a:t>
            </a:r>
            <a:r>
              <a:rPr lang="fr-FR" sz="1400" dirty="0">
                <a:solidFill>
                  <a:schemeClr val="bg1"/>
                </a:solidFill>
                <a:latin typeface="Century Gothic" pitchFamily="34" charset="0"/>
              </a:rPr>
              <a:t>)</a:t>
            </a:r>
          </a:p>
        </p:txBody>
      </p:sp>
      <p:sp>
        <p:nvSpPr>
          <p:cNvPr id="4" name="Rectangle 3"/>
          <p:cNvSpPr/>
          <p:nvPr/>
        </p:nvSpPr>
        <p:spPr>
          <a:xfrm>
            <a:off x="450755" y="6372036"/>
            <a:ext cx="8801765" cy="369332"/>
          </a:xfrm>
          <a:prstGeom prst="rect">
            <a:avLst/>
          </a:prstGeom>
        </p:spPr>
        <p:txBody>
          <a:bodyPr wrap="square">
            <a:spAutoFit/>
          </a:bodyPr>
          <a:lstStyle/>
          <a:p>
            <a:pPr algn="just"/>
            <a:r>
              <a:rPr lang="en-US" dirty="0">
                <a:solidFill>
                  <a:schemeClr val="bg1"/>
                </a:solidFill>
                <a:latin typeface="Century Gothic" pitchFamily="34" charset="0"/>
              </a:rPr>
              <a:t>4 weeks after application of </a:t>
            </a:r>
            <a:r>
              <a:rPr lang="en-US" dirty="0" smtClean="0">
                <a:solidFill>
                  <a:schemeClr val="bg1"/>
                </a:solidFill>
                <a:latin typeface="Century Gothic" pitchFamily="34" charset="0"/>
              </a:rPr>
              <a:t>PRO-FILLER, the </a:t>
            </a:r>
            <a:r>
              <a:rPr lang="en-US" dirty="0">
                <a:solidFill>
                  <a:schemeClr val="bg1"/>
                </a:solidFill>
                <a:latin typeface="Century Gothic" pitchFamily="34" charset="0"/>
              </a:rPr>
              <a:t>skin surface is visibly smoother</a:t>
            </a:r>
          </a:p>
        </p:txBody>
      </p:sp>
      <p:sp>
        <p:nvSpPr>
          <p:cNvPr id="5" name="Rectangle 4"/>
          <p:cNvSpPr/>
          <p:nvPr/>
        </p:nvSpPr>
        <p:spPr>
          <a:xfrm>
            <a:off x="2411760" y="2350621"/>
            <a:ext cx="4572000" cy="646331"/>
          </a:xfrm>
          <a:prstGeom prst="rect">
            <a:avLst/>
          </a:prstGeom>
        </p:spPr>
        <p:txBody>
          <a:bodyPr>
            <a:spAutoFit/>
          </a:bodyPr>
          <a:lstStyle/>
          <a:p>
            <a:pPr algn="ctr"/>
            <a:r>
              <a:rPr lang="en-US" dirty="0" smtClean="0">
                <a:solidFill>
                  <a:srgbClr val="FFFFFF"/>
                </a:solidFill>
                <a:latin typeface="Century Gothic" pitchFamily="34" charset="0"/>
              </a:rPr>
              <a:t>THE COSMETIC ALTERNATIVE</a:t>
            </a:r>
            <a:endParaRPr lang="en-US" dirty="0">
              <a:solidFill>
                <a:srgbClr val="FFFFFF"/>
              </a:solidFill>
              <a:latin typeface="Century Gothic" pitchFamily="34" charset="0"/>
            </a:endParaRPr>
          </a:p>
          <a:p>
            <a:pPr algn="ctr"/>
            <a:r>
              <a:rPr lang="en-US" dirty="0" smtClean="0">
                <a:solidFill>
                  <a:srgbClr val="FFFFFF"/>
                </a:solidFill>
                <a:latin typeface="Century Gothic" pitchFamily="34" charset="0"/>
              </a:rPr>
              <a:t>TO A HYALURONIC ACID INJECTION </a:t>
            </a:r>
            <a:endParaRPr lang="fr-FR" dirty="0">
              <a:solidFill>
                <a:srgbClr val="FFFFFF"/>
              </a:solidFill>
              <a:latin typeface="Century Gothic" pitchFamily="34" charset="0"/>
            </a:endParaRPr>
          </a:p>
        </p:txBody>
      </p:sp>
      <p:sp>
        <p:nvSpPr>
          <p:cNvPr id="25" name="Rectangle 24"/>
          <p:cNvSpPr/>
          <p:nvPr/>
        </p:nvSpPr>
        <p:spPr>
          <a:xfrm>
            <a:off x="2051720" y="5692606"/>
            <a:ext cx="2069797" cy="523220"/>
          </a:xfrm>
          <a:prstGeom prst="rect">
            <a:avLst/>
          </a:prstGeom>
        </p:spPr>
        <p:txBody>
          <a:bodyPr wrap="none">
            <a:spAutoFit/>
          </a:bodyPr>
          <a:lstStyle/>
          <a:p>
            <a:pPr algn="ctr"/>
            <a:r>
              <a:rPr lang="en-US" sz="1400" dirty="0">
                <a:solidFill>
                  <a:schemeClr val="bg1"/>
                </a:solidFill>
                <a:latin typeface="Century Gothic" pitchFamily="34" charset="0"/>
              </a:rPr>
              <a:t>Wrinkles after 4 weeks</a:t>
            </a:r>
          </a:p>
          <a:p>
            <a:pPr algn="ctr"/>
            <a:r>
              <a:rPr lang="en-US" sz="1400" dirty="0">
                <a:solidFill>
                  <a:schemeClr val="bg1"/>
                </a:solidFill>
                <a:latin typeface="Century Gothic" pitchFamily="34" charset="0"/>
              </a:rPr>
              <a:t>of application</a:t>
            </a:r>
            <a:endParaRPr lang="fr-FR" sz="1400" dirty="0">
              <a:solidFill>
                <a:schemeClr val="bg1"/>
              </a:solidFill>
              <a:latin typeface="Century Gothic" pitchFamily="34" charset="0"/>
            </a:endParaRPr>
          </a:p>
        </p:txBody>
      </p:sp>
      <p:sp>
        <p:nvSpPr>
          <p:cNvPr id="6" name="Flèche droite 5"/>
          <p:cNvSpPr/>
          <p:nvPr/>
        </p:nvSpPr>
        <p:spPr>
          <a:xfrm>
            <a:off x="1547664" y="4900518"/>
            <a:ext cx="567670" cy="432048"/>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pic>
        <p:nvPicPr>
          <p:cNvPr id="13"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519328"/>
            <a:ext cx="1376260" cy="11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8996" y="4519328"/>
            <a:ext cx="1376260" cy="11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
          <p:cNvSpPr txBox="1">
            <a:spLocks noChangeArrowheads="1"/>
          </p:cNvSpPr>
          <p:nvPr/>
        </p:nvSpPr>
        <p:spPr bwMode="auto">
          <a:xfrm>
            <a:off x="3563888"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u="sng" dirty="0">
                <a:solidFill>
                  <a:srgbClr val="B5A692"/>
                </a:solidFill>
                <a:latin typeface="Century Gothic" pitchFamily="34" charset="0"/>
                <a:cs typeface="Arial" pitchFamily="34" charset="0"/>
              </a:rPr>
              <a:t>Re-PLASTY</a:t>
            </a:r>
          </a:p>
          <a:p>
            <a:pPr algn="dist" eaLnBrk="1" hangingPunct="1"/>
            <a:r>
              <a:rPr lang="en-US" sz="2400" dirty="0">
                <a:solidFill>
                  <a:srgbClr val="B5A692"/>
                </a:solidFill>
                <a:latin typeface="Century Gothic" pitchFamily="34" charset="0"/>
                <a:cs typeface="Arial" pitchFamily="34" charset="0"/>
              </a:rPr>
              <a:t>PRO FILLER</a:t>
            </a:r>
          </a:p>
        </p:txBody>
      </p:sp>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0040" y="4727802"/>
            <a:ext cx="1953838" cy="90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2749" y="4727801"/>
            <a:ext cx="1941433" cy="8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8"/>
          <p:cNvSpPr txBox="1">
            <a:spLocks noChangeArrowheads="1"/>
          </p:cNvSpPr>
          <p:nvPr/>
        </p:nvSpPr>
        <p:spPr bwMode="auto">
          <a:xfrm>
            <a:off x="4283968" y="5635987"/>
            <a:ext cx="22364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sz="300" smtClean="0">
              <a:solidFill>
                <a:srgbClr val="FFFFFF"/>
              </a:solidFill>
              <a:latin typeface="Century Gothic" pitchFamily="34" charset="0"/>
            </a:endParaRPr>
          </a:p>
          <a:p>
            <a:pPr eaLnBrk="1" hangingPunct="1"/>
            <a:r>
              <a:rPr lang="en-US" sz="1200" smtClean="0">
                <a:solidFill>
                  <a:srgbClr val="FFFFFF"/>
                </a:solidFill>
                <a:latin typeface="Century Gothic" pitchFamily="34" charset="0"/>
              </a:rPr>
              <a:t>Upper lip wrinkle before applicationT0</a:t>
            </a:r>
            <a:endParaRPr lang="en-US" sz="1200">
              <a:solidFill>
                <a:srgbClr val="FFFFFF"/>
              </a:solidFill>
              <a:latin typeface="Century Gothic" pitchFamily="34" charset="0"/>
            </a:endParaRPr>
          </a:p>
        </p:txBody>
      </p:sp>
      <p:sp>
        <p:nvSpPr>
          <p:cNvPr id="20" name="Text Box 8"/>
          <p:cNvSpPr txBox="1">
            <a:spLocks noChangeArrowheads="1"/>
          </p:cNvSpPr>
          <p:nvPr/>
        </p:nvSpPr>
        <p:spPr bwMode="auto">
          <a:xfrm>
            <a:off x="7131896" y="5635987"/>
            <a:ext cx="21206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sz="300" smtClean="0">
              <a:solidFill>
                <a:srgbClr val="FFFFFF"/>
              </a:solidFill>
              <a:latin typeface="Century Gothic" pitchFamily="34" charset="0"/>
            </a:endParaRPr>
          </a:p>
          <a:p>
            <a:pPr eaLnBrk="1" hangingPunct="1"/>
            <a:r>
              <a:rPr lang="en-US" sz="1200" smtClean="0">
                <a:solidFill>
                  <a:srgbClr val="FFFFFF"/>
                </a:solidFill>
                <a:latin typeface="Century Gothic" pitchFamily="34" charset="0"/>
              </a:rPr>
              <a:t>Upper lip wrinkle after 4 weeks of application</a:t>
            </a:r>
            <a:endParaRPr lang="en-US" sz="1200">
              <a:solidFill>
                <a:srgbClr val="FFFFFF"/>
              </a:solidFill>
              <a:latin typeface="Century Gothic" pitchFamily="34" charset="0"/>
            </a:endParaRPr>
          </a:p>
        </p:txBody>
      </p:sp>
      <p:sp>
        <p:nvSpPr>
          <p:cNvPr id="21" name="Text Box 8"/>
          <p:cNvSpPr txBox="1">
            <a:spLocks noChangeArrowheads="1"/>
          </p:cNvSpPr>
          <p:nvPr/>
        </p:nvSpPr>
        <p:spPr bwMode="auto">
          <a:xfrm>
            <a:off x="5724276" y="4288160"/>
            <a:ext cx="30241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fr-FR" sz="500" u="sng" dirty="0">
              <a:solidFill>
                <a:srgbClr val="FFFFFF"/>
              </a:solidFill>
              <a:latin typeface="Century Gothic" pitchFamily="34" charset="0"/>
            </a:endParaRPr>
          </a:p>
          <a:p>
            <a:pPr eaLnBrk="1" hangingPunct="1"/>
            <a:r>
              <a:rPr lang="fr-FR" sz="1600" b="1" dirty="0" smtClean="0">
                <a:solidFill>
                  <a:srgbClr val="FFFFFF"/>
                </a:solidFill>
                <a:latin typeface="Century Gothic" pitchFamily="34" charset="0"/>
              </a:rPr>
              <a:t>UPPER LIP WRINKLES</a:t>
            </a:r>
            <a:endParaRPr lang="fr-FR" sz="1600" b="1" dirty="0">
              <a:solidFill>
                <a:srgbClr val="FFFFFF"/>
              </a:solidFill>
              <a:latin typeface="Century Gothic" pitchFamily="34" charset="0"/>
            </a:endParaRPr>
          </a:p>
        </p:txBody>
      </p:sp>
      <p:sp>
        <p:nvSpPr>
          <p:cNvPr id="22" name="Text Box 8"/>
          <p:cNvSpPr txBox="1">
            <a:spLocks noChangeArrowheads="1"/>
          </p:cNvSpPr>
          <p:nvPr/>
        </p:nvSpPr>
        <p:spPr bwMode="auto">
          <a:xfrm>
            <a:off x="6302716" y="4784666"/>
            <a:ext cx="10775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fr-FR" sz="500" i="1" dirty="0">
              <a:solidFill>
                <a:srgbClr val="FFFFFF"/>
              </a:solidFill>
              <a:latin typeface="Century Gothic" pitchFamily="34" charset="0"/>
            </a:endParaRPr>
          </a:p>
          <a:p>
            <a:pPr eaLnBrk="1" hangingPunct="1"/>
            <a:r>
              <a:rPr lang="en-US" sz="1600" i="1" dirty="0" smtClean="0">
                <a:solidFill>
                  <a:srgbClr val="FFFFFF"/>
                </a:solidFill>
                <a:latin typeface="Century Gothic" pitchFamily="34" charset="0"/>
              </a:rPr>
              <a:t>-15.4%</a:t>
            </a:r>
            <a:endParaRPr lang="fr-FR" sz="1600" i="1" dirty="0">
              <a:solidFill>
                <a:srgbClr val="FFFFFF"/>
              </a:solidFill>
              <a:latin typeface="Century Gothic" pitchFamily="34" charset="0"/>
            </a:endParaRPr>
          </a:p>
        </p:txBody>
      </p:sp>
      <p:sp>
        <p:nvSpPr>
          <p:cNvPr id="23" name="Flèche droite 22"/>
          <p:cNvSpPr/>
          <p:nvPr/>
        </p:nvSpPr>
        <p:spPr>
          <a:xfrm>
            <a:off x="6444208" y="5128156"/>
            <a:ext cx="567670" cy="432048"/>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26" name="Text Box 8"/>
          <p:cNvSpPr txBox="1">
            <a:spLocks noChangeArrowheads="1"/>
          </p:cNvSpPr>
          <p:nvPr/>
        </p:nvSpPr>
        <p:spPr bwMode="auto">
          <a:xfrm>
            <a:off x="755724" y="4149080"/>
            <a:ext cx="3024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1600" b="1" dirty="0" smtClean="0">
                <a:solidFill>
                  <a:srgbClr val="FFFFFF"/>
                </a:solidFill>
                <a:latin typeface="Century Gothic" pitchFamily="34" charset="0"/>
              </a:rPr>
              <a:t>NASOLABIAL FOLDS</a:t>
            </a:r>
            <a:endParaRPr lang="fr-FR" sz="5400" b="1" dirty="0">
              <a:solidFill>
                <a:srgbClr val="FFFFFF"/>
              </a:solidFill>
              <a:latin typeface="Century Gothic" pitchFamily="34" charset="0"/>
            </a:endParaRPr>
          </a:p>
        </p:txBody>
      </p:sp>
    </p:spTree>
    <p:extLst>
      <p:ext uri="{BB962C8B-B14F-4D97-AF65-F5344CB8AC3E}">
        <p14:creationId xmlns:p14="http://schemas.microsoft.com/office/powerpoint/2010/main" val="2762816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139952" y="3068960"/>
            <a:ext cx="3744416" cy="1323439"/>
          </a:xfrm>
          <a:prstGeom prst="rect">
            <a:avLst/>
          </a:prstGeom>
          <a:noFill/>
        </p:spPr>
        <p:txBody>
          <a:bodyPr wrap="square" rtlCol="0">
            <a:spAutoFit/>
          </a:bodyPr>
          <a:lstStyle/>
          <a:p>
            <a:r>
              <a:rPr lang="fr-FR" sz="4000" b="1" dirty="0" smtClean="0">
                <a:solidFill>
                  <a:schemeClr val="bg1"/>
                </a:solidFill>
              </a:rPr>
              <a:t>THE EPIDERMIS </a:t>
            </a:r>
          </a:p>
          <a:p>
            <a:r>
              <a:rPr lang="fr-FR" sz="4000" b="1" dirty="0" smtClean="0">
                <a:solidFill>
                  <a:srgbClr val="FFFFFF"/>
                </a:solidFill>
              </a:rPr>
              <a:t> </a:t>
            </a:r>
            <a:endParaRPr lang="fr-FR" sz="4000" b="1" dirty="0">
              <a:solidFill>
                <a:srgbClr val="FFFFFF"/>
              </a:solidFill>
            </a:endParaRPr>
          </a:p>
        </p:txBody>
      </p:sp>
      <p:pic>
        <p:nvPicPr>
          <p:cNvPr id="4" name="Picture 2"/>
          <p:cNvPicPr>
            <a:picLocks noChangeAspect="1" noChangeArrowheads="1"/>
          </p:cNvPicPr>
          <p:nvPr/>
        </p:nvPicPr>
        <p:blipFill>
          <a:blip r:embed="rId3" cstate="print"/>
          <a:srcRect l="11341" t="14335" r="54652" b="19972"/>
          <a:stretch>
            <a:fillRect/>
          </a:stretch>
        </p:blipFill>
        <p:spPr bwMode="auto">
          <a:xfrm>
            <a:off x="251521" y="1916833"/>
            <a:ext cx="2798140" cy="337836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51521" y="1916833"/>
            <a:ext cx="2798140" cy="7920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6" name="Rectangle 5"/>
          <p:cNvSpPr/>
          <p:nvPr/>
        </p:nvSpPr>
        <p:spPr>
          <a:xfrm>
            <a:off x="1331640" y="5912405"/>
            <a:ext cx="7776864" cy="646331"/>
          </a:xfrm>
          <a:prstGeom prst="rect">
            <a:avLst/>
          </a:prstGeom>
        </p:spPr>
        <p:txBody>
          <a:bodyPr wrap="square">
            <a:spAutoFit/>
          </a:bodyPr>
          <a:lstStyle/>
          <a:p>
            <a:r>
              <a:rPr lang="fr-FR" dirty="0">
                <a:hlinkClick r:id="rId4"/>
              </a:rPr>
              <a:t>http://www.skin-science.fr/_int/_</a:t>
            </a:r>
            <a:r>
              <a:rPr lang="fr-FR" dirty="0" smtClean="0">
                <a:hlinkClick r:id="rId4"/>
              </a:rPr>
              <a:t>fr/SKIN3D/EN/index_droit.htm</a:t>
            </a:r>
            <a:endParaRPr lang="fr-FR" dirty="0" smtClean="0"/>
          </a:p>
          <a:p>
            <a:endParaRPr lang="fr-FR" dirty="0"/>
          </a:p>
        </p:txBody>
      </p:sp>
    </p:spTree>
    <p:extLst>
      <p:ext uri="{BB962C8B-B14F-4D97-AF65-F5344CB8AC3E}">
        <p14:creationId xmlns:p14="http://schemas.microsoft.com/office/powerpoint/2010/main" val="3799288551"/>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rodigy_replasty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489381"/>
            <a:ext cx="418616" cy="25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4- Re-PLASTY PRO FILLER                    </a:t>
            </a:r>
            <a:r>
              <a:rPr lang="fr-FR" sz="1600" dirty="0" smtClean="0">
                <a:solidFill>
                  <a:srgbClr val="FFFFFF"/>
                </a:solidFill>
                <a:latin typeface="Century Gothic" pitchFamily="34" charset="0"/>
                <a:ea typeface="ＭＳ Ｐゴシック" pitchFamily="34" charset="-128"/>
              </a:rPr>
              <a:t>ROUTINE / LINK SELLING</a:t>
            </a:r>
          </a:p>
        </p:txBody>
      </p:sp>
      <p:sp>
        <p:nvSpPr>
          <p:cNvPr id="6" name="ZoneTexte 5"/>
          <p:cNvSpPr txBox="1"/>
          <p:nvPr/>
        </p:nvSpPr>
        <p:spPr>
          <a:xfrm>
            <a:off x="1588964"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7" name="ZoneTexte 6"/>
          <p:cNvSpPr txBox="1"/>
          <p:nvPr/>
        </p:nvSpPr>
        <p:spPr>
          <a:xfrm>
            <a:off x="4283968"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8" name="ZoneTexte 7"/>
          <p:cNvSpPr txBox="1"/>
          <p:nvPr/>
        </p:nvSpPr>
        <p:spPr>
          <a:xfrm>
            <a:off x="6732240"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pic>
        <p:nvPicPr>
          <p:cNvPr id="9"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l="8572" t="16579" r="10562" b="10394"/>
          <a:stretch>
            <a:fillRect/>
          </a:stretch>
        </p:blipFill>
        <p:spPr bwMode="auto">
          <a:xfrm>
            <a:off x="7299816" y="4440963"/>
            <a:ext cx="1592664" cy="166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359693" y="2456589"/>
            <a:ext cx="2411413" cy="482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Century Gothic" pitchFamily="18" charset="0"/>
              </a:rPr>
              <a:t>MORNING AND</a:t>
            </a:r>
          </a:p>
          <a:p>
            <a:pPr algn="ctr" eaLnBrk="1" hangingPunct="1">
              <a:lnSpc>
                <a:spcPct val="80000"/>
              </a:lnSpc>
              <a:spcBef>
                <a:spcPts val="625"/>
              </a:spcBef>
            </a:pPr>
            <a:r>
              <a:rPr lang="fr-FR" sz="1200" b="0" i="0" dirty="0" smtClean="0">
                <a:solidFill>
                  <a:srgbClr val="FFFFFF"/>
                </a:solidFill>
                <a:latin typeface="Century Gothic" pitchFamily="18" charset="0"/>
              </a:rPr>
              <a:t> EVENING </a:t>
            </a:r>
          </a:p>
        </p:txBody>
      </p:sp>
      <p:sp>
        <p:nvSpPr>
          <p:cNvPr id="12" name="Text Box 3"/>
          <p:cNvSpPr txBox="1">
            <a:spLocks noChangeArrowheads="1"/>
          </p:cNvSpPr>
          <p:nvPr/>
        </p:nvSpPr>
        <p:spPr bwMode="auto">
          <a:xfrm>
            <a:off x="7175946" y="2456589"/>
            <a:ext cx="18605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EVENING </a:t>
            </a:r>
          </a:p>
        </p:txBody>
      </p:sp>
      <p:sp>
        <p:nvSpPr>
          <p:cNvPr id="13" name="Text Box 18"/>
          <p:cNvSpPr txBox="1">
            <a:spLocks noChangeArrowheads="1"/>
          </p:cNvSpPr>
          <p:nvPr/>
        </p:nvSpPr>
        <p:spPr bwMode="auto">
          <a:xfrm>
            <a:off x="2016572" y="2456589"/>
            <a:ext cx="2411412"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t>
            </a:r>
          </a:p>
        </p:txBody>
      </p:sp>
      <p:sp>
        <p:nvSpPr>
          <p:cNvPr id="14" name="Text Box 18"/>
          <p:cNvSpPr txBox="1">
            <a:spLocks noChangeArrowheads="1"/>
          </p:cNvSpPr>
          <p:nvPr/>
        </p:nvSpPr>
        <p:spPr bwMode="auto">
          <a:xfrm>
            <a:off x="4283968" y="2456589"/>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AND EVENING </a:t>
            </a:r>
          </a:p>
        </p:txBody>
      </p:sp>
      <p:pic>
        <p:nvPicPr>
          <p:cNvPr id="15" name="Picture 53" descr="MUST_H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3472451"/>
            <a:ext cx="648258" cy="6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0"/>
          <p:cNvSpPr>
            <a:spLocks noChangeArrowheads="1"/>
          </p:cNvSpPr>
          <p:nvPr/>
        </p:nvSpPr>
        <p:spPr bwMode="auto">
          <a:xfrm>
            <a:off x="8653338" y="4067133"/>
            <a:ext cx="31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2" pitchFamily="18" charset="2"/>
              </a:rPr>
              <a:t></a:t>
            </a:r>
          </a:p>
        </p:txBody>
      </p:sp>
      <p:sp>
        <p:nvSpPr>
          <p:cNvPr id="17" name="Rectangle 140"/>
          <p:cNvSpPr>
            <a:spLocks noChangeArrowheads="1"/>
          </p:cNvSpPr>
          <p:nvPr/>
        </p:nvSpPr>
        <p:spPr bwMode="auto">
          <a:xfrm>
            <a:off x="1093192" y="3165673"/>
            <a:ext cx="76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18" name="Rectangle 140"/>
          <p:cNvSpPr>
            <a:spLocks noChangeArrowheads="1"/>
          </p:cNvSpPr>
          <p:nvPr/>
        </p:nvSpPr>
        <p:spPr bwMode="auto">
          <a:xfrm>
            <a:off x="3563888" y="4431903"/>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19" name="Rectangle 140"/>
          <p:cNvSpPr>
            <a:spLocks noChangeArrowheads="1"/>
          </p:cNvSpPr>
          <p:nvPr/>
        </p:nvSpPr>
        <p:spPr bwMode="auto">
          <a:xfrm>
            <a:off x="5724128" y="3257483"/>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20" name="Text Box 4"/>
          <p:cNvSpPr txBox="1">
            <a:spLocks noChangeArrowheads="1"/>
          </p:cNvSpPr>
          <p:nvPr/>
        </p:nvSpPr>
        <p:spPr bwMode="auto">
          <a:xfrm>
            <a:off x="2267744" y="6045993"/>
            <a:ext cx="1860550" cy="922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MESOLIFT </a:t>
            </a:r>
          </a:p>
          <a:p>
            <a:pPr algn="ctr" eaLnBrk="1" hangingPunct="1">
              <a:lnSpc>
                <a:spcPct val="80000"/>
              </a:lnSpc>
              <a:spcBef>
                <a:spcPts val="625"/>
              </a:spcBef>
            </a:pPr>
            <a:r>
              <a:rPr lang="fr-FR" sz="1200" b="0" i="0" dirty="0" smtClean="0">
                <a:solidFill>
                  <a:srgbClr val="FFFFFF"/>
                </a:solidFill>
                <a:latin typeface="+mn-lt"/>
              </a:rPr>
              <a:t>OR </a:t>
            </a:r>
          </a:p>
          <a:p>
            <a:pPr algn="ctr" eaLnBrk="1" hangingPunct="1">
              <a:lnSpc>
                <a:spcPct val="80000"/>
              </a:lnSpc>
              <a:spcBef>
                <a:spcPts val="625"/>
              </a:spcBef>
            </a:pPr>
            <a:r>
              <a:rPr lang="fr-FR" sz="1200" b="0" i="0" dirty="0" smtClean="0">
                <a:solidFill>
                  <a:srgbClr val="FFFFFF"/>
                </a:solidFill>
                <a:latin typeface="+mn-lt"/>
              </a:rPr>
              <a:t>HD PEEL  CREAM</a:t>
            </a:r>
          </a:p>
          <a:p>
            <a:pPr algn="ctr" eaLnBrk="1" hangingPunct="1">
              <a:lnSpc>
                <a:spcPct val="80000"/>
              </a:lnSpc>
              <a:spcBef>
                <a:spcPts val="625"/>
              </a:spcBef>
            </a:pPr>
            <a:endParaRPr lang="fr-FR" sz="1200" dirty="0">
              <a:solidFill>
                <a:srgbClr val="FFFFFF"/>
              </a:solidFill>
              <a:latin typeface="+mn-lt"/>
              <a:cs typeface="Arial" pitchFamily="34" charset="0"/>
            </a:endParaRPr>
          </a:p>
        </p:txBody>
      </p:sp>
      <p:sp>
        <p:nvSpPr>
          <p:cNvPr id="21" name="Text Box 18"/>
          <p:cNvSpPr txBox="1">
            <a:spLocks noChangeArrowheads="1"/>
          </p:cNvSpPr>
          <p:nvPr/>
        </p:nvSpPr>
        <p:spPr bwMode="auto">
          <a:xfrm>
            <a:off x="-215677" y="6144872"/>
            <a:ext cx="24114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PRO FILLER</a:t>
            </a:r>
          </a:p>
          <a:p>
            <a:pPr algn="ctr" eaLnBrk="1" hangingPunct="1">
              <a:lnSpc>
                <a:spcPct val="80000"/>
              </a:lnSpc>
              <a:spcBef>
                <a:spcPts val="625"/>
              </a:spcBef>
            </a:pPr>
            <a:r>
              <a:rPr lang="fr-FR" sz="1200" b="0" i="0" dirty="0" smtClean="0">
                <a:solidFill>
                  <a:srgbClr val="FFFFFF"/>
                </a:solidFill>
                <a:latin typeface="+mn-lt"/>
              </a:rPr>
              <a:t>SERUM</a:t>
            </a:r>
          </a:p>
        </p:txBody>
      </p:sp>
      <p:sp>
        <p:nvSpPr>
          <p:cNvPr id="22" name="Text Box 18"/>
          <p:cNvSpPr txBox="1">
            <a:spLocks noChangeArrowheads="1"/>
          </p:cNvSpPr>
          <p:nvPr/>
        </p:nvSpPr>
        <p:spPr bwMode="auto">
          <a:xfrm>
            <a:off x="6985123" y="6144872"/>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a:t>
            </a:r>
          </a:p>
          <a:p>
            <a:pPr algn="ctr" eaLnBrk="1" hangingPunct="1">
              <a:lnSpc>
                <a:spcPct val="80000"/>
              </a:lnSpc>
              <a:spcBef>
                <a:spcPts val="625"/>
              </a:spcBef>
            </a:pPr>
            <a:r>
              <a:rPr lang="fr-FR" sz="1200" b="0" i="0" dirty="0" smtClean="0">
                <a:solidFill>
                  <a:srgbClr val="FFFFFF"/>
                </a:solidFill>
                <a:latin typeface="+mn-lt"/>
              </a:rPr>
              <a:t>AGE RECOVERY</a:t>
            </a:r>
          </a:p>
        </p:txBody>
      </p:sp>
      <p:sp>
        <p:nvSpPr>
          <p:cNvPr id="23" name="Text Box 6"/>
          <p:cNvSpPr txBox="1">
            <a:spLocks noChangeArrowheads="1"/>
          </p:cNvSpPr>
          <p:nvPr/>
        </p:nvSpPr>
        <p:spPr bwMode="auto">
          <a:xfrm>
            <a:off x="4355976" y="6128997"/>
            <a:ext cx="2411413"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fr-FR" sz="1200" b="0" i="0" dirty="0" smtClean="0">
                <a:solidFill>
                  <a:srgbClr val="FFFFFF"/>
                </a:solidFill>
                <a:latin typeface="+mn-lt"/>
              </a:rPr>
              <a:t>Re-PLASTY MESOLIFT              </a:t>
            </a:r>
          </a:p>
          <a:p>
            <a:pPr algn="ctr" eaLnBrk="1" hangingPunct="1">
              <a:lnSpc>
                <a:spcPct val="80000"/>
              </a:lnSpc>
              <a:spcBef>
                <a:spcPts val="625"/>
              </a:spcBef>
              <a:defRPr/>
            </a:pPr>
            <a:r>
              <a:rPr lang="fr-FR" sz="1200" b="0" i="0" dirty="0" smtClean="0">
                <a:solidFill>
                  <a:srgbClr val="FFFFFF"/>
                </a:solidFill>
                <a:latin typeface="+mn-lt"/>
              </a:rPr>
              <a:t>EYE GEL</a:t>
            </a:r>
          </a:p>
          <a:p>
            <a:pPr algn="ctr" eaLnBrk="1" hangingPunct="1">
              <a:lnSpc>
                <a:spcPct val="80000"/>
              </a:lnSpc>
              <a:spcBef>
                <a:spcPts val="625"/>
              </a:spcBef>
              <a:defRPr/>
            </a:pPr>
            <a:endParaRPr lang="fr-FR" sz="1200" dirty="0" smtClean="0">
              <a:solidFill>
                <a:srgbClr val="FFFFFF"/>
              </a:solidFill>
              <a:latin typeface="+mn-lt"/>
              <a:cs typeface="Arial" pitchFamily="34" charset="0"/>
            </a:endParaRPr>
          </a:p>
        </p:txBody>
      </p:sp>
      <p:sp>
        <p:nvSpPr>
          <p:cNvPr id="24" name="Rectangle 1"/>
          <p:cNvSpPr>
            <a:spLocks noChangeArrowheads="1"/>
          </p:cNvSpPr>
          <p:nvPr/>
        </p:nvSpPr>
        <p:spPr bwMode="auto">
          <a:xfrm>
            <a:off x="12005" y="2278789"/>
            <a:ext cx="6792243"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sp>
        <p:nvSpPr>
          <p:cNvPr id="25" name="Text Box 18"/>
          <p:cNvSpPr txBox="1">
            <a:spLocks noChangeArrowheads="1"/>
          </p:cNvSpPr>
          <p:nvPr/>
        </p:nvSpPr>
        <p:spPr bwMode="auto">
          <a:xfrm>
            <a:off x="6913116"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REPAIR</a:t>
            </a:r>
          </a:p>
        </p:txBody>
      </p:sp>
      <p:sp>
        <p:nvSpPr>
          <p:cNvPr id="26" name="Text Box 18"/>
          <p:cNvSpPr txBox="1">
            <a:spLocks noChangeArrowheads="1"/>
          </p:cNvSpPr>
          <p:nvPr/>
        </p:nvSpPr>
        <p:spPr bwMode="auto">
          <a:xfrm>
            <a:off x="2304604"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CORRECT</a:t>
            </a:r>
          </a:p>
        </p:txBody>
      </p:sp>
      <p:sp>
        <p:nvSpPr>
          <p:cNvPr id="27" name="ZoneTexte 26"/>
          <p:cNvSpPr txBox="1"/>
          <p:nvPr/>
        </p:nvSpPr>
        <p:spPr>
          <a:xfrm>
            <a:off x="6701532" y="1661899"/>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28" name="Rectangle 1"/>
          <p:cNvSpPr>
            <a:spLocks noChangeArrowheads="1"/>
          </p:cNvSpPr>
          <p:nvPr/>
        </p:nvSpPr>
        <p:spPr bwMode="auto">
          <a:xfrm>
            <a:off x="7175946" y="2276872"/>
            <a:ext cx="1942654"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pic>
        <p:nvPicPr>
          <p:cNvPr id="31"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8257" y="4786729"/>
            <a:ext cx="1191655" cy="129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2" descr="PRODIGY_REPLASTY_MESO_LIFT_P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176" y="3165673"/>
            <a:ext cx="1171736" cy="128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40"/>
          <p:cNvSpPr>
            <a:spLocks noChangeArrowheads="1"/>
          </p:cNvSpPr>
          <p:nvPr/>
        </p:nvSpPr>
        <p:spPr bwMode="auto">
          <a:xfrm>
            <a:off x="3635896" y="2733625"/>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41" name="Text Box 4"/>
          <p:cNvSpPr txBox="1">
            <a:spLocks noChangeArrowheads="1"/>
          </p:cNvSpPr>
          <p:nvPr/>
        </p:nvSpPr>
        <p:spPr bwMode="auto">
          <a:xfrm>
            <a:off x="2267744" y="4533825"/>
            <a:ext cx="1860550"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Century Gothic" pitchFamily="18" charset="0"/>
              </a:rPr>
              <a:t>OR</a:t>
            </a:r>
          </a:p>
          <a:p>
            <a:pPr algn="ctr" eaLnBrk="1" hangingPunct="1">
              <a:lnSpc>
                <a:spcPct val="80000"/>
              </a:lnSpc>
              <a:spcBef>
                <a:spcPts val="625"/>
              </a:spcBef>
            </a:pPr>
            <a:endParaRPr lang="fr-FR" sz="1200" dirty="0">
              <a:solidFill>
                <a:srgbClr val="FFFFFF"/>
              </a:solidFill>
              <a:latin typeface="Century Gothic" pitchFamily="34" charset="0"/>
              <a:cs typeface="Arial" pitchFamily="34" charset="0"/>
            </a:endParaRPr>
          </a:p>
        </p:txBody>
      </p:sp>
      <p:pic>
        <p:nvPicPr>
          <p:cNvPr id="43" name="Picture 2" descr="F:\HR CLAIRE\MENU DE SOIN HR 2012\WeTransfer-49qr4LD0\HA INJECT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876" t="31818" r="30385" b="27400"/>
          <a:stretch/>
        </p:blipFill>
        <p:spPr bwMode="auto">
          <a:xfrm>
            <a:off x="8460432" y="1192864"/>
            <a:ext cx="683568" cy="67096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9" descr="PRO FILLER BOOK copie"/>
          <p:cNvPicPr>
            <a:picLocks noChangeAspect="1" noChangeArrowheads="1"/>
          </p:cNvPicPr>
          <p:nvPr/>
        </p:nvPicPr>
        <p:blipFill>
          <a:blip r:embed="rId9" cstate="print">
            <a:extLst>
              <a:ext uri="{28A0092B-C50C-407E-A947-70E740481C1C}">
                <a14:useLocalDpi xmlns:a14="http://schemas.microsoft.com/office/drawing/2010/main" val="0"/>
              </a:ext>
            </a:extLst>
          </a:blip>
          <a:srcRect l="28427" t="24596" r="26996" b="2036"/>
          <a:stretch>
            <a:fillRect/>
          </a:stretch>
        </p:blipFill>
        <p:spPr bwMode="auto">
          <a:xfrm>
            <a:off x="572292" y="3386915"/>
            <a:ext cx="76517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219465"/>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112" y="3330858"/>
            <a:ext cx="7668344" cy="1754326"/>
          </a:xfrm>
          <a:prstGeom prst="rect">
            <a:avLst/>
          </a:prstGeom>
        </p:spPr>
        <p:txBody>
          <a:bodyPr wrap="square">
            <a:spAutoFit/>
          </a:bodyPr>
          <a:lstStyle/>
          <a:p>
            <a:pPr algn="just"/>
            <a:r>
              <a:rPr lang="fr-FR" b="1" dirty="0" smtClean="0">
                <a:solidFill>
                  <a:srgbClr val="FFFFFF"/>
                </a:solidFill>
                <a:latin typeface="Century Gothic" pitchFamily="34" charset="0"/>
              </a:rPr>
              <a:t>Re-PLASTY PRO FILLER concentrate </a:t>
            </a:r>
          </a:p>
          <a:p>
            <a:pPr algn="just"/>
            <a:r>
              <a:rPr lang="fr-FR" dirty="0" smtClean="0">
                <a:solidFill>
                  <a:srgbClr val="FFFFFF"/>
                </a:solidFill>
                <a:latin typeface="Century Gothic" pitchFamily="34" charset="0"/>
              </a:rPr>
              <a:t>A transforming texture for </a:t>
            </a:r>
            <a:r>
              <a:rPr lang="fr-FR" dirty="0" err="1" smtClean="0">
                <a:solidFill>
                  <a:srgbClr val="FFFFFF"/>
                </a:solidFill>
                <a:latin typeface="Century Gothic" pitchFamily="34" charset="0"/>
              </a:rPr>
              <a:t>ideal</a:t>
            </a:r>
            <a:r>
              <a:rPr lang="fr-FR" dirty="0" smtClean="0">
                <a:solidFill>
                  <a:srgbClr val="FFFFFF"/>
                </a:solidFill>
                <a:latin typeface="Century Gothic" pitchFamily="34" charset="0"/>
              </a:rPr>
              <a:t> plasticity and a </a:t>
            </a:r>
            <a:r>
              <a:rPr lang="fr-FR" dirty="0" err="1" smtClean="0">
                <a:solidFill>
                  <a:srgbClr val="FFFFFF"/>
                </a:solidFill>
                <a:latin typeface="Century Gothic" pitchFamily="34" charset="0"/>
              </a:rPr>
              <a:t>fresh</a:t>
            </a:r>
            <a:r>
              <a:rPr lang="fr-FR" dirty="0" smtClean="0">
                <a:solidFill>
                  <a:srgbClr val="FFFFFF"/>
                </a:solidFill>
                <a:latin typeface="Century Gothic" pitchFamily="34" charset="0"/>
              </a:rPr>
              <a:t> sensation on application.</a:t>
            </a:r>
          </a:p>
          <a:p>
            <a:r>
              <a:rPr lang="fr-FR" dirty="0" smtClean="0">
                <a:solidFill>
                  <a:srgbClr val="FFFFFF"/>
                </a:solidFill>
                <a:latin typeface="Century Gothic" pitchFamily="34" charset="0"/>
              </a:rPr>
              <a:t/>
            </a:r>
            <a:br>
              <a:rPr lang="fr-FR" dirty="0" smtClean="0">
                <a:solidFill>
                  <a:srgbClr val="FFFFFF"/>
                </a:solidFill>
                <a:latin typeface="Century Gothic" pitchFamily="34" charset="0"/>
              </a:rPr>
            </a:br>
            <a:endParaRPr lang="fr-FR" dirty="0" smtClean="0">
              <a:solidFill>
                <a:srgbClr val="FFFFFF"/>
              </a:solidFill>
              <a:latin typeface="Century Gothic" pitchFamily="34" charset="0"/>
            </a:endParaRPr>
          </a:p>
          <a:p>
            <a:pPr algn="just"/>
            <a:endParaRPr lang="fr-FR" dirty="0">
              <a:solidFill>
                <a:srgbClr val="FFFFFF"/>
              </a:solidFill>
              <a:latin typeface="Century Gothic" pitchFamily="34" charset="0"/>
            </a:endParaRPr>
          </a:p>
        </p:txBody>
      </p:sp>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3- Re-PLASTY LASERIST                   </a:t>
            </a:r>
            <a:r>
              <a:rPr lang="fr-FR" sz="1600" b="0" i="0" dirty="0" smtClean="0">
                <a:solidFill>
                  <a:srgbClr val="FFFFFF"/>
                </a:solidFill>
                <a:latin typeface="Century Gothic" pitchFamily="18" charset="0"/>
              </a:rPr>
              <a:t>HOW TO TALK ABOUT THE TEXTURES?</a:t>
            </a:r>
          </a:p>
        </p:txBody>
      </p:sp>
      <p:pic>
        <p:nvPicPr>
          <p:cNvPr id="7"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244408" y="1192863"/>
            <a:ext cx="899592" cy="883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descr="PRO FILLER BOOK copie"/>
          <p:cNvPicPr>
            <a:picLocks noChangeAspect="1" noChangeArrowheads="1"/>
          </p:cNvPicPr>
          <p:nvPr/>
        </p:nvPicPr>
        <p:blipFill>
          <a:blip r:embed="rId4" cstate="print">
            <a:extLst>
              <a:ext uri="{28A0092B-C50C-407E-A947-70E740481C1C}">
                <a14:useLocalDpi xmlns:a14="http://schemas.microsoft.com/office/drawing/2010/main" val="0"/>
              </a:ext>
            </a:extLst>
          </a:blip>
          <a:srcRect l="28427" t="24596" r="26996" b="2036"/>
          <a:stretch>
            <a:fillRect/>
          </a:stretch>
        </p:blipFill>
        <p:spPr bwMode="auto">
          <a:xfrm>
            <a:off x="325677" y="2757940"/>
            <a:ext cx="537660" cy="189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140191"/>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4- Re-PLASTY PRO FILLER                      </a:t>
            </a:r>
            <a:r>
              <a:rPr lang="fr-FR" sz="1600" b="0" i="0" dirty="0" smtClean="0">
                <a:solidFill>
                  <a:srgbClr val="FFFFFF"/>
                </a:solidFill>
                <a:latin typeface="Century Gothic" pitchFamily="18" charset="0"/>
              </a:rPr>
              <a:t>SALES SCENARIO</a:t>
            </a:r>
          </a:p>
        </p:txBody>
      </p:sp>
      <p:sp>
        <p:nvSpPr>
          <p:cNvPr id="4" name="ZoneTexte 9"/>
          <p:cNvSpPr txBox="1">
            <a:spLocks noChangeArrowheads="1"/>
          </p:cNvSpPr>
          <p:nvPr/>
        </p:nvSpPr>
        <p:spPr bwMode="auto">
          <a:xfrm>
            <a:off x="3359944" y="1772816"/>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Reformulation</a:t>
            </a:r>
          </a:p>
        </p:txBody>
      </p:sp>
      <p:sp>
        <p:nvSpPr>
          <p:cNvPr id="5" name="ZoneTexte 9"/>
          <p:cNvSpPr txBox="1">
            <a:spLocks noChangeArrowheads="1"/>
          </p:cNvSpPr>
          <p:nvPr/>
        </p:nvSpPr>
        <p:spPr bwMode="auto">
          <a:xfrm>
            <a:off x="3366294" y="135505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In the mirror</a:t>
            </a:r>
          </a:p>
        </p:txBody>
      </p:sp>
      <p:sp>
        <p:nvSpPr>
          <p:cNvPr id="6" name="ZoneTexte 9"/>
          <p:cNvSpPr txBox="1">
            <a:spLocks noChangeArrowheads="1"/>
          </p:cNvSpPr>
          <p:nvPr/>
        </p:nvSpPr>
        <p:spPr bwMode="auto">
          <a:xfrm>
            <a:off x="3366294" y="2276872"/>
            <a:ext cx="1516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Link with aesthetic </a:t>
            </a:r>
            <a:r>
              <a:rPr lang="fr-FR" sz="1000" dirty="0" smtClean="0"/>
              <a:t/>
            </a:r>
            <a:br>
              <a:rPr lang="fr-FR" sz="1000" dirty="0" smtClean="0"/>
            </a:br>
            <a:r>
              <a:rPr lang="fr-FR" sz="1000" b="0" i="0" dirty="0" smtClean="0">
                <a:solidFill>
                  <a:srgbClr val="FFFFFF"/>
                </a:solidFill>
              </a:rPr>
              <a:t>medicine</a:t>
            </a:r>
          </a:p>
        </p:txBody>
      </p:sp>
      <p:sp>
        <p:nvSpPr>
          <p:cNvPr id="7" name="ZoneTexte 9"/>
          <p:cNvSpPr txBox="1">
            <a:spLocks noChangeArrowheads="1"/>
          </p:cNvSpPr>
          <p:nvPr/>
        </p:nvSpPr>
        <p:spPr bwMode="auto">
          <a:xfrm>
            <a:off x="3363119" y="3976613"/>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Benefits</a:t>
            </a:r>
          </a:p>
        </p:txBody>
      </p:sp>
      <p:sp>
        <p:nvSpPr>
          <p:cNvPr id="8" name="ZoneTexte 9"/>
          <p:cNvSpPr txBox="1">
            <a:spLocks noChangeArrowheads="1"/>
          </p:cNvSpPr>
          <p:nvPr/>
        </p:nvSpPr>
        <p:spPr bwMode="auto">
          <a:xfrm>
            <a:off x="3359944" y="4725144"/>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Key active ingredients</a:t>
            </a:r>
          </a:p>
        </p:txBody>
      </p:sp>
      <p:pic>
        <p:nvPicPr>
          <p:cNvPr id="9" name="Picture 3" descr="G:\DPLI_Commun_PCI_HR\Service\Commun_HR\2.EDUCATION\07- PHOTOS VENTE\SHOOTING SCENARIO DE SERVICE MAI 2012- PHOTOS RETOUCHEES DEF\DSC76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65" r="41195"/>
          <a:stretch/>
        </p:blipFill>
        <p:spPr bwMode="auto">
          <a:xfrm>
            <a:off x="1" y="1203622"/>
            <a:ext cx="3419872" cy="5654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4804" y="5827610"/>
            <a:ext cx="151572" cy="93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8329567" y="6165304"/>
            <a:ext cx="634921" cy="66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5305231" y="6198391"/>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3" name="ZoneTexte 12"/>
          <p:cNvSpPr txBox="1"/>
          <p:nvPr/>
        </p:nvSpPr>
        <p:spPr>
          <a:xfrm>
            <a:off x="7344308" y="6218148"/>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4" name="ZoneTexte 13"/>
          <p:cNvSpPr txBox="1"/>
          <p:nvPr/>
        </p:nvSpPr>
        <p:spPr>
          <a:xfrm>
            <a:off x="7956376" y="6218148"/>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pic>
        <p:nvPicPr>
          <p:cNvPr id="15"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5934" y="6198391"/>
            <a:ext cx="522370" cy="56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9"/>
          <p:cNvSpPr txBox="1">
            <a:spLocks noChangeArrowheads="1"/>
          </p:cNvSpPr>
          <p:nvPr/>
        </p:nvSpPr>
        <p:spPr bwMode="auto">
          <a:xfrm>
            <a:off x="4500563" y="1340768"/>
            <a:ext cx="4535487" cy="431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100" b="0" i="1" dirty="0" smtClean="0">
                <a:solidFill>
                  <a:srgbClr val="FFFFFF"/>
                </a:solidFill>
                <a:latin typeface="Century Gothic" pitchFamily="18" charset="0"/>
              </a:rPr>
              <a:t>"I have wrinkles, my face has started looking hollow and is less plump. I'm looking for the very best in effectiveness"</a:t>
            </a:r>
          </a:p>
          <a:p>
            <a:pPr lvl="1" algn="just" eaLnBrk="1" hangingPunct="1">
              <a:spcBef>
                <a:spcPts val="600"/>
              </a:spcBef>
              <a:buFont typeface="Arial" pitchFamily="34" charset="0"/>
              <a:buNone/>
            </a:pPr>
            <a:r>
              <a:rPr lang="fr-FR" sz="1100" b="0" i="0" dirty="0" smtClean="0">
                <a:solidFill>
                  <a:srgbClr val="FFFFFF"/>
                </a:solidFill>
                <a:latin typeface="Century Gothic" pitchFamily="18" charset="0"/>
              </a:rPr>
              <a:t>"So you would like to visibly reduce your wrinkles and restore volume and elasticity to your face"</a:t>
            </a:r>
          </a:p>
          <a:p>
            <a:pPr lvl="1" algn="just" eaLnBrk="1" hangingPunct="1">
              <a:spcBef>
                <a:spcPts val="600"/>
              </a:spcBef>
              <a:buFont typeface="Arial" pitchFamily="34" charset="0"/>
              <a:buNone/>
            </a:pPr>
            <a:endParaRPr lang="fr-FR" sz="100" dirty="0" smtClean="0">
              <a:solidFill>
                <a:schemeClr val="bg1"/>
              </a:solidFill>
              <a:latin typeface="Century Gothic" pitchFamily="34" charset="0"/>
            </a:endParaRPr>
          </a:p>
          <a:p>
            <a:pPr lvl="1" algn="just" eaLnBrk="1" hangingPunct="1">
              <a:spcBef>
                <a:spcPts val="600"/>
              </a:spcBef>
              <a:buFont typeface="Arial" pitchFamily="34" charset="0"/>
              <a:buNone/>
            </a:pPr>
            <a:r>
              <a:rPr lang="fr-FR" sz="1100" b="1" i="0" dirty="0" smtClean="0">
                <a:solidFill>
                  <a:srgbClr val="FFFFFF"/>
                </a:solidFill>
                <a:latin typeface="Century Gothic" pitchFamily="18" charset="0"/>
              </a:rPr>
              <a:t>"In aesthetic medicine, one of the most effective techniques to fight against wrinkles, loss of volume and elasticity is an injection with hyaluronic acid. At LACLINIC-MONTREUX, the globally renowned Swiss clinic, hyaluronic acid injections involve injecting hyaluronic acid deep inside the dermis, a molecule which helps to provide volume and fill wrinkles.  HR has now signed an exclusive partnership with LACLINIC-MONTREUX and can offer you Re-PLASTY PRO FILLER"</a:t>
            </a:r>
          </a:p>
          <a:p>
            <a:pPr lvl="1" algn="just" eaLnBrk="1" hangingPunct="1">
              <a:spcBef>
                <a:spcPts val="600"/>
              </a:spcBef>
              <a:buFont typeface="Arial" pitchFamily="34" charset="0"/>
              <a:buChar char="•"/>
            </a:pPr>
            <a:endParaRPr lang="fr-FR" sz="100" b="1" dirty="0" smtClean="0">
              <a:solidFill>
                <a:schemeClr val="bg1"/>
              </a:solidFill>
              <a:latin typeface="Century Gothic" pitchFamily="34" charset="0"/>
            </a:endParaRPr>
          </a:p>
          <a:p>
            <a:pPr lvl="1" algn="just" eaLnBrk="1" hangingPunct="1">
              <a:spcBef>
                <a:spcPts val="600"/>
              </a:spcBef>
              <a:buFont typeface="Arial" pitchFamily="34" charset="0"/>
              <a:buNone/>
            </a:pPr>
            <a:r>
              <a:rPr lang="fr-FR" sz="1100" b="1" i="0" dirty="0" smtClean="0">
                <a:solidFill>
                  <a:srgbClr val="FFFFFF"/>
                </a:solidFill>
                <a:latin typeface="Century Gothic" pitchFamily="18" charset="0"/>
              </a:rPr>
              <a:t>"Re-PLASTY PRO FILLER is the cosmetic alternative to hyaluronic acid injections and delivers instant and spectacular clinical results. Wrinkles are filled, and the volume and elasticity of the skin are restored."</a:t>
            </a:r>
          </a:p>
          <a:p>
            <a:pPr lvl="1" algn="just" eaLnBrk="1" hangingPunct="1">
              <a:spcBef>
                <a:spcPts val="600"/>
              </a:spcBef>
              <a:buFont typeface="Arial" pitchFamily="34" charset="0"/>
              <a:buNone/>
            </a:pPr>
            <a:r>
              <a:rPr lang="fr-FR" sz="1100" b="0" i="0" dirty="0" smtClean="0">
                <a:solidFill>
                  <a:srgbClr val="FFFFFF"/>
                </a:solidFill>
                <a:latin typeface="Century Gothic" pitchFamily="18" charset="0"/>
              </a:rPr>
              <a:t>Exclusive composition inspired by results from HA injections at LACLINIC-MONTREUX. The formula is a solution with a high concentration of hyaluronic acid with high and low </a:t>
            </a:r>
            <a:r>
              <a:rPr lang="fr-FR" sz="1100" b="0" i="0" dirty="0" err="1" smtClean="0">
                <a:solidFill>
                  <a:srgbClr val="FFFFFF"/>
                </a:solidFill>
                <a:latin typeface="Century Gothic" pitchFamily="18" charset="0"/>
              </a:rPr>
              <a:t>molecular</a:t>
            </a:r>
            <a:r>
              <a:rPr lang="fr-FR" sz="1100" b="0" i="0" dirty="0" smtClean="0">
                <a:solidFill>
                  <a:srgbClr val="FFFFFF"/>
                </a:solidFill>
                <a:latin typeface="Century Gothic" pitchFamily="18" charset="0"/>
              </a:rPr>
              <a:t> </a:t>
            </a:r>
            <a:r>
              <a:rPr lang="fr-FR" sz="1100" b="0" i="0" dirty="0" err="1" smtClean="0">
                <a:solidFill>
                  <a:srgbClr val="FFFFFF"/>
                </a:solidFill>
                <a:latin typeface="Century Gothic" pitchFamily="18" charset="0"/>
              </a:rPr>
              <a:t>weight</a:t>
            </a:r>
            <a:r>
              <a:rPr lang="fr-FR" sz="1100" b="0" i="0" dirty="0" smtClean="0">
                <a:solidFill>
                  <a:srgbClr val="FFFFFF"/>
                </a:solidFill>
                <a:latin typeface="Century Gothic" pitchFamily="18" charset="0"/>
              </a:rPr>
              <a:t> (to fill on the surface, and deeper down) and LR2412 (4%) to boost the natural HA cycle in the skin.</a:t>
            </a:r>
          </a:p>
          <a:p>
            <a:pPr lvl="1" algn="just" eaLnBrk="1" hangingPunct="1">
              <a:lnSpc>
                <a:spcPct val="80000"/>
              </a:lnSpc>
              <a:spcBef>
                <a:spcPts val="600"/>
              </a:spcBef>
              <a:buFont typeface="Calibri" pitchFamily="34" charset="0"/>
              <a:buNone/>
            </a:pPr>
            <a:endParaRPr lang="fr-FR" sz="1100" baseline="30000" dirty="0" smtClean="0">
              <a:solidFill>
                <a:schemeClr val="bg1"/>
              </a:solidFill>
              <a:latin typeface="Century Gothic" pitchFamily="34" charset="0"/>
            </a:endParaRPr>
          </a:p>
        </p:txBody>
      </p:sp>
      <p:pic>
        <p:nvPicPr>
          <p:cNvPr id="20" name="Picture 22" descr="PRODIGY_REPLASTY_MESO_LIFT_P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6165304"/>
            <a:ext cx="583719" cy="64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9"/>
          <p:cNvSpPr txBox="1">
            <a:spLocks noChangeArrowheads="1"/>
          </p:cNvSpPr>
          <p:nvPr/>
        </p:nvSpPr>
        <p:spPr bwMode="auto">
          <a:xfrm>
            <a:off x="3343970" y="5765194"/>
            <a:ext cx="1516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Sensorial discovery </a:t>
            </a:r>
          </a:p>
        </p:txBody>
      </p:sp>
      <p:sp>
        <p:nvSpPr>
          <p:cNvPr id="22" name="ZoneTexte 21"/>
          <p:cNvSpPr txBox="1"/>
          <p:nvPr/>
        </p:nvSpPr>
        <p:spPr>
          <a:xfrm>
            <a:off x="6313553" y="6292126"/>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pic>
        <p:nvPicPr>
          <p:cNvPr id="23" name="Picture 19" descr="PRO FILLER BOOK copie"/>
          <p:cNvPicPr>
            <a:picLocks noChangeAspect="1" noChangeArrowheads="1"/>
          </p:cNvPicPr>
          <p:nvPr/>
        </p:nvPicPr>
        <p:blipFill>
          <a:blip r:embed="rId8" cstate="print">
            <a:extLst>
              <a:ext uri="{28A0092B-C50C-407E-A947-70E740481C1C}">
                <a14:useLocalDpi xmlns:a14="http://schemas.microsoft.com/office/drawing/2010/main" val="0"/>
              </a:ext>
            </a:extLst>
          </a:blip>
          <a:srcRect l="28427" t="24596" r="26996" b="2036"/>
          <a:stretch>
            <a:fillRect/>
          </a:stretch>
        </p:blipFill>
        <p:spPr bwMode="auto">
          <a:xfrm>
            <a:off x="4897904" y="5827610"/>
            <a:ext cx="279657" cy="98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028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20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20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5" end="5"/>
                                            </p:txEl>
                                          </p:spTgt>
                                        </p:tgtEl>
                                        <p:attrNameLst>
                                          <p:attrName>style.visibility</p:attrName>
                                        </p:attrNameLst>
                                      </p:cBhvr>
                                      <p:to>
                                        <p:strVal val="visible"/>
                                      </p:to>
                                    </p:set>
                                    <p:animEffect transition="in" filter="fade">
                                      <p:cBhvr>
                                        <p:cTn id="22" dur="2000"/>
                                        <p:tgtEl>
                                          <p:spTgt spid="1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animEffect transition="in" filter="fade">
                                      <p:cBhvr>
                                        <p:cTn id="27" dur="20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4- Re-PLASTY PRO FILLER                      </a:t>
            </a:r>
            <a:r>
              <a:rPr lang="fr-FR" sz="1600" b="0" i="0" dirty="0" smtClean="0">
                <a:solidFill>
                  <a:srgbClr val="FFFFFF"/>
                </a:solidFill>
                <a:latin typeface="Century Gothic" pitchFamily="18" charset="0"/>
              </a:rPr>
              <a:t>PRICE OBJECTION</a:t>
            </a:r>
          </a:p>
        </p:txBody>
      </p:sp>
      <p:graphicFrame>
        <p:nvGraphicFramePr>
          <p:cNvPr id="8" name="Tableau 7"/>
          <p:cNvGraphicFramePr>
            <a:graphicFrameLocks noGrp="1"/>
          </p:cNvGraphicFramePr>
          <p:nvPr>
            <p:extLst>
              <p:ext uri="{D42A27DB-BD31-4B8C-83A1-F6EECF244321}">
                <p14:modId xmlns:p14="http://schemas.microsoft.com/office/powerpoint/2010/main" val="1004475629"/>
              </p:ext>
            </p:extLst>
          </p:nvPr>
        </p:nvGraphicFramePr>
        <p:xfrm>
          <a:off x="1763688" y="4221088"/>
          <a:ext cx="5904656" cy="2018855"/>
        </p:xfrm>
        <a:graphic>
          <a:graphicData uri="http://schemas.openxmlformats.org/drawingml/2006/table">
            <a:tbl>
              <a:tblPr firstRow="1" bandRow="1">
                <a:tableStyleId>{5C22544A-7EE6-4342-B048-85BDC9FD1C3A}</a:tableStyleId>
              </a:tblPr>
              <a:tblGrid>
                <a:gridCol w="1780080"/>
                <a:gridCol w="1259082"/>
                <a:gridCol w="1215664"/>
                <a:gridCol w="1649830"/>
              </a:tblGrid>
              <a:tr h="1195883">
                <a:tc>
                  <a:txBody>
                    <a:bodyPr/>
                    <a:lstStyle/>
                    <a:p>
                      <a:pPr algn="ctr"/>
                      <a:r>
                        <a:rPr lang="fr-FR" sz="1600" b="1" i="0" dirty="0" smtClean="0">
                          <a:solidFill>
                            <a:srgbClr val="FFFFFF"/>
                          </a:solidFill>
                          <a:latin typeface="Century Gothic" pitchFamily="18" charset="0"/>
                        </a:rPr>
                        <a:t>HR PRODUCT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PER DAY*</a:t>
                      </a: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smtClean="0">
                          <a:solidFill>
                            <a:srgbClr val="FFFFFF"/>
                          </a:solidFill>
                          <a:latin typeface="Century Gothic" pitchFamily="18" charset="0"/>
                        </a:rPr>
                        <a:t>AESTHETIC MEDICINE PROCEDURE PRICE </a:t>
                      </a:r>
                    </a:p>
                  </a:txBody>
                  <a:tcPr marL="91451" marR="91451" marT="45726" marB="45726">
                    <a:noFill/>
                  </a:tcPr>
                </a:tc>
              </a:tr>
              <a:tr h="803617">
                <a:tc>
                  <a:txBody>
                    <a:bodyPr/>
                    <a:lstStyle/>
                    <a:p>
                      <a:pPr algn="ctr"/>
                      <a:r>
                        <a:rPr lang="fr-FR" sz="1600" b="0" i="0" dirty="0" smtClean="0">
                          <a:solidFill>
                            <a:srgbClr val="FFFFFF"/>
                          </a:solidFill>
                          <a:latin typeface="Century Gothic" pitchFamily="18" charset="0"/>
                        </a:rPr>
                        <a:t>Re-PLASTY Pro Filler Serum (30ml)</a:t>
                      </a:r>
                    </a:p>
                  </a:txBody>
                  <a:tcPr marL="91451" marR="91451" marT="45726" marB="45726">
                    <a:noFill/>
                  </a:tcPr>
                </a:tc>
                <a:tc>
                  <a:txBody>
                    <a:bodyPr/>
                    <a:lstStyle/>
                    <a:p>
                      <a:pPr algn="ctr"/>
                      <a:r>
                        <a:rPr lang="fr-FR" sz="1600" b="0" i="0" dirty="0" smtClean="0">
                          <a:solidFill>
                            <a:srgbClr val="FFFFFF"/>
                          </a:solidFill>
                          <a:latin typeface="Century Gothic" pitchFamily="18" charset="0"/>
                        </a:rPr>
                        <a:t>€234</a:t>
                      </a:r>
                    </a:p>
                  </a:txBody>
                  <a:tcPr marL="91451" marR="91451" marT="45726" marB="45726">
                    <a:noFill/>
                  </a:tcPr>
                </a:tc>
                <a:tc>
                  <a:txBody>
                    <a:bodyPr/>
                    <a:lstStyle/>
                    <a:p>
                      <a:pPr algn="ctr"/>
                      <a:r>
                        <a:rPr lang="fr-FR" sz="1600" b="0" i="0" dirty="0" smtClean="0">
                          <a:solidFill>
                            <a:srgbClr val="FFFFFF"/>
                          </a:solidFill>
                          <a:latin typeface="Century Gothic" pitchFamily="18" charset="0"/>
                        </a:rPr>
                        <a:t> €5*</a:t>
                      </a:r>
                    </a:p>
                  </a:txBody>
                  <a:tcPr marL="91451" marR="91451" marT="45726" marB="45726">
                    <a:noFill/>
                  </a:tcPr>
                </a:tc>
                <a:tc>
                  <a:txBody>
                    <a:bodyPr/>
                    <a:lstStyle/>
                    <a:p>
                      <a:pPr algn="ctr"/>
                      <a:r>
                        <a:rPr lang="fr-FR" sz="1600" b="0" i="0" dirty="0" smtClean="0">
                          <a:solidFill>
                            <a:srgbClr val="FFFFFF"/>
                          </a:solidFill>
                          <a:latin typeface="Century Gothic" pitchFamily="18" charset="0"/>
                        </a:rPr>
                        <a:t>LASER (face): </a:t>
                      </a:r>
                    </a:p>
                    <a:p>
                      <a:pPr algn="ctr"/>
                      <a:r>
                        <a:rPr lang="fr-FR" sz="1600" b="0" i="0" dirty="0" smtClean="0">
                          <a:solidFill>
                            <a:srgbClr val="FFFFFF"/>
                          </a:solidFill>
                          <a:latin typeface="Century Gothic" pitchFamily="18" charset="0"/>
                        </a:rPr>
                        <a:t>€600 / session</a:t>
                      </a:r>
                    </a:p>
                  </a:txBody>
                  <a:tcPr marL="91451" marR="91451" marT="45726" marB="45726">
                    <a:noFill/>
                  </a:tcPr>
                </a:tc>
              </a:tr>
            </a:tbl>
          </a:graphicData>
        </a:graphic>
      </p:graphicFrame>
      <p:sp>
        <p:nvSpPr>
          <p:cNvPr id="9" name="ZoneTexte 8"/>
          <p:cNvSpPr txBox="1"/>
          <p:nvPr/>
        </p:nvSpPr>
        <p:spPr>
          <a:xfrm>
            <a:off x="82352" y="6551766"/>
            <a:ext cx="6624736" cy="261610"/>
          </a:xfrm>
          <a:prstGeom prst="rect">
            <a:avLst/>
          </a:prstGeom>
          <a:noFill/>
        </p:spPr>
        <p:txBody>
          <a:bodyPr wrap="square" rtlCol="0">
            <a:spAutoFit/>
          </a:bodyPr>
          <a:lstStyle/>
          <a:p>
            <a:r>
              <a:rPr lang="fr-FR" sz="1100" b="0" i="1" dirty="0" smtClean="0">
                <a:solidFill>
                  <a:srgbClr val="FFFFFF"/>
                </a:solidFill>
                <a:latin typeface="Century Gothic" pitchFamily="18" charset="0"/>
              </a:rPr>
              <a:t>* Used morning and evening for 1.5 months (45 days): €234 / 45 days =  €5.20 </a:t>
            </a:r>
          </a:p>
        </p:txBody>
      </p:sp>
      <p:sp>
        <p:nvSpPr>
          <p:cNvPr id="10" name="ZoneTexte 9"/>
          <p:cNvSpPr txBox="1"/>
          <p:nvPr/>
        </p:nvSpPr>
        <p:spPr>
          <a:xfrm>
            <a:off x="2843808" y="1696740"/>
            <a:ext cx="5688632" cy="2308324"/>
          </a:xfrm>
          <a:prstGeom prst="rect">
            <a:avLst/>
          </a:prstGeom>
          <a:noFill/>
        </p:spPr>
        <p:txBody>
          <a:bodyPr wrap="square" rtlCol="0">
            <a:spAutoFit/>
          </a:bodyPr>
          <a:lstStyle/>
          <a:p>
            <a:pPr algn="just"/>
            <a:r>
              <a:rPr lang="fr-FR" sz="1600" b="0" i="1" dirty="0" smtClean="0">
                <a:solidFill>
                  <a:srgbClr val="FFFFFF"/>
                </a:solidFill>
                <a:latin typeface="Century Gothic" pitchFamily="18" charset="0"/>
              </a:rPr>
              <a:t>"The price may indeed seem high, but you should know that an injection of hyaluronic acid costs around €600.  </a:t>
            </a:r>
          </a:p>
          <a:p>
            <a:pPr algn="just"/>
            <a:r>
              <a:rPr lang="fr-FR" sz="1600" b="0" i="1" dirty="0" smtClean="0">
                <a:solidFill>
                  <a:srgbClr val="FFFFFF"/>
                </a:solidFill>
                <a:latin typeface="Century Gothic" pitchFamily="18" charset="0"/>
              </a:rPr>
              <a:t>In addition, a 30ml serum will deliver 1.5 months of use with application morning and evening, which breaks down to €5 per day.</a:t>
            </a:r>
          </a:p>
          <a:p>
            <a:pPr algn="just"/>
            <a:r>
              <a:rPr lang="fr-FR" sz="1600" b="0" i="0" dirty="0" smtClean="0">
                <a:solidFill>
                  <a:srgbClr val="FFFFFF"/>
                </a:solidFill>
                <a:latin typeface="Century Gothic" pitchFamily="18" charset="0"/>
              </a:rPr>
              <a:t>This serum is designed for customers looking for instant results who are prepared to pay the price of effectiveness. “</a:t>
            </a:r>
          </a:p>
        </p:txBody>
      </p:sp>
      <p:pic>
        <p:nvPicPr>
          <p:cNvPr id="17"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76" t="31818" r="30385" b="27400"/>
          <a:stretch/>
        </p:blipFill>
        <p:spPr bwMode="auto">
          <a:xfrm>
            <a:off x="8460432" y="1192864"/>
            <a:ext cx="683568" cy="6709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143009" y="1914114"/>
            <a:ext cx="2607221" cy="1946934"/>
            <a:chOff x="143009" y="1914114"/>
            <a:chExt cx="6013167" cy="4251190"/>
          </a:xfrm>
        </p:grpSpPr>
        <p:pic>
          <p:nvPicPr>
            <p:cNvPr id="6147" name="Picture 3" descr="G:\DPLI_Commun_PCI_HR\Service\Commun_HR\2.EDUCATION\07- PHOTOS VENTE\SHOOTING SCENARIO DE SERVICE MAI 2012- PHOTOS RETOUCHEES DEF\DSC73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09" y="1914114"/>
              <a:ext cx="6013167" cy="4251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rodigy_replasty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0792" y="4035931"/>
              <a:ext cx="112189" cy="73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p:cNvPicPr>
              <a:picLocks noChangeAspect="1" noChangeArrowheads="1"/>
            </p:cNvPicPr>
            <p:nvPr/>
          </p:nvPicPr>
          <p:blipFill>
            <a:blip r:embed="rId6" cstate="print">
              <a:extLst>
                <a:ext uri="{28A0092B-C50C-407E-A947-70E740481C1C}">
                  <a14:useLocalDpi xmlns:a14="http://schemas.microsoft.com/office/drawing/2010/main" val="0"/>
                </a:ext>
              </a:extLst>
            </a:blip>
            <a:srcRect l="8572" t="16579" r="10562" b="10394"/>
            <a:stretch>
              <a:fillRect/>
            </a:stretch>
          </p:blipFill>
          <p:spPr bwMode="auto">
            <a:xfrm>
              <a:off x="3579624" y="4380541"/>
              <a:ext cx="395327" cy="43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PRODIGY_REPLAS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0230" y="4178189"/>
              <a:ext cx="399362" cy="4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PRO FILLER BOOK copie"/>
            <p:cNvPicPr>
              <a:picLocks noChangeAspect="1" noChangeArrowheads="1"/>
            </p:cNvPicPr>
            <p:nvPr/>
          </p:nvPicPr>
          <p:blipFill>
            <a:blip r:embed="rId8" cstate="print">
              <a:extLst>
                <a:ext uri="{28A0092B-C50C-407E-A947-70E740481C1C}">
                  <a14:useLocalDpi xmlns:a14="http://schemas.microsoft.com/office/drawing/2010/main" val="0"/>
                </a:ext>
              </a:extLst>
            </a:blip>
            <a:srcRect l="28427" t="24596" r="26996" b="2036"/>
            <a:stretch>
              <a:fillRect/>
            </a:stretch>
          </p:blipFill>
          <p:spPr bwMode="auto">
            <a:xfrm>
              <a:off x="3030715" y="3861048"/>
              <a:ext cx="24514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982998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3"/>
          <p:cNvSpPr txBox="1">
            <a:spLocks noChangeArrowheads="1"/>
          </p:cNvSpPr>
          <p:nvPr/>
        </p:nvSpPr>
        <p:spPr bwMode="auto">
          <a:xfrm>
            <a:off x="1475656" y="282714"/>
            <a:ext cx="76429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dirty="0" smtClean="0">
                <a:solidFill>
                  <a:srgbClr val="B5A692"/>
                </a:solidFill>
                <a:latin typeface="Century Gothic" pitchFamily="34" charset="0"/>
                <a:ea typeface="ＭＳ Ｐゴシック" pitchFamily="34" charset="-128"/>
              </a:rPr>
              <a:t>Re-PLASTY GEOGRAPHY</a:t>
            </a:r>
          </a:p>
        </p:txBody>
      </p:sp>
      <p:sp>
        <p:nvSpPr>
          <p:cNvPr id="42" name="Rectangle 41"/>
          <p:cNvSpPr/>
          <p:nvPr/>
        </p:nvSpPr>
        <p:spPr>
          <a:xfrm>
            <a:off x="1549400" y="1252538"/>
            <a:ext cx="7415213" cy="38322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43" name="Rectangle 42"/>
          <p:cNvSpPr/>
          <p:nvPr/>
        </p:nvSpPr>
        <p:spPr>
          <a:xfrm>
            <a:off x="1546225" y="5211763"/>
            <a:ext cx="7418388" cy="14573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44"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688" y="3554413"/>
            <a:ext cx="360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6804" y="5284788"/>
            <a:ext cx="19478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8163" y="3716338"/>
            <a:ext cx="1287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457575"/>
            <a:ext cx="4032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7916863" y="3457575"/>
            <a:ext cx="3524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6"/>
          <p:cNvSpPr txBox="1">
            <a:spLocks noChangeArrowheads="1"/>
          </p:cNvSpPr>
          <p:nvPr/>
        </p:nvSpPr>
        <p:spPr bwMode="auto">
          <a:xfrm>
            <a:off x="1571625" y="1252538"/>
            <a:ext cx="1868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LACK OF RADIANCE, SAGGING</a:t>
            </a:r>
          </a:p>
        </p:txBody>
      </p:sp>
      <p:sp>
        <p:nvSpPr>
          <p:cNvPr id="51" name="Text Box 6"/>
          <p:cNvSpPr txBox="1">
            <a:spLocks noChangeArrowheads="1"/>
          </p:cNvSpPr>
          <p:nvPr/>
        </p:nvSpPr>
        <p:spPr bwMode="auto">
          <a:xfrm>
            <a:off x="5357813" y="1252538"/>
            <a:ext cx="1797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DARK SPOTS    DISCHROMIA </a:t>
            </a:r>
          </a:p>
        </p:txBody>
      </p:sp>
      <p:sp>
        <p:nvSpPr>
          <p:cNvPr id="52" name="Text Box 6"/>
          <p:cNvSpPr txBox="1">
            <a:spLocks noChangeArrowheads="1"/>
          </p:cNvSpPr>
          <p:nvPr/>
        </p:nvSpPr>
        <p:spPr bwMode="auto">
          <a:xfrm>
            <a:off x="7154863" y="1252538"/>
            <a:ext cx="1806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WRINKLES</a:t>
            </a:r>
            <a:r>
              <a:rPr lang="fr-FR" sz="1100" dirty="0" smtClean="0"/>
              <a:t/>
            </a:r>
            <a:br>
              <a:rPr lang="fr-FR" sz="1100" dirty="0" smtClean="0"/>
            </a:br>
            <a:r>
              <a:rPr lang="fr-FR" sz="1100" b="1" i="0" dirty="0" smtClean="0">
                <a:solidFill>
                  <a:srgbClr val="B5A692"/>
                </a:solidFill>
                <a:latin typeface="Century Gothic" pitchFamily="18" charset="0"/>
              </a:rPr>
              <a:t>LOSS OF ELASTICITY</a:t>
            </a:r>
          </a:p>
        </p:txBody>
      </p:sp>
      <p:sp>
        <p:nvSpPr>
          <p:cNvPr id="53" name="Text Box 6"/>
          <p:cNvSpPr txBox="1">
            <a:spLocks noChangeArrowheads="1"/>
          </p:cNvSpPr>
          <p:nvPr/>
        </p:nvSpPr>
        <p:spPr bwMode="auto">
          <a:xfrm>
            <a:off x="1549400" y="4614863"/>
            <a:ext cx="1912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MESOLIFT</a:t>
            </a:r>
          </a:p>
        </p:txBody>
      </p:sp>
      <p:sp>
        <p:nvSpPr>
          <p:cNvPr id="54" name="Text Box 6"/>
          <p:cNvSpPr txBox="1">
            <a:spLocks noChangeArrowheads="1"/>
          </p:cNvSpPr>
          <p:nvPr/>
        </p:nvSpPr>
        <p:spPr bwMode="auto">
          <a:xfrm>
            <a:off x="3462338" y="4706938"/>
            <a:ext cx="1901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HD PEEL</a:t>
            </a:r>
          </a:p>
        </p:txBody>
      </p:sp>
      <p:sp>
        <p:nvSpPr>
          <p:cNvPr id="55" name="Text Box 6"/>
          <p:cNvSpPr txBox="1">
            <a:spLocks noChangeArrowheads="1"/>
          </p:cNvSpPr>
          <p:nvPr/>
        </p:nvSpPr>
        <p:spPr bwMode="auto">
          <a:xfrm>
            <a:off x="5340350" y="4706938"/>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LASERIST</a:t>
            </a:r>
          </a:p>
        </p:txBody>
      </p:sp>
      <p:sp>
        <p:nvSpPr>
          <p:cNvPr id="56" name="Text Box 6"/>
          <p:cNvSpPr txBox="1">
            <a:spLocks noChangeArrowheads="1"/>
          </p:cNvSpPr>
          <p:nvPr/>
        </p:nvSpPr>
        <p:spPr bwMode="auto">
          <a:xfrm>
            <a:off x="7154863" y="4706938"/>
            <a:ext cx="1855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PRO FILLER</a:t>
            </a:r>
          </a:p>
        </p:txBody>
      </p:sp>
      <p:sp>
        <p:nvSpPr>
          <p:cNvPr id="57" name="Text Box 6"/>
          <p:cNvSpPr txBox="1">
            <a:spLocks noChangeArrowheads="1"/>
          </p:cNvSpPr>
          <p:nvPr/>
        </p:nvSpPr>
        <p:spPr bwMode="auto">
          <a:xfrm>
            <a:off x="5677942" y="5746750"/>
            <a:ext cx="184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a:t>
            </a:r>
            <a:r>
              <a:rPr lang="fr-FR" sz="1200" dirty="0" smtClean="0"/>
              <a:t/>
            </a:r>
            <a:br>
              <a:rPr lang="fr-FR" sz="1200" dirty="0" smtClean="0"/>
            </a:br>
            <a:r>
              <a:rPr lang="fr-FR" sz="1200" b="0" i="0" dirty="0" smtClean="0">
                <a:solidFill>
                  <a:srgbClr val="FFFFFF"/>
                </a:solidFill>
                <a:latin typeface="Century Gothic" pitchFamily="18" charset="0"/>
              </a:rPr>
              <a:t>AGE RECOVERY</a:t>
            </a:r>
          </a:p>
        </p:txBody>
      </p:sp>
      <p:sp>
        <p:nvSpPr>
          <p:cNvPr id="58" name="Text Box 6"/>
          <p:cNvSpPr txBox="1">
            <a:spLocks noChangeArrowheads="1"/>
          </p:cNvSpPr>
          <p:nvPr/>
        </p:nvSpPr>
        <p:spPr bwMode="auto">
          <a:xfrm>
            <a:off x="-17463" y="5991671"/>
            <a:ext cx="1547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POST-OPERATIVE CARE </a:t>
            </a:r>
          </a:p>
        </p:txBody>
      </p:sp>
      <p:sp>
        <p:nvSpPr>
          <p:cNvPr id="59" name="Text Box 6"/>
          <p:cNvSpPr txBox="1">
            <a:spLocks noChangeArrowheads="1"/>
          </p:cNvSpPr>
          <p:nvPr/>
        </p:nvSpPr>
        <p:spPr bwMode="auto">
          <a:xfrm>
            <a:off x="-17463" y="4725144"/>
            <a:ext cx="15478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4000" b="1" dirty="0">
                <a:solidFill>
                  <a:srgbClr val="FFFFFF"/>
                </a:solidFill>
                <a:latin typeface="Century Gothic" pitchFamily="34" charset="0"/>
              </a:rPr>
              <a:t>+</a:t>
            </a:r>
          </a:p>
        </p:txBody>
      </p:sp>
      <p:sp>
        <p:nvSpPr>
          <p:cNvPr id="60" name="Line 28"/>
          <p:cNvSpPr>
            <a:spLocks noChangeShapeType="1"/>
          </p:cNvSpPr>
          <p:nvPr/>
        </p:nvSpPr>
        <p:spPr bwMode="auto">
          <a:xfrm flipH="1">
            <a:off x="3462338"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1" name="Line 28"/>
          <p:cNvSpPr>
            <a:spLocks noChangeShapeType="1"/>
          </p:cNvSpPr>
          <p:nvPr/>
        </p:nvSpPr>
        <p:spPr bwMode="auto">
          <a:xfrm>
            <a:off x="535781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2" name="Text Box 6"/>
          <p:cNvSpPr txBox="1">
            <a:spLocks noChangeArrowheads="1"/>
          </p:cNvSpPr>
          <p:nvPr/>
        </p:nvSpPr>
        <p:spPr bwMode="auto">
          <a:xfrm>
            <a:off x="-17463" y="3889221"/>
            <a:ext cx="154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CORRECT</a:t>
            </a:r>
          </a:p>
        </p:txBody>
      </p:sp>
      <p:sp>
        <p:nvSpPr>
          <p:cNvPr id="63" name="Text Box 6"/>
          <p:cNvSpPr txBox="1">
            <a:spLocks noChangeArrowheads="1"/>
          </p:cNvSpPr>
          <p:nvPr/>
        </p:nvSpPr>
        <p:spPr bwMode="auto">
          <a:xfrm>
            <a:off x="-17463" y="5591621"/>
            <a:ext cx="154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REPAIR</a:t>
            </a:r>
          </a:p>
        </p:txBody>
      </p:sp>
      <p:sp>
        <p:nvSpPr>
          <p:cNvPr id="64" name="Text Box 6"/>
          <p:cNvSpPr txBox="1">
            <a:spLocks noChangeArrowheads="1"/>
          </p:cNvSpPr>
          <p:nvPr/>
        </p:nvSpPr>
        <p:spPr bwMode="auto">
          <a:xfrm>
            <a:off x="74613" y="1218655"/>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dirty="0" smtClean="0">
                <a:solidFill>
                  <a:srgbClr val="B5A692"/>
                </a:solidFill>
                <a:latin typeface="Century Gothic" pitchFamily="18" charset="0"/>
              </a:rPr>
              <a:t>CONCERNS</a:t>
            </a:r>
          </a:p>
        </p:txBody>
      </p:sp>
      <p:sp>
        <p:nvSpPr>
          <p:cNvPr id="65" name="Text Box 6"/>
          <p:cNvSpPr txBox="1">
            <a:spLocks noChangeArrowheads="1"/>
          </p:cNvSpPr>
          <p:nvPr/>
        </p:nvSpPr>
        <p:spPr bwMode="auto">
          <a:xfrm>
            <a:off x="-19050" y="4232121"/>
            <a:ext cx="154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OPERATIVE CARE </a:t>
            </a:r>
          </a:p>
        </p:txBody>
      </p:sp>
      <p:sp>
        <p:nvSpPr>
          <p:cNvPr id="66" name="Text Box 6"/>
          <p:cNvSpPr txBox="1">
            <a:spLocks noChangeArrowheads="1"/>
          </p:cNvSpPr>
          <p:nvPr/>
        </p:nvSpPr>
        <p:spPr bwMode="auto">
          <a:xfrm>
            <a:off x="-36513" y="2298775"/>
            <a:ext cx="1585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b="0" i="0" dirty="0" smtClean="0">
                <a:solidFill>
                  <a:srgbClr val="B5A692"/>
                </a:solidFill>
                <a:latin typeface="Century Gothic" pitchFamily="18" charset="0"/>
              </a:rPr>
              <a:t>PROCEDURE </a:t>
            </a:r>
          </a:p>
        </p:txBody>
      </p:sp>
      <p:sp>
        <p:nvSpPr>
          <p:cNvPr id="67" name="Line 28"/>
          <p:cNvSpPr>
            <a:spLocks noChangeShapeType="1"/>
          </p:cNvSpPr>
          <p:nvPr/>
        </p:nvSpPr>
        <p:spPr bwMode="auto">
          <a:xfrm>
            <a:off x="715486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8" name="Text Box 6"/>
          <p:cNvSpPr txBox="1">
            <a:spLocks noChangeArrowheads="1"/>
          </p:cNvSpPr>
          <p:nvPr/>
        </p:nvSpPr>
        <p:spPr bwMode="auto">
          <a:xfrm>
            <a:off x="1835150" y="5746750"/>
            <a:ext cx="1893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1" i="0" dirty="0" smtClean="0">
                <a:solidFill>
                  <a:srgbClr val="B5A692"/>
                </a:solidFill>
                <a:latin typeface="Century Gothic" pitchFamily="18" charset="0"/>
              </a:rPr>
              <a:t>Dr. PFULG'S PRESCRIPTION </a:t>
            </a:r>
          </a:p>
        </p:txBody>
      </p:sp>
      <p:pic>
        <p:nvPicPr>
          <p:cNvPr id="69" name="Picture 6" descr="G:\DPLI_Commun_Helena_Rubinstein_PCI\Service\QD\itvpfulg\PHOTOS DR PFULG\Sélection\Photos Interventions HD Replasty\HA INJECT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178" t="24184" r="29925" b="30108"/>
          <a:stretch/>
        </p:blipFill>
        <p:spPr bwMode="auto">
          <a:xfrm>
            <a:off x="7446817" y="1975674"/>
            <a:ext cx="1192784"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G:\DPLI_Commun_Helena_Rubinstein_PCI\Service\QD\itvpfulg\PHOTOS DR PFULG\Sélection\Photos Interventions HD Replasty\LAS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284" r="18362"/>
          <a:stretch/>
        </p:blipFill>
        <p:spPr bwMode="auto">
          <a:xfrm>
            <a:off x="5643973" y="1975674"/>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DPLI_Commun_Helena_Rubinstein_PCI\Service\QD\itvpfulg\PHOTOS DR PFULG\Sélection\Photos Interventions HD Replasty\PEE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023" r="4989"/>
          <a:stretch/>
        </p:blipFill>
        <p:spPr bwMode="auto">
          <a:xfrm>
            <a:off x="3813749" y="1970310"/>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G:\DPLI_Commun_Helena_Rubinstein_PCI\Service\QD\itvpfulg\PHOTOS DR PFULG\Sélection\Photos Interventions HD Replasty\MESO.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866" r="11134"/>
          <a:stretch/>
        </p:blipFill>
        <p:spPr bwMode="auto">
          <a:xfrm>
            <a:off x="1918826" y="1970310"/>
            <a:ext cx="1179177" cy="1423245"/>
          </a:xfrm>
          <a:prstGeom prst="rect">
            <a:avLst/>
          </a:prstGeom>
          <a:noFill/>
          <a:extLst>
            <a:ext uri="{909E8E84-426E-40DD-AFC4-6F175D3DCCD1}">
              <a14:hiddenFill xmlns:a14="http://schemas.microsoft.com/office/drawing/2010/main">
                <a:solidFill>
                  <a:srgbClr val="FFFFFF"/>
                </a:solidFill>
              </a14:hiddenFill>
            </a:ext>
          </a:extLst>
        </p:spPr>
      </p:pic>
      <p:sp>
        <p:nvSpPr>
          <p:cNvPr id="73" name="Text Box 7"/>
          <p:cNvSpPr txBox="1">
            <a:spLocks noChangeArrowheads="1"/>
          </p:cNvSpPr>
          <p:nvPr/>
        </p:nvSpPr>
        <p:spPr bwMode="auto">
          <a:xfrm>
            <a:off x="1907704" y="1700808"/>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MESOTHERAPY</a:t>
            </a:r>
          </a:p>
        </p:txBody>
      </p:sp>
      <p:sp>
        <p:nvSpPr>
          <p:cNvPr id="74" name="Rectangle 73"/>
          <p:cNvSpPr/>
          <p:nvPr/>
        </p:nvSpPr>
        <p:spPr>
          <a:xfrm>
            <a:off x="1907704" y="1700809"/>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5" name="Text Box 7"/>
          <p:cNvSpPr txBox="1">
            <a:spLocks noChangeArrowheads="1"/>
          </p:cNvSpPr>
          <p:nvPr/>
        </p:nvSpPr>
        <p:spPr bwMode="auto">
          <a:xfrm>
            <a:off x="3813749" y="170081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PEELING</a:t>
            </a:r>
          </a:p>
        </p:txBody>
      </p:sp>
      <p:sp>
        <p:nvSpPr>
          <p:cNvPr id="76" name="Rectangle 75"/>
          <p:cNvSpPr/>
          <p:nvPr/>
        </p:nvSpPr>
        <p:spPr>
          <a:xfrm>
            <a:off x="3813749" y="170081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7" name="Text Box 7"/>
          <p:cNvSpPr txBox="1">
            <a:spLocks noChangeArrowheads="1"/>
          </p:cNvSpPr>
          <p:nvPr/>
        </p:nvSpPr>
        <p:spPr bwMode="auto">
          <a:xfrm>
            <a:off x="5643974" y="1706171"/>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49263">
              <a:buClr>
                <a:srgbClr val="656364"/>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r>
              <a:rPr lang="fr-FR" sz="1000" b="0" i="0" dirty="0" smtClean="0">
                <a:solidFill>
                  <a:srgbClr val="FFFFFF"/>
                </a:solidFill>
                <a:latin typeface="Century Gothic" pitchFamily="18" charset="0"/>
              </a:rPr>
              <a:t>LASER</a:t>
            </a:r>
          </a:p>
        </p:txBody>
      </p:sp>
      <p:sp>
        <p:nvSpPr>
          <p:cNvPr id="78" name="Rectangle 77"/>
          <p:cNvSpPr/>
          <p:nvPr/>
        </p:nvSpPr>
        <p:spPr>
          <a:xfrm>
            <a:off x="5643974" y="1706172"/>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9" name="Text Box 7"/>
          <p:cNvSpPr txBox="1">
            <a:spLocks noChangeArrowheads="1"/>
          </p:cNvSpPr>
          <p:nvPr/>
        </p:nvSpPr>
        <p:spPr bwMode="auto">
          <a:xfrm>
            <a:off x="7446817" y="170617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INJECTIONS</a:t>
            </a:r>
          </a:p>
        </p:txBody>
      </p:sp>
      <p:sp>
        <p:nvSpPr>
          <p:cNvPr id="80" name="Rectangle 79"/>
          <p:cNvSpPr/>
          <p:nvPr/>
        </p:nvSpPr>
        <p:spPr>
          <a:xfrm>
            <a:off x="7446817" y="170617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81" name="Text Box 6"/>
          <p:cNvSpPr txBox="1">
            <a:spLocks noChangeArrowheads="1"/>
          </p:cNvSpPr>
          <p:nvPr/>
        </p:nvSpPr>
        <p:spPr bwMode="auto">
          <a:xfrm>
            <a:off x="3444875" y="1252538"/>
            <a:ext cx="1895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ROUGHNESS                FINE LINES</a:t>
            </a:r>
          </a:p>
        </p:txBody>
      </p:sp>
    </p:spTree>
    <p:extLst>
      <p:ext uri="{BB962C8B-B14F-4D97-AF65-F5344CB8AC3E}">
        <p14:creationId xmlns:p14="http://schemas.microsoft.com/office/powerpoint/2010/main" val="1250727650"/>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91" b="9673"/>
          <a:stretch/>
        </p:blipFill>
        <p:spPr bwMode="auto">
          <a:xfrm>
            <a:off x="0" y="1196752"/>
            <a:ext cx="9144000" cy="5661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241153" y="3678123"/>
            <a:ext cx="64807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en-US" sz="2400" b="1" dirty="0">
                <a:solidFill>
                  <a:srgbClr val="000000"/>
                </a:solidFill>
                <a:latin typeface="Century Gothic" pitchFamily="34" charset="0"/>
              </a:rPr>
              <a:t>THE 1</a:t>
            </a:r>
            <a:r>
              <a:rPr lang="en-US" sz="2400" b="1" baseline="30000" dirty="0">
                <a:solidFill>
                  <a:srgbClr val="000000"/>
                </a:solidFill>
                <a:latin typeface="Century Gothic" pitchFamily="34" charset="0"/>
              </a:rPr>
              <a:t>st</a:t>
            </a:r>
            <a:r>
              <a:rPr lang="en-US" sz="2400" b="1" dirty="0">
                <a:solidFill>
                  <a:srgbClr val="000000"/>
                </a:solidFill>
                <a:latin typeface="Century Gothic" pitchFamily="34" charset="0"/>
              </a:rPr>
              <a:t> </a:t>
            </a:r>
            <a:r>
              <a:rPr lang="en-US" sz="2400" b="1" dirty="0" smtClean="0">
                <a:solidFill>
                  <a:srgbClr val="000000"/>
                </a:solidFill>
                <a:latin typeface="Century Gothic" pitchFamily="34" charset="0"/>
              </a:rPr>
              <a:t>POST-PROCEDURE BAND-AID CREAM</a:t>
            </a:r>
          </a:p>
        </p:txBody>
      </p:sp>
      <p:sp>
        <p:nvSpPr>
          <p:cNvPr id="4" name="Text Box 3"/>
          <p:cNvSpPr txBox="1">
            <a:spLocks noChangeArrowheads="1"/>
          </p:cNvSpPr>
          <p:nvPr/>
        </p:nvSpPr>
        <p:spPr bwMode="auto">
          <a:xfrm>
            <a:off x="3186113" y="2679253"/>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en-US" sz="2800" u="sng" dirty="0" smtClean="0">
                <a:latin typeface="Century Gothic" pitchFamily="34" charset="0"/>
                <a:cs typeface="Arial" pitchFamily="34" charset="0"/>
              </a:rPr>
              <a:t>Re-PLASTY</a:t>
            </a:r>
          </a:p>
          <a:p>
            <a:pPr algn="dist" eaLnBrk="1" fontAlgn="base" hangingPunct="1">
              <a:spcBef>
                <a:spcPct val="0"/>
              </a:spcBef>
              <a:spcAft>
                <a:spcPct val="0"/>
              </a:spcAft>
            </a:pPr>
            <a:r>
              <a:rPr lang="en-US" sz="2400" dirty="0" smtClean="0">
                <a:latin typeface="Century Gothic" pitchFamily="34" charset="0"/>
                <a:cs typeface="Arial" pitchFamily="34" charset="0"/>
              </a:rPr>
              <a:t>AGE RECOVERY</a:t>
            </a:r>
          </a:p>
        </p:txBody>
      </p:sp>
      <p:sp>
        <p:nvSpPr>
          <p:cNvPr id="5" name="Text Box 3"/>
          <p:cNvSpPr txBox="1">
            <a:spLocks noChangeArrowheads="1"/>
          </p:cNvSpPr>
          <p:nvPr/>
        </p:nvSpPr>
        <p:spPr bwMode="auto">
          <a:xfrm>
            <a:off x="1475656" y="211867"/>
            <a:ext cx="76429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D9CEB8"/>
                </a:solidFill>
                <a:latin typeface="Century Gothic" pitchFamily="34" charset="0"/>
                <a:ea typeface="ＭＳ Ｐゴシック" pitchFamily="34" charset="-128"/>
              </a:rPr>
              <a:t>		</a:t>
            </a:r>
            <a:r>
              <a:rPr lang="fr-FR" sz="3000" dirty="0" smtClean="0">
                <a:solidFill>
                  <a:srgbClr val="B5A692"/>
                </a:solidFill>
                <a:latin typeface="Century Gothic" pitchFamily="34" charset="0"/>
                <a:ea typeface="ＭＳ Ｐゴシック" pitchFamily="34" charset="-128"/>
              </a:rPr>
              <a:t>5 –POST-OPERATIVE CARE:        </a:t>
            </a:r>
            <a:r>
              <a:rPr lang="fr-FR" sz="3000" dirty="0" err="1" smtClean="0">
                <a:solidFill>
                  <a:srgbClr val="B5A692"/>
                </a:solidFill>
                <a:latin typeface="Century Gothic" pitchFamily="34" charset="0"/>
                <a:ea typeface="ＭＳ Ｐゴシック" pitchFamily="34" charset="-128"/>
              </a:rPr>
              <a:t>Re</a:t>
            </a:r>
            <a:r>
              <a:rPr lang="fr-FR" sz="3000" dirty="0" smtClean="0">
                <a:solidFill>
                  <a:srgbClr val="B5A692"/>
                </a:solidFill>
                <a:latin typeface="Century Gothic" pitchFamily="34" charset="0"/>
                <a:ea typeface="ＭＳ Ｐゴシック" pitchFamily="34" charset="-128"/>
              </a:rPr>
              <a:t>-PLASTY AGE RECOVERY</a:t>
            </a:r>
            <a:endParaRPr lang="fr-FR" sz="1600" dirty="0" smtClean="0">
              <a:solidFill>
                <a:schemeClr val="bg1"/>
              </a:solidFill>
              <a:latin typeface="Century Gothic" pitchFamily="34" charset="0"/>
              <a:ea typeface="ＭＳ Ｐゴシック" pitchFamily="34" charset="-128"/>
            </a:endParaRPr>
          </a:p>
        </p:txBody>
      </p:sp>
    </p:spTree>
    <p:extLst>
      <p:ext uri="{BB962C8B-B14F-4D97-AF65-F5344CB8AC3E}">
        <p14:creationId xmlns:p14="http://schemas.microsoft.com/office/powerpoint/2010/main" val="4268549192"/>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20071" y="3195062"/>
            <a:ext cx="4572000" cy="1200329"/>
          </a:xfrm>
          <a:prstGeom prst="rect">
            <a:avLst/>
          </a:prstGeom>
        </p:spPr>
        <p:txBody>
          <a:bodyPr>
            <a:spAutoFit/>
          </a:bodyPr>
          <a:lstStyle/>
          <a:p>
            <a:r>
              <a:rPr lang="en-US" dirty="0" smtClean="0">
                <a:solidFill>
                  <a:schemeClr val="bg1"/>
                </a:solidFill>
                <a:latin typeface="Century Gothic" pitchFamily="34" charset="0"/>
              </a:rPr>
              <a:t>At the beginning of our partnership with Helena Rubinstein,</a:t>
            </a:r>
          </a:p>
          <a:p>
            <a:r>
              <a:rPr lang="en-US" dirty="0" smtClean="0">
                <a:solidFill>
                  <a:schemeClr val="bg1"/>
                </a:solidFill>
                <a:latin typeface="Century Gothic" pitchFamily="34" charset="0"/>
              </a:rPr>
              <a:t>I shared this necessity to give to my patients a cosmetic ”Band-Aid”</a:t>
            </a:r>
          </a:p>
        </p:txBody>
      </p:sp>
      <p:pic>
        <p:nvPicPr>
          <p:cNvPr id="6" name="Picture 2" descr="G:\DPLI_Commun_Helena_Rubinstein_PCI\Service\QD\itvpfulg\PHOTOS DR PFULG\Sélection\Photos Interventions HD Replasty\_MG_41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01" t="7089" r="54311" b="2549"/>
          <a:stretch/>
        </p:blipFill>
        <p:spPr bwMode="auto">
          <a:xfrm>
            <a:off x="0" y="1195388"/>
            <a:ext cx="3419872" cy="5662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guillemet_blan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3195062"/>
            <a:ext cx="3841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guillemet_blan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254" y="4209653"/>
            <a:ext cx="3841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5748263" y="4796132"/>
            <a:ext cx="3144217"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just" eaLnBrk="1" hangingPunct="1">
              <a:buClrTx/>
              <a:buFontTx/>
              <a:buNone/>
            </a:pPr>
            <a:r>
              <a:rPr lang="fr-FR" sz="1100" dirty="0" smtClean="0">
                <a:solidFill>
                  <a:srgbClr val="FFFFFF"/>
                </a:solidFill>
                <a:latin typeface="Century Gothic" pitchFamily="34" charset="0"/>
              </a:rPr>
              <a:t>Dr Pfulg, founder of LACLINC MONTREUX and pioneering aesthetic surgeon</a:t>
            </a:r>
          </a:p>
        </p:txBody>
      </p:sp>
      <p:sp>
        <p:nvSpPr>
          <p:cNvPr id="10" name="Text Box 3"/>
          <p:cNvSpPr txBox="1">
            <a:spLocks noChangeArrowheads="1"/>
          </p:cNvSpPr>
          <p:nvPr/>
        </p:nvSpPr>
        <p:spPr bwMode="auto">
          <a:xfrm>
            <a:off x="1475656" y="211867"/>
            <a:ext cx="76429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3000" b="0" i="0" dirty="0" smtClean="0">
                <a:solidFill>
                  <a:srgbClr val="B5A692"/>
                </a:solidFill>
                <a:latin typeface="Century Gothic" pitchFamily="18" charset="0"/>
              </a:rPr>
              <a:t>5 – </a:t>
            </a:r>
            <a:r>
              <a:rPr lang="fr-FR" sz="3000" dirty="0" smtClean="0">
                <a:solidFill>
                  <a:srgbClr val="B5A692"/>
                </a:solidFill>
                <a:latin typeface="Century Gothic" pitchFamily="34" charset="0"/>
                <a:ea typeface="ＭＳ Ｐゴシック" pitchFamily="34" charset="-128"/>
              </a:rPr>
              <a:t>POST-OPERATIVE CARE:       </a:t>
            </a:r>
            <a:r>
              <a:rPr lang="fr-FR" sz="3000" dirty="0" err="1" smtClean="0">
                <a:solidFill>
                  <a:srgbClr val="B5A692"/>
                </a:solidFill>
                <a:latin typeface="Century Gothic" pitchFamily="34" charset="0"/>
                <a:ea typeface="ＭＳ Ｐゴシック" pitchFamily="34" charset="-128"/>
              </a:rPr>
              <a:t>Re</a:t>
            </a:r>
            <a:r>
              <a:rPr lang="fr-FR" sz="3000" dirty="0" smtClean="0">
                <a:solidFill>
                  <a:srgbClr val="B5A692"/>
                </a:solidFill>
                <a:latin typeface="Century Gothic" pitchFamily="34" charset="0"/>
                <a:ea typeface="ＭＳ Ｐゴシック" pitchFamily="34" charset="-128"/>
              </a:rPr>
              <a:t>-PLASTY AGE RECOVERY</a:t>
            </a:r>
          </a:p>
        </p:txBody>
      </p:sp>
    </p:spTree>
    <p:extLst>
      <p:ext uri="{BB962C8B-B14F-4D97-AF65-F5344CB8AC3E}">
        <p14:creationId xmlns:p14="http://schemas.microsoft.com/office/powerpoint/2010/main" val="3942602966"/>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396508"/>
            <a:ext cx="8910736" cy="5201423"/>
          </a:xfrm>
          <a:prstGeom prst="rect">
            <a:avLst/>
          </a:prstGeom>
        </p:spPr>
        <p:txBody>
          <a:bodyPr wrap="square">
            <a:spAutoFit/>
          </a:bodyPr>
          <a:lstStyle/>
          <a:p>
            <a:pPr marL="342900" indent="-342900" algn="ctr">
              <a:buFontTx/>
              <a:buAutoNum type="arabicParenR"/>
              <a:defRPr/>
            </a:pPr>
            <a:r>
              <a:rPr lang="fr-FR" sz="1400" b="1" i="0" dirty="0" smtClean="0">
                <a:solidFill>
                  <a:srgbClr val="FFFFFF"/>
                </a:solidFill>
                <a:latin typeface="Century Gothic" pitchFamily="18" charset="0"/>
              </a:rPr>
              <a:t>Re-PLASTY AGE RECOVERY PRODUCTS DEVELOPED IN ASSOCIATION WITH LACLINIC-MONTREUX FOR RESULTS THAT ECHO THE EFFECTIVENESS OF AESTHETIC MEDICINE </a:t>
            </a:r>
          </a:p>
          <a:p>
            <a:pPr algn="ctr">
              <a:defRPr/>
            </a:pPr>
            <a:r>
              <a:rPr lang="fr-FR" sz="1400" b="0" i="0" dirty="0" smtClean="0">
                <a:solidFill>
                  <a:srgbClr val="FFFFFF"/>
                </a:solidFill>
                <a:latin typeface="Century Gothic" pitchFamily="18" charset="0"/>
              </a:rPr>
              <a:t>"Madam, Re-PLASTY products are developed in association with LACLINIC-MONTREUX, a prestigious aesthetic medicine and aesthetic surgery clinic in Switzerland, to provide you with, in this case, the home reproduction of a hyaluronic acid injection session as practiced at LACLINIC-MONTREUX, with results that echo its effectiveness.</a:t>
            </a: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2) INSTANTLY VISIBLE RESULTS  </a:t>
            </a:r>
          </a:p>
          <a:p>
            <a:pPr marL="0" lvl="1" algn="ctr">
              <a:defRPr/>
            </a:pPr>
            <a:r>
              <a:rPr lang="fr-FR" sz="1400" b="0" i="0" dirty="0" smtClean="0">
                <a:solidFill>
                  <a:srgbClr val="FFFFFF"/>
                </a:solidFill>
                <a:latin typeface="Century Gothic" pitchFamily="18" charset="0"/>
              </a:rPr>
              <a:t>"Indeed, with its high concentration of active ingredients, Re-PLASTY products give you instantly visible results. </a:t>
            </a:r>
          </a:p>
          <a:p>
            <a:pPr marL="0" lvl="1" algn="ctr">
              <a:defRPr/>
            </a:pPr>
            <a:r>
              <a:rPr lang="fr-FR" sz="1400" b="0" i="0" dirty="0" smtClean="0">
                <a:solidFill>
                  <a:srgbClr val="FFFFFF"/>
                </a:solidFill>
                <a:latin typeface="Century Gothic" pitchFamily="18" charset="0"/>
              </a:rPr>
              <a:t>We have scientific tests proving that Re-PLASTY AGE RECOVERY acts like a real Band-Aid treatment in post-operative care with incredible results on the accelerated skin healing and on the reduction in signs of ageing, such as wrinkles, skin damage and imperfections."</a:t>
            </a:r>
          </a:p>
          <a:p>
            <a:pPr marL="0" lvl="1"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3) ADVANTAGES OF USING THE Re-PLASTY RANGE  </a:t>
            </a:r>
          </a:p>
          <a:p>
            <a:pPr algn="ctr">
              <a:defRPr/>
            </a:pPr>
            <a:r>
              <a:rPr lang="fr-FR" sz="1400" b="1" i="0" dirty="0" smtClean="0">
                <a:solidFill>
                  <a:srgbClr val="FFFFFF"/>
                </a:solidFill>
                <a:latin typeface="Century Gothic" pitchFamily="18" charset="0"/>
              </a:rPr>
              <a:t>AN ALTERNATIVE TO AESTHETIC MEDICINE</a:t>
            </a:r>
          </a:p>
          <a:p>
            <a:pPr marL="0" lvl="1" algn="just">
              <a:spcBef>
                <a:spcPts val="600"/>
              </a:spcBef>
              <a:defRPr/>
            </a:pPr>
            <a:r>
              <a:rPr lang="fr-FR" sz="1400" b="0" i="0" dirty="0" smtClean="0">
                <a:solidFill>
                  <a:srgbClr val="FFFFFF"/>
                </a:solidFill>
                <a:latin typeface="Century Gothic" pitchFamily="18" charset="0"/>
              </a:rPr>
              <a:t>"The Re-PLASTY Age Recovery solution has been developed in association with Dr. Pfulg. This miracle cream is composed of cica solution, which is used in post-operative care to intensely repair the skin of patients after procedures, and a 30% concentration of </a:t>
            </a:r>
            <a:r>
              <a:rPr lang="fr-FR" sz="1400" b="0" i="0" dirty="0" err="1" smtClean="0">
                <a:solidFill>
                  <a:srgbClr val="FFFFFF"/>
                </a:solidFill>
                <a:latin typeface="Century Gothic" pitchFamily="18" charset="0"/>
              </a:rPr>
              <a:t>ProXylane</a:t>
            </a:r>
            <a:r>
              <a:rPr lang="fr-FR" sz="1400" b="0" i="0" dirty="0" smtClean="0">
                <a:solidFill>
                  <a:srgbClr val="FFFFFF"/>
                </a:solidFill>
                <a:latin typeface="Century Gothic" pitchFamily="18" charset="0"/>
              </a:rPr>
              <a:t> to intensely reduce all the signs of ageing."</a:t>
            </a:r>
          </a:p>
          <a:p>
            <a:pPr marL="0" lvl="1" algn="just">
              <a:spcBef>
                <a:spcPts val="600"/>
              </a:spcBef>
              <a:defRPr/>
            </a:pPr>
            <a:endParaRPr lang="fr-FR" sz="1400" b="1" dirty="0" smtClean="0">
              <a:solidFill>
                <a:schemeClr val="bg1"/>
              </a:solidFill>
              <a:latin typeface="Century Gothic" pitchFamily="34" charset="0"/>
            </a:endParaRPr>
          </a:p>
          <a:p>
            <a:pPr algn="ctr">
              <a:defRPr/>
            </a:pPr>
            <a:r>
              <a:rPr lang="fr-FR" sz="1400" b="1" dirty="0" smtClean="0">
                <a:solidFill>
                  <a:srgbClr val="FFFFFF"/>
                </a:solidFill>
                <a:latin typeface="Century Gothic" pitchFamily="18" charset="0"/>
              </a:rPr>
              <a:t>4) SUMPTUOUS TEXTURES</a:t>
            </a:r>
          </a:p>
          <a:p>
            <a:pPr algn="ctr">
              <a:defRPr/>
            </a:pPr>
            <a:r>
              <a:rPr lang="fr-FR" sz="1400" b="0" i="0" dirty="0" smtClean="0">
                <a:solidFill>
                  <a:srgbClr val="FFFFFF"/>
                </a:solidFill>
                <a:latin typeface="Century Gothic" pitchFamily="18" charset="0"/>
              </a:rPr>
              <a:t>"As well as their extreme effectiveness, our products have extremely sensorial textures" </a:t>
            </a:r>
          </a:p>
        </p:txBody>
      </p:sp>
      <p:sp>
        <p:nvSpPr>
          <p:cNvPr id="3" name="Text Box 3"/>
          <p:cNvSpPr txBox="1">
            <a:spLocks noChangeArrowheads="1"/>
          </p:cNvSpPr>
          <p:nvPr/>
        </p:nvSpPr>
        <p:spPr bwMode="auto">
          <a:xfrm>
            <a:off x="1475656" y="116632"/>
            <a:ext cx="764294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4- Re-PLASTY AGE RECOVERY              </a:t>
            </a:r>
            <a:r>
              <a:rPr lang="fr-FR" sz="1600" b="0" i="0" dirty="0" smtClean="0">
                <a:solidFill>
                  <a:srgbClr val="FFFFFF"/>
                </a:solidFill>
                <a:latin typeface="Century Gothic" pitchFamily="18" charset="0"/>
              </a:rPr>
              <a:t>4 REASONS TO PURCHASE Re-PLASTY AGE RECOVERY                                         (LINK TO AESTHETIC MEDICINE)</a:t>
            </a:r>
          </a:p>
        </p:txBody>
      </p:sp>
    </p:spTree>
    <p:extLst>
      <p:ext uri="{BB962C8B-B14F-4D97-AF65-F5344CB8AC3E}">
        <p14:creationId xmlns:p14="http://schemas.microsoft.com/office/powerpoint/2010/main" val="346217420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11867"/>
            <a:ext cx="76429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3000" b="0" i="0" dirty="0" smtClean="0">
                <a:solidFill>
                  <a:srgbClr val="B5A692"/>
                </a:solidFill>
                <a:latin typeface="Century Gothic" pitchFamily="18" charset="0"/>
              </a:rPr>
              <a:t>5 – POST-OPERATIVE CARE:       </a:t>
            </a:r>
            <a:r>
              <a:rPr lang="fr-FR" sz="3000" b="0" i="0" dirty="0" err="1" smtClean="0">
                <a:solidFill>
                  <a:srgbClr val="B5A692"/>
                </a:solidFill>
                <a:latin typeface="Century Gothic" pitchFamily="18" charset="0"/>
              </a:rPr>
              <a:t>Re</a:t>
            </a:r>
            <a:r>
              <a:rPr lang="fr-FR" sz="3000" b="0" i="0" dirty="0" smtClean="0">
                <a:solidFill>
                  <a:srgbClr val="B5A692"/>
                </a:solidFill>
                <a:latin typeface="Century Gothic" pitchFamily="18" charset="0"/>
              </a:rPr>
              <a:t>-PLASTY AGE RECOVERY</a:t>
            </a:r>
          </a:p>
        </p:txBody>
      </p:sp>
      <p:sp>
        <p:nvSpPr>
          <p:cNvPr id="5" name="Text Box 16"/>
          <p:cNvSpPr txBox="1">
            <a:spLocks noChangeArrowheads="1"/>
          </p:cNvSpPr>
          <p:nvPr/>
        </p:nvSpPr>
        <p:spPr bwMode="auto">
          <a:xfrm>
            <a:off x="3419475" y="1268760"/>
            <a:ext cx="5724525"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r>
              <a:rPr lang="en-US" sz="1800" b="0" i="0" dirty="0" smtClean="0">
                <a:solidFill>
                  <a:srgbClr val="B5A692"/>
                </a:solidFill>
                <a:latin typeface="Century Gothic" pitchFamily="18" charset="0"/>
              </a:rPr>
              <a:t>PROTOCOL DEFINITION</a:t>
            </a:r>
          </a:p>
          <a:p>
            <a:pPr eaLnBrk="1" hangingPunct="1"/>
            <a:endParaRPr lang="en-US" sz="1400" dirty="0" smtClean="0">
              <a:solidFill>
                <a:srgbClr val="B5A692"/>
              </a:solidFill>
              <a:latin typeface="Century Gothic" pitchFamily="34" charset="0"/>
            </a:endParaRPr>
          </a:p>
          <a:p>
            <a:pPr>
              <a:spcBef>
                <a:spcPct val="50000"/>
              </a:spcBef>
            </a:pPr>
            <a:r>
              <a:rPr lang="en-US" sz="1400" b="0" i="0" dirty="0" smtClean="0">
                <a:solidFill>
                  <a:srgbClr val="FFFFFF"/>
                </a:solidFill>
                <a:latin typeface="Century Gothic" pitchFamily="18" charset="0"/>
              </a:rPr>
              <a:t>A </a:t>
            </a:r>
            <a:r>
              <a:rPr lang="en-US" sz="1400" dirty="0" smtClean="0">
                <a:solidFill>
                  <a:srgbClr val="FFFFFF"/>
                </a:solidFill>
                <a:latin typeface="Century Gothic" pitchFamily="18" charset="0"/>
              </a:rPr>
              <a:t>“</a:t>
            </a:r>
            <a:r>
              <a:rPr lang="en-US" sz="1400" b="0" i="0" dirty="0" smtClean="0">
                <a:solidFill>
                  <a:srgbClr val="FFFFFF"/>
                </a:solidFill>
                <a:latin typeface="Century Gothic" pitchFamily="18" charset="0"/>
              </a:rPr>
              <a:t>POST-OPERATIVE" NIGHT CARE TREATMENT USED AT LACLINIC-MONTREUX AFTER EACH AESTHETIC MEDICINE PROCEDURE, A REGENERATION ACCELERATOR FOR INTENSE SKIN REPAIR AND TO FIGHT AGAINST ALL THE SIGNS OF AGEING</a:t>
            </a:r>
          </a:p>
          <a:p>
            <a:pPr eaLnBrk="1" hangingPunct="1"/>
            <a:endParaRPr lang="en-US" sz="1400" dirty="0" smtClean="0">
              <a:solidFill>
                <a:srgbClr val="B5A692"/>
              </a:solidFill>
              <a:latin typeface="Century Gothic" pitchFamily="34" charset="0"/>
            </a:endParaRPr>
          </a:p>
          <a:p>
            <a:pPr eaLnBrk="1" hangingPunct="1"/>
            <a:r>
              <a:rPr lang="en-US" sz="1800" b="0" i="0" dirty="0" smtClean="0">
                <a:solidFill>
                  <a:srgbClr val="B5A692"/>
                </a:solidFill>
                <a:latin typeface="Century Gothic" pitchFamily="18" charset="0"/>
              </a:rPr>
              <a:t>TARGET </a:t>
            </a:r>
          </a:p>
          <a:p>
            <a:pPr eaLnBrk="1" hangingPunct="1"/>
            <a:endParaRPr lang="en-US" sz="1400" dirty="0" smtClean="0">
              <a:solidFill>
                <a:srgbClr val="B5A692"/>
              </a:solidFill>
              <a:latin typeface="Century Gothic" pitchFamily="34" charset="0"/>
            </a:endParaRPr>
          </a:p>
          <a:p>
            <a:pPr eaLnBrk="1" hangingPunct="1"/>
            <a:r>
              <a:rPr lang="en-US" sz="1400" b="0" i="0" dirty="0" smtClean="0">
                <a:solidFill>
                  <a:srgbClr val="FFFFFF"/>
                </a:solidFill>
                <a:latin typeface="Century Gothic" pitchFamily="18" charset="0"/>
              </a:rPr>
              <a:t>SKIN WEAKENED BY AN AESTHETIC MEDICINE PROCEDURE, WRINKLES, CUTANEOUS DAMAGES AND IMPERFECTIONS</a:t>
            </a:r>
          </a:p>
          <a:p>
            <a:pPr eaLnBrk="1" hangingPunct="1"/>
            <a:endParaRPr lang="en-US" sz="1400" dirty="0" smtClean="0">
              <a:solidFill>
                <a:srgbClr val="B5A692"/>
              </a:solidFill>
              <a:latin typeface="Century Gothic" pitchFamily="34" charset="0"/>
            </a:endParaRPr>
          </a:p>
          <a:p>
            <a:pPr eaLnBrk="1" hangingPunct="1">
              <a:lnSpc>
                <a:spcPct val="0"/>
              </a:lnSpc>
            </a:pPr>
            <a:endParaRPr lang="en-US" dirty="0" smtClean="0">
              <a:solidFill>
                <a:srgbClr val="B5A692"/>
              </a:solidFill>
              <a:latin typeface="Century Gothic" pitchFamily="34" charset="0"/>
            </a:endParaRPr>
          </a:p>
          <a:p>
            <a:pPr eaLnBrk="1" hangingPunct="1"/>
            <a:r>
              <a:rPr lang="en-US" sz="1800" b="0" i="0" dirty="0" smtClean="0">
                <a:solidFill>
                  <a:srgbClr val="B5A692"/>
                </a:solidFill>
                <a:latin typeface="Century Gothic" pitchFamily="18" charset="0"/>
              </a:rPr>
              <a:t>RESULTS</a:t>
            </a:r>
          </a:p>
          <a:p>
            <a:pPr eaLnBrk="1" hangingPunct="1"/>
            <a:endParaRPr lang="en-US" sz="1400" dirty="0" smtClean="0">
              <a:solidFill>
                <a:srgbClr val="B5A692"/>
              </a:solidFill>
              <a:latin typeface="Century Gothic" pitchFamily="34" charset="0"/>
            </a:endParaRPr>
          </a:p>
          <a:p>
            <a:pPr eaLnBrk="1" hangingPunct="1"/>
            <a:r>
              <a:rPr lang="en-US" sz="1400" b="0" i="0" dirty="0" smtClean="0">
                <a:solidFill>
                  <a:srgbClr val="FFFFFF"/>
                </a:solidFill>
                <a:latin typeface="Century Gothic" pitchFamily="18" charset="0"/>
              </a:rPr>
              <a:t>NOURISHED, SOOTHED AND COMFORTABLE SKIN - ALL THE SIGNS OF AGEING ARE VISIBLY CORRECTED </a:t>
            </a:r>
          </a:p>
          <a:p>
            <a:pPr algn="ctr" eaLnBrk="1" hangingPunct="1"/>
            <a:endParaRPr lang="en-US" sz="1400" dirty="0">
              <a:solidFill>
                <a:srgbClr val="B5A692"/>
              </a:solidFill>
              <a:latin typeface="Century Gothic" pitchFamily="34" charset="0"/>
            </a:endParaRPr>
          </a:p>
        </p:txBody>
      </p:sp>
      <p:pic>
        <p:nvPicPr>
          <p:cNvPr id="15" name="Picture 12" descr="WDHL-2-05D7F20"/>
          <p:cNvPicPr>
            <a:picLocks noChangeAspect="1" noChangeArrowheads="1"/>
          </p:cNvPicPr>
          <p:nvPr/>
        </p:nvPicPr>
        <p:blipFill>
          <a:blip r:embed="rId3" cstate="print">
            <a:extLst>
              <a:ext uri="{28A0092B-C50C-407E-A947-70E740481C1C}">
                <a14:useLocalDpi xmlns:a14="http://schemas.microsoft.com/office/drawing/2010/main" val="0"/>
              </a:ext>
            </a:extLst>
          </a:blip>
          <a:srcRect t="21059" b="18398"/>
          <a:stretch>
            <a:fillRect/>
          </a:stretch>
        </p:blipFill>
        <p:spPr bwMode="auto">
          <a:xfrm>
            <a:off x="4347443" y="5785669"/>
            <a:ext cx="1736725" cy="874058"/>
          </a:xfrm>
          <a:prstGeom prst="rect">
            <a:avLst/>
          </a:prstGeom>
          <a:gradFill rotWithShape="1">
            <a:gsLst>
              <a:gs pos="0">
                <a:srgbClr val="FFFFFF"/>
              </a:gs>
              <a:gs pos="100000">
                <a:srgbClr val="FF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3" descr="WDHL-2-05D7A20"/>
          <p:cNvPicPr>
            <a:picLocks noChangeAspect="1" noChangeArrowheads="1"/>
          </p:cNvPicPr>
          <p:nvPr/>
        </p:nvPicPr>
        <p:blipFill>
          <a:blip r:embed="rId4" cstate="print">
            <a:extLst>
              <a:ext uri="{28A0092B-C50C-407E-A947-70E740481C1C}">
                <a14:useLocalDpi xmlns:a14="http://schemas.microsoft.com/office/drawing/2010/main" val="0"/>
              </a:ext>
            </a:extLst>
          </a:blip>
          <a:srcRect t="17682" b="23370"/>
          <a:stretch>
            <a:fillRect/>
          </a:stretch>
        </p:blipFill>
        <p:spPr bwMode="auto">
          <a:xfrm>
            <a:off x="6396039" y="5805526"/>
            <a:ext cx="1704353" cy="854201"/>
          </a:xfrm>
          <a:prstGeom prst="rect">
            <a:avLst/>
          </a:prstGeom>
          <a:gradFill rotWithShape="1">
            <a:gsLst>
              <a:gs pos="0">
                <a:srgbClr val="FFFFFF"/>
              </a:gs>
              <a:gs pos="100000">
                <a:srgbClr val="FF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ectangle 1"/>
          <p:cNvSpPr>
            <a:spLocks noChangeArrowheads="1"/>
          </p:cNvSpPr>
          <p:nvPr/>
        </p:nvSpPr>
        <p:spPr bwMode="auto">
          <a:xfrm>
            <a:off x="5269091" y="5497487"/>
            <a:ext cx="1967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fr-FR" sz="1400" b="0" i="0" dirty="0" smtClean="0">
                <a:solidFill>
                  <a:srgbClr val="FFFFFF"/>
                </a:solidFill>
                <a:latin typeface="Century Gothic" pitchFamily="18" charset="0"/>
              </a:rPr>
              <a:t>7 days of treatment </a:t>
            </a:r>
          </a:p>
        </p:txBody>
      </p:sp>
      <p:sp>
        <p:nvSpPr>
          <p:cNvPr id="18" name="Rectangle 17"/>
          <p:cNvSpPr/>
          <p:nvPr/>
        </p:nvSpPr>
        <p:spPr>
          <a:xfrm>
            <a:off x="4462190" y="6609159"/>
            <a:ext cx="1477962"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Placebo</a:t>
            </a:r>
          </a:p>
        </p:txBody>
      </p:sp>
      <p:sp>
        <p:nvSpPr>
          <p:cNvPr id="19" name="Rectangle 18"/>
          <p:cNvSpPr/>
          <p:nvPr/>
        </p:nvSpPr>
        <p:spPr>
          <a:xfrm>
            <a:off x="6444208" y="6609159"/>
            <a:ext cx="1519237" cy="276225"/>
          </a:xfrm>
          <a:prstGeom prst="rect">
            <a:avLst/>
          </a:prstGeom>
        </p:spPr>
        <p:txBody>
          <a:bodyPr>
            <a:spAutoFit/>
          </a:bodyPr>
          <a:lstStyle/>
          <a:p>
            <a:pPr algn="ctr" fontAlgn="auto">
              <a:spcBef>
                <a:spcPts val="0"/>
              </a:spcBef>
              <a:spcAft>
                <a:spcPts val="0"/>
              </a:spcAft>
              <a:defRPr/>
            </a:pPr>
            <a:r>
              <a:rPr lang="fr-FR" sz="1200" b="1" i="0" dirty="0" err="1" smtClean="0">
                <a:solidFill>
                  <a:srgbClr val="FFFFFF"/>
                </a:solidFill>
                <a:latin typeface="Century Gothic" pitchFamily="18" charset="0"/>
              </a:rPr>
              <a:t>ProXylane</a:t>
            </a:r>
            <a:r>
              <a:rPr lang="fr-FR" sz="1200" b="1" i="0" dirty="0" smtClean="0">
                <a:solidFill>
                  <a:srgbClr val="FFFFFF"/>
                </a:solidFill>
                <a:latin typeface="Century Gothic" pitchFamily="18" charset="0"/>
              </a:rPr>
              <a:t> 30%</a:t>
            </a:r>
          </a:p>
        </p:txBody>
      </p:sp>
      <p:pic>
        <p:nvPicPr>
          <p:cNvPr id="20" name="Picture 2" descr="N:\DPLI_Marketing_HR\Service\-- BACK-UP SOIN\PACKSHOTS AMBIANCE HR\Re-PLASTY\AGE RECOVERY\PACKSHOT PRINCIPAL\HR RE-PLASTY V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67" t="34069" r="47247" b="23402"/>
          <a:stretch/>
        </p:blipFill>
        <p:spPr bwMode="auto">
          <a:xfrm>
            <a:off x="0" y="3900925"/>
            <a:ext cx="3414713" cy="298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N:\DPLI_Marketing_HR\Service\-- BACK-UP SOIN\PACKSHOTS AMBIANCE HR\Re-PLASTY\AGE RECOVERY\VISUELS SECONDAIRES\HR replasty2 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97" t="15888" r="17791" b="21705"/>
          <a:stretch/>
        </p:blipFill>
        <p:spPr bwMode="auto">
          <a:xfrm>
            <a:off x="0" y="1196753"/>
            <a:ext cx="3410886" cy="27041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2536" y="2204864"/>
            <a:ext cx="3960440" cy="646331"/>
          </a:xfrm>
          <a:prstGeom prst="rect">
            <a:avLst/>
          </a:prstGeom>
        </p:spPr>
        <p:txBody>
          <a:bodyPr wrap="square">
            <a:spAutoFit/>
          </a:bodyPr>
          <a:lstStyle/>
          <a:p>
            <a:pPr algn="ctr" defTabSz="449263" fontAlgn="base">
              <a:spcBef>
                <a:spcPct val="0"/>
              </a:spcBef>
              <a:spcAft>
                <a:spcPct val="0"/>
              </a:spcAft>
              <a:buClr>
                <a:srgbClr val="656364"/>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2050" algn="l"/>
              </a:tabLst>
              <a:defRPr/>
            </a:pPr>
            <a:r>
              <a:rPr lang="fr-FR" b="1" dirty="0" smtClean="0">
                <a:latin typeface="Century Gothic" pitchFamily="34" charset="0"/>
              </a:rPr>
              <a:t>THE 1st POST-PROCEDURE BAND-AID CARE</a:t>
            </a:r>
          </a:p>
        </p:txBody>
      </p:sp>
    </p:spTree>
    <p:extLst>
      <p:ext uri="{BB962C8B-B14F-4D97-AF65-F5344CB8AC3E}">
        <p14:creationId xmlns:p14="http://schemas.microsoft.com/office/powerpoint/2010/main" val="3910855384"/>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droite 12"/>
          <p:cNvSpPr/>
          <p:nvPr/>
        </p:nvSpPr>
        <p:spPr>
          <a:xfrm rot="5400000">
            <a:off x="4168592" y="2787319"/>
            <a:ext cx="1152128" cy="720080"/>
          </a:xfrm>
          <a:prstGeom prst="rightArrow">
            <a:avLst/>
          </a:prstGeom>
          <a:solidFill>
            <a:srgbClr val="B5A692"/>
          </a:solid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15" name="ZoneTexte 14"/>
          <p:cNvSpPr txBox="1"/>
          <p:nvPr/>
        </p:nvSpPr>
        <p:spPr>
          <a:xfrm>
            <a:off x="2555776" y="1563183"/>
            <a:ext cx="449761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POST-OPERATIVE CARE  </a:t>
            </a:r>
          </a:p>
          <a:p>
            <a:pPr algn="ctr"/>
            <a:r>
              <a:rPr lang="fr-FR" sz="1800" b="0" i="0" dirty="0" smtClean="0">
                <a:solidFill>
                  <a:srgbClr val="FFFFFF"/>
                </a:solidFill>
                <a:latin typeface="Century Gothic" pitchFamily="18" charset="0"/>
              </a:rPr>
              <a:t>AESTHETIC MEDICINE:  </a:t>
            </a:r>
          </a:p>
        </p:txBody>
      </p:sp>
      <p:sp>
        <p:nvSpPr>
          <p:cNvPr id="3" name="Rectangle 2"/>
          <p:cNvSpPr/>
          <p:nvPr/>
        </p:nvSpPr>
        <p:spPr>
          <a:xfrm>
            <a:off x="4139952" y="6023029"/>
            <a:ext cx="3131840" cy="646331"/>
          </a:xfrm>
          <a:prstGeom prst="rect">
            <a:avLst/>
          </a:prstGeom>
        </p:spPr>
        <p:txBody>
          <a:bodyPr wrap="square">
            <a:spAutoFit/>
          </a:bodyPr>
          <a:lstStyle/>
          <a:p>
            <a:pPr algn="ctr"/>
            <a:r>
              <a:rPr lang="fr-FR" sz="1200" b="1" i="0" dirty="0" smtClean="0">
                <a:solidFill>
                  <a:srgbClr val="FFFFFF"/>
                </a:solidFill>
                <a:latin typeface="Century Gothic" pitchFamily="18" charset="0"/>
              </a:rPr>
              <a:t>SKIN REPAIR ACCELERATING                       NIGHT CARE</a:t>
            </a:r>
          </a:p>
          <a:p>
            <a:pPr algn="ctr"/>
            <a:r>
              <a:rPr lang="fr-FR" sz="1200" dirty="0" smtClean="0">
                <a:solidFill>
                  <a:schemeClr val="bg1"/>
                </a:solidFill>
                <a:latin typeface="Century Gothic" pitchFamily="34" charset="0"/>
              </a:rPr>
              <a:t>Repaired age damaged</a:t>
            </a:r>
          </a:p>
        </p:txBody>
      </p:sp>
      <p:pic>
        <p:nvPicPr>
          <p:cNvPr id="9"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2555776" y="4046086"/>
            <a:ext cx="1800200" cy="19095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34" t="14356" r="9936" b="8084"/>
          <a:stretch/>
        </p:blipFill>
        <p:spPr bwMode="auto">
          <a:xfrm>
            <a:off x="4788024" y="3942805"/>
            <a:ext cx="1870336" cy="2080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3"/>
          <p:cNvSpPr txBox="1">
            <a:spLocks noChangeArrowheads="1"/>
          </p:cNvSpPr>
          <p:nvPr/>
        </p:nvSpPr>
        <p:spPr bwMode="auto">
          <a:xfrm>
            <a:off x="1475656" y="211867"/>
            <a:ext cx="76429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3000" b="0" i="0" dirty="0" smtClean="0">
                <a:solidFill>
                  <a:srgbClr val="B5A692"/>
                </a:solidFill>
                <a:latin typeface="Century Gothic" pitchFamily="18" charset="0"/>
              </a:rPr>
              <a:t>5 – POST-OPERATIVE CARE:</a:t>
            </a:r>
            <a:r>
              <a:rPr lang="fr-FR" sz="3000" b="0" i="0" dirty="0" smtClean="0">
                <a:solidFill>
                  <a:srgbClr val="00B050"/>
                </a:solidFill>
                <a:latin typeface="Century Gothic" pitchFamily="18" charset="0"/>
              </a:rPr>
              <a:t>       </a:t>
            </a:r>
            <a:r>
              <a:rPr lang="fr-FR" sz="3000" b="0" i="0" dirty="0" err="1" smtClean="0">
                <a:solidFill>
                  <a:srgbClr val="B5A692"/>
                </a:solidFill>
                <a:latin typeface="Century Gothic" pitchFamily="18" charset="0"/>
              </a:rPr>
              <a:t>Re</a:t>
            </a:r>
            <a:r>
              <a:rPr lang="fr-FR" sz="3000" b="0" i="0" dirty="0" smtClean="0">
                <a:solidFill>
                  <a:srgbClr val="B5A692"/>
                </a:solidFill>
                <a:latin typeface="Century Gothic" pitchFamily="18" charset="0"/>
              </a:rPr>
              <a:t>-PLASTY AGE RECOVERY</a:t>
            </a:r>
          </a:p>
        </p:txBody>
      </p:sp>
    </p:spTree>
    <p:extLst>
      <p:ext uri="{BB962C8B-B14F-4D97-AF65-F5344CB8AC3E}">
        <p14:creationId xmlns:p14="http://schemas.microsoft.com/office/powerpoint/2010/main" val="32557137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63888" y="1044019"/>
            <a:ext cx="5688632" cy="4832092"/>
          </a:xfrm>
          <a:prstGeom prst="rect">
            <a:avLst/>
          </a:prstGeom>
          <a:noFill/>
        </p:spPr>
        <p:txBody>
          <a:bodyPr wrap="square" rtlCol="0">
            <a:spAutoFit/>
          </a:bodyPr>
          <a:lstStyle/>
          <a:p>
            <a:endParaRPr lang="fr-FR" sz="1400" b="1" dirty="0" smtClean="0">
              <a:solidFill>
                <a:srgbClr val="FFFFFF"/>
              </a:solidFill>
            </a:endParaRPr>
          </a:p>
          <a:p>
            <a:endParaRPr lang="fr-FR" sz="1400" b="1" dirty="0" smtClean="0">
              <a:solidFill>
                <a:srgbClr val="FFFFFF"/>
              </a:solidFill>
            </a:endParaRPr>
          </a:p>
          <a:p>
            <a:pPr marL="444500" indent="-266700">
              <a:buFont typeface="Wingdings" pitchFamily="2" charset="2"/>
              <a:buChar char="§"/>
            </a:pPr>
            <a:r>
              <a:rPr lang="en-US" sz="1400" b="1" dirty="0" smtClean="0">
                <a:solidFill>
                  <a:schemeClr val="bg1"/>
                </a:solidFill>
              </a:rPr>
              <a:t>Epidermis: the outermost layer</a:t>
            </a:r>
            <a:endParaRPr lang="en-US" sz="1400" dirty="0" smtClean="0">
              <a:solidFill>
                <a:schemeClr val="bg1"/>
              </a:solidFill>
            </a:endParaRPr>
          </a:p>
          <a:p>
            <a:pPr marL="444500" indent="-266700"/>
            <a:endParaRPr lang="en-US" sz="1400" dirty="0" smtClean="0">
              <a:solidFill>
                <a:schemeClr val="bg1"/>
              </a:solidFill>
            </a:endParaRPr>
          </a:p>
          <a:p>
            <a:pPr marL="444500" indent="-266700"/>
            <a:endParaRPr lang="en-US" sz="1400" dirty="0" smtClean="0">
              <a:solidFill>
                <a:schemeClr val="bg1"/>
              </a:solidFill>
            </a:endParaRPr>
          </a:p>
          <a:p>
            <a:pPr marL="444500" indent="-266700">
              <a:buFont typeface="Wingdings" pitchFamily="2" charset="2"/>
              <a:buChar char="§"/>
            </a:pPr>
            <a:r>
              <a:rPr lang="en-US" sz="1400" dirty="0" smtClean="0">
                <a:solidFill>
                  <a:schemeClr val="bg1"/>
                </a:solidFill>
              </a:rPr>
              <a:t>Barrier between the internal and external environment,</a:t>
            </a:r>
          </a:p>
          <a:p>
            <a:pPr marL="444500" indent="-266700">
              <a:buFont typeface="Wingdings" pitchFamily="2" charset="2"/>
              <a:buChar char="§"/>
            </a:pPr>
            <a:endParaRPr lang="en-US" sz="1400" dirty="0" smtClean="0">
              <a:solidFill>
                <a:schemeClr val="bg1"/>
              </a:solidFill>
            </a:endParaRPr>
          </a:p>
          <a:p>
            <a:pPr marL="444500" indent="-266700">
              <a:buFont typeface="Wingdings" pitchFamily="2" charset="2"/>
              <a:buChar char="§"/>
            </a:pPr>
            <a:endParaRPr lang="en-US" sz="1400" dirty="0" smtClean="0">
              <a:solidFill>
                <a:schemeClr val="bg1"/>
              </a:solidFill>
            </a:endParaRPr>
          </a:p>
          <a:p>
            <a:pPr marL="444500" indent="-266700">
              <a:buFont typeface="Wingdings" pitchFamily="2" charset="2"/>
              <a:buChar char="§"/>
            </a:pPr>
            <a:r>
              <a:rPr lang="en-US" sz="1400" dirty="0" smtClean="0">
                <a:solidFill>
                  <a:schemeClr val="bg1"/>
                </a:solidFill>
              </a:rPr>
              <a:t>Location of cellular regeneration</a:t>
            </a:r>
          </a:p>
          <a:p>
            <a:pPr marL="444500" indent="-266700"/>
            <a:endParaRPr lang="en-US" sz="1400" dirty="0" smtClean="0">
              <a:solidFill>
                <a:schemeClr val="bg1"/>
              </a:solidFill>
            </a:endParaRPr>
          </a:p>
          <a:p>
            <a:pPr marL="450850" indent="-273050"/>
            <a:endParaRPr lang="en-US" sz="1400" dirty="0" smtClean="0">
              <a:solidFill>
                <a:schemeClr val="bg1"/>
              </a:solidFill>
            </a:endParaRPr>
          </a:p>
          <a:p>
            <a:pPr marL="450850" indent="-273050">
              <a:buFont typeface="Wingdings" pitchFamily="2" charset="2"/>
              <a:buChar char="§"/>
            </a:pPr>
            <a:r>
              <a:rPr lang="en-US" sz="1400" b="1" dirty="0" smtClean="0">
                <a:solidFill>
                  <a:schemeClr val="bg1"/>
                </a:solidFill>
              </a:rPr>
              <a:t>Made up of numerous cells</a:t>
            </a:r>
            <a:r>
              <a:rPr lang="en-US" sz="1400" dirty="0" smtClean="0">
                <a:solidFill>
                  <a:schemeClr val="bg1"/>
                </a:solidFill>
              </a:rPr>
              <a:t>:</a:t>
            </a:r>
          </a:p>
          <a:p>
            <a:pPr marL="177800" indent="-177800">
              <a:tabLst>
                <a:tab pos="1350963" algn="l"/>
              </a:tabLst>
            </a:pPr>
            <a:endParaRPr lang="en-US" sz="1400" dirty="0" smtClean="0">
              <a:solidFill>
                <a:schemeClr val="bg1"/>
              </a:solidFill>
            </a:endParaRPr>
          </a:p>
          <a:p>
            <a:pPr marL="177800" indent="-177800">
              <a:tabLst>
                <a:tab pos="1077913" algn="l"/>
              </a:tabLst>
            </a:pPr>
            <a:r>
              <a:rPr lang="en-US" sz="1400" dirty="0" smtClean="0">
                <a:solidFill>
                  <a:schemeClr val="bg1"/>
                </a:solidFill>
              </a:rPr>
              <a:t>		95% </a:t>
            </a:r>
            <a:r>
              <a:rPr lang="en-US" sz="1400" dirty="0" err="1" smtClean="0">
                <a:solidFill>
                  <a:schemeClr val="bg1"/>
                </a:solidFill>
              </a:rPr>
              <a:t>keratinocytes</a:t>
            </a:r>
            <a:r>
              <a:rPr lang="en-US" sz="1400" dirty="0" smtClean="0">
                <a:solidFill>
                  <a:schemeClr val="bg1"/>
                </a:solidFill>
              </a:rPr>
              <a:t>: keratin synthesis</a:t>
            </a:r>
          </a:p>
          <a:p>
            <a:pPr marL="177800" indent="-177800">
              <a:tabLst>
                <a:tab pos="1077913" algn="l"/>
              </a:tabLst>
            </a:pPr>
            <a:endParaRPr lang="en-US" sz="1400" dirty="0" smtClean="0">
              <a:solidFill>
                <a:schemeClr val="bg1"/>
              </a:solidFill>
            </a:endParaRPr>
          </a:p>
          <a:p>
            <a:pPr marL="177800" indent="-177800">
              <a:tabLst>
                <a:tab pos="1077913" algn="l"/>
              </a:tabLst>
            </a:pPr>
            <a:r>
              <a:rPr lang="en-US" sz="1400" dirty="0" smtClean="0">
                <a:solidFill>
                  <a:schemeClr val="bg1"/>
                </a:solidFill>
              </a:rPr>
              <a:t>		  3% </a:t>
            </a:r>
            <a:r>
              <a:rPr lang="en-US" sz="1400" dirty="0" err="1" smtClean="0">
                <a:solidFill>
                  <a:schemeClr val="bg1"/>
                </a:solidFill>
              </a:rPr>
              <a:t>melanocytes</a:t>
            </a:r>
            <a:r>
              <a:rPr lang="en-US" sz="1400" dirty="0" smtClean="0">
                <a:solidFill>
                  <a:schemeClr val="bg1"/>
                </a:solidFill>
              </a:rPr>
              <a:t>: melanin production</a:t>
            </a:r>
          </a:p>
          <a:p>
            <a:pPr marL="177800" indent="-177800">
              <a:tabLst>
                <a:tab pos="1077913" algn="l"/>
              </a:tabLst>
            </a:pPr>
            <a:r>
              <a:rPr lang="en-US" sz="1400" dirty="0" smtClean="0">
                <a:solidFill>
                  <a:schemeClr val="bg1"/>
                </a:solidFill>
              </a:rPr>
              <a:t>		</a:t>
            </a:r>
          </a:p>
          <a:p>
            <a:pPr marL="177800" indent="-177800">
              <a:tabLst>
                <a:tab pos="1077913" algn="l"/>
              </a:tabLst>
            </a:pPr>
            <a:r>
              <a:rPr lang="en-US" sz="1400" dirty="0" smtClean="0">
                <a:solidFill>
                  <a:schemeClr val="bg1"/>
                </a:solidFill>
              </a:rPr>
              <a:t>		  1% </a:t>
            </a:r>
            <a:r>
              <a:rPr lang="en-US" sz="1400" dirty="0" err="1" smtClean="0">
                <a:solidFill>
                  <a:schemeClr val="bg1"/>
                </a:solidFill>
              </a:rPr>
              <a:t>Langerhans</a:t>
            </a:r>
            <a:r>
              <a:rPr lang="en-US" sz="1400" dirty="0" smtClean="0">
                <a:solidFill>
                  <a:schemeClr val="bg1"/>
                </a:solidFill>
              </a:rPr>
              <a:t> cells: immune system</a:t>
            </a:r>
          </a:p>
          <a:p>
            <a:pPr marL="177800" indent="-177800">
              <a:tabLst>
                <a:tab pos="1077913" algn="l"/>
              </a:tabLst>
            </a:pPr>
            <a:endParaRPr lang="en-US" sz="1400" dirty="0" smtClean="0">
              <a:solidFill>
                <a:schemeClr val="bg1"/>
              </a:solidFill>
            </a:endParaRPr>
          </a:p>
          <a:p>
            <a:pPr marL="177800" indent="-177800">
              <a:tabLst>
                <a:tab pos="1077913" algn="l"/>
              </a:tabLst>
            </a:pPr>
            <a:endParaRPr lang="en-US" sz="1400" dirty="0" smtClean="0">
              <a:solidFill>
                <a:schemeClr val="bg1"/>
              </a:solidFill>
            </a:endParaRPr>
          </a:p>
          <a:p>
            <a:pPr marL="177800" indent="-177800">
              <a:tabLst>
                <a:tab pos="1077913" algn="l"/>
              </a:tabLst>
            </a:pPr>
            <a:r>
              <a:rPr lang="en-US" sz="1400" dirty="0" smtClean="0">
                <a:solidFill>
                  <a:schemeClr val="bg1"/>
                </a:solidFill>
              </a:rPr>
              <a:t>		  1% Merkel cells: sense of touch </a:t>
            </a:r>
          </a:p>
          <a:p>
            <a:pPr marL="444500" indent="-266700"/>
            <a:endParaRPr lang="fr-FR" sz="1400" dirty="0" smtClean="0">
              <a:solidFill>
                <a:srgbClr val="FFFFFF"/>
              </a:solidFill>
            </a:endParaRPr>
          </a:p>
        </p:txBody>
      </p:sp>
      <p:sp>
        <p:nvSpPr>
          <p:cNvPr id="14"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rgbClr val="FFFFFF"/>
                </a:solidFill>
              </a:rPr>
              <a:t>DEFINITION &amp; ROLE</a:t>
            </a:r>
            <a:endParaRPr lang="en-US" sz="1600" dirty="0">
              <a:solidFill>
                <a:srgbClr val="FFFFFF"/>
              </a:solidFill>
            </a:endParaRPr>
          </a:p>
        </p:txBody>
      </p:sp>
      <p:sp>
        <p:nvSpPr>
          <p:cNvPr id="16" name="Flèche droite 15"/>
          <p:cNvSpPr/>
          <p:nvPr/>
        </p:nvSpPr>
        <p:spPr>
          <a:xfrm>
            <a:off x="4139952" y="400506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7" name="Flèche droite 16"/>
          <p:cNvSpPr/>
          <p:nvPr/>
        </p:nvSpPr>
        <p:spPr>
          <a:xfrm>
            <a:off x="4139952" y="443711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Flèche droite 17"/>
          <p:cNvSpPr/>
          <p:nvPr/>
        </p:nvSpPr>
        <p:spPr>
          <a:xfrm>
            <a:off x="4139952" y="544522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5" name="Picture 2"/>
          <p:cNvPicPr>
            <a:picLocks noChangeAspect="1" noChangeArrowheads="1"/>
          </p:cNvPicPr>
          <p:nvPr/>
        </p:nvPicPr>
        <p:blipFill>
          <a:blip r:embed="rId3" cstate="print"/>
          <a:srcRect l="11643" t="18257" r="51588" b="28796"/>
          <a:stretch>
            <a:fillRect/>
          </a:stretch>
        </p:blipFill>
        <p:spPr bwMode="auto">
          <a:xfrm>
            <a:off x="539552" y="1412776"/>
            <a:ext cx="2272253" cy="2045027"/>
          </a:xfrm>
          <a:prstGeom prst="rect">
            <a:avLst/>
          </a:prstGeom>
          <a:ln>
            <a:noFill/>
          </a:ln>
          <a:effectLst>
            <a:outerShdw blurRad="292100" dist="139700" dir="2700000" algn="tl" rotWithShape="0">
              <a:srgbClr val="333333">
                <a:alpha val="65000"/>
              </a:srgbClr>
            </a:outerShdw>
          </a:effectLst>
        </p:spPr>
      </p:pic>
      <p:sp>
        <p:nvSpPr>
          <p:cNvPr id="27" name="ZoneTexte 26"/>
          <p:cNvSpPr txBox="1"/>
          <p:nvPr/>
        </p:nvSpPr>
        <p:spPr>
          <a:xfrm>
            <a:off x="162476" y="4129335"/>
            <a:ext cx="1313180" cy="307777"/>
          </a:xfrm>
          <a:prstGeom prst="rect">
            <a:avLst/>
          </a:prstGeom>
          <a:noFill/>
        </p:spPr>
        <p:txBody>
          <a:bodyPr wrap="none" rtlCol="0">
            <a:spAutoFit/>
          </a:bodyPr>
          <a:lstStyle/>
          <a:p>
            <a:r>
              <a:rPr lang="fr-FR" sz="1400" dirty="0" err="1" smtClean="0">
                <a:solidFill>
                  <a:schemeClr val="bg1"/>
                </a:solidFill>
              </a:rPr>
              <a:t>melanocytes</a:t>
            </a:r>
            <a:endParaRPr lang="fr-FR" sz="1400" dirty="0">
              <a:solidFill>
                <a:srgbClr val="FFFFFF"/>
              </a:solidFill>
            </a:endParaRPr>
          </a:p>
        </p:txBody>
      </p:sp>
      <p:sp>
        <p:nvSpPr>
          <p:cNvPr id="28" name="ZoneTexte 27"/>
          <p:cNvSpPr txBox="1"/>
          <p:nvPr/>
        </p:nvSpPr>
        <p:spPr>
          <a:xfrm>
            <a:off x="1709782" y="4149080"/>
            <a:ext cx="1350050" cy="307777"/>
          </a:xfrm>
          <a:prstGeom prst="rect">
            <a:avLst/>
          </a:prstGeom>
          <a:noFill/>
        </p:spPr>
        <p:txBody>
          <a:bodyPr wrap="none" rtlCol="0">
            <a:spAutoFit/>
          </a:bodyPr>
          <a:lstStyle/>
          <a:p>
            <a:r>
              <a:rPr lang="fr-FR" sz="1400" dirty="0" err="1" smtClean="0">
                <a:solidFill>
                  <a:schemeClr val="bg1"/>
                </a:solidFill>
              </a:rPr>
              <a:t>keratinocytes</a:t>
            </a:r>
            <a:endParaRPr lang="fr-FR" sz="1400" dirty="0">
              <a:solidFill>
                <a:srgbClr val="FFFFFF"/>
              </a:solidFill>
            </a:endParaRPr>
          </a:p>
        </p:txBody>
      </p:sp>
      <p:pic>
        <p:nvPicPr>
          <p:cNvPr id="29" name="Picture 2"/>
          <p:cNvPicPr>
            <a:picLocks noChangeAspect="1" noChangeArrowheads="1"/>
          </p:cNvPicPr>
          <p:nvPr/>
        </p:nvPicPr>
        <p:blipFill>
          <a:blip r:embed="rId4" cstate="print"/>
          <a:srcRect l="12256" t="29625" r="50975" b="26835"/>
          <a:stretch>
            <a:fillRect/>
          </a:stretch>
        </p:blipFill>
        <p:spPr bwMode="auto">
          <a:xfrm>
            <a:off x="899592" y="4869160"/>
            <a:ext cx="1362147" cy="1008112"/>
          </a:xfrm>
          <a:prstGeom prst="rect">
            <a:avLst/>
          </a:prstGeom>
          <a:ln>
            <a:noFill/>
          </a:ln>
          <a:effectLst>
            <a:outerShdw blurRad="292100" dist="139700" dir="2700000" algn="tl" rotWithShape="0">
              <a:srgbClr val="333333">
                <a:alpha val="65000"/>
              </a:srgbClr>
            </a:outerShdw>
          </a:effectLst>
        </p:spPr>
      </p:pic>
      <p:sp>
        <p:nvSpPr>
          <p:cNvPr id="30" name="ZoneTexte 29"/>
          <p:cNvSpPr txBox="1"/>
          <p:nvPr/>
        </p:nvSpPr>
        <p:spPr>
          <a:xfrm>
            <a:off x="1115616" y="5949280"/>
            <a:ext cx="556563" cy="307777"/>
          </a:xfrm>
          <a:prstGeom prst="rect">
            <a:avLst/>
          </a:prstGeom>
          <a:noFill/>
        </p:spPr>
        <p:txBody>
          <a:bodyPr wrap="none" rtlCol="0">
            <a:spAutoFit/>
          </a:bodyPr>
          <a:lstStyle/>
          <a:p>
            <a:r>
              <a:rPr lang="fr-FR" sz="1400" dirty="0" err="1" smtClean="0">
                <a:solidFill>
                  <a:schemeClr val="bg1"/>
                </a:solidFill>
              </a:rPr>
              <a:t>cells</a:t>
            </a:r>
            <a:endParaRPr lang="fr-FR" sz="1400" dirty="0">
              <a:solidFill>
                <a:srgbClr val="FFFFFF"/>
              </a:solidFill>
            </a:endParaRPr>
          </a:p>
        </p:txBody>
      </p:sp>
      <p:sp>
        <p:nvSpPr>
          <p:cNvPr id="19" name="Flèche droite 18"/>
          <p:cNvSpPr/>
          <p:nvPr/>
        </p:nvSpPr>
        <p:spPr>
          <a:xfrm>
            <a:off x="4139952" y="479715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20" name="Connecteur droit avec flèche 19"/>
          <p:cNvCxnSpPr>
            <a:stCxn id="27" idx="0"/>
          </p:cNvCxnSpPr>
          <p:nvPr/>
        </p:nvCxnSpPr>
        <p:spPr>
          <a:xfrm flipV="1">
            <a:off x="819066" y="2781501"/>
            <a:ext cx="616040" cy="1347834"/>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cxnSp>
        <p:nvCxnSpPr>
          <p:cNvPr id="21" name="Connecteur droit avec flèche 20"/>
          <p:cNvCxnSpPr/>
          <p:nvPr/>
        </p:nvCxnSpPr>
        <p:spPr>
          <a:xfrm flipV="1">
            <a:off x="2201741" y="2708920"/>
            <a:ext cx="0" cy="1420531"/>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9243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DPLI_Marketing_HR\Service\-- BACK-UP SOIN\PACKSHOTS AMBIANCE HR\Re-PLASTY\AGE RECOVERY\PACKSHOT PRINCIPAL\HR RE-PLASTY V4.jpg"/>
          <p:cNvPicPr>
            <a:picLocks noChangeAspect="1" noChangeArrowheads="1"/>
          </p:cNvPicPr>
          <p:nvPr/>
        </p:nvPicPr>
        <p:blipFill>
          <a:blip r:embed="rId4" cstate="print">
            <a:extLst>
              <a:ext uri="{28A0092B-C50C-407E-A947-70E740481C1C}">
                <a14:useLocalDpi xmlns:a14="http://schemas.microsoft.com/office/drawing/2010/main" val="0"/>
              </a:ext>
            </a:extLst>
          </a:blip>
          <a:srcRect l="23267" t="4840" r="47247" b="14491"/>
          <a:stretch>
            <a:fillRect/>
          </a:stretch>
        </p:blipFill>
        <p:spPr bwMode="auto">
          <a:xfrm>
            <a:off x="0" y="1196975"/>
            <a:ext cx="34147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
          <p:cNvSpPr txBox="1">
            <a:spLocks noChangeArrowheads="1"/>
          </p:cNvSpPr>
          <p:nvPr/>
        </p:nvSpPr>
        <p:spPr bwMode="auto">
          <a:xfrm>
            <a:off x="4716016" y="2492896"/>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en-US" sz="2800" u="sng" dirty="0" smtClean="0">
                <a:solidFill>
                  <a:srgbClr val="B5A692"/>
                </a:solidFill>
                <a:latin typeface="Century Gothic" pitchFamily="34" charset="0"/>
                <a:cs typeface="Arial" pitchFamily="34" charset="0"/>
              </a:rPr>
              <a:t>Re-PLASTY</a:t>
            </a:r>
          </a:p>
          <a:p>
            <a:pPr algn="dist" eaLnBrk="1" fontAlgn="base" hangingPunct="1">
              <a:spcBef>
                <a:spcPct val="0"/>
              </a:spcBef>
              <a:spcAft>
                <a:spcPct val="0"/>
              </a:spcAft>
            </a:pPr>
            <a:r>
              <a:rPr lang="en-US" sz="2400" dirty="0" smtClean="0">
                <a:solidFill>
                  <a:srgbClr val="B5A692"/>
                </a:solidFill>
                <a:latin typeface="Century Gothic" pitchFamily="34" charset="0"/>
                <a:cs typeface="Arial" pitchFamily="34" charset="0"/>
              </a:rPr>
              <a:t>AGE RECOVERY</a:t>
            </a:r>
          </a:p>
        </p:txBody>
      </p:sp>
      <p:sp>
        <p:nvSpPr>
          <p:cNvPr id="2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3000" dirty="0">
                <a:solidFill>
                  <a:srgbClr val="B5A692"/>
                </a:solidFill>
                <a:latin typeface="Century Gothic" pitchFamily="34" charset="0"/>
                <a:ea typeface="ＭＳ Ｐゴシック" pitchFamily="34" charset="-128"/>
              </a:rPr>
              <a:t>5</a:t>
            </a:r>
            <a:r>
              <a:rPr lang="fr-FR" sz="30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AGE RECOVERY          </a:t>
            </a:r>
            <a:r>
              <a:rPr lang="fr-FR" sz="1600" dirty="0" smtClean="0">
                <a:solidFill>
                  <a:srgbClr val="FFFFFF"/>
                </a:solidFill>
                <a:latin typeface="Century Gothic" pitchFamily="34" charset="0"/>
                <a:ea typeface="ＭＳ Ｐゴシック" pitchFamily="34" charset="-128"/>
              </a:rPr>
              <a:t>PRESENTATION</a:t>
            </a:r>
            <a:endParaRPr lang="fr-FR" sz="1050" dirty="0" smtClean="0">
              <a:solidFill>
                <a:srgbClr val="FFFFFF"/>
              </a:solidFill>
              <a:latin typeface="Century Gothic" pitchFamily="34" charset="0"/>
              <a:ea typeface="ＭＳ Ｐゴシック" pitchFamily="34" charset="-128"/>
            </a:endParaRPr>
          </a:p>
        </p:txBody>
      </p:sp>
      <p:sp>
        <p:nvSpPr>
          <p:cNvPr id="22" name="Rectangle 5"/>
          <p:cNvSpPr>
            <a:spLocks noChangeArrowheads="1"/>
          </p:cNvSpPr>
          <p:nvPr/>
        </p:nvSpPr>
        <p:spPr bwMode="auto">
          <a:xfrm>
            <a:off x="3347864" y="3718097"/>
            <a:ext cx="5651500" cy="204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3989" tIns="52173" rIns="103989" bIns="52173" anchor="ctr">
            <a:spAutoFit/>
          </a:bodyPr>
          <a:lstStyle/>
          <a:p>
            <a:pPr algn="ctr" defTabSz="449263" fontAlgn="base">
              <a:spcBef>
                <a:spcPct val="0"/>
              </a:spcBef>
              <a:spcAft>
                <a:spcPct val="0"/>
              </a:spcAft>
              <a:buClr>
                <a:srgbClr val="656364"/>
              </a:buClr>
              <a:buSzPct val="100000"/>
              <a:buFont typeface="Century Gothic"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r>
              <a:rPr lang="en-US" sz="2800" dirty="0" smtClean="0">
                <a:solidFill>
                  <a:srgbClr val="FFFFFF"/>
                </a:solidFill>
                <a:latin typeface="Century Gothic" pitchFamily="34" charset="0"/>
              </a:rPr>
              <a:t>NIGHT AFTER NIGHT, </a:t>
            </a:r>
            <a:br>
              <a:rPr lang="en-US" sz="2800" dirty="0" smtClean="0">
                <a:solidFill>
                  <a:srgbClr val="FFFFFF"/>
                </a:solidFill>
                <a:latin typeface="Century Gothic" pitchFamily="34" charset="0"/>
              </a:rPr>
            </a:br>
            <a:r>
              <a:rPr lang="en-US" sz="2800" dirty="0" smtClean="0">
                <a:solidFill>
                  <a:srgbClr val="FFFFFF"/>
                </a:solidFill>
                <a:latin typeface="Century Gothic" pitchFamily="34" charset="0"/>
              </a:rPr>
              <a:t>CORRECT ALL THE SIGNS OF AGEING </a:t>
            </a:r>
          </a:p>
          <a:p>
            <a:pPr algn="ctr" defTabSz="449263" fontAlgn="base">
              <a:spcBef>
                <a:spcPct val="0"/>
              </a:spcBef>
              <a:spcAft>
                <a:spcPct val="0"/>
              </a:spcAft>
              <a:buClr>
                <a:srgbClr val="656364"/>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endParaRPr lang="fr-FR" sz="2400" dirty="0" smtClean="0">
              <a:solidFill>
                <a:srgbClr val="FFFFFF"/>
              </a:solidFill>
              <a:latin typeface="Century Gothic" pitchFamily="34" charset="0"/>
            </a:endParaRPr>
          </a:p>
          <a:p>
            <a:pPr algn="ctr" defTabSz="449263" fontAlgn="base">
              <a:spcBef>
                <a:spcPct val="0"/>
              </a:spcBef>
              <a:spcAft>
                <a:spcPct val="0"/>
              </a:spcAft>
              <a:buClr>
                <a:srgbClr val="656364"/>
              </a:buClr>
              <a:buSzPct val="100000"/>
              <a:buFont typeface="Century Gothic"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r>
              <a:rPr lang="fr-FR" dirty="0" err="1" smtClean="0">
                <a:solidFill>
                  <a:srgbClr val="FFFFFF"/>
                </a:solidFill>
                <a:latin typeface="Century Gothic" pitchFamily="34" charset="0"/>
              </a:rPr>
              <a:t>wrinkles</a:t>
            </a:r>
            <a:r>
              <a:rPr lang="fr-FR" dirty="0" smtClean="0">
                <a:solidFill>
                  <a:srgbClr val="FFFFFF"/>
                </a:solidFill>
                <a:latin typeface="Century Gothic" pitchFamily="34" charset="0"/>
              </a:rPr>
              <a:t> - imperfections – </a:t>
            </a:r>
            <a:r>
              <a:rPr lang="fr-FR" dirty="0" err="1" smtClean="0">
                <a:solidFill>
                  <a:srgbClr val="FFFFFF"/>
                </a:solidFill>
                <a:latin typeface="Century Gothic" pitchFamily="34" charset="0"/>
              </a:rPr>
              <a:t>cutaneous</a:t>
            </a:r>
            <a:r>
              <a:rPr lang="fr-FR" dirty="0" smtClean="0">
                <a:solidFill>
                  <a:srgbClr val="FFFFFF"/>
                </a:solidFill>
                <a:latin typeface="Century Gothic" pitchFamily="34" charset="0"/>
              </a:rPr>
              <a:t> damages</a:t>
            </a:r>
          </a:p>
        </p:txBody>
      </p:sp>
      <p:sp>
        <p:nvSpPr>
          <p:cNvPr id="2" name="Rectangle 1"/>
          <p:cNvSpPr/>
          <p:nvPr/>
        </p:nvSpPr>
        <p:spPr>
          <a:xfrm>
            <a:off x="3419872" y="1340768"/>
            <a:ext cx="4963494" cy="830997"/>
          </a:xfrm>
          <a:prstGeom prst="rect">
            <a:avLst/>
          </a:prstGeom>
        </p:spPr>
        <p:txBody>
          <a:bodyPr wrap="square">
            <a:spAutoFit/>
          </a:bodyPr>
          <a:lstStyle/>
          <a:p>
            <a:pPr algn="ctr"/>
            <a:r>
              <a:rPr lang="en-US" sz="1600" dirty="0">
                <a:solidFill>
                  <a:schemeClr val="bg1"/>
                </a:solidFill>
                <a:latin typeface="Century Gothic" pitchFamily="34" charset="0"/>
              </a:rPr>
              <a:t>Inspired by the secret of </a:t>
            </a:r>
            <a:r>
              <a:rPr lang="en-US" sz="1600" dirty="0" err="1">
                <a:solidFill>
                  <a:schemeClr val="bg1"/>
                </a:solidFill>
                <a:latin typeface="Century Gothic" pitchFamily="34" charset="0"/>
              </a:rPr>
              <a:t>Dr</a:t>
            </a:r>
            <a:r>
              <a:rPr lang="en-US" sz="1600" dirty="0">
                <a:solidFill>
                  <a:schemeClr val="bg1"/>
                </a:solidFill>
                <a:latin typeface="Century Gothic" pitchFamily="34" charset="0"/>
              </a:rPr>
              <a:t> Pfulg, Helena Rubinstein </a:t>
            </a:r>
            <a:r>
              <a:rPr lang="en-US" sz="1600" dirty="0" smtClean="0">
                <a:solidFill>
                  <a:schemeClr val="bg1"/>
                </a:solidFill>
                <a:latin typeface="Century Gothic" pitchFamily="34" charset="0"/>
              </a:rPr>
              <a:t>laboratories have </a:t>
            </a:r>
            <a:r>
              <a:rPr lang="en-US" sz="1600" dirty="0">
                <a:solidFill>
                  <a:schemeClr val="bg1"/>
                </a:solidFill>
                <a:latin typeface="Century Gothic" pitchFamily="34" charset="0"/>
              </a:rPr>
              <a:t>created the </a:t>
            </a:r>
            <a:r>
              <a:rPr lang="en-US" sz="1600" dirty="0" smtClean="0">
                <a:solidFill>
                  <a:schemeClr val="bg1"/>
                </a:solidFill>
                <a:latin typeface="Century Gothic" pitchFamily="34" charset="0"/>
              </a:rPr>
              <a:t>1</a:t>
            </a:r>
            <a:r>
              <a:rPr lang="en-US" sz="1600" baseline="30000" dirty="0" smtClean="0">
                <a:solidFill>
                  <a:schemeClr val="bg1"/>
                </a:solidFill>
                <a:latin typeface="Century Gothic" pitchFamily="34" charset="0"/>
              </a:rPr>
              <a:t>st</a:t>
            </a:r>
            <a:r>
              <a:rPr lang="en-US" sz="1600" dirty="0" smtClean="0">
                <a:solidFill>
                  <a:schemeClr val="bg1"/>
                </a:solidFill>
                <a:latin typeface="Century Gothic" pitchFamily="34" charset="0"/>
              </a:rPr>
              <a:t>  </a:t>
            </a:r>
            <a:r>
              <a:rPr lang="en-US" sz="1600" dirty="0">
                <a:solidFill>
                  <a:schemeClr val="bg1"/>
                </a:solidFill>
                <a:latin typeface="Century Gothic" pitchFamily="34" charset="0"/>
              </a:rPr>
              <a:t>repairing “Band</a:t>
            </a:r>
            <a:r>
              <a:rPr lang="en-US" sz="1600" dirty="0" smtClean="0">
                <a:solidFill>
                  <a:schemeClr val="bg1"/>
                </a:solidFill>
                <a:latin typeface="Century Gothic" pitchFamily="34" charset="0"/>
              </a:rPr>
              <a:t>-Aid</a:t>
            </a:r>
            <a:r>
              <a:rPr lang="en-US" sz="1600" dirty="0">
                <a:solidFill>
                  <a:schemeClr val="bg1"/>
                </a:solidFill>
                <a:latin typeface="Century Gothic" pitchFamily="34" charset="0"/>
              </a:rPr>
              <a:t>” care.</a:t>
            </a:r>
            <a:endParaRPr lang="fr-FR" sz="1600" dirty="0">
              <a:solidFill>
                <a:schemeClr val="bg1"/>
              </a:solidFill>
              <a:latin typeface="Century Gothic" pitchFamily="34" charset="0"/>
            </a:endParaRPr>
          </a:p>
        </p:txBody>
      </p:sp>
    </p:spTree>
    <p:extLst>
      <p:ext uri="{BB962C8B-B14F-4D97-AF65-F5344CB8AC3E}">
        <p14:creationId xmlns:p14="http://schemas.microsoft.com/office/powerpoint/2010/main" val="1755088651"/>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5- </a:t>
            </a:r>
            <a:r>
              <a:rPr lang="fr-FR" sz="2800" b="0" i="0" dirty="0" smtClean="0">
                <a:solidFill>
                  <a:srgbClr val="B5A692"/>
                </a:solidFill>
                <a:latin typeface="Century Gothic" pitchFamily="18" charset="0"/>
              </a:rPr>
              <a:t>Re-PLASTY AGE RECOVERY          </a:t>
            </a:r>
            <a:r>
              <a:rPr lang="fr-FR" sz="1600" b="0" i="0" dirty="0" smtClean="0">
                <a:solidFill>
                  <a:srgbClr val="FFFFFF"/>
                </a:solidFill>
                <a:latin typeface="Century Gothic" pitchFamily="18" charset="0"/>
              </a:rPr>
              <a:t>PRESENTATION</a:t>
            </a:r>
          </a:p>
        </p:txBody>
      </p:sp>
      <p:sp>
        <p:nvSpPr>
          <p:cNvPr id="13" name="Text Box 3"/>
          <p:cNvSpPr txBox="1">
            <a:spLocks noChangeArrowheads="1"/>
          </p:cNvSpPr>
          <p:nvPr/>
        </p:nvSpPr>
        <p:spPr bwMode="auto">
          <a:xfrm>
            <a:off x="3419872" y="2438710"/>
            <a:ext cx="5770737" cy="3554819"/>
          </a:xfrm>
          <a:prstGeom prst="rect">
            <a:avLst/>
          </a:prstGeom>
          <a:noFill/>
          <a:ln w="9525">
            <a:noFill/>
            <a:miter lim="800000"/>
            <a:headEnd/>
            <a:tailEnd/>
          </a:ln>
          <a:effectLst/>
        </p:spPr>
        <p:txBody>
          <a:bodyPr wrap="square">
            <a:spAutoFit/>
          </a:bodyPr>
          <a:lstStyle/>
          <a:p>
            <a:pPr>
              <a:lnSpc>
                <a:spcPct val="90000"/>
              </a:lnSpc>
              <a:spcBef>
                <a:spcPct val="50000"/>
              </a:spcBef>
            </a:pPr>
            <a:r>
              <a:rPr lang="fr-FR" sz="1800" b="0" i="0" dirty="0" smtClean="0">
                <a:solidFill>
                  <a:srgbClr val="FFFFFF"/>
                </a:solidFill>
                <a:latin typeface="Century Gothic" pitchFamily="18" charset="0"/>
              </a:rPr>
              <a:t>A NIGHT CARE TREATMENT AND REGENERATION ACCELERATOR TO FIGHT AGAINST ALL THE SIGNS OF AGEING: </a:t>
            </a:r>
          </a:p>
          <a:p>
            <a:pPr>
              <a:lnSpc>
                <a:spcPct val="90000"/>
              </a:lnSpc>
              <a:spcBef>
                <a:spcPct val="50000"/>
              </a:spcBef>
            </a:pPr>
            <a:r>
              <a:rPr lang="fr-FR" sz="1800" b="0" i="0" dirty="0" smtClean="0">
                <a:solidFill>
                  <a:srgbClr val="FFFFFF"/>
                </a:solidFill>
                <a:latin typeface="Century Gothic" pitchFamily="18" charset="0"/>
              </a:rPr>
              <a:t>WRINKLES </a:t>
            </a:r>
          </a:p>
          <a:p>
            <a:pPr>
              <a:lnSpc>
                <a:spcPct val="90000"/>
              </a:lnSpc>
              <a:spcBef>
                <a:spcPct val="50000"/>
              </a:spcBef>
            </a:pPr>
            <a:r>
              <a:rPr lang="fr-FR" sz="1800" b="0" i="0" dirty="0" smtClean="0">
                <a:solidFill>
                  <a:srgbClr val="FFFFFF"/>
                </a:solidFill>
                <a:latin typeface="Century Gothic" pitchFamily="18" charset="0"/>
              </a:rPr>
              <a:t>CUTANEOUS DAMAGES</a:t>
            </a:r>
          </a:p>
          <a:p>
            <a:pPr>
              <a:lnSpc>
                <a:spcPct val="90000"/>
              </a:lnSpc>
              <a:spcBef>
                <a:spcPct val="50000"/>
              </a:spcBef>
            </a:pPr>
            <a:r>
              <a:rPr lang="fr-FR" sz="1800" b="0" i="0" dirty="0" smtClean="0">
                <a:solidFill>
                  <a:srgbClr val="FFFFFF"/>
                </a:solidFill>
                <a:latin typeface="Century Gothic" pitchFamily="18" charset="0"/>
              </a:rPr>
              <a:t>IMPERFECTIONS</a:t>
            </a:r>
          </a:p>
          <a:p>
            <a:pPr>
              <a:lnSpc>
                <a:spcPct val="90000"/>
              </a:lnSpc>
              <a:spcBef>
                <a:spcPct val="50000"/>
              </a:spcBef>
            </a:pPr>
            <a:endParaRPr lang="fr-FR" dirty="0">
              <a:solidFill>
                <a:schemeClr val="bg1"/>
              </a:solidFill>
              <a:latin typeface="Century Gothic" pitchFamily="34" charset="0"/>
            </a:endParaRPr>
          </a:p>
          <a:p>
            <a:pPr>
              <a:lnSpc>
                <a:spcPct val="90000"/>
              </a:lnSpc>
              <a:spcBef>
                <a:spcPct val="50000"/>
              </a:spcBef>
            </a:pPr>
            <a:r>
              <a:rPr lang="fr-FR" sz="1800" b="0" i="0" dirty="0" smtClean="0">
                <a:solidFill>
                  <a:srgbClr val="FFFFFF"/>
                </a:solidFill>
                <a:latin typeface="Century Gothic" pitchFamily="18" charset="0"/>
              </a:rPr>
              <a:t>A FORMULA THAT IS ULTRA CONCENTRATED IN: </a:t>
            </a:r>
          </a:p>
          <a:p>
            <a:pPr>
              <a:lnSpc>
                <a:spcPct val="90000"/>
              </a:lnSpc>
              <a:spcBef>
                <a:spcPct val="50000"/>
              </a:spcBef>
            </a:pPr>
            <a:r>
              <a:rPr lang="fr-FR" sz="1800" b="0" i="0" dirty="0" smtClean="0">
                <a:solidFill>
                  <a:srgbClr val="FFFFFF"/>
                </a:solidFill>
                <a:latin typeface="Century Gothic" pitchFamily="18" charset="0"/>
              </a:rPr>
              <a:t>PROXYLANE (30%)</a:t>
            </a:r>
          </a:p>
          <a:p>
            <a:pPr>
              <a:lnSpc>
                <a:spcPct val="90000"/>
              </a:lnSpc>
              <a:spcBef>
                <a:spcPct val="50000"/>
              </a:spcBef>
            </a:pPr>
            <a:r>
              <a:rPr lang="fr-FR" sz="1800" b="0" i="0" dirty="0" smtClean="0">
                <a:solidFill>
                  <a:srgbClr val="FFFFFF"/>
                </a:solidFill>
                <a:latin typeface="Century Gothic" pitchFamily="18" charset="0"/>
              </a:rPr>
              <a:t>CICA SOLUTION</a:t>
            </a:r>
          </a:p>
        </p:txBody>
      </p:sp>
      <p:pic>
        <p:nvPicPr>
          <p:cNvPr id="9" name="Picture 2" descr="N:\DPLI_Marketing_HR\Service\-- BACK-UP SOIN\PACKSHOTS AMBIANCE HR\Re-PLASTY\AGE RECOVERY\PACKSHOT PRINCIPAL\HR RE-PLASTY V4.jpg"/>
          <p:cNvPicPr>
            <a:picLocks noChangeAspect="1" noChangeArrowheads="1"/>
          </p:cNvPicPr>
          <p:nvPr/>
        </p:nvPicPr>
        <p:blipFill>
          <a:blip r:embed="rId3" cstate="print">
            <a:extLst>
              <a:ext uri="{28A0092B-C50C-407E-A947-70E740481C1C}">
                <a14:useLocalDpi xmlns:a14="http://schemas.microsoft.com/office/drawing/2010/main" val="0"/>
              </a:ext>
            </a:extLst>
          </a:blip>
          <a:srcRect l="23267" t="4840" r="47247" b="14491"/>
          <a:stretch>
            <a:fillRect/>
          </a:stretch>
        </p:blipFill>
        <p:spPr bwMode="auto">
          <a:xfrm>
            <a:off x="0" y="1196975"/>
            <a:ext cx="34147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4861520" y="1268760"/>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fr-FR" sz="2800" b="0" i="0" u="sng" dirty="0" smtClean="0">
                <a:solidFill>
                  <a:srgbClr val="B5A692"/>
                </a:solidFill>
                <a:latin typeface="Century Gothic" pitchFamily="18" charset="0"/>
              </a:rPr>
              <a:t>Re-PLASTY</a:t>
            </a:r>
          </a:p>
          <a:p>
            <a:pPr algn="dist" eaLnBrk="1" fontAlgn="base" hangingPunct="1">
              <a:spcBef>
                <a:spcPct val="0"/>
              </a:spcBef>
              <a:spcAft>
                <a:spcPct val="0"/>
              </a:spcAft>
            </a:pPr>
            <a:r>
              <a:rPr lang="fr-FR" sz="2400" b="0" i="0" dirty="0" smtClean="0">
                <a:solidFill>
                  <a:srgbClr val="B5A692"/>
                </a:solidFill>
                <a:latin typeface="Century Gothic" pitchFamily="18" charset="0"/>
              </a:rPr>
              <a:t>AGE RECOVERY</a:t>
            </a:r>
          </a:p>
        </p:txBody>
      </p:sp>
      <p:pic>
        <p:nvPicPr>
          <p:cNvPr id="18" name="Picture 3" descr="N:\DPLI_Marketing_HR\Service\-- BACK-UP SOIN\PACKSHOTS AMBIANCE HR\Re-PLASTY\AGE RECOVERY\VISUELS SECONDAIRES\HR replasty2 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06504"/>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2863"/>
            <a:ext cx="3432480" cy="56651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5- Re-PLASTY AGE RECOVERY    </a:t>
            </a:r>
            <a:r>
              <a:rPr lang="fr-FR" sz="1600" b="0" i="0" dirty="0" smtClean="0">
                <a:solidFill>
                  <a:srgbClr val="FFFFFF"/>
                </a:solidFill>
                <a:latin typeface="Century Gothic" pitchFamily="18" charset="0"/>
              </a:rPr>
              <a:t>STAR ACTIVE INGREDIENTS</a:t>
            </a:r>
          </a:p>
        </p:txBody>
      </p:sp>
      <p:sp>
        <p:nvSpPr>
          <p:cNvPr id="26" name="Rectangle 25"/>
          <p:cNvSpPr/>
          <p:nvPr/>
        </p:nvSpPr>
        <p:spPr>
          <a:xfrm>
            <a:off x="3477370" y="2276872"/>
            <a:ext cx="4983062" cy="2448271"/>
          </a:xfrm>
          <a:prstGeom prst="rect">
            <a:avLst/>
          </a:prstGeom>
          <a:no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27" name="ZoneTexte 26"/>
          <p:cNvSpPr txBox="1"/>
          <p:nvPr/>
        </p:nvSpPr>
        <p:spPr>
          <a:xfrm rot="5400000">
            <a:off x="7685762" y="3437126"/>
            <a:ext cx="2206701" cy="369332"/>
          </a:xfrm>
          <a:prstGeom prst="rect">
            <a:avLst/>
          </a:prstGeom>
          <a:noFill/>
        </p:spPr>
        <p:txBody>
          <a:bodyPr wrap="square" rtlCol="0">
            <a:spAutoFit/>
          </a:bodyPr>
          <a:lstStyle/>
          <a:p>
            <a:r>
              <a:rPr lang="fr-FR" sz="1800" b="0" i="0" dirty="0" smtClean="0">
                <a:solidFill>
                  <a:srgbClr val="FFFFFF"/>
                </a:solidFill>
                <a:latin typeface="Century Gothic" pitchFamily="18" charset="0"/>
              </a:rPr>
              <a:t>CICA-SOLUTION</a:t>
            </a:r>
          </a:p>
        </p:txBody>
      </p:sp>
      <p:sp>
        <p:nvSpPr>
          <p:cNvPr id="31" name="Text Box 12"/>
          <p:cNvSpPr txBox="1">
            <a:spLocks noChangeArrowheads="1"/>
          </p:cNvSpPr>
          <p:nvPr/>
        </p:nvSpPr>
        <p:spPr bwMode="auto">
          <a:xfrm>
            <a:off x="3490863" y="2400094"/>
            <a:ext cx="4897561"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CICA SOLUTION</a:t>
            </a:r>
          </a:p>
          <a:p>
            <a:pPr algn="just">
              <a:lnSpc>
                <a:spcPct val="90000"/>
              </a:lnSpc>
              <a:spcBef>
                <a:spcPct val="50000"/>
              </a:spcBef>
            </a:pPr>
            <a:r>
              <a:rPr lang="fr-FR" sz="1600" b="0" i="0" dirty="0" smtClean="0">
                <a:solidFill>
                  <a:srgbClr val="B5A692"/>
                </a:solidFill>
                <a:latin typeface="Century Gothic" pitchFamily="18" charset="0"/>
              </a:rPr>
              <a:t>A complex which has been inspired by            Dr. </a:t>
            </a:r>
            <a:r>
              <a:rPr lang="fr-FR" sz="1600" b="0" i="0" dirty="0" err="1" smtClean="0">
                <a:solidFill>
                  <a:srgbClr val="B5A692"/>
                </a:solidFill>
                <a:latin typeface="Century Gothic" pitchFamily="18" charset="0"/>
              </a:rPr>
              <a:t>Pfulg's</a:t>
            </a:r>
            <a:r>
              <a:rPr lang="fr-FR" sz="1600" b="0" i="0" dirty="0" smtClean="0">
                <a:solidFill>
                  <a:srgbClr val="B5A692"/>
                </a:solidFill>
                <a:latin typeface="Century Gothic" pitchFamily="18" charset="0"/>
              </a:rPr>
              <a:t> </a:t>
            </a:r>
            <a:r>
              <a:rPr lang="fr-FR" sz="1600" b="0" i="0" dirty="0" err="1" smtClean="0">
                <a:solidFill>
                  <a:srgbClr val="B5A692"/>
                </a:solidFill>
                <a:latin typeface="Century Gothic" pitchFamily="18" charset="0"/>
              </a:rPr>
              <a:t>medical</a:t>
            </a:r>
            <a:r>
              <a:rPr lang="fr-FR" sz="1600" b="0" i="0" dirty="0" smtClean="0">
                <a:solidFill>
                  <a:srgbClr val="B5A692"/>
                </a:solidFill>
                <a:latin typeface="Century Gothic" pitchFamily="18" charset="0"/>
              </a:rPr>
              <a:t> expertise</a:t>
            </a:r>
          </a:p>
          <a:p>
            <a:pPr algn="just">
              <a:lnSpc>
                <a:spcPct val="90000"/>
              </a:lnSpc>
              <a:spcBef>
                <a:spcPct val="50000"/>
              </a:spcBef>
            </a:pPr>
            <a:r>
              <a:rPr lang="fr-FR" sz="1600" b="0" i="0" dirty="0" smtClean="0">
                <a:solidFill>
                  <a:srgbClr val="B5A692"/>
                </a:solidFill>
                <a:latin typeface="Century Gothic" pitchFamily="18" charset="0"/>
              </a:rPr>
              <a:t>- HYALURONIC ACID: helps to repair the skin with its Band-Aid action, preserves the quality of skin tissue.</a:t>
            </a:r>
          </a:p>
          <a:p>
            <a:pPr algn="just">
              <a:lnSpc>
                <a:spcPct val="90000"/>
              </a:lnSpc>
              <a:spcBef>
                <a:spcPct val="50000"/>
              </a:spcBef>
            </a:pPr>
            <a:r>
              <a:rPr lang="fr-FR" sz="1600" b="0" i="0" dirty="0" smtClean="0">
                <a:solidFill>
                  <a:srgbClr val="B5A692"/>
                </a:solidFill>
                <a:latin typeface="Century Gothic" pitchFamily="18" charset="0"/>
              </a:rPr>
              <a:t>- GLYCYRRHIZIC ACID: acts as a brake on irritation to soothe the skin.</a:t>
            </a:r>
          </a:p>
          <a:p>
            <a:pPr algn="just">
              <a:lnSpc>
                <a:spcPct val="90000"/>
              </a:lnSpc>
              <a:spcBef>
                <a:spcPct val="50000"/>
              </a:spcBef>
            </a:pPr>
            <a:endParaRPr lang="fr-FR" sz="1600" dirty="0">
              <a:solidFill>
                <a:srgbClr val="B5A692"/>
              </a:solidFill>
              <a:latin typeface="Century Gothic" pitchFamily="34" charset="0"/>
            </a:endParaRPr>
          </a:p>
        </p:txBody>
      </p:sp>
      <p:sp>
        <p:nvSpPr>
          <p:cNvPr id="22" name="Text Box 12"/>
          <p:cNvSpPr txBox="1">
            <a:spLocks noChangeArrowheads="1"/>
          </p:cNvSpPr>
          <p:nvPr/>
        </p:nvSpPr>
        <p:spPr bwMode="auto">
          <a:xfrm>
            <a:off x="3491880" y="5085184"/>
            <a:ext cx="4897561"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gn="just">
              <a:lnSpc>
                <a:spcPct val="70000"/>
              </a:lnSpc>
              <a:spcBef>
                <a:spcPct val="50000"/>
              </a:spcBef>
            </a:pPr>
            <a:r>
              <a:rPr lang="fr-FR" sz="1600" b="0" i="0" dirty="0" smtClean="0">
                <a:solidFill>
                  <a:srgbClr val="FFFFFF"/>
                </a:solidFill>
                <a:latin typeface="Century Gothic" pitchFamily="18" charset="0"/>
              </a:rPr>
              <a:t>PROXYLANE (30%)</a:t>
            </a:r>
          </a:p>
          <a:p>
            <a:pPr algn="just">
              <a:lnSpc>
                <a:spcPct val="90000"/>
              </a:lnSpc>
              <a:spcBef>
                <a:spcPct val="50000"/>
              </a:spcBef>
            </a:pPr>
            <a:r>
              <a:rPr lang="fr-FR" sz="1600" b="0" i="0" dirty="0" smtClean="0">
                <a:solidFill>
                  <a:srgbClr val="B5A692"/>
                </a:solidFill>
                <a:latin typeface="Century Gothic" pitchFamily="18" charset="0"/>
              </a:rPr>
              <a:t>For the 1st time, the highest concentration (30%) of this cutting-edge anti-ageing active ingredient ever to be formulated into a night care treatment, to achieve exceptional results on the rate of skin regeneration.</a:t>
            </a:r>
          </a:p>
          <a:p>
            <a:pPr algn="just">
              <a:lnSpc>
                <a:spcPct val="70000"/>
              </a:lnSpc>
              <a:spcBef>
                <a:spcPct val="50000"/>
              </a:spcBef>
            </a:pPr>
            <a:endParaRPr lang="en-US" sz="1600" dirty="0" smtClean="0">
              <a:solidFill>
                <a:srgbClr val="B5A692"/>
              </a:solidFill>
              <a:latin typeface="Century Gothic" pitchFamily="34" charset="0"/>
            </a:endParaRPr>
          </a:p>
        </p:txBody>
      </p:sp>
      <p:sp>
        <p:nvSpPr>
          <p:cNvPr id="25" name="Rectangle 20"/>
          <p:cNvSpPr>
            <a:spLocks noChangeArrowheads="1"/>
          </p:cNvSpPr>
          <p:nvPr/>
        </p:nvSpPr>
        <p:spPr bwMode="auto">
          <a:xfrm>
            <a:off x="1115616" y="3660993"/>
            <a:ext cx="17281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b="0" i="0" dirty="0" smtClean="0">
                <a:solidFill>
                  <a:srgbClr val="B5A692"/>
                </a:solidFill>
                <a:latin typeface="Century Gothic" pitchFamily="18" charset="0"/>
              </a:rPr>
              <a:t>CICA SOLUTION</a:t>
            </a:r>
          </a:p>
        </p:txBody>
      </p:sp>
      <p:sp>
        <p:nvSpPr>
          <p:cNvPr id="30" name="Rectangle 20"/>
          <p:cNvSpPr>
            <a:spLocks noChangeArrowheads="1"/>
          </p:cNvSpPr>
          <p:nvPr/>
        </p:nvSpPr>
        <p:spPr bwMode="auto">
          <a:xfrm>
            <a:off x="1187624" y="6469305"/>
            <a:ext cx="19442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b="0" i="0" dirty="0" smtClean="0">
                <a:solidFill>
                  <a:srgbClr val="B5A692"/>
                </a:solidFill>
                <a:latin typeface="Century Gothic" pitchFamily="18" charset="0"/>
              </a:rPr>
              <a:t>PROXYLANE</a:t>
            </a:r>
          </a:p>
        </p:txBody>
      </p:sp>
      <p:pic>
        <p:nvPicPr>
          <p:cNvPr id="17"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9" descr="proxylane"/>
          <p:cNvPicPr>
            <a:picLocks noChangeAspect="1" noChangeArrowheads="1"/>
          </p:cNvPicPr>
          <p:nvPr/>
        </p:nvPicPr>
        <p:blipFill>
          <a:blip r:embed="rId4" cstate="print">
            <a:extLst>
              <a:ext uri="{28A0092B-C50C-407E-A947-70E740481C1C}">
                <a14:useLocalDpi xmlns:a14="http://schemas.microsoft.com/office/drawing/2010/main" val="0"/>
              </a:ext>
            </a:extLst>
          </a:blip>
          <a:srcRect b="13580"/>
          <a:stretch>
            <a:fillRect/>
          </a:stretch>
        </p:blipFill>
        <p:spPr bwMode="auto">
          <a:xfrm>
            <a:off x="16906" y="4300958"/>
            <a:ext cx="3436103" cy="21370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1" descr="acide_hyaluroniq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 y="1484784"/>
            <a:ext cx="3426315" cy="21287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3"/>
          <p:cNvSpPr txBox="1">
            <a:spLocks noChangeArrowheads="1"/>
          </p:cNvSpPr>
          <p:nvPr/>
        </p:nvSpPr>
        <p:spPr bwMode="auto">
          <a:xfrm>
            <a:off x="4644008" y="1268760"/>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fr-FR" sz="2800" b="0" i="0" u="sng" dirty="0" smtClean="0">
                <a:solidFill>
                  <a:srgbClr val="B5A692"/>
                </a:solidFill>
                <a:latin typeface="Century Gothic" pitchFamily="18" charset="0"/>
              </a:rPr>
              <a:t>Re-PLASTY</a:t>
            </a:r>
          </a:p>
          <a:p>
            <a:pPr algn="dist" eaLnBrk="1" fontAlgn="base" hangingPunct="1">
              <a:spcBef>
                <a:spcPct val="0"/>
              </a:spcBef>
              <a:spcAft>
                <a:spcPct val="0"/>
              </a:spcAft>
            </a:pPr>
            <a:r>
              <a:rPr lang="fr-FR" sz="2400" b="0" i="0" dirty="0" smtClean="0">
                <a:solidFill>
                  <a:srgbClr val="B5A692"/>
                </a:solidFill>
                <a:latin typeface="Century Gothic" pitchFamily="18" charset="0"/>
              </a:rPr>
              <a:t>AGE RECOVERY</a:t>
            </a:r>
          </a:p>
        </p:txBody>
      </p:sp>
    </p:spTree>
    <p:extLst>
      <p:ext uri="{BB962C8B-B14F-4D97-AF65-F5344CB8AC3E}">
        <p14:creationId xmlns:p14="http://schemas.microsoft.com/office/powerpoint/2010/main" val="1509957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5- </a:t>
            </a:r>
            <a:r>
              <a:rPr lang="fr-FR" sz="2800" dirty="0" err="1">
                <a:solidFill>
                  <a:srgbClr val="B5A692"/>
                </a:solidFill>
                <a:latin typeface="Century Gothic" pitchFamily="34" charset="0"/>
                <a:ea typeface="ＭＳ Ｐゴシック" pitchFamily="34" charset="-128"/>
              </a:rPr>
              <a:t>Re</a:t>
            </a:r>
            <a:r>
              <a:rPr lang="fr-FR" sz="2800" dirty="0">
                <a:solidFill>
                  <a:srgbClr val="B5A692"/>
                </a:solidFill>
                <a:latin typeface="Century Gothic" pitchFamily="34" charset="0"/>
                <a:ea typeface="ＭＳ Ｐゴシック" pitchFamily="34" charset="-128"/>
              </a:rPr>
              <a:t>-PLASTY AGE RECOVERY </a:t>
            </a:r>
            <a:r>
              <a:rPr lang="fr-FR" sz="28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 </a:t>
            </a:r>
            <a:r>
              <a:rPr lang="fr-FR" sz="2800" dirty="0" smtClean="0">
                <a:solidFill>
                  <a:srgbClr val="B5A692"/>
                </a:solidFill>
                <a:latin typeface="Century Gothic" pitchFamily="34" charset="0"/>
                <a:ea typeface="ＭＳ Ｐゴシック" pitchFamily="34" charset="-128"/>
              </a:rPr>
              <a:t>    </a:t>
            </a:r>
            <a:r>
              <a:rPr lang="fr-FR" sz="1600" dirty="0" smtClean="0">
                <a:solidFill>
                  <a:srgbClr val="FFFFFF"/>
                </a:solidFill>
                <a:latin typeface="Century Gothic" pitchFamily="34" charset="0"/>
                <a:ea typeface="ＭＳ Ｐゴシック" pitchFamily="34" charset="-128"/>
              </a:rPr>
              <a:t>THE RANGE</a:t>
            </a:r>
            <a:endParaRPr lang="fr-FR" sz="1050" dirty="0" smtClean="0">
              <a:solidFill>
                <a:srgbClr val="FFFFFF"/>
              </a:solidFill>
              <a:latin typeface="Century Gothic" pitchFamily="34" charset="0"/>
              <a:ea typeface="ＭＳ Ｐゴシック" pitchFamily="34" charset="-128"/>
            </a:endParaRPr>
          </a:p>
        </p:txBody>
      </p:sp>
      <p:pic>
        <p:nvPicPr>
          <p:cNvPr id="20"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3386736" y="3388518"/>
            <a:ext cx="2722562"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NeueLT Com 35 Th" charset="0"/>
              <a:ea typeface="ＭＳ Ｐゴシック" charset="0"/>
              <a:cs typeface="+mn-cs"/>
            </a:endParaRPr>
          </a:p>
        </p:txBody>
      </p:sp>
      <p:sp>
        <p:nvSpPr>
          <p:cNvPr id="22" name="Rectangle 4"/>
          <p:cNvSpPr>
            <a:spLocks noChangeArrowheads="1"/>
          </p:cNvSpPr>
          <p:nvPr/>
        </p:nvSpPr>
        <p:spPr bwMode="auto">
          <a:xfrm>
            <a:off x="3394673" y="4512468"/>
            <a:ext cx="2709863" cy="936625"/>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NeueLT Com 35 Th" charset="0"/>
              <a:ea typeface="ＭＳ Ｐゴシック" charset="0"/>
              <a:cs typeface="+mn-cs"/>
            </a:endParaRPr>
          </a:p>
        </p:txBody>
      </p:sp>
      <p:pic>
        <p:nvPicPr>
          <p:cNvPr id="23" name="Picture 19"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736" y="3394868"/>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descr="barreVertica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411" y="3394868"/>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2"/>
          <p:cNvSpPr txBox="1">
            <a:spLocks noChangeArrowheads="1"/>
          </p:cNvSpPr>
          <p:nvPr/>
        </p:nvSpPr>
        <p:spPr bwMode="auto">
          <a:xfrm>
            <a:off x="3428011" y="5450681"/>
            <a:ext cx="2538412" cy="56682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err="1" smtClean="0">
                <a:solidFill>
                  <a:schemeClr val="bg1"/>
                </a:solidFill>
                <a:cs typeface="+mn-cs"/>
              </a:rPr>
              <a:t>ProXylane</a:t>
            </a:r>
            <a:r>
              <a:rPr lang="en-US" dirty="0" smtClean="0">
                <a:solidFill>
                  <a:schemeClr val="bg1"/>
                </a:solidFill>
                <a:cs typeface="+mn-cs"/>
              </a:rPr>
              <a:t> 30%</a:t>
            </a:r>
          </a:p>
          <a:p>
            <a:pPr eaLnBrk="1" hangingPunct="1">
              <a:defRPr/>
            </a:pPr>
            <a:r>
              <a:rPr lang="en-US" dirty="0" err="1" smtClean="0">
                <a:solidFill>
                  <a:schemeClr val="bg1"/>
                </a:solidFill>
                <a:cs typeface="+mn-cs"/>
              </a:rPr>
              <a:t>Cica</a:t>
            </a:r>
            <a:r>
              <a:rPr lang="en-US" dirty="0" smtClean="0">
                <a:solidFill>
                  <a:schemeClr val="bg1"/>
                </a:solidFill>
                <a:cs typeface="+mn-cs"/>
              </a:rPr>
              <a:t>-Solution</a:t>
            </a:r>
          </a:p>
          <a:p>
            <a:pPr>
              <a:lnSpc>
                <a:spcPct val="50000"/>
              </a:lnSpc>
              <a:spcBef>
                <a:spcPct val="50000"/>
              </a:spcBef>
              <a:defRPr/>
            </a:pPr>
            <a:endParaRPr lang="en-US" dirty="0" smtClean="0">
              <a:solidFill>
                <a:schemeClr val="bg1"/>
              </a:solidFill>
              <a:cs typeface="+mn-cs"/>
            </a:endParaRPr>
          </a:p>
        </p:txBody>
      </p:sp>
      <p:sp>
        <p:nvSpPr>
          <p:cNvPr id="26" name="Text Box 33"/>
          <p:cNvSpPr txBox="1">
            <a:spLocks noChangeArrowheads="1"/>
          </p:cNvSpPr>
          <p:nvPr/>
        </p:nvSpPr>
        <p:spPr bwMode="auto">
          <a:xfrm>
            <a:off x="3456586" y="3448843"/>
            <a:ext cx="2590800" cy="3651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en-US" sz="900" smtClean="0">
                <a:solidFill>
                  <a:schemeClr val="bg1"/>
                </a:solidFill>
                <a:cs typeface="+mn-cs"/>
              </a:rPr>
              <a:t>SKIN REPAIR ACCELERATING</a:t>
            </a:r>
          </a:p>
          <a:p>
            <a:pPr algn="ctr">
              <a:defRPr/>
            </a:pPr>
            <a:r>
              <a:rPr lang="en-US" sz="900" smtClean="0">
                <a:solidFill>
                  <a:schemeClr val="bg1"/>
                </a:solidFill>
                <a:cs typeface="+mn-cs"/>
              </a:rPr>
              <a:t> NIGHT CARE</a:t>
            </a:r>
          </a:p>
        </p:txBody>
      </p:sp>
      <p:sp>
        <p:nvSpPr>
          <p:cNvPr id="45" name="Text Box 34"/>
          <p:cNvSpPr txBox="1">
            <a:spLocks noChangeArrowheads="1"/>
          </p:cNvSpPr>
          <p:nvPr/>
        </p:nvSpPr>
        <p:spPr bwMode="auto">
          <a:xfrm>
            <a:off x="3428011" y="4579143"/>
            <a:ext cx="2609850" cy="3968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chemeClr val="bg1"/>
                </a:solidFill>
                <a:cs typeface="+mn-cs"/>
              </a:rPr>
              <a:t>Nourished, soothed and comfortable skin </a:t>
            </a:r>
          </a:p>
          <a:p>
            <a:pPr eaLnBrk="1" hangingPunct="1">
              <a:defRPr/>
            </a:pPr>
            <a:r>
              <a:rPr lang="en-US" dirty="0" smtClean="0">
                <a:solidFill>
                  <a:schemeClr val="bg1"/>
                </a:solidFill>
                <a:cs typeface="+mn-cs"/>
              </a:rPr>
              <a:t>– All signs of ageing are visibly corrected</a:t>
            </a:r>
          </a:p>
        </p:txBody>
      </p:sp>
      <p:sp>
        <p:nvSpPr>
          <p:cNvPr id="46" name="Text Box 35"/>
          <p:cNvSpPr txBox="1">
            <a:spLocks noChangeArrowheads="1"/>
          </p:cNvSpPr>
          <p:nvPr/>
        </p:nvSpPr>
        <p:spPr bwMode="auto">
          <a:xfrm>
            <a:off x="3428011" y="3860006"/>
            <a:ext cx="2692400" cy="707886"/>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chemeClr val="bg1"/>
                </a:solidFill>
                <a:cs typeface="+mn-cs"/>
              </a:rPr>
              <a:t>Repair all signs of ageing:</a:t>
            </a:r>
          </a:p>
          <a:p>
            <a:pPr eaLnBrk="1" hangingPunct="1">
              <a:defRPr/>
            </a:pPr>
            <a:r>
              <a:rPr lang="en-US" dirty="0" smtClean="0">
                <a:solidFill>
                  <a:schemeClr val="bg1"/>
                </a:solidFill>
                <a:cs typeface="+mn-cs"/>
              </a:rPr>
              <a:t>Wrinkles – Cutaneous damages – Imperfections</a:t>
            </a:r>
          </a:p>
          <a:p>
            <a:pPr eaLnBrk="1" hangingPunct="1">
              <a:defRPr/>
            </a:pPr>
            <a:endParaRPr lang="en-US" dirty="0" smtClean="0">
              <a:solidFill>
                <a:schemeClr val="bg1"/>
              </a:solidFill>
              <a:cs typeface="+mn-cs"/>
            </a:endParaRPr>
          </a:p>
        </p:txBody>
      </p:sp>
      <p:sp>
        <p:nvSpPr>
          <p:cNvPr id="47" name="Text Box 39"/>
          <p:cNvSpPr txBox="1">
            <a:spLocks noChangeArrowheads="1"/>
          </p:cNvSpPr>
          <p:nvPr/>
        </p:nvSpPr>
        <p:spPr bwMode="auto">
          <a:xfrm rot="16200000">
            <a:off x="2715223" y="5714206"/>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a:solidFill>
                  <a:schemeClr val="bg1"/>
                </a:solidFill>
                <a:latin typeface="HelveticaNeueLT Com 35 Th" charset="0"/>
                <a:ea typeface="ＭＳ Ｐゴシック" charset="0"/>
                <a:cs typeface="+mn-cs"/>
              </a:rPr>
              <a:t>TECHNOLOGY</a:t>
            </a:r>
          </a:p>
        </p:txBody>
      </p:sp>
      <p:sp>
        <p:nvSpPr>
          <p:cNvPr id="48" name="Text Box 40"/>
          <p:cNvSpPr txBox="1">
            <a:spLocks noChangeArrowheads="1"/>
          </p:cNvSpPr>
          <p:nvPr/>
        </p:nvSpPr>
        <p:spPr bwMode="auto">
          <a:xfrm rot="16200000">
            <a:off x="2715223" y="4769643"/>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a:solidFill>
                  <a:schemeClr val="bg1"/>
                </a:solidFill>
                <a:latin typeface="HelveticaNeueLT Com 35 Th" charset="0"/>
                <a:ea typeface="ＭＳ Ｐゴシック" charset="0"/>
                <a:cs typeface="+mn-cs"/>
              </a:rPr>
              <a:t>RESULTS</a:t>
            </a:r>
          </a:p>
        </p:txBody>
      </p:sp>
      <p:sp>
        <p:nvSpPr>
          <p:cNvPr id="49" name="Text Box 41"/>
          <p:cNvSpPr txBox="1">
            <a:spLocks noChangeArrowheads="1"/>
          </p:cNvSpPr>
          <p:nvPr/>
        </p:nvSpPr>
        <p:spPr bwMode="auto">
          <a:xfrm rot="16200000">
            <a:off x="2715223" y="3996531"/>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a:solidFill>
                  <a:schemeClr val="bg1"/>
                </a:solidFill>
                <a:latin typeface="HelveticaNeueLT Com 35 Th" charset="0"/>
                <a:ea typeface="ＭＳ Ｐゴシック" charset="0"/>
                <a:cs typeface="+mn-cs"/>
              </a:rPr>
              <a:t>ACTION</a:t>
            </a:r>
          </a:p>
        </p:txBody>
      </p:sp>
      <p:pic>
        <p:nvPicPr>
          <p:cNvPr id="50" name="Picture 37" descr="AGE RECOVE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1286" y="2397918"/>
            <a:ext cx="954087"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8" descr="MUST_HA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5523" y="2548731"/>
            <a:ext cx="3635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pic>
        <p:nvPicPr>
          <p:cNvPr id="52" name="Picture 26" descr="plus">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4823" y="5998368"/>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3"/>
          <p:cNvSpPr txBox="1">
            <a:spLocks noChangeArrowheads="1"/>
          </p:cNvSpPr>
          <p:nvPr/>
        </p:nvSpPr>
        <p:spPr bwMode="auto">
          <a:xfrm>
            <a:off x="3421360" y="1384697"/>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en-US" sz="2800" u="sng" dirty="0" smtClean="0">
                <a:solidFill>
                  <a:srgbClr val="B5A692"/>
                </a:solidFill>
                <a:latin typeface="Century Gothic" pitchFamily="34" charset="0"/>
                <a:cs typeface="Arial" pitchFamily="34" charset="0"/>
              </a:rPr>
              <a:t>Re-PLASTY</a:t>
            </a:r>
          </a:p>
          <a:p>
            <a:pPr algn="dist" eaLnBrk="1" fontAlgn="base" hangingPunct="1">
              <a:spcBef>
                <a:spcPct val="0"/>
              </a:spcBef>
              <a:spcAft>
                <a:spcPct val="0"/>
              </a:spcAft>
            </a:pPr>
            <a:r>
              <a:rPr lang="en-US" sz="2400" dirty="0" smtClean="0">
                <a:solidFill>
                  <a:srgbClr val="B5A692"/>
                </a:solidFill>
                <a:latin typeface="Century Gothic" pitchFamily="34" charset="0"/>
                <a:cs typeface="Arial" pitchFamily="34" charset="0"/>
              </a:rPr>
              <a:t>AGE RECOVERY</a:t>
            </a:r>
          </a:p>
        </p:txBody>
      </p:sp>
    </p:spTree>
    <p:extLst>
      <p:ext uri="{BB962C8B-B14F-4D97-AF65-F5344CB8AC3E}">
        <p14:creationId xmlns:p14="http://schemas.microsoft.com/office/powerpoint/2010/main" val="1285615211"/>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19"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884" y="3477220"/>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N:\DPLI_Marketing_HR\Service\-- BACK-UP SOIN\PACKSHOTS AMBIANCE HR\Re-PLASTY\AGE RECOVERY\VISUELS SECONDAIRES\HR replasty2 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7" descr="AGE RECOVE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1286" y="2397918"/>
            <a:ext cx="954087"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MUST_HA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5523" y="2548731"/>
            <a:ext cx="3635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17" name="Text Box 3"/>
          <p:cNvSpPr txBox="1">
            <a:spLocks noChangeArrowheads="1"/>
          </p:cNvSpPr>
          <p:nvPr/>
        </p:nvSpPr>
        <p:spPr bwMode="auto">
          <a:xfrm>
            <a:off x="3421360" y="1384697"/>
            <a:ext cx="2590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fontAlgn="base" hangingPunct="1">
              <a:spcBef>
                <a:spcPct val="0"/>
              </a:spcBef>
              <a:spcAft>
                <a:spcPct val="0"/>
              </a:spcAft>
            </a:pPr>
            <a:r>
              <a:rPr lang="en-US" sz="2800" u="sng" dirty="0" smtClean="0">
                <a:solidFill>
                  <a:srgbClr val="B5A692"/>
                </a:solidFill>
                <a:latin typeface="Century Gothic" pitchFamily="34" charset="0"/>
                <a:cs typeface="Arial" pitchFamily="34" charset="0"/>
              </a:rPr>
              <a:t>Re-PLASTY</a:t>
            </a:r>
          </a:p>
          <a:p>
            <a:pPr algn="dist" eaLnBrk="1" fontAlgn="base" hangingPunct="1">
              <a:spcBef>
                <a:spcPct val="0"/>
              </a:spcBef>
              <a:spcAft>
                <a:spcPct val="0"/>
              </a:spcAft>
            </a:pPr>
            <a:r>
              <a:rPr lang="en-US" sz="2400" dirty="0" smtClean="0">
                <a:solidFill>
                  <a:srgbClr val="B5A692"/>
                </a:solidFill>
                <a:latin typeface="Century Gothic" pitchFamily="34" charset="0"/>
                <a:cs typeface="Arial" pitchFamily="34" charset="0"/>
              </a:rPr>
              <a:t>AGE RECOVERY</a:t>
            </a:r>
          </a:p>
        </p:txBody>
      </p:sp>
      <p:sp>
        <p:nvSpPr>
          <p:cNvPr id="18" name="Rectangle 3"/>
          <p:cNvSpPr>
            <a:spLocks noChangeArrowheads="1"/>
          </p:cNvSpPr>
          <p:nvPr/>
        </p:nvSpPr>
        <p:spPr bwMode="auto">
          <a:xfrm>
            <a:off x="3329979" y="3393009"/>
            <a:ext cx="2744788"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NeueLT Com 35 Th" charset="0"/>
              <a:ea typeface="ＭＳ Ｐゴシック" charset="0"/>
              <a:cs typeface="+mn-cs"/>
            </a:endParaRPr>
          </a:p>
        </p:txBody>
      </p:sp>
      <p:pic>
        <p:nvPicPr>
          <p:cNvPr id="19" name="Picture 19"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092" y="3399359"/>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0"/>
          <p:cNvSpPr txBox="1">
            <a:spLocks noChangeArrowheads="1"/>
          </p:cNvSpPr>
          <p:nvPr/>
        </p:nvSpPr>
        <p:spPr bwMode="auto">
          <a:xfrm>
            <a:off x="3410942" y="3437459"/>
            <a:ext cx="2808287" cy="774700"/>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en-US" sz="900" smtClean="0">
                <a:solidFill>
                  <a:schemeClr val="bg1"/>
                </a:solidFill>
                <a:cs typeface="+mn-cs"/>
              </a:rPr>
              <a:t>SKIN REPAIR ACCELERATING</a:t>
            </a:r>
          </a:p>
          <a:p>
            <a:pPr algn="ctr">
              <a:defRPr/>
            </a:pPr>
            <a:r>
              <a:rPr lang="en-US" sz="900" smtClean="0">
                <a:solidFill>
                  <a:schemeClr val="bg1"/>
                </a:solidFill>
                <a:cs typeface="+mn-cs"/>
              </a:rPr>
              <a:t>NIGHT CARE</a:t>
            </a:r>
          </a:p>
          <a:p>
            <a:pPr algn="ctr">
              <a:spcBef>
                <a:spcPct val="50000"/>
              </a:spcBef>
              <a:defRPr/>
            </a:pPr>
            <a:endParaRPr lang="en-US" sz="900" smtClean="0">
              <a:solidFill>
                <a:schemeClr val="bg1"/>
              </a:solidFill>
              <a:cs typeface="+mn-cs"/>
            </a:endParaRPr>
          </a:p>
          <a:p>
            <a:pPr algn="ctr">
              <a:spcBef>
                <a:spcPct val="50000"/>
              </a:spcBef>
              <a:defRPr/>
            </a:pPr>
            <a:endParaRPr lang="fr-FR" sz="900" smtClean="0">
              <a:solidFill>
                <a:schemeClr val="bg1"/>
              </a:solidFill>
              <a:cs typeface="+mn-cs"/>
            </a:endParaRPr>
          </a:p>
        </p:txBody>
      </p:sp>
      <p:sp>
        <p:nvSpPr>
          <p:cNvPr id="21" name="Text Box 31"/>
          <p:cNvSpPr txBox="1">
            <a:spLocks noChangeArrowheads="1"/>
          </p:cNvSpPr>
          <p:nvPr/>
        </p:nvSpPr>
        <p:spPr bwMode="auto">
          <a:xfrm>
            <a:off x="3383954" y="3897834"/>
            <a:ext cx="2916238" cy="13112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en-US" dirty="0" smtClean="0">
                <a:solidFill>
                  <a:schemeClr val="bg1"/>
                </a:solidFill>
                <a:cs typeface="+mn-cs"/>
              </a:rPr>
              <a:t>PROXYLANE 30%</a:t>
            </a:r>
          </a:p>
          <a:p>
            <a:pPr eaLnBrk="1" hangingPunct="1">
              <a:defRPr/>
            </a:pPr>
            <a:endParaRPr lang="en-US" dirty="0" smtClean="0">
              <a:solidFill>
                <a:schemeClr val="bg1"/>
              </a:solidFill>
              <a:cs typeface="+mn-cs"/>
            </a:endParaRPr>
          </a:p>
          <a:p>
            <a:pPr eaLnBrk="1" hangingPunct="1">
              <a:defRPr/>
            </a:pPr>
            <a:r>
              <a:rPr lang="en-US" dirty="0" smtClean="0">
                <a:solidFill>
                  <a:schemeClr val="bg1"/>
                </a:solidFill>
                <a:cs typeface="+mn-cs"/>
              </a:rPr>
              <a:t>CICA-SOLUTION</a:t>
            </a:r>
          </a:p>
          <a:p>
            <a:pPr eaLnBrk="1" hangingPunct="1">
              <a:defRPr/>
            </a:pPr>
            <a:r>
              <a:rPr lang="en-US" dirty="0" smtClean="0">
                <a:solidFill>
                  <a:schemeClr val="bg1"/>
                </a:solidFill>
                <a:cs typeface="+mn-cs"/>
              </a:rPr>
              <a:t>Hyaluronic Acid </a:t>
            </a:r>
          </a:p>
          <a:p>
            <a:pPr eaLnBrk="1" hangingPunct="1">
              <a:defRPr/>
            </a:pPr>
            <a:r>
              <a:rPr lang="en-US" dirty="0" err="1" smtClean="0">
                <a:solidFill>
                  <a:schemeClr val="bg1"/>
                </a:solidFill>
                <a:cs typeface="+mn-cs"/>
              </a:rPr>
              <a:t>Glycyrrhizic</a:t>
            </a:r>
            <a:r>
              <a:rPr lang="en-US" dirty="0" smtClean="0">
                <a:solidFill>
                  <a:schemeClr val="bg1"/>
                </a:solidFill>
                <a:cs typeface="+mn-cs"/>
              </a:rPr>
              <a:t> Acid</a:t>
            </a:r>
          </a:p>
          <a:p>
            <a:pPr eaLnBrk="1" hangingPunct="1">
              <a:defRPr/>
            </a:pPr>
            <a:endParaRPr lang="en-US" dirty="0" smtClean="0">
              <a:solidFill>
                <a:schemeClr val="bg1"/>
              </a:solidFill>
              <a:cs typeface="+mn-cs"/>
            </a:endParaRPr>
          </a:p>
          <a:p>
            <a:pPr eaLnBrk="1" hangingPunct="1">
              <a:defRPr/>
            </a:pPr>
            <a:endParaRPr lang="en-US" dirty="0" smtClean="0">
              <a:solidFill>
                <a:schemeClr val="bg1"/>
              </a:solidFill>
              <a:cs typeface="+mn-cs"/>
            </a:endParaRPr>
          </a:p>
          <a:p>
            <a:pPr eaLnBrk="1" hangingPunct="1">
              <a:defRPr/>
            </a:pPr>
            <a:endParaRPr lang="fr-FR" dirty="0" smtClean="0">
              <a:solidFill>
                <a:schemeClr val="bg1"/>
              </a:solidFill>
              <a:cs typeface="+mn-cs"/>
            </a:endParaRPr>
          </a:p>
        </p:txBody>
      </p:sp>
      <p:sp>
        <p:nvSpPr>
          <p:cNvPr id="22" name="Text Box 34"/>
          <p:cNvSpPr txBox="1">
            <a:spLocks noChangeArrowheads="1"/>
          </p:cNvSpPr>
          <p:nvPr/>
        </p:nvSpPr>
        <p:spPr bwMode="auto">
          <a:xfrm rot="16200000">
            <a:off x="2669579" y="4626497"/>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dirty="0">
                <a:solidFill>
                  <a:schemeClr val="bg1"/>
                </a:solidFill>
                <a:latin typeface="HelveticaNeueLT Com 35 Th" charset="0"/>
                <a:ea typeface="ＭＳ Ｐゴシック" charset="0"/>
                <a:cs typeface="+mn-cs"/>
              </a:rPr>
              <a:t>TECHNOLOGY</a:t>
            </a:r>
          </a:p>
        </p:txBody>
      </p:sp>
      <p:pic>
        <p:nvPicPr>
          <p:cNvPr id="23" name="Picture 20"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767" y="3399359"/>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5- </a:t>
            </a:r>
            <a:r>
              <a:rPr lang="fr-FR" sz="2800" dirty="0" err="1">
                <a:solidFill>
                  <a:srgbClr val="B5A692"/>
                </a:solidFill>
                <a:latin typeface="Century Gothic" pitchFamily="34" charset="0"/>
                <a:ea typeface="ＭＳ Ｐゴシック" pitchFamily="34" charset="-128"/>
              </a:rPr>
              <a:t>Re</a:t>
            </a:r>
            <a:r>
              <a:rPr lang="fr-FR" sz="2800" dirty="0">
                <a:solidFill>
                  <a:srgbClr val="B5A692"/>
                </a:solidFill>
                <a:latin typeface="Century Gothic" pitchFamily="34" charset="0"/>
                <a:ea typeface="ＭＳ Ｐゴシック" pitchFamily="34" charset="-128"/>
              </a:rPr>
              <a:t>-PLASTY AGE RECOVERY </a:t>
            </a:r>
            <a:r>
              <a:rPr lang="fr-FR" sz="2800" dirty="0" smtClean="0">
                <a:solidFill>
                  <a:srgbClr val="B5A692"/>
                </a:solidFill>
                <a:latin typeface="Century Gothic" pitchFamily="34" charset="0"/>
                <a:ea typeface="ＭＳ Ｐゴシック" pitchFamily="34" charset="-128"/>
              </a:rPr>
              <a:t>              </a:t>
            </a:r>
            <a:r>
              <a:rPr lang="fr-FR" sz="1600" dirty="0" smtClean="0">
                <a:solidFill>
                  <a:srgbClr val="FFFFFF"/>
                </a:solidFill>
                <a:latin typeface="Century Gothic" pitchFamily="34" charset="0"/>
                <a:ea typeface="ＭＳ Ｐゴシック" pitchFamily="34" charset="-128"/>
              </a:rPr>
              <a:t>THE RANGE</a:t>
            </a:r>
            <a:endParaRPr lang="fr-FR" sz="1050" dirty="0" smtClean="0">
              <a:solidFill>
                <a:srgbClr val="FFFFFF"/>
              </a:solidFill>
              <a:latin typeface="Century Gothic" pitchFamily="34" charset="0"/>
              <a:ea typeface="ＭＳ Ｐゴシック" pitchFamily="34" charset="-128"/>
            </a:endParaRPr>
          </a:p>
        </p:txBody>
      </p:sp>
    </p:spTree>
    <p:extLst>
      <p:ext uri="{BB962C8B-B14F-4D97-AF65-F5344CB8AC3E}">
        <p14:creationId xmlns:p14="http://schemas.microsoft.com/office/powerpoint/2010/main" val="3627285034"/>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 5- Re-PLASTY AGE RECOVERY        </a:t>
            </a:r>
            <a:r>
              <a:rPr lang="fr-FR" sz="1600" b="0" i="0" dirty="0" smtClean="0">
                <a:solidFill>
                  <a:srgbClr val="FFFFFF"/>
                </a:solidFill>
                <a:latin typeface="Century Gothic" pitchFamily="18" charset="0"/>
              </a:rPr>
              <a:t>TEST RESULTS</a:t>
            </a:r>
          </a:p>
        </p:txBody>
      </p:sp>
      <p:sp>
        <p:nvSpPr>
          <p:cNvPr id="2" name="Rectangle 1"/>
          <p:cNvSpPr/>
          <p:nvPr/>
        </p:nvSpPr>
        <p:spPr>
          <a:xfrm>
            <a:off x="1475656" y="2849473"/>
            <a:ext cx="6457214" cy="646331"/>
          </a:xfrm>
          <a:prstGeom prst="rect">
            <a:avLst/>
          </a:prstGeom>
        </p:spPr>
        <p:txBody>
          <a:bodyPr wrap="square">
            <a:spAutoFit/>
          </a:bodyPr>
          <a:lstStyle/>
          <a:p>
            <a:pPr algn="ctr"/>
            <a:r>
              <a:rPr lang="fr-FR" dirty="0" smtClean="0">
                <a:solidFill>
                  <a:schemeClr val="bg1"/>
                </a:solidFill>
                <a:latin typeface="Century Gothic" pitchFamily="34" charset="0"/>
              </a:rPr>
              <a:t>EFFECT OF Re-PLASTY AGE RECOVERY</a:t>
            </a:r>
          </a:p>
          <a:p>
            <a:pPr algn="ctr"/>
            <a:r>
              <a:rPr lang="fr-FR" dirty="0" smtClean="0">
                <a:solidFill>
                  <a:schemeClr val="bg1"/>
                </a:solidFill>
                <a:latin typeface="Century Gothic" pitchFamily="34" charset="0"/>
              </a:rPr>
              <a:t>ON WRINKLES</a:t>
            </a:r>
          </a:p>
        </p:txBody>
      </p:sp>
      <p:sp>
        <p:nvSpPr>
          <p:cNvPr id="3" name="Rectangle 2"/>
          <p:cNvSpPr/>
          <p:nvPr/>
        </p:nvSpPr>
        <p:spPr>
          <a:xfrm>
            <a:off x="35496" y="5039489"/>
            <a:ext cx="2014421" cy="600164"/>
          </a:xfrm>
          <a:prstGeom prst="rect">
            <a:avLst/>
          </a:prstGeom>
        </p:spPr>
        <p:txBody>
          <a:bodyPr wrap="square">
            <a:spAutoFit/>
          </a:bodyPr>
          <a:lstStyle/>
          <a:p>
            <a:pPr algn="ctr"/>
            <a:r>
              <a:rPr lang="fr-FR" sz="1100" dirty="0" smtClean="0">
                <a:solidFill>
                  <a:schemeClr val="bg1"/>
                </a:solidFill>
                <a:latin typeface="Century Gothic" pitchFamily="34" charset="0"/>
              </a:rPr>
              <a:t>Wrinkles before application</a:t>
            </a:r>
          </a:p>
          <a:p>
            <a:pPr algn="ctr"/>
            <a:r>
              <a:rPr lang="fr-FR" sz="1100" dirty="0" smtClean="0">
                <a:solidFill>
                  <a:schemeClr val="bg1"/>
                </a:solidFill>
                <a:latin typeface="Century Gothic" pitchFamily="34" charset="0"/>
              </a:rPr>
              <a:t>(T0)</a:t>
            </a:r>
          </a:p>
        </p:txBody>
      </p:sp>
      <p:sp>
        <p:nvSpPr>
          <p:cNvPr id="4" name="Rectangle 3"/>
          <p:cNvSpPr/>
          <p:nvPr/>
        </p:nvSpPr>
        <p:spPr>
          <a:xfrm>
            <a:off x="450755" y="5949280"/>
            <a:ext cx="8801765" cy="646331"/>
          </a:xfrm>
          <a:prstGeom prst="rect">
            <a:avLst/>
          </a:prstGeom>
        </p:spPr>
        <p:txBody>
          <a:bodyPr wrap="square">
            <a:spAutoFit/>
          </a:bodyPr>
          <a:lstStyle/>
          <a:p>
            <a:pPr algn="ctr"/>
            <a:r>
              <a:rPr lang="fr-FR" dirty="0" smtClean="0">
                <a:solidFill>
                  <a:schemeClr val="bg1"/>
                </a:solidFill>
                <a:latin typeface="Century Gothic" pitchFamily="34" charset="0"/>
              </a:rPr>
              <a:t>Results are visible: skin is repaired faster</a:t>
            </a:r>
          </a:p>
          <a:p>
            <a:pPr algn="ctr"/>
            <a:r>
              <a:rPr lang="fr-FR" dirty="0" smtClean="0">
                <a:solidFill>
                  <a:schemeClr val="bg1"/>
                </a:solidFill>
                <a:latin typeface="Century Gothic" pitchFamily="34" charset="0"/>
              </a:rPr>
              <a:t>and is regenerated; wrinkles are corrected</a:t>
            </a:r>
          </a:p>
        </p:txBody>
      </p:sp>
      <p:sp>
        <p:nvSpPr>
          <p:cNvPr id="5" name="Rectangle 4"/>
          <p:cNvSpPr/>
          <p:nvPr/>
        </p:nvSpPr>
        <p:spPr>
          <a:xfrm>
            <a:off x="2267744" y="1353542"/>
            <a:ext cx="4572000" cy="1200329"/>
          </a:xfrm>
          <a:prstGeom prst="rect">
            <a:avLst/>
          </a:prstGeom>
        </p:spPr>
        <p:txBody>
          <a:bodyPr>
            <a:spAutoFit/>
          </a:bodyPr>
          <a:lstStyle/>
          <a:p>
            <a:pPr algn="ctr"/>
            <a:r>
              <a:rPr lang="fr-FR" dirty="0" smtClean="0">
                <a:solidFill>
                  <a:srgbClr val="FFFFFF"/>
                </a:solidFill>
                <a:latin typeface="Century Gothic" pitchFamily="34" charset="0"/>
              </a:rPr>
              <a:t>NIGHT AFTER NIGHT,</a:t>
            </a:r>
          </a:p>
          <a:p>
            <a:pPr algn="ctr"/>
            <a:r>
              <a:rPr lang="fr-FR" dirty="0" smtClean="0">
                <a:solidFill>
                  <a:srgbClr val="FFFFFF"/>
                </a:solidFill>
                <a:latin typeface="Century Gothic" pitchFamily="34" charset="0"/>
              </a:rPr>
              <a:t>CORRECT ALL THE SIGNS OF AGEING</a:t>
            </a:r>
          </a:p>
          <a:p>
            <a:pPr algn="ctr"/>
            <a:r>
              <a:rPr lang="fr-FR" dirty="0" smtClean="0">
                <a:solidFill>
                  <a:srgbClr val="FFFFFF"/>
                </a:solidFill>
                <a:latin typeface="Century Gothic" pitchFamily="34" charset="0"/>
              </a:rPr>
              <a:t>wrinkles – </a:t>
            </a:r>
            <a:r>
              <a:rPr lang="fr-FR" dirty="0" err="1" smtClean="0">
                <a:solidFill>
                  <a:srgbClr val="FFFFFF"/>
                </a:solidFill>
                <a:latin typeface="Century Gothic" pitchFamily="34" charset="0"/>
              </a:rPr>
              <a:t>cutaneous</a:t>
            </a:r>
            <a:r>
              <a:rPr lang="fr-FR" dirty="0" smtClean="0">
                <a:solidFill>
                  <a:srgbClr val="FFFFFF"/>
                </a:solidFill>
                <a:latin typeface="Century Gothic" pitchFamily="34" charset="0"/>
              </a:rPr>
              <a:t> damages– imperfections</a:t>
            </a:r>
          </a:p>
        </p:txBody>
      </p:sp>
      <p:pic>
        <p:nvPicPr>
          <p:cNvPr id="12"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30" t="17010" r="41069" b="68441"/>
          <a:stretch/>
        </p:blipFill>
        <p:spPr bwMode="auto">
          <a:xfrm>
            <a:off x="251520" y="3652749"/>
            <a:ext cx="1617668" cy="13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31" t="17010" r="20210" b="68441"/>
          <a:stretch/>
        </p:blipFill>
        <p:spPr bwMode="auto">
          <a:xfrm>
            <a:off x="5364088" y="3652749"/>
            <a:ext cx="1566519" cy="13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30" t="35979" r="41069" b="48303"/>
          <a:stretch/>
        </p:blipFill>
        <p:spPr bwMode="auto">
          <a:xfrm>
            <a:off x="2210438" y="3652750"/>
            <a:ext cx="1497466" cy="13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31" t="35979" r="20210" b="48303"/>
          <a:stretch/>
        </p:blipFill>
        <p:spPr bwMode="auto">
          <a:xfrm>
            <a:off x="7370356" y="3652750"/>
            <a:ext cx="1450116" cy="134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981515" y="5057621"/>
            <a:ext cx="2014421" cy="261610"/>
          </a:xfrm>
          <a:prstGeom prst="rect">
            <a:avLst/>
          </a:prstGeom>
        </p:spPr>
        <p:txBody>
          <a:bodyPr wrap="square">
            <a:spAutoFit/>
          </a:bodyPr>
          <a:lstStyle/>
          <a:p>
            <a:pPr algn="ctr"/>
            <a:r>
              <a:rPr lang="fr-FR" sz="1100" dirty="0" smtClean="0">
                <a:solidFill>
                  <a:schemeClr val="bg1"/>
                </a:solidFill>
                <a:latin typeface="Century Gothic" pitchFamily="34" charset="0"/>
              </a:rPr>
              <a:t>Wrinkles after 6 months</a:t>
            </a:r>
          </a:p>
        </p:txBody>
      </p:sp>
      <p:sp>
        <p:nvSpPr>
          <p:cNvPr id="22" name="Rectangle 21"/>
          <p:cNvSpPr/>
          <p:nvPr/>
        </p:nvSpPr>
        <p:spPr>
          <a:xfrm>
            <a:off x="5220072" y="5061084"/>
            <a:ext cx="2014421" cy="600164"/>
          </a:xfrm>
          <a:prstGeom prst="rect">
            <a:avLst/>
          </a:prstGeom>
        </p:spPr>
        <p:txBody>
          <a:bodyPr wrap="square">
            <a:spAutoFit/>
          </a:bodyPr>
          <a:lstStyle/>
          <a:p>
            <a:pPr algn="ctr"/>
            <a:r>
              <a:rPr lang="fr-FR" sz="1100" dirty="0" smtClean="0">
                <a:solidFill>
                  <a:schemeClr val="bg1"/>
                </a:solidFill>
                <a:latin typeface="Century Gothic" pitchFamily="34" charset="0"/>
              </a:rPr>
              <a:t>Wrinkles before application</a:t>
            </a:r>
          </a:p>
          <a:p>
            <a:pPr algn="ctr"/>
            <a:r>
              <a:rPr lang="fr-FR" sz="1100" dirty="0" smtClean="0">
                <a:solidFill>
                  <a:schemeClr val="bg1"/>
                </a:solidFill>
                <a:latin typeface="Century Gothic" pitchFamily="34" charset="0"/>
              </a:rPr>
              <a:t>(T0)</a:t>
            </a:r>
          </a:p>
        </p:txBody>
      </p:sp>
      <p:sp>
        <p:nvSpPr>
          <p:cNvPr id="23" name="Rectangle 22"/>
          <p:cNvSpPr/>
          <p:nvPr/>
        </p:nvSpPr>
        <p:spPr>
          <a:xfrm>
            <a:off x="7166091" y="5079216"/>
            <a:ext cx="2014421" cy="261610"/>
          </a:xfrm>
          <a:prstGeom prst="rect">
            <a:avLst/>
          </a:prstGeom>
        </p:spPr>
        <p:txBody>
          <a:bodyPr wrap="square">
            <a:spAutoFit/>
          </a:bodyPr>
          <a:lstStyle/>
          <a:p>
            <a:pPr algn="ctr"/>
            <a:r>
              <a:rPr lang="fr-FR" sz="1100" dirty="0" smtClean="0">
                <a:solidFill>
                  <a:schemeClr val="bg1"/>
                </a:solidFill>
                <a:latin typeface="Century Gothic" pitchFamily="34" charset="0"/>
              </a:rPr>
              <a:t>Wrinkles after 6 months</a:t>
            </a:r>
          </a:p>
        </p:txBody>
      </p:sp>
    </p:spTree>
    <p:extLst>
      <p:ext uri="{BB962C8B-B14F-4D97-AF65-F5344CB8AC3E}">
        <p14:creationId xmlns:p14="http://schemas.microsoft.com/office/powerpoint/2010/main" val="733437925"/>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5- </a:t>
            </a:r>
            <a:r>
              <a:rPr lang="fr-FR" sz="2800" dirty="0" err="1">
                <a:solidFill>
                  <a:srgbClr val="B5A692"/>
                </a:solidFill>
                <a:latin typeface="Century Gothic" pitchFamily="34" charset="0"/>
                <a:ea typeface="ＭＳ Ｐゴシック" pitchFamily="34" charset="-128"/>
              </a:rPr>
              <a:t>Re</a:t>
            </a:r>
            <a:r>
              <a:rPr lang="fr-FR" sz="2800" dirty="0">
                <a:solidFill>
                  <a:srgbClr val="B5A692"/>
                </a:solidFill>
                <a:latin typeface="Century Gothic" pitchFamily="34" charset="0"/>
                <a:ea typeface="ＭＳ Ｐゴシック" pitchFamily="34" charset="-128"/>
              </a:rPr>
              <a:t>-PLASTY AGE RECOVERY </a:t>
            </a:r>
            <a:r>
              <a:rPr lang="fr-FR" sz="2800" dirty="0" smtClean="0">
                <a:solidFill>
                  <a:srgbClr val="B5A692"/>
                </a:solidFill>
                <a:latin typeface="Century Gothic" pitchFamily="34" charset="0"/>
                <a:ea typeface="ＭＳ Ｐゴシック" pitchFamily="34" charset="-128"/>
              </a:rPr>
              <a:t>     </a:t>
            </a:r>
            <a:r>
              <a:rPr lang="fr-FR" sz="1600" dirty="0" smtClean="0">
                <a:solidFill>
                  <a:srgbClr val="FFFFFF"/>
                </a:solidFill>
                <a:latin typeface="Century Gothic" pitchFamily="34" charset="0"/>
                <a:ea typeface="ＭＳ Ｐゴシック" pitchFamily="34" charset="-128"/>
              </a:rPr>
              <a:t>HOOK</a:t>
            </a:r>
            <a:endParaRPr lang="fr-FR" sz="1050" dirty="0" smtClean="0">
              <a:solidFill>
                <a:srgbClr val="FFFFFF"/>
              </a:solidFill>
              <a:latin typeface="Century Gothic" pitchFamily="34" charset="0"/>
              <a:ea typeface="ＭＳ Ｐゴシック" pitchFamily="34" charset="-128"/>
            </a:endParaRPr>
          </a:p>
        </p:txBody>
      </p:sp>
      <p:pic>
        <p:nvPicPr>
          <p:cNvPr id="12"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589962" y="1196975"/>
            <a:ext cx="528639" cy="5607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23528" y="1844824"/>
            <a:ext cx="8417480" cy="12153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 name="ZoneTexte 1"/>
          <p:cNvSpPr txBox="1">
            <a:spLocks noChangeArrowheads="1"/>
          </p:cNvSpPr>
          <p:nvPr/>
        </p:nvSpPr>
        <p:spPr bwMode="auto">
          <a:xfrm>
            <a:off x="250824" y="1879308"/>
            <a:ext cx="8569648" cy="471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b="1" dirty="0">
                <a:solidFill>
                  <a:schemeClr val="bg1"/>
                </a:solidFill>
                <a:latin typeface="Century Gothic" pitchFamily="34" charset="0"/>
              </a:rPr>
              <a:t>HOOK:</a:t>
            </a:r>
          </a:p>
          <a:p>
            <a:pPr algn="ctr"/>
            <a:endParaRPr lang="en-US" sz="1600" dirty="0">
              <a:solidFill>
                <a:schemeClr val="bg1"/>
              </a:solidFill>
              <a:latin typeface="Century Gothic" pitchFamily="34" charset="0"/>
            </a:endParaRPr>
          </a:p>
          <a:p>
            <a:pPr algn="ctr"/>
            <a:r>
              <a:rPr lang="en-US" sz="1600" dirty="0" smtClean="0">
                <a:solidFill>
                  <a:schemeClr val="bg1"/>
                </a:solidFill>
                <a:latin typeface="Century Gothic" pitchFamily="34" charset="0"/>
              </a:rPr>
              <a:t>“Have you heard about the </a:t>
            </a:r>
            <a:r>
              <a:rPr lang="en-US" sz="1600" dirty="0">
                <a:solidFill>
                  <a:schemeClr val="bg1"/>
                </a:solidFill>
                <a:latin typeface="Century Gothic" pitchFamily="34" charset="0"/>
              </a:rPr>
              <a:t>post</a:t>
            </a:r>
            <a:r>
              <a:rPr lang="en-US" sz="1600" dirty="0" smtClean="0">
                <a:solidFill>
                  <a:schemeClr val="bg1"/>
                </a:solidFill>
                <a:latin typeface="Century Gothic" pitchFamily="34" charset="0"/>
              </a:rPr>
              <a:t>-procedure care </a:t>
            </a:r>
            <a:r>
              <a:rPr lang="en-US" sz="1600" dirty="0">
                <a:solidFill>
                  <a:schemeClr val="bg1"/>
                </a:solidFill>
                <a:latin typeface="Century Gothic" pitchFamily="34" charset="0"/>
              </a:rPr>
              <a:t>used after aesthetic medicine </a:t>
            </a:r>
            <a:r>
              <a:rPr lang="en-US" sz="1600" dirty="0" smtClean="0">
                <a:solidFill>
                  <a:schemeClr val="bg1"/>
                </a:solidFill>
                <a:latin typeface="Century Gothic" pitchFamily="34" charset="0"/>
              </a:rPr>
              <a:t>procedures which performs miracles </a:t>
            </a:r>
            <a:r>
              <a:rPr lang="en-US" sz="1600" dirty="0">
                <a:solidFill>
                  <a:schemeClr val="bg1"/>
                </a:solidFill>
                <a:latin typeface="Century Gothic" pitchFamily="34" charset="0"/>
              </a:rPr>
              <a:t>on all </a:t>
            </a:r>
            <a:r>
              <a:rPr lang="en-US" sz="1600" dirty="0" smtClean="0">
                <a:solidFill>
                  <a:schemeClr val="bg1"/>
                </a:solidFill>
                <a:latin typeface="Century Gothic" pitchFamily="34" charset="0"/>
              </a:rPr>
              <a:t>the signs of ageing?</a:t>
            </a:r>
            <a:r>
              <a:rPr lang="en-US" sz="1600" dirty="0">
                <a:solidFill>
                  <a:schemeClr val="bg1"/>
                </a:solidFill>
                <a:latin typeface="Century Gothic" pitchFamily="34" charset="0"/>
              </a:rPr>
              <a:t>”</a:t>
            </a:r>
          </a:p>
          <a:p>
            <a:pPr algn="ctr"/>
            <a:endParaRPr lang="en-US" sz="1600" dirty="0">
              <a:solidFill>
                <a:schemeClr val="bg1"/>
              </a:solidFill>
              <a:latin typeface="Century Gothic" pitchFamily="34" charset="0"/>
            </a:endParaRPr>
          </a:p>
          <a:p>
            <a:pPr algn="ctr"/>
            <a:r>
              <a:rPr lang="en-US" sz="1600" b="1" dirty="0">
                <a:solidFill>
                  <a:schemeClr val="bg1"/>
                </a:solidFill>
                <a:latin typeface="Century Gothic" pitchFamily="34" charset="0"/>
              </a:rPr>
              <a:t>Re-PLASTY AGE RECOVERY PRESENTATION:</a:t>
            </a:r>
            <a:endParaRPr lang="en-US" sz="1600" dirty="0">
              <a:solidFill>
                <a:schemeClr val="bg1"/>
              </a:solidFill>
              <a:latin typeface="Century Gothic" pitchFamily="34" charset="0"/>
            </a:endParaRPr>
          </a:p>
          <a:p>
            <a:pPr algn="ctr">
              <a:lnSpc>
                <a:spcPct val="150000"/>
              </a:lnSpc>
            </a:pPr>
            <a:r>
              <a:rPr lang="en-US" sz="1500" dirty="0" smtClean="0">
                <a:solidFill>
                  <a:schemeClr val="bg1"/>
                </a:solidFill>
                <a:latin typeface="Century Gothic" pitchFamily="34" charset="0"/>
                <a:cs typeface="Arial" pitchFamily="34" charset="0"/>
              </a:rPr>
              <a:t>“I </a:t>
            </a:r>
            <a:r>
              <a:rPr lang="en-US" sz="1500" dirty="0">
                <a:solidFill>
                  <a:schemeClr val="bg1"/>
                </a:solidFill>
                <a:latin typeface="Century Gothic" pitchFamily="34" charset="0"/>
                <a:cs typeface="Arial" pitchFamily="34" charset="0"/>
              </a:rPr>
              <a:t>would like to invite you to discover Re-PLASTY AGE RECOVERY, the first cosmetic care that replicates the efficacy of a </a:t>
            </a:r>
            <a:r>
              <a:rPr lang="en-US" sz="1500" dirty="0" smtClean="0">
                <a:solidFill>
                  <a:schemeClr val="bg1"/>
                </a:solidFill>
                <a:latin typeface="Century Gothic" pitchFamily="34" charset="0"/>
                <a:cs typeface="Arial" pitchFamily="34" charset="0"/>
              </a:rPr>
              <a:t>post-procedure treatment </a:t>
            </a:r>
            <a:r>
              <a:rPr lang="en-US" sz="1500" dirty="0">
                <a:solidFill>
                  <a:schemeClr val="bg1"/>
                </a:solidFill>
                <a:latin typeface="Century Gothic" pitchFamily="34" charset="0"/>
                <a:cs typeface="Arial" pitchFamily="34" charset="0"/>
              </a:rPr>
              <a:t>to repair all </a:t>
            </a:r>
            <a:r>
              <a:rPr lang="en-US" sz="1500" dirty="0" smtClean="0">
                <a:solidFill>
                  <a:schemeClr val="bg1"/>
                </a:solidFill>
                <a:latin typeface="Century Gothic" pitchFamily="34" charset="0"/>
                <a:cs typeface="Arial" pitchFamily="34" charset="0"/>
              </a:rPr>
              <a:t>the signs of ageing.</a:t>
            </a:r>
            <a:endParaRPr lang="en-US" sz="1500" dirty="0">
              <a:solidFill>
                <a:schemeClr val="bg1"/>
              </a:solidFill>
              <a:latin typeface="Century Gothic" pitchFamily="34" charset="0"/>
              <a:cs typeface="Arial" pitchFamily="34" charset="0"/>
            </a:endParaRPr>
          </a:p>
          <a:p>
            <a:pPr algn="ctr"/>
            <a:endParaRPr lang="en-US" sz="1500" dirty="0">
              <a:solidFill>
                <a:schemeClr val="bg1"/>
              </a:solidFill>
              <a:latin typeface="Century Gothic" pitchFamily="34" charset="0"/>
              <a:cs typeface="Arial" pitchFamily="34" charset="0"/>
            </a:endParaRPr>
          </a:p>
          <a:p>
            <a:pPr algn="ctr"/>
            <a:r>
              <a:rPr lang="en-US" altLang="ja-JP" sz="1500" dirty="0">
                <a:solidFill>
                  <a:schemeClr val="bg1"/>
                </a:solidFill>
                <a:latin typeface="Century Gothic" pitchFamily="34" charset="0"/>
                <a:ea typeface="MS PGothic" pitchFamily="34" charset="-128"/>
              </a:rPr>
              <a:t>At LACLINIC-MONTREUX, a renowned Swiss clinic, the post</a:t>
            </a:r>
            <a:r>
              <a:rPr lang="en-US" altLang="ja-JP" sz="1500" dirty="0" smtClean="0">
                <a:solidFill>
                  <a:schemeClr val="bg1"/>
                </a:solidFill>
                <a:latin typeface="Century Gothic" pitchFamily="34" charset="0"/>
                <a:ea typeface="MS PGothic" pitchFamily="34" charset="-128"/>
              </a:rPr>
              <a:t>-procedure solution </a:t>
            </a:r>
            <a:r>
              <a:rPr lang="en-US" altLang="ja-JP" sz="1500" dirty="0">
                <a:solidFill>
                  <a:schemeClr val="bg1"/>
                </a:solidFill>
                <a:latin typeface="Century Gothic" pitchFamily="34" charset="0"/>
                <a:ea typeface="MS PGothic" pitchFamily="34" charset="-128"/>
              </a:rPr>
              <a:t>works to regenerate skin and correct all </a:t>
            </a:r>
            <a:r>
              <a:rPr lang="en-US" altLang="ja-JP" sz="1500" dirty="0" smtClean="0">
                <a:solidFill>
                  <a:schemeClr val="bg1"/>
                </a:solidFill>
                <a:latin typeface="Century Gothic" pitchFamily="34" charset="0"/>
                <a:ea typeface="MS PGothic" pitchFamily="34" charset="-128"/>
              </a:rPr>
              <a:t>the signs of ageing. </a:t>
            </a:r>
            <a:endParaRPr lang="en-US" altLang="ja-JP" sz="1500" dirty="0">
              <a:solidFill>
                <a:schemeClr val="bg1"/>
              </a:solidFill>
              <a:latin typeface="Century Gothic" pitchFamily="34" charset="0"/>
              <a:ea typeface="MS PGothic" pitchFamily="34" charset="-128"/>
            </a:endParaRPr>
          </a:p>
          <a:p>
            <a:pPr algn="ctr"/>
            <a:r>
              <a:rPr lang="en-US" altLang="ja-JP" sz="1500" dirty="0">
                <a:solidFill>
                  <a:schemeClr val="bg1"/>
                </a:solidFill>
                <a:latin typeface="Century Gothic" pitchFamily="34" charset="0"/>
                <a:ea typeface="MS PGothic" pitchFamily="34" charset="-128"/>
              </a:rPr>
              <a:t>Today, HR has signed an exclusive partnership with LACLINIC-MONTREUX to offer you </a:t>
            </a:r>
            <a:br>
              <a:rPr lang="en-US" altLang="ja-JP" sz="1500" dirty="0">
                <a:solidFill>
                  <a:schemeClr val="bg1"/>
                </a:solidFill>
                <a:latin typeface="Century Gothic" pitchFamily="34" charset="0"/>
                <a:ea typeface="MS PGothic" pitchFamily="34" charset="-128"/>
              </a:rPr>
            </a:br>
            <a:r>
              <a:rPr lang="en-US" altLang="ja-JP" sz="1500" dirty="0">
                <a:solidFill>
                  <a:schemeClr val="bg1"/>
                </a:solidFill>
                <a:latin typeface="Century Gothic" pitchFamily="34" charset="0"/>
                <a:ea typeface="MS PGothic" pitchFamily="34" charset="-128"/>
              </a:rPr>
              <a:t>Re-PLASTY AGE RECOVERY, </a:t>
            </a:r>
            <a:r>
              <a:rPr lang="en-US" sz="1500" dirty="0">
                <a:solidFill>
                  <a:schemeClr val="bg1"/>
                </a:solidFill>
                <a:latin typeface="Century Gothic" pitchFamily="34" charset="0"/>
              </a:rPr>
              <a:t>highly concentrated in </a:t>
            </a:r>
            <a:r>
              <a:rPr lang="en-US" sz="1500" dirty="0" err="1" smtClean="0">
                <a:solidFill>
                  <a:schemeClr val="bg1"/>
                </a:solidFill>
                <a:latin typeface="Century Gothic" pitchFamily="34" charset="0"/>
              </a:rPr>
              <a:t>ProXylane</a:t>
            </a:r>
            <a:r>
              <a:rPr lang="en-US" sz="1500" dirty="0" smtClean="0">
                <a:solidFill>
                  <a:schemeClr val="bg1"/>
                </a:solidFill>
                <a:latin typeface="Century Gothic" pitchFamily="34" charset="0"/>
              </a:rPr>
              <a:t> </a:t>
            </a:r>
            <a:r>
              <a:rPr lang="en-US" sz="1500" dirty="0">
                <a:solidFill>
                  <a:schemeClr val="bg1"/>
                </a:solidFill>
                <a:latin typeface="Century Gothic" pitchFamily="34" charset="0"/>
              </a:rPr>
              <a:t>(30%), for an instant radical correction of all </a:t>
            </a:r>
            <a:r>
              <a:rPr lang="en-US" sz="1500" dirty="0" smtClean="0">
                <a:solidFill>
                  <a:schemeClr val="bg1"/>
                </a:solidFill>
                <a:latin typeface="Century Gothic" pitchFamily="34" charset="0"/>
              </a:rPr>
              <a:t>the signs of ageing: </a:t>
            </a:r>
            <a:r>
              <a:rPr lang="en-US" sz="1500" dirty="0">
                <a:solidFill>
                  <a:schemeClr val="bg1"/>
                </a:solidFill>
                <a:latin typeface="Century Gothic" pitchFamily="34" charset="0"/>
              </a:rPr>
              <a:t>wrinkles, </a:t>
            </a:r>
            <a:r>
              <a:rPr lang="en-US" sz="1500" dirty="0" smtClean="0">
                <a:solidFill>
                  <a:schemeClr val="bg1"/>
                </a:solidFill>
                <a:latin typeface="Century Gothic" pitchFamily="34" charset="0"/>
              </a:rPr>
              <a:t>skin damage and </a:t>
            </a:r>
            <a:r>
              <a:rPr lang="en-US" sz="1500" dirty="0">
                <a:solidFill>
                  <a:schemeClr val="bg1"/>
                </a:solidFill>
                <a:latin typeface="Century Gothic" pitchFamily="34" charset="0"/>
              </a:rPr>
              <a:t>imperfections. </a:t>
            </a:r>
          </a:p>
          <a:p>
            <a:pPr algn="ctr">
              <a:lnSpc>
                <a:spcPct val="90000"/>
              </a:lnSpc>
              <a:spcBef>
                <a:spcPct val="50000"/>
              </a:spcBef>
            </a:pPr>
            <a:r>
              <a:rPr lang="en-US" sz="1500" dirty="0">
                <a:solidFill>
                  <a:schemeClr val="bg1"/>
                </a:solidFill>
                <a:latin typeface="Century Gothic" pitchFamily="34" charset="0"/>
                <a:ea typeface="MS PGothic" pitchFamily="34" charset="-128"/>
              </a:rPr>
              <a:t>Instantly, skin is </a:t>
            </a:r>
            <a:r>
              <a:rPr lang="en-US" sz="1500" dirty="0" smtClean="0">
                <a:solidFill>
                  <a:schemeClr val="bg1"/>
                </a:solidFill>
                <a:latin typeface="Century Gothic" pitchFamily="34" charset="0"/>
                <a:ea typeface="MS PGothic" pitchFamily="34" charset="-128"/>
              </a:rPr>
              <a:t>soothed, </a:t>
            </a:r>
            <a:r>
              <a:rPr lang="en-US" sz="1500" dirty="0">
                <a:solidFill>
                  <a:schemeClr val="bg1"/>
                </a:solidFill>
                <a:latin typeface="Century Gothic" pitchFamily="34" charset="0"/>
                <a:ea typeface="MS PGothic" pitchFamily="34" charset="-128"/>
              </a:rPr>
              <a:t>nourished and </a:t>
            </a:r>
            <a:r>
              <a:rPr lang="en-US" sz="1500" dirty="0" smtClean="0">
                <a:solidFill>
                  <a:schemeClr val="bg1"/>
                </a:solidFill>
                <a:latin typeface="Century Gothic" pitchFamily="34" charset="0"/>
                <a:ea typeface="MS PGothic" pitchFamily="34" charset="-128"/>
              </a:rPr>
              <a:t>smooth.</a:t>
            </a:r>
            <a:endParaRPr lang="en-US" sz="1500" dirty="0">
              <a:solidFill>
                <a:schemeClr val="bg1"/>
              </a:solidFill>
              <a:latin typeface="Century Gothic" pitchFamily="34" charset="0"/>
              <a:ea typeface="MS PGothic" pitchFamily="34" charset="-128"/>
            </a:endParaRPr>
          </a:p>
          <a:p>
            <a:pPr algn="ctr">
              <a:lnSpc>
                <a:spcPct val="90000"/>
              </a:lnSpc>
              <a:spcBef>
                <a:spcPct val="50000"/>
              </a:spcBef>
            </a:pPr>
            <a:r>
              <a:rPr lang="en-US" sz="1500" dirty="0">
                <a:solidFill>
                  <a:schemeClr val="bg1"/>
                </a:solidFill>
                <a:latin typeface="Century Gothic" pitchFamily="34" charset="0"/>
                <a:ea typeface="MS PGothic" pitchFamily="34" charset="-128"/>
              </a:rPr>
              <a:t>Day after day, all </a:t>
            </a:r>
            <a:r>
              <a:rPr lang="en-US" sz="1500" dirty="0" smtClean="0">
                <a:solidFill>
                  <a:schemeClr val="bg1"/>
                </a:solidFill>
                <a:latin typeface="Century Gothic" pitchFamily="34" charset="0"/>
                <a:ea typeface="MS PGothic" pitchFamily="34" charset="-128"/>
              </a:rPr>
              <a:t>the signs of ageing are </a:t>
            </a:r>
            <a:r>
              <a:rPr lang="en-US" sz="1500" dirty="0">
                <a:solidFill>
                  <a:schemeClr val="bg1"/>
                </a:solidFill>
                <a:latin typeface="Century Gothic" pitchFamily="34" charset="0"/>
                <a:ea typeface="MS PGothic" pitchFamily="34" charset="-128"/>
              </a:rPr>
              <a:t>visibly corrected to reveal skin that is restored, </a:t>
            </a:r>
            <a:r>
              <a:rPr lang="en-US" sz="1500" dirty="0" smtClean="0">
                <a:solidFill>
                  <a:schemeClr val="bg1"/>
                </a:solidFill>
                <a:latin typeface="Century Gothic" pitchFamily="34" charset="0"/>
                <a:ea typeface="MS PGothic" pitchFamily="34" charset="-128"/>
              </a:rPr>
              <a:t>and looks brand </a:t>
            </a:r>
            <a:r>
              <a:rPr lang="en-US" sz="1500" dirty="0">
                <a:solidFill>
                  <a:schemeClr val="bg1"/>
                </a:solidFill>
                <a:latin typeface="Century Gothic" pitchFamily="34" charset="0"/>
                <a:ea typeface="MS PGothic" pitchFamily="34" charset="-128"/>
              </a:rPr>
              <a:t>new</a:t>
            </a:r>
            <a:r>
              <a:rPr lang="en-US" sz="1500" dirty="0">
                <a:solidFill>
                  <a:schemeClr val="bg1"/>
                </a:solidFill>
                <a:latin typeface="Century Gothic" pitchFamily="34" charset="0"/>
              </a:rPr>
              <a:t>.”</a:t>
            </a:r>
          </a:p>
          <a:p>
            <a:pPr algn="ctr"/>
            <a:r>
              <a:rPr lang="en-US" sz="1400" i="1" dirty="0" smtClean="0">
                <a:solidFill>
                  <a:schemeClr val="bg1"/>
                </a:solidFill>
                <a:latin typeface="Century Gothic" pitchFamily="34" charset="0"/>
              </a:rPr>
              <a:t>+ </a:t>
            </a:r>
            <a:r>
              <a:rPr lang="en-US" sz="1400" i="1" dirty="0">
                <a:solidFill>
                  <a:schemeClr val="bg1"/>
                </a:solidFill>
                <a:latin typeface="Century Gothic" pitchFamily="34" charset="0"/>
              </a:rPr>
              <a:t>sensorial discovery on the hand with texture </a:t>
            </a:r>
            <a:r>
              <a:rPr lang="en-US" sz="1400" i="1" dirty="0" smtClean="0">
                <a:solidFill>
                  <a:schemeClr val="bg1"/>
                </a:solidFill>
                <a:latin typeface="Century Gothic" pitchFamily="34" charset="0"/>
              </a:rPr>
              <a:t>application.</a:t>
            </a:r>
            <a:endParaRPr lang="en-US" sz="1400" i="1" dirty="0">
              <a:solidFill>
                <a:schemeClr val="bg1"/>
              </a:solidFill>
              <a:latin typeface="Century Gothic" pitchFamily="34" charset="0"/>
            </a:endParaRPr>
          </a:p>
        </p:txBody>
      </p:sp>
      <p:pic>
        <p:nvPicPr>
          <p:cNvPr id="15" name="Picture 2" descr="C:\Documents and Settings\claire.imbert\Mes documents\Mes images\vlcsnap-12738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09" t="17349" r="16238" b="12173"/>
          <a:stretch/>
        </p:blipFill>
        <p:spPr bwMode="auto">
          <a:xfrm>
            <a:off x="8388424" y="6230032"/>
            <a:ext cx="507403" cy="511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51289476"/>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rodigy_replasty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8815" y="4115060"/>
            <a:ext cx="273345" cy="169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5- Re-PLASTY AGE RECOVERY       </a:t>
            </a:r>
            <a:r>
              <a:rPr lang="fr-FR" sz="1600" dirty="0" smtClean="0">
                <a:solidFill>
                  <a:srgbClr val="FFFFFF"/>
                </a:solidFill>
                <a:latin typeface="Century Gothic" pitchFamily="34" charset="0"/>
                <a:ea typeface="ＭＳ Ｐゴシック" pitchFamily="34" charset="-128"/>
              </a:rPr>
              <a:t>ROUTINE / LINK SELLING</a:t>
            </a:r>
          </a:p>
        </p:txBody>
      </p:sp>
      <p:sp>
        <p:nvSpPr>
          <p:cNvPr id="6" name="ZoneTexte 5"/>
          <p:cNvSpPr txBox="1"/>
          <p:nvPr/>
        </p:nvSpPr>
        <p:spPr>
          <a:xfrm>
            <a:off x="2597076" y="4281358"/>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7" name="ZoneTexte 6"/>
          <p:cNvSpPr txBox="1"/>
          <p:nvPr/>
        </p:nvSpPr>
        <p:spPr>
          <a:xfrm>
            <a:off x="4757316" y="4281358"/>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8" name="ZoneTexte 7"/>
          <p:cNvSpPr txBox="1"/>
          <p:nvPr/>
        </p:nvSpPr>
        <p:spPr>
          <a:xfrm>
            <a:off x="6948264" y="4556107"/>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pic>
        <p:nvPicPr>
          <p:cNvPr id="9"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l="8572" t="16579" r="10562" b="10394"/>
          <a:stretch>
            <a:fillRect/>
          </a:stretch>
        </p:blipFill>
        <p:spPr bwMode="auto">
          <a:xfrm>
            <a:off x="7659856" y="4501191"/>
            <a:ext cx="1160616" cy="12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2355" y="2456589"/>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AND EVENING </a:t>
            </a:r>
          </a:p>
        </p:txBody>
      </p:sp>
      <p:sp>
        <p:nvSpPr>
          <p:cNvPr id="12" name="Text Box 3"/>
          <p:cNvSpPr txBox="1">
            <a:spLocks noChangeArrowheads="1"/>
          </p:cNvSpPr>
          <p:nvPr/>
        </p:nvSpPr>
        <p:spPr bwMode="auto">
          <a:xfrm>
            <a:off x="7463978" y="2456589"/>
            <a:ext cx="18605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EVENING </a:t>
            </a:r>
          </a:p>
        </p:txBody>
      </p:sp>
      <p:sp>
        <p:nvSpPr>
          <p:cNvPr id="13" name="Text Box 18"/>
          <p:cNvSpPr txBox="1">
            <a:spLocks noChangeArrowheads="1"/>
          </p:cNvSpPr>
          <p:nvPr/>
        </p:nvSpPr>
        <p:spPr bwMode="auto">
          <a:xfrm>
            <a:off x="2592636" y="2456589"/>
            <a:ext cx="2411412"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t>
            </a:r>
          </a:p>
        </p:txBody>
      </p:sp>
      <p:sp>
        <p:nvSpPr>
          <p:cNvPr id="14" name="Text Box 18"/>
          <p:cNvSpPr txBox="1">
            <a:spLocks noChangeArrowheads="1"/>
          </p:cNvSpPr>
          <p:nvPr/>
        </p:nvSpPr>
        <p:spPr bwMode="auto">
          <a:xfrm>
            <a:off x="4824883" y="2456589"/>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MORNING AND EVENING </a:t>
            </a:r>
          </a:p>
        </p:txBody>
      </p:sp>
      <p:pic>
        <p:nvPicPr>
          <p:cNvPr id="15" name="Picture 53" descr="MUST_H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3453705"/>
            <a:ext cx="648258" cy="6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0"/>
          <p:cNvSpPr>
            <a:spLocks noChangeArrowheads="1"/>
          </p:cNvSpPr>
          <p:nvPr/>
        </p:nvSpPr>
        <p:spPr bwMode="auto">
          <a:xfrm>
            <a:off x="8653338" y="4184157"/>
            <a:ext cx="31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2" pitchFamily="18" charset="2"/>
              </a:rPr>
              <a:t></a:t>
            </a:r>
          </a:p>
        </p:txBody>
      </p:sp>
      <p:sp>
        <p:nvSpPr>
          <p:cNvPr id="17" name="Rectangle 140"/>
          <p:cNvSpPr>
            <a:spLocks noChangeArrowheads="1"/>
          </p:cNvSpPr>
          <p:nvPr/>
        </p:nvSpPr>
        <p:spPr bwMode="auto">
          <a:xfrm>
            <a:off x="2291482" y="3502414"/>
            <a:ext cx="76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18" name="Rectangle 140"/>
          <p:cNvSpPr>
            <a:spLocks noChangeArrowheads="1"/>
          </p:cNvSpPr>
          <p:nvPr/>
        </p:nvSpPr>
        <p:spPr bwMode="auto">
          <a:xfrm>
            <a:off x="4067944" y="4373178"/>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19" name="Rectangle 140"/>
          <p:cNvSpPr>
            <a:spLocks noChangeArrowheads="1"/>
          </p:cNvSpPr>
          <p:nvPr/>
        </p:nvSpPr>
        <p:spPr bwMode="auto">
          <a:xfrm>
            <a:off x="5927031" y="3742229"/>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20" name="Text Box 4"/>
          <p:cNvSpPr txBox="1">
            <a:spLocks noChangeArrowheads="1"/>
          </p:cNvSpPr>
          <p:nvPr/>
        </p:nvSpPr>
        <p:spPr bwMode="auto">
          <a:xfrm>
            <a:off x="2843808" y="5823398"/>
            <a:ext cx="1860550" cy="922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MESOLIFT </a:t>
            </a:r>
          </a:p>
          <a:p>
            <a:pPr algn="ctr" eaLnBrk="1" hangingPunct="1">
              <a:lnSpc>
                <a:spcPct val="80000"/>
              </a:lnSpc>
              <a:spcBef>
                <a:spcPts val="625"/>
              </a:spcBef>
            </a:pPr>
            <a:r>
              <a:rPr lang="fr-FR" sz="1200" b="0" i="0" dirty="0" smtClean="0">
                <a:solidFill>
                  <a:srgbClr val="FFFFFF"/>
                </a:solidFill>
                <a:latin typeface="+mn-lt"/>
              </a:rPr>
              <a:t>OR </a:t>
            </a:r>
          </a:p>
          <a:p>
            <a:pPr algn="ctr" eaLnBrk="1" hangingPunct="1">
              <a:lnSpc>
                <a:spcPct val="80000"/>
              </a:lnSpc>
              <a:spcBef>
                <a:spcPts val="625"/>
              </a:spcBef>
            </a:pPr>
            <a:r>
              <a:rPr lang="fr-FR" sz="1200" b="0" i="0" dirty="0" smtClean="0">
                <a:solidFill>
                  <a:srgbClr val="FFFFFF"/>
                </a:solidFill>
                <a:latin typeface="+mn-lt"/>
              </a:rPr>
              <a:t>HD PEEL  CREAM</a:t>
            </a:r>
          </a:p>
          <a:p>
            <a:pPr algn="ctr" eaLnBrk="1" hangingPunct="1">
              <a:lnSpc>
                <a:spcPct val="80000"/>
              </a:lnSpc>
              <a:spcBef>
                <a:spcPts val="625"/>
              </a:spcBef>
            </a:pPr>
            <a:endParaRPr lang="fr-FR" sz="1200" dirty="0">
              <a:solidFill>
                <a:srgbClr val="FFFFFF"/>
              </a:solidFill>
              <a:latin typeface="+mn-lt"/>
              <a:cs typeface="Arial" pitchFamily="34" charset="0"/>
            </a:endParaRPr>
          </a:p>
        </p:txBody>
      </p:sp>
      <p:sp>
        <p:nvSpPr>
          <p:cNvPr id="21" name="Text Box 18"/>
          <p:cNvSpPr txBox="1">
            <a:spLocks noChangeArrowheads="1"/>
          </p:cNvSpPr>
          <p:nvPr/>
        </p:nvSpPr>
        <p:spPr bwMode="auto">
          <a:xfrm>
            <a:off x="72355" y="6006656"/>
            <a:ext cx="2411413" cy="248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CONCENTRATE</a:t>
            </a:r>
          </a:p>
        </p:txBody>
      </p:sp>
      <p:sp>
        <p:nvSpPr>
          <p:cNvPr id="22" name="Text Box 18"/>
          <p:cNvSpPr txBox="1">
            <a:spLocks noChangeArrowheads="1"/>
          </p:cNvSpPr>
          <p:nvPr/>
        </p:nvSpPr>
        <p:spPr bwMode="auto">
          <a:xfrm>
            <a:off x="6985123" y="5805264"/>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mn-lt"/>
              </a:rPr>
              <a:t>Re-PLASTY </a:t>
            </a:r>
          </a:p>
          <a:p>
            <a:pPr algn="ctr" eaLnBrk="1" hangingPunct="1">
              <a:lnSpc>
                <a:spcPct val="80000"/>
              </a:lnSpc>
              <a:spcBef>
                <a:spcPts val="625"/>
              </a:spcBef>
            </a:pPr>
            <a:r>
              <a:rPr lang="fr-FR" sz="1200" b="0" i="0" dirty="0" smtClean="0">
                <a:solidFill>
                  <a:srgbClr val="FFFFFF"/>
                </a:solidFill>
                <a:latin typeface="+mn-lt"/>
              </a:rPr>
              <a:t>AGE RECOVERY</a:t>
            </a:r>
          </a:p>
        </p:txBody>
      </p:sp>
      <p:sp>
        <p:nvSpPr>
          <p:cNvPr id="23" name="Text Box 6"/>
          <p:cNvSpPr txBox="1">
            <a:spLocks noChangeArrowheads="1"/>
          </p:cNvSpPr>
          <p:nvPr/>
        </p:nvSpPr>
        <p:spPr bwMode="auto">
          <a:xfrm>
            <a:off x="4752875" y="5832051"/>
            <a:ext cx="2411413" cy="698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fr-FR" sz="1200" b="0" i="0" dirty="0" smtClean="0">
                <a:solidFill>
                  <a:srgbClr val="FFFFFF"/>
                </a:solidFill>
                <a:latin typeface="+mn-lt"/>
              </a:rPr>
              <a:t>Re-PLASTY MESOLIFT              </a:t>
            </a:r>
          </a:p>
          <a:p>
            <a:pPr algn="ctr" eaLnBrk="1" hangingPunct="1">
              <a:lnSpc>
                <a:spcPct val="80000"/>
              </a:lnSpc>
              <a:spcBef>
                <a:spcPts val="625"/>
              </a:spcBef>
              <a:defRPr/>
            </a:pPr>
            <a:r>
              <a:rPr lang="fr-FR" sz="1200" b="0" i="0" dirty="0" smtClean="0">
                <a:solidFill>
                  <a:srgbClr val="FFFFFF"/>
                </a:solidFill>
                <a:latin typeface="+mn-lt"/>
              </a:rPr>
              <a:t>EYE GEL</a:t>
            </a:r>
          </a:p>
          <a:p>
            <a:pPr algn="ctr" eaLnBrk="1" hangingPunct="1">
              <a:lnSpc>
                <a:spcPct val="80000"/>
              </a:lnSpc>
              <a:spcBef>
                <a:spcPts val="625"/>
              </a:spcBef>
              <a:defRPr/>
            </a:pPr>
            <a:endParaRPr lang="fr-FR" sz="1200" dirty="0" smtClean="0">
              <a:solidFill>
                <a:srgbClr val="FFFFFF"/>
              </a:solidFill>
              <a:latin typeface="+mn-lt"/>
              <a:cs typeface="Arial" pitchFamily="34" charset="0"/>
            </a:endParaRPr>
          </a:p>
        </p:txBody>
      </p:sp>
      <p:sp>
        <p:nvSpPr>
          <p:cNvPr id="24" name="Rectangle 1"/>
          <p:cNvSpPr>
            <a:spLocks noChangeArrowheads="1"/>
          </p:cNvSpPr>
          <p:nvPr/>
        </p:nvSpPr>
        <p:spPr bwMode="auto">
          <a:xfrm>
            <a:off x="12005" y="2278789"/>
            <a:ext cx="6905551"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sp>
        <p:nvSpPr>
          <p:cNvPr id="25" name="Text Box 18"/>
          <p:cNvSpPr txBox="1">
            <a:spLocks noChangeArrowheads="1"/>
          </p:cNvSpPr>
          <p:nvPr/>
        </p:nvSpPr>
        <p:spPr bwMode="auto">
          <a:xfrm>
            <a:off x="7129140"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REPAIR</a:t>
            </a:r>
          </a:p>
        </p:txBody>
      </p:sp>
      <p:sp>
        <p:nvSpPr>
          <p:cNvPr id="26" name="Text Box 18"/>
          <p:cNvSpPr txBox="1">
            <a:spLocks noChangeArrowheads="1"/>
          </p:cNvSpPr>
          <p:nvPr/>
        </p:nvSpPr>
        <p:spPr bwMode="auto">
          <a:xfrm>
            <a:off x="2520628"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2000" b="1" i="0" dirty="0" smtClean="0">
                <a:solidFill>
                  <a:srgbClr val="FFFFFF"/>
                </a:solidFill>
                <a:latin typeface="Century Gothic" pitchFamily="18" charset="0"/>
              </a:rPr>
              <a:t>CORRECT</a:t>
            </a:r>
          </a:p>
        </p:txBody>
      </p:sp>
      <p:sp>
        <p:nvSpPr>
          <p:cNvPr id="27" name="ZoneTexte 26"/>
          <p:cNvSpPr txBox="1"/>
          <p:nvPr/>
        </p:nvSpPr>
        <p:spPr>
          <a:xfrm>
            <a:off x="6917556" y="1661899"/>
            <a:ext cx="606772" cy="830997"/>
          </a:xfrm>
          <a:prstGeom prst="rect">
            <a:avLst/>
          </a:prstGeom>
          <a:noFill/>
        </p:spPr>
        <p:txBody>
          <a:bodyPr wrap="square" rtlCol="0">
            <a:spAutoFit/>
          </a:bodyPr>
          <a:lstStyle/>
          <a:p>
            <a:r>
              <a:rPr lang="fr-FR" sz="4800" dirty="0" smtClean="0">
                <a:solidFill>
                  <a:srgbClr val="FFFFFF"/>
                </a:solidFill>
                <a:latin typeface="Century Gothic" pitchFamily="34" charset="0"/>
              </a:rPr>
              <a:t>+</a:t>
            </a:r>
            <a:endParaRPr lang="fr-FR" sz="4800" dirty="0">
              <a:solidFill>
                <a:srgbClr val="FFFFFF"/>
              </a:solidFill>
              <a:latin typeface="Century Gothic" pitchFamily="34" charset="0"/>
            </a:endParaRPr>
          </a:p>
        </p:txBody>
      </p:sp>
      <p:sp>
        <p:nvSpPr>
          <p:cNvPr id="28" name="Rectangle 1"/>
          <p:cNvSpPr>
            <a:spLocks noChangeArrowheads="1"/>
          </p:cNvSpPr>
          <p:nvPr/>
        </p:nvSpPr>
        <p:spPr bwMode="auto">
          <a:xfrm>
            <a:off x="7452320" y="2276872"/>
            <a:ext cx="1666280"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pic>
        <p:nvPicPr>
          <p:cNvPr id="31"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9934" y="4771640"/>
            <a:ext cx="852026" cy="92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2" descr="PRODIGY_REPLASTY_MESO_LIFT_P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1216" y="3480794"/>
            <a:ext cx="837784" cy="92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40"/>
          <p:cNvSpPr>
            <a:spLocks noChangeArrowheads="1"/>
          </p:cNvSpPr>
          <p:nvPr/>
        </p:nvSpPr>
        <p:spPr bwMode="auto">
          <a:xfrm>
            <a:off x="4067944" y="3293058"/>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41" name="Text Box 4"/>
          <p:cNvSpPr txBox="1">
            <a:spLocks noChangeArrowheads="1"/>
          </p:cNvSpPr>
          <p:nvPr/>
        </p:nvSpPr>
        <p:spPr bwMode="auto">
          <a:xfrm>
            <a:off x="2927474" y="4505689"/>
            <a:ext cx="1860550"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pPr>
            <a:r>
              <a:rPr lang="fr-FR" sz="1200" b="0" i="0" dirty="0" smtClean="0">
                <a:solidFill>
                  <a:srgbClr val="FFFFFF"/>
                </a:solidFill>
                <a:latin typeface="Century Gothic" pitchFamily="18" charset="0"/>
              </a:rPr>
              <a:t>OR</a:t>
            </a:r>
          </a:p>
          <a:p>
            <a:pPr algn="ctr" eaLnBrk="1" hangingPunct="1">
              <a:lnSpc>
                <a:spcPct val="80000"/>
              </a:lnSpc>
              <a:spcBef>
                <a:spcPts val="625"/>
              </a:spcBef>
            </a:pPr>
            <a:endParaRPr lang="fr-FR" sz="1200" dirty="0">
              <a:solidFill>
                <a:srgbClr val="FFFFFF"/>
              </a:solidFill>
              <a:latin typeface="Century Gothic" pitchFamily="34" charset="0"/>
              <a:cs typeface="Arial" pitchFamily="34" charset="0"/>
            </a:endParaRPr>
          </a:p>
        </p:txBody>
      </p:sp>
      <p:pic>
        <p:nvPicPr>
          <p:cNvPr id="44" name="Picture 19" descr="PRO FILLER BOOK copie"/>
          <p:cNvPicPr>
            <a:picLocks noChangeAspect="1" noChangeArrowheads="1"/>
          </p:cNvPicPr>
          <p:nvPr/>
        </p:nvPicPr>
        <p:blipFill>
          <a:blip r:embed="rId8" cstate="print">
            <a:extLst>
              <a:ext uri="{28A0092B-C50C-407E-A947-70E740481C1C}">
                <a14:useLocalDpi xmlns:a14="http://schemas.microsoft.com/office/drawing/2010/main" val="0"/>
              </a:ext>
            </a:extLst>
          </a:blip>
          <a:srcRect l="28427" t="24596" r="26996" b="2036"/>
          <a:stretch>
            <a:fillRect/>
          </a:stretch>
        </p:blipFill>
        <p:spPr bwMode="auto">
          <a:xfrm>
            <a:off x="1979712" y="3935126"/>
            <a:ext cx="520900" cy="183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descr="N:\DPLI_Marketing_HR\Service\-- BACK-UP SOIN\PACKSHOTS AMBIANCE HR\Re-PLASTY\AGE RECOVERY\VISUELS SECONDAIRES\HR replasty2 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111" t="15500" r="31830" b="25021"/>
          <a:stretch/>
        </p:blipFill>
        <p:spPr bwMode="auto">
          <a:xfrm>
            <a:off x="8604794" y="1196975"/>
            <a:ext cx="513808" cy="54502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G:\DPLI_Commun_Helena_Rubinstein_PCI\Service\MATHILDE\Re-PLASTY\VISUEL AMBIANCE GAMME RePLASTY\BD\Packshots détourés gamme Re-PLASTY\Packshot LASERIST Detour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3192" y="4514066"/>
            <a:ext cx="1126806" cy="13615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G:\DPLI_Commun_Helena_Rubinstein_PCI\Service\MATHILDE\Re-PLASTY\VISUEL AMBIANCE GAMME RePLASTY\BD\Packshots détourés gamme Re-PLASTY\Packshot MESOLIF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520" y="3997042"/>
            <a:ext cx="650408" cy="18495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G:\DPLI_Commun_Helena_Rubinstein_PCI\Service\MATHILDE\Re-PLASTY\VISUEL AMBIANCE GAMME RePLASTY\BD\Packshots détourés gamme Re-PLASTY\Packshot HD PEEL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9680" y="3964377"/>
            <a:ext cx="763968" cy="187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48920"/>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112" y="3330858"/>
            <a:ext cx="7668344" cy="2031325"/>
          </a:xfrm>
          <a:prstGeom prst="rect">
            <a:avLst/>
          </a:prstGeom>
        </p:spPr>
        <p:txBody>
          <a:bodyPr wrap="square">
            <a:spAutoFit/>
          </a:bodyPr>
          <a:lstStyle/>
          <a:p>
            <a:r>
              <a:rPr lang="fr-FR" sz="1800" b="1" i="0" dirty="0" smtClean="0">
                <a:solidFill>
                  <a:srgbClr val="FFFFFF"/>
                </a:solidFill>
                <a:latin typeface="Century Gothic" pitchFamily="18" charset="0"/>
              </a:rPr>
              <a:t>Re-PLASTY AGE RECOVERY </a:t>
            </a:r>
          </a:p>
          <a:p>
            <a:r>
              <a:rPr lang="fr-FR" sz="1800" b="0" i="0" dirty="0" smtClean="0">
                <a:solidFill>
                  <a:srgbClr val="FFFFFF"/>
                </a:solidFill>
                <a:latin typeface="Century Gothic" pitchFamily="18" charset="0"/>
              </a:rPr>
              <a:t>A "Band-Aid" texture: formulation breakthrough. This melting balm transforms on application to envelope the skin in soothing comfort. Its "Band-Aid effect" leaves the skin visibly repaired. </a:t>
            </a:r>
            <a:r>
              <a:rPr lang="fr-FR" sz="1800" dirty="0" smtClean="0"/>
              <a:t/>
            </a:r>
            <a:br>
              <a:rPr lang="fr-FR" sz="1800" dirty="0" smtClean="0"/>
            </a:br>
            <a:endParaRPr lang="fr-FR" sz="1800" dirty="0" smtClean="0"/>
          </a:p>
          <a:p>
            <a:endParaRPr lang="fr-FR" dirty="0">
              <a:solidFill>
                <a:srgbClr val="FFFFFF"/>
              </a:solidFill>
              <a:latin typeface="Century Gothic" pitchFamily="34" charset="0"/>
            </a:endParaRPr>
          </a:p>
        </p:txBody>
      </p:sp>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5- Re-PLASTY AGE RECOVERY         </a:t>
            </a:r>
            <a:r>
              <a:rPr lang="fr-FR" sz="1600" b="0" i="0" dirty="0" smtClean="0">
                <a:solidFill>
                  <a:srgbClr val="FFFFFF"/>
                </a:solidFill>
                <a:latin typeface="Century Gothic" pitchFamily="18" charset="0"/>
              </a:rPr>
              <a:t>HOW TO TALK ABOUT TEXTURES?</a:t>
            </a:r>
          </a:p>
        </p:txBody>
      </p:sp>
      <p:pic>
        <p:nvPicPr>
          <p:cNvPr id="6"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304214" y="1196975"/>
            <a:ext cx="814388" cy="863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l="8572" t="16579" r="10562" b="10394"/>
          <a:stretch>
            <a:fillRect/>
          </a:stretch>
        </p:blipFill>
        <p:spPr bwMode="auto">
          <a:xfrm>
            <a:off x="8510" y="3642269"/>
            <a:ext cx="1035098" cy="10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043483"/>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 5- Re-PLASTY AGE RECOVERY     </a:t>
            </a:r>
            <a:r>
              <a:rPr lang="fr-FR" sz="1600" b="0" i="0" dirty="0" smtClean="0">
                <a:solidFill>
                  <a:srgbClr val="FFFFFF"/>
                </a:solidFill>
                <a:latin typeface="Century Gothic" pitchFamily="18" charset="0"/>
              </a:rPr>
              <a:t>SALES SCENARIO</a:t>
            </a:r>
          </a:p>
        </p:txBody>
      </p:sp>
      <p:sp>
        <p:nvSpPr>
          <p:cNvPr id="4" name="ZoneTexte 9"/>
          <p:cNvSpPr txBox="1">
            <a:spLocks noChangeArrowheads="1"/>
          </p:cNvSpPr>
          <p:nvPr/>
        </p:nvSpPr>
        <p:spPr bwMode="auto">
          <a:xfrm>
            <a:off x="3359944" y="210440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Reformulation</a:t>
            </a:r>
          </a:p>
        </p:txBody>
      </p:sp>
      <p:sp>
        <p:nvSpPr>
          <p:cNvPr id="5" name="ZoneTexte 9"/>
          <p:cNvSpPr txBox="1">
            <a:spLocks noChangeArrowheads="1"/>
          </p:cNvSpPr>
          <p:nvPr/>
        </p:nvSpPr>
        <p:spPr bwMode="auto">
          <a:xfrm>
            <a:off x="3366294" y="1240309"/>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In the mirror</a:t>
            </a:r>
          </a:p>
        </p:txBody>
      </p:sp>
      <p:sp>
        <p:nvSpPr>
          <p:cNvPr id="6" name="ZoneTexte 9"/>
          <p:cNvSpPr txBox="1">
            <a:spLocks noChangeArrowheads="1"/>
          </p:cNvSpPr>
          <p:nvPr/>
        </p:nvSpPr>
        <p:spPr bwMode="auto">
          <a:xfrm>
            <a:off x="3366294" y="2708920"/>
            <a:ext cx="15160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Link </a:t>
            </a:r>
            <a:r>
              <a:rPr lang="fr-FR" sz="1000" b="0" i="0" dirty="0" err="1" smtClean="0">
                <a:solidFill>
                  <a:srgbClr val="FFFFFF"/>
                </a:solidFill>
              </a:rPr>
              <a:t>with</a:t>
            </a:r>
            <a:r>
              <a:rPr lang="fr-FR" sz="1000" b="0" i="0" dirty="0" smtClean="0">
                <a:solidFill>
                  <a:srgbClr val="FFFFFF"/>
                </a:solidFill>
              </a:rPr>
              <a:t> </a:t>
            </a:r>
            <a:r>
              <a:rPr lang="fr-FR" sz="1000" dirty="0">
                <a:solidFill>
                  <a:srgbClr val="FFFFFF"/>
                </a:solidFill>
              </a:rPr>
              <a:t> </a:t>
            </a:r>
            <a:r>
              <a:rPr lang="fr-FR" sz="1000" dirty="0" smtClean="0">
                <a:solidFill>
                  <a:srgbClr val="FFFFFF"/>
                </a:solidFill>
              </a:rPr>
              <a:t>    </a:t>
            </a:r>
            <a:r>
              <a:rPr lang="fr-FR" sz="1000" b="0" i="0" dirty="0" err="1" smtClean="0">
                <a:solidFill>
                  <a:srgbClr val="FFFFFF"/>
                </a:solidFill>
              </a:rPr>
              <a:t>aesthetic</a:t>
            </a:r>
            <a:r>
              <a:rPr lang="fr-FR" sz="1000" b="0" i="0" dirty="0" smtClean="0">
                <a:solidFill>
                  <a:srgbClr val="FFFFFF"/>
                </a:solidFill>
              </a:rPr>
              <a:t> </a:t>
            </a:r>
            <a:r>
              <a:rPr lang="fr-FR" sz="1000" dirty="0" smtClean="0"/>
              <a:t/>
            </a:r>
            <a:br>
              <a:rPr lang="fr-FR" sz="1000" dirty="0" smtClean="0"/>
            </a:br>
            <a:r>
              <a:rPr lang="fr-FR" sz="1000" b="0" i="0" dirty="0" smtClean="0">
                <a:solidFill>
                  <a:srgbClr val="FFFFFF"/>
                </a:solidFill>
              </a:rPr>
              <a:t>medicine</a:t>
            </a:r>
          </a:p>
        </p:txBody>
      </p:sp>
      <p:sp>
        <p:nvSpPr>
          <p:cNvPr id="7" name="ZoneTexte 9"/>
          <p:cNvSpPr txBox="1">
            <a:spLocks noChangeArrowheads="1"/>
          </p:cNvSpPr>
          <p:nvPr/>
        </p:nvSpPr>
        <p:spPr bwMode="auto">
          <a:xfrm>
            <a:off x="3363119" y="3861048"/>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Benefits</a:t>
            </a:r>
          </a:p>
        </p:txBody>
      </p:sp>
      <p:sp>
        <p:nvSpPr>
          <p:cNvPr id="8" name="ZoneTexte 9"/>
          <p:cNvSpPr txBox="1">
            <a:spLocks noChangeArrowheads="1"/>
          </p:cNvSpPr>
          <p:nvPr/>
        </p:nvSpPr>
        <p:spPr bwMode="auto">
          <a:xfrm>
            <a:off x="3359944" y="4912717"/>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Key active ingredients</a:t>
            </a:r>
          </a:p>
        </p:txBody>
      </p:sp>
      <p:pic>
        <p:nvPicPr>
          <p:cNvPr id="9" name="Picture 3" descr="G:\DPLI_Commun_PCI_HR\Service\Commun_HR\2.EDUCATION\07- PHOTOS VENTE\SHOOTING SCENARIO DE SERVICE MAI 2012- PHOTOS RETOUCHEES DEF\DSC76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65" r="41195"/>
          <a:stretch/>
        </p:blipFill>
        <p:spPr bwMode="auto">
          <a:xfrm>
            <a:off x="1" y="1203622"/>
            <a:ext cx="3419872" cy="5654378"/>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9"/>
          <p:cNvSpPr txBox="1">
            <a:spLocks noChangeArrowheads="1"/>
          </p:cNvSpPr>
          <p:nvPr/>
        </p:nvSpPr>
        <p:spPr bwMode="auto">
          <a:xfrm>
            <a:off x="3343970" y="5445224"/>
            <a:ext cx="1516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Sensorial discovery </a:t>
            </a:r>
          </a:p>
        </p:txBody>
      </p:sp>
      <p:sp>
        <p:nvSpPr>
          <p:cNvPr id="23" name="ZoneTexte 9"/>
          <p:cNvSpPr txBox="1">
            <a:spLocks noChangeArrowheads="1"/>
          </p:cNvSpPr>
          <p:nvPr/>
        </p:nvSpPr>
        <p:spPr bwMode="auto">
          <a:xfrm>
            <a:off x="4348163" y="1196752"/>
            <a:ext cx="4535487" cy="479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en-US" sz="1000" b="0" i="1" dirty="0" smtClean="0">
                <a:solidFill>
                  <a:srgbClr val="FFFFFF"/>
                </a:solidFill>
                <a:latin typeface="Century Gothic" pitchFamily="18" charset="0"/>
              </a:rPr>
              <a:t>"When I wake up in the morning, my skin does not recover as quickly as it used to, it </a:t>
            </a:r>
            <a:r>
              <a:rPr lang="en-US" sz="1000" i="1" dirty="0" smtClean="0">
                <a:solidFill>
                  <a:srgbClr val="FFFFFF"/>
                </a:solidFill>
                <a:latin typeface="Century Gothic" pitchFamily="18" charset="0"/>
              </a:rPr>
              <a:t>feels </a:t>
            </a:r>
            <a:r>
              <a:rPr lang="en-US" sz="1000" b="0" i="1" dirty="0" smtClean="0">
                <a:solidFill>
                  <a:srgbClr val="FFFFFF"/>
                </a:solidFill>
                <a:latin typeface="Century Gothic" pitchFamily="18" charset="0"/>
              </a:rPr>
              <a:t>uncomfortable. I have the feeling that my signs of ageing are increasingly visible </a:t>
            </a:r>
            <a:r>
              <a:rPr lang="en-US" sz="1000" b="1" i="1" dirty="0" smtClean="0">
                <a:solidFill>
                  <a:srgbClr val="FFFFFF"/>
                </a:solidFill>
                <a:latin typeface="Century Gothic" pitchFamily="18" charset="0"/>
              </a:rPr>
              <a:t>or</a:t>
            </a:r>
            <a:r>
              <a:rPr lang="en-US" sz="1000" b="0" i="1" dirty="0" smtClean="0">
                <a:solidFill>
                  <a:srgbClr val="FFFFFF"/>
                </a:solidFill>
                <a:latin typeface="Century Gothic" pitchFamily="18" charset="0"/>
              </a:rPr>
              <a:t> My skin needs intense repair after I have used the Re-PLASTY serums </a:t>
            </a:r>
            <a:r>
              <a:rPr lang="en-US" sz="1000" b="1" i="1" dirty="0" smtClean="0">
                <a:solidFill>
                  <a:srgbClr val="FFFFFF"/>
                </a:solidFill>
                <a:latin typeface="Century Gothic" pitchFamily="18" charset="0"/>
              </a:rPr>
              <a:t>or</a:t>
            </a:r>
            <a:r>
              <a:rPr lang="en-US" sz="1000" b="0" i="1" dirty="0" smtClean="0">
                <a:solidFill>
                  <a:srgbClr val="FFFFFF"/>
                </a:solidFill>
                <a:latin typeface="Century Gothic" pitchFamily="18" charset="0"/>
              </a:rPr>
              <a:t> I have undergone an aesthetic medicine procedure."</a:t>
            </a:r>
          </a:p>
          <a:p>
            <a:pPr lvl="1" algn="just" eaLnBrk="1" hangingPunct="1">
              <a:spcBef>
                <a:spcPts val="600"/>
              </a:spcBef>
              <a:buFont typeface="Arial" pitchFamily="34" charset="0"/>
              <a:buNone/>
            </a:pPr>
            <a:r>
              <a:rPr lang="en-US" sz="1000" b="0" i="0" dirty="0" smtClean="0">
                <a:solidFill>
                  <a:srgbClr val="FFFFFF"/>
                </a:solidFill>
                <a:latin typeface="Century Gothic" pitchFamily="18" charset="0"/>
              </a:rPr>
              <a:t>"So you are looking for a pampering night care treatment to correct all your signs of ageing and repair your skin intensely"</a:t>
            </a:r>
          </a:p>
          <a:p>
            <a:pPr lvl="1" algn="just" eaLnBrk="1" hangingPunct="1">
              <a:spcBef>
                <a:spcPts val="600"/>
              </a:spcBef>
              <a:buFont typeface="Arial" pitchFamily="34" charset="0"/>
              <a:buNone/>
            </a:pPr>
            <a:r>
              <a:rPr lang="en-US" sz="1000" b="1" i="0" dirty="0" smtClean="0">
                <a:solidFill>
                  <a:srgbClr val="FFFFFF"/>
                </a:solidFill>
                <a:latin typeface="Century Gothic" pitchFamily="18" charset="0"/>
              </a:rPr>
              <a:t>"In aesthetic medicine, one of the most effective techniques to correct the signs of ageing and repair the skin intensely is the post-operative treatment. At LACLINIC-MONTREUX, the globally renowned Swiss clinic, post-operative care involves healing the tissue with an application of </a:t>
            </a:r>
            <a:r>
              <a:rPr lang="en-US" sz="1000" b="1" i="0" dirty="0" err="1" smtClean="0">
                <a:solidFill>
                  <a:srgbClr val="FFFFFF"/>
                </a:solidFill>
                <a:latin typeface="Century Gothic" pitchFamily="18" charset="0"/>
              </a:rPr>
              <a:t>Cica</a:t>
            </a:r>
            <a:r>
              <a:rPr lang="en-US" sz="1000" b="1" i="0" dirty="0" smtClean="0">
                <a:solidFill>
                  <a:srgbClr val="FFFFFF"/>
                </a:solidFill>
                <a:latin typeface="Century Gothic" pitchFamily="18" charset="0"/>
              </a:rPr>
              <a:t> Solution, patented by Dr. Pfulg. HR has now signed an exclusive partnership with LACLINIC-MONTREUX and can offer you Re-PLASTY AGE RECOVERY"</a:t>
            </a:r>
          </a:p>
          <a:p>
            <a:pPr lvl="1" algn="just" eaLnBrk="1" hangingPunct="1">
              <a:spcBef>
                <a:spcPts val="600"/>
              </a:spcBef>
              <a:buFont typeface="Arial" pitchFamily="34" charset="0"/>
              <a:buNone/>
            </a:pPr>
            <a:r>
              <a:rPr lang="en-US" sz="1000" b="1" i="0" dirty="0" smtClean="0">
                <a:solidFill>
                  <a:srgbClr val="FFFFFF"/>
                </a:solidFill>
                <a:latin typeface="Century Gothic" pitchFamily="18" charset="0"/>
              </a:rPr>
              <a:t>"Re-PLASTY AGE RECOVERY replicates the post-operative care administered at LACLINIC-MONTREUX and delivers instant and spectacular clinical results, due in particular to the combination of </a:t>
            </a:r>
            <a:r>
              <a:rPr lang="en-US" sz="1000" b="1" i="0" dirty="0" err="1" smtClean="0">
                <a:solidFill>
                  <a:srgbClr val="FFFFFF"/>
                </a:solidFill>
                <a:latin typeface="Century Gothic" pitchFamily="18" charset="0"/>
              </a:rPr>
              <a:t>Cica</a:t>
            </a:r>
            <a:r>
              <a:rPr lang="en-US" sz="1000" b="1" i="0" dirty="0" smtClean="0">
                <a:solidFill>
                  <a:srgbClr val="FFFFFF"/>
                </a:solidFill>
                <a:latin typeface="Century Gothic" pitchFamily="18" charset="0"/>
              </a:rPr>
              <a:t> </a:t>
            </a:r>
            <a:r>
              <a:rPr lang="en-US" sz="1000" b="1" i="0" dirty="0" err="1" smtClean="0">
                <a:solidFill>
                  <a:srgbClr val="FFFFFF"/>
                </a:solidFill>
                <a:latin typeface="Century Gothic" pitchFamily="18" charset="0"/>
              </a:rPr>
              <a:t>Soltion</a:t>
            </a:r>
            <a:r>
              <a:rPr lang="en-US" sz="1000" b="1" i="0" dirty="0" smtClean="0">
                <a:solidFill>
                  <a:srgbClr val="FFFFFF"/>
                </a:solidFill>
                <a:latin typeface="Century Gothic" pitchFamily="18" charset="0"/>
              </a:rPr>
              <a:t> with 30% </a:t>
            </a:r>
            <a:r>
              <a:rPr lang="en-US" sz="1000" b="1" i="0" dirty="0" err="1" smtClean="0">
                <a:solidFill>
                  <a:srgbClr val="FFFFFF"/>
                </a:solidFill>
                <a:latin typeface="Century Gothic" pitchFamily="18" charset="0"/>
              </a:rPr>
              <a:t>ProXylane</a:t>
            </a:r>
            <a:r>
              <a:rPr lang="en-US" sz="1000" b="1" i="0" dirty="0" smtClean="0">
                <a:solidFill>
                  <a:srgbClr val="FFFFFF"/>
                </a:solidFill>
                <a:latin typeface="Century Gothic" pitchFamily="18" charset="0"/>
              </a:rPr>
              <a:t>. Signs of ageing, skin damage and imperfections are corrected and the skin is intensely repaired"</a:t>
            </a:r>
          </a:p>
          <a:p>
            <a:pPr lvl="1" algn="just" eaLnBrk="1" hangingPunct="1">
              <a:spcBef>
                <a:spcPts val="600"/>
              </a:spcBef>
              <a:buFont typeface="Arial" pitchFamily="34" charset="0"/>
              <a:buNone/>
            </a:pPr>
            <a:r>
              <a:rPr lang="en-US" sz="1000" b="0" i="0" dirty="0" smtClean="0">
                <a:solidFill>
                  <a:srgbClr val="FFFFFF"/>
                </a:solidFill>
                <a:latin typeface="Century Gothic" pitchFamily="18" charset="0"/>
              </a:rPr>
              <a:t>Exclusive composition inspired by post-operative care at LACLINIC-MONTREUX. This formula is a combination of </a:t>
            </a:r>
            <a:r>
              <a:rPr lang="en-US" sz="1000" b="0" i="0" dirty="0" err="1" smtClean="0">
                <a:solidFill>
                  <a:srgbClr val="FFFFFF"/>
                </a:solidFill>
                <a:latin typeface="Century Gothic" pitchFamily="18" charset="0"/>
              </a:rPr>
              <a:t>Cica</a:t>
            </a:r>
            <a:r>
              <a:rPr lang="en-US" sz="1000" b="0" i="0" dirty="0" smtClean="0">
                <a:solidFill>
                  <a:srgbClr val="FFFFFF"/>
                </a:solidFill>
                <a:latin typeface="Century Gothic" pitchFamily="18" charset="0"/>
              </a:rPr>
              <a:t> Solution (hyaluronic and </a:t>
            </a:r>
            <a:r>
              <a:rPr lang="en-US" sz="1000" b="0" i="0" dirty="0" err="1" smtClean="0">
                <a:solidFill>
                  <a:srgbClr val="FFFFFF"/>
                </a:solidFill>
                <a:latin typeface="Century Gothic" pitchFamily="18" charset="0"/>
              </a:rPr>
              <a:t>glycyrrhizic</a:t>
            </a:r>
            <a:r>
              <a:rPr lang="en-US" sz="1000" b="0" i="0" dirty="0" smtClean="0">
                <a:solidFill>
                  <a:srgbClr val="FFFFFF"/>
                </a:solidFill>
                <a:latin typeface="Century Gothic" pitchFamily="18" charset="0"/>
              </a:rPr>
              <a:t> acid) and a 30% concentration of </a:t>
            </a:r>
            <a:r>
              <a:rPr lang="en-US" sz="1000" b="0" i="0" dirty="0" err="1" smtClean="0">
                <a:solidFill>
                  <a:srgbClr val="FFFFFF"/>
                </a:solidFill>
                <a:latin typeface="Century Gothic" pitchFamily="18" charset="0"/>
              </a:rPr>
              <a:t>ProXylane</a:t>
            </a:r>
            <a:r>
              <a:rPr lang="en-US" sz="1000" b="0" i="0" dirty="0" smtClean="0">
                <a:solidFill>
                  <a:srgbClr val="FFFFFF"/>
                </a:solidFill>
                <a:latin typeface="Century Gothic" pitchFamily="18" charset="0"/>
              </a:rPr>
              <a:t>.</a:t>
            </a:r>
          </a:p>
          <a:p>
            <a:pPr lvl="1" algn="just" eaLnBrk="1" hangingPunct="1">
              <a:lnSpc>
                <a:spcPct val="80000"/>
              </a:lnSpc>
              <a:spcBef>
                <a:spcPts val="600"/>
              </a:spcBef>
              <a:buFont typeface="Calibri" pitchFamily="34" charset="0"/>
              <a:buNone/>
            </a:pPr>
            <a:endParaRPr lang="en-US" sz="1050" baseline="30000" dirty="0" smtClean="0">
              <a:solidFill>
                <a:schemeClr val="bg1"/>
              </a:solidFill>
              <a:latin typeface="Century Gothic" pitchFamily="34" charset="0"/>
            </a:endParaRPr>
          </a:p>
          <a:p>
            <a:pPr lvl="1" algn="just" eaLnBrk="1" hangingPunct="1">
              <a:lnSpc>
                <a:spcPct val="80000"/>
              </a:lnSpc>
              <a:spcBef>
                <a:spcPts val="600"/>
              </a:spcBef>
              <a:buFont typeface="Calibri" pitchFamily="34" charset="0"/>
              <a:buNone/>
            </a:pPr>
            <a:endParaRPr lang="en-US" sz="1050" b="1" dirty="0" smtClean="0">
              <a:solidFill>
                <a:schemeClr val="bg1"/>
              </a:solidFill>
              <a:latin typeface="Century Gothic" pitchFamily="34" charset="0"/>
            </a:endParaRPr>
          </a:p>
          <a:p>
            <a:pPr lvl="1" algn="just" eaLnBrk="1" hangingPunct="1">
              <a:lnSpc>
                <a:spcPct val="80000"/>
              </a:lnSpc>
              <a:spcBef>
                <a:spcPts val="600"/>
              </a:spcBef>
              <a:buFont typeface="Calibri" pitchFamily="34" charset="0"/>
              <a:buNone/>
            </a:pPr>
            <a:endParaRPr lang="en-US" sz="1050" b="1" dirty="0" smtClean="0">
              <a:solidFill>
                <a:schemeClr val="bg1"/>
              </a:solidFill>
              <a:latin typeface="Century Gothic" pitchFamily="34" charset="0"/>
            </a:endParaRPr>
          </a:p>
          <a:p>
            <a:pPr lvl="1" algn="just" eaLnBrk="1" hangingPunct="1">
              <a:lnSpc>
                <a:spcPct val="130000"/>
              </a:lnSpc>
              <a:spcBef>
                <a:spcPts val="600"/>
              </a:spcBef>
              <a:buFont typeface="Calibri" pitchFamily="34" charset="0"/>
              <a:buNone/>
            </a:pPr>
            <a:endParaRPr lang="en-US" sz="1050" b="1" dirty="0">
              <a:solidFill>
                <a:srgbClr val="FF0000"/>
              </a:solidFill>
              <a:latin typeface="Century Gothic" pitchFamily="34" charset="0"/>
            </a:endParaRPr>
          </a:p>
        </p:txBody>
      </p:sp>
      <p:pic>
        <p:nvPicPr>
          <p:cNvPr id="24"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5762581"/>
            <a:ext cx="137674" cy="85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8236214" y="6021288"/>
            <a:ext cx="584552" cy="61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2" descr="PRODIGY_REPLAS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5498665"/>
            <a:ext cx="546186" cy="5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PRODIGY_REPLASTY_MESO_LIFT_P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8969" y="6222905"/>
            <a:ext cx="536364" cy="59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PRO FILLER BOOK copie"/>
          <p:cNvPicPr>
            <a:picLocks noChangeAspect="1" noChangeArrowheads="1"/>
          </p:cNvPicPr>
          <p:nvPr/>
        </p:nvPicPr>
        <p:blipFill>
          <a:blip r:embed="rId8" cstate="print">
            <a:extLst>
              <a:ext uri="{28A0092B-C50C-407E-A947-70E740481C1C}">
                <a14:useLocalDpi xmlns:a14="http://schemas.microsoft.com/office/drawing/2010/main" val="0"/>
              </a:ext>
            </a:extLst>
          </a:blip>
          <a:srcRect l="28427" t="24596" r="26996" b="2036"/>
          <a:stretch>
            <a:fillRect/>
          </a:stretch>
        </p:blipFill>
        <p:spPr bwMode="auto">
          <a:xfrm>
            <a:off x="5940152" y="5685604"/>
            <a:ext cx="262354" cy="92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G:\DPLI_Commun_Helena_Rubinstein_PCI\Service\MATHILDE\Re-PLASTY\VISUEL AMBIANCE GAMME RePLASTY\BD\Packshots détourés gamme Re-PLASTY\Packshot LASERIST Detour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0620" y="5984176"/>
            <a:ext cx="567524" cy="685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DPLI_Commun_Helena_Rubinstein_PCI\Service\MATHILDE\Re-PLASTY\VISUEL AMBIANCE GAMME RePLASTY\BD\Packshots détourés gamme Re-PLASTY\Packshot MESOLIF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5976" y="5701300"/>
            <a:ext cx="327582" cy="9315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DPLI_Commun_Helena_Rubinstein_PCI\Service\MATHILDE\Re-PLASTY\VISUEL AMBIANCE GAMME RePLASTY\BD\Packshots détourés gamme Re-PLASTY\Packshot HD PEEL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5294" y="5686512"/>
            <a:ext cx="384778" cy="946310"/>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6120172" y="5949280"/>
            <a:ext cx="540060" cy="461665"/>
          </a:xfrm>
          <a:prstGeom prst="rect">
            <a:avLst/>
          </a:prstGeom>
          <a:noFill/>
        </p:spPr>
        <p:txBody>
          <a:bodyPr wrap="square" rtlCol="0">
            <a:spAutoFit/>
          </a:bodyPr>
          <a:lstStyle/>
          <a:p>
            <a:r>
              <a:rPr lang="fr-FR" sz="2400" dirty="0" smtClean="0">
                <a:solidFill>
                  <a:schemeClr val="bg1"/>
                </a:solidFill>
                <a:latin typeface="Century Gothic" pitchFamily="34" charset="0"/>
              </a:rPr>
              <a:t>+</a:t>
            </a:r>
            <a:endParaRPr lang="fr-FR" sz="2400" dirty="0">
              <a:solidFill>
                <a:schemeClr val="bg1"/>
              </a:solidFill>
              <a:latin typeface="Century Gothic" pitchFamily="34" charset="0"/>
            </a:endParaRPr>
          </a:p>
        </p:txBody>
      </p:sp>
      <p:sp>
        <p:nvSpPr>
          <p:cNvPr id="33" name="ZoneTexte 32"/>
          <p:cNvSpPr txBox="1"/>
          <p:nvPr/>
        </p:nvSpPr>
        <p:spPr>
          <a:xfrm>
            <a:off x="6552220" y="6023851"/>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sp>
        <p:nvSpPr>
          <p:cNvPr id="34" name="ZoneTexte 33"/>
          <p:cNvSpPr txBox="1"/>
          <p:nvPr/>
        </p:nvSpPr>
        <p:spPr>
          <a:xfrm>
            <a:off x="7056276" y="5949280"/>
            <a:ext cx="540060" cy="461665"/>
          </a:xfrm>
          <a:prstGeom prst="rect">
            <a:avLst/>
          </a:prstGeom>
          <a:noFill/>
        </p:spPr>
        <p:txBody>
          <a:bodyPr wrap="square" rtlCol="0">
            <a:spAutoFit/>
          </a:bodyPr>
          <a:lstStyle/>
          <a:p>
            <a:r>
              <a:rPr lang="fr-FR" sz="2400" dirty="0" smtClean="0">
                <a:solidFill>
                  <a:schemeClr val="bg1"/>
                </a:solidFill>
                <a:latin typeface="Century Gothic" pitchFamily="34" charset="0"/>
              </a:rPr>
              <a:t>+</a:t>
            </a:r>
            <a:endParaRPr lang="fr-FR" sz="2400" dirty="0">
              <a:solidFill>
                <a:schemeClr val="bg1"/>
              </a:solidFill>
              <a:latin typeface="Century Gothic" pitchFamily="34" charset="0"/>
            </a:endParaRPr>
          </a:p>
        </p:txBody>
      </p:sp>
      <p:sp>
        <p:nvSpPr>
          <p:cNvPr id="35" name="ZoneTexte 34"/>
          <p:cNvSpPr txBox="1"/>
          <p:nvPr/>
        </p:nvSpPr>
        <p:spPr>
          <a:xfrm>
            <a:off x="7848364" y="5949280"/>
            <a:ext cx="540060" cy="461665"/>
          </a:xfrm>
          <a:prstGeom prst="rect">
            <a:avLst/>
          </a:prstGeom>
          <a:noFill/>
        </p:spPr>
        <p:txBody>
          <a:bodyPr wrap="square" rtlCol="0">
            <a:spAutoFit/>
          </a:bodyPr>
          <a:lstStyle/>
          <a:p>
            <a:r>
              <a:rPr lang="fr-FR" sz="2400" dirty="0" smtClean="0">
                <a:solidFill>
                  <a:schemeClr val="bg1"/>
                </a:solidFill>
                <a:latin typeface="Century Gothic" pitchFamily="34" charset="0"/>
              </a:rPr>
              <a:t>+</a:t>
            </a:r>
            <a:endParaRPr lang="fr-FR" sz="2400" dirty="0">
              <a:solidFill>
                <a:schemeClr val="bg1"/>
              </a:solidFill>
              <a:latin typeface="Century Gothic" pitchFamily="34" charset="0"/>
            </a:endParaRPr>
          </a:p>
        </p:txBody>
      </p:sp>
      <p:sp>
        <p:nvSpPr>
          <p:cNvPr id="36" name="ZoneTexte 35"/>
          <p:cNvSpPr txBox="1"/>
          <p:nvPr/>
        </p:nvSpPr>
        <p:spPr>
          <a:xfrm>
            <a:off x="4572000" y="6132436"/>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sp>
        <p:nvSpPr>
          <p:cNvPr id="37" name="ZoneTexte 36"/>
          <p:cNvSpPr txBox="1"/>
          <p:nvPr/>
        </p:nvSpPr>
        <p:spPr>
          <a:xfrm>
            <a:off x="5112060" y="6132436"/>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sp>
        <p:nvSpPr>
          <p:cNvPr id="38" name="ZoneTexte 37"/>
          <p:cNvSpPr txBox="1"/>
          <p:nvPr/>
        </p:nvSpPr>
        <p:spPr>
          <a:xfrm>
            <a:off x="5688124" y="6132436"/>
            <a:ext cx="540060" cy="276999"/>
          </a:xfrm>
          <a:prstGeom prst="rect">
            <a:avLst/>
          </a:prstGeom>
          <a:noFill/>
        </p:spPr>
        <p:txBody>
          <a:bodyPr wrap="square" rtlCol="0">
            <a:spAutoFit/>
          </a:bodyPr>
          <a:lstStyle/>
          <a:p>
            <a:r>
              <a:rPr lang="fr-FR" sz="1200" b="0" i="0" dirty="0" smtClean="0">
                <a:solidFill>
                  <a:srgbClr val="FFFFFF"/>
                </a:solidFill>
                <a:latin typeface="Century Gothic" pitchFamily="18" charset="0"/>
              </a:rPr>
              <a:t>or</a:t>
            </a:r>
          </a:p>
        </p:txBody>
      </p:sp>
    </p:spTree>
    <p:extLst>
      <p:ext uri="{BB962C8B-B14F-4D97-AF65-F5344CB8AC3E}">
        <p14:creationId xmlns:p14="http://schemas.microsoft.com/office/powerpoint/2010/main" val="1678826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2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20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20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20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fade">
                                      <p:cBhvr>
                                        <p:cTn id="27" dur="20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390" y="1196752"/>
            <a:ext cx="3370368" cy="5661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pic>
        <p:nvPicPr>
          <p:cNvPr id="3" name="Picture 2"/>
          <p:cNvPicPr>
            <a:picLocks noChangeAspect="1" noChangeArrowheads="1"/>
          </p:cNvPicPr>
          <p:nvPr/>
        </p:nvPicPr>
        <p:blipFill>
          <a:blip r:embed="rId3" cstate="print"/>
          <a:srcRect l="13435" t="14334" r="50975" b="25855"/>
          <a:stretch>
            <a:fillRect/>
          </a:stretch>
        </p:blipFill>
        <p:spPr bwMode="auto">
          <a:xfrm>
            <a:off x="242469" y="1805335"/>
            <a:ext cx="1224137" cy="1285754"/>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79512" y="3173486"/>
            <a:ext cx="1350050" cy="307777"/>
          </a:xfrm>
          <a:prstGeom prst="rect">
            <a:avLst/>
          </a:prstGeom>
          <a:noFill/>
        </p:spPr>
        <p:txBody>
          <a:bodyPr wrap="none" rtlCol="0">
            <a:spAutoFit/>
          </a:bodyPr>
          <a:lstStyle/>
          <a:p>
            <a:r>
              <a:rPr lang="fr-FR" sz="1400" dirty="0" err="1" smtClean="0">
                <a:solidFill>
                  <a:schemeClr val="bg1"/>
                </a:solidFill>
              </a:rPr>
              <a:t>keratinocytes</a:t>
            </a:r>
            <a:endParaRPr lang="fr-FR" sz="1400" dirty="0">
              <a:solidFill>
                <a:srgbClr val="FFFFFF"/>
              </a:solidFill>
            </a:endParaRPr>
          </a:p>
        </p:txBody>
      </p:sp>
      <p:pic>
        <p:nvPicPr>
          <p:cNvPr id="5" name="Picture 2"/>
          <p:cNvPicPr>
            <a:picLocks noChangeAspect="1" noChangeArrowheads="1"/>
          </p:cNvPicPr>
          <p:nvPr/>
        </p:nvPicPr>
        <p:blipFill>
          <a:blip r:embed="rId4" cstate="print"/>
          <a:srcRect l="14095" t="18257" r="53427" b="21932"/>
          <a:stretch>
            <a:fillRect/>
          </a:stretch>
        </p:blipFill>
        <p:spPr bwMode="auto">
          <a:xfrm>
            <a:off x="1999470" y="1805334"/>
            <a:ext cx="1069496" cy="1230929"/>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3707904" y="1484784"/>
            <a:ext cx="5112568" cy="2246769"/>
          </a:xfrm>
          <a:prstGeom prst="rect">
            <a:avLst/>
          </a:prstGeom>
          <a:noFill/>
          <a:ln>
            <a:solidFill>
              <a:schemeClr val="bg1"/>
            </a:solidFill>
          </a:ln>
        </p:spPr>
        <p:txBody>
          <a:bodyPr wrap="square" rtlCol="0">
            <a:spAutoFit/>
          </a:bodyPr>
          <a:lstStyle/>
          <a:p>
            <a:pPr marL="177800" indent="-177800"/>
            <a:endParaRPr lang="fr-FR" sz="1400" b="1" u="sng" dirty="0" smtClean="0">
              <a:solidFill>
                <a:srgbClr val="FFFFFF"/>
              </a:solidFill>
            </a:endParaRPr>
          </a:p>
          <a:p>
            <a:pPr marL="177800" indent="-177800"/>
            <a:r>
              <a:rPr lang="en-US" sz="1400" b="1" u="sng" dirty="0" smtClean="0">
                <a:solidFill>
                  <a:schemeClr val="bg1"/>
                </a:solidFill>
              </a:rPr>
              <a:t>KERATINOCYTES</a:t>
            </a:r>
            <a:endParaRPr lang="en-US" sz="1400" u="sng" dirty="0" smtClean="0">
              <a:solidFill>
                <a:schemeClr val="bg1"/>
              </a:solidFill>
            </a:endParaRPr>
          </a:p>
          <a:p>
            <a:pPr marL="177800" indent="-177800"/>
            <a:endParaRPr lang="en-US" sz="1400" dirty="0" smtClean="0">
              <a:solidFill>
                <a:schemeClr val="bg1"/>
              </a:solidFill>
            </a:endParaRPr>
          </a:p>
          <a:p>
            <a:pPr marL="177800" indent="-177800">
              <a:buFont typeface="Wingdings" pitchFamily="2" charset="2"/>
              <a:buChar char="§"/>
            </a:pPr>
            <a:r>
              <a:rPr lang="en-US" sz="1400" dirty="0" smtClean="0">
                <a:solidFill>
                  <a:schemeClr val="bg1"/>
                </a:solidFill>
              </a:rPr>
              <a:t>ensure mechanical protection of the skin</a:t>
            </a:r>
          </a:p>
          <a:p>
            <a:pPr marL="177800" indent="-177800"/>
            <a:endParaRPr lang="en-US" sz="1400" dirty="0" smtClean="0">
              <a:solidFill>
                <a:schemeClr val="bg1"/>
              </a:solidFill>
            </a:endParaRPr>
          </a:p>
          <a:p>
            <a:pPr marL="177800" indent="-177800">
              <a:buFont typeface="Wingdings" pitchFamily="2" charset="2"/>
              <a:buChar char="§"/>
            </a:pPr>
            <a:r>
              <a:rPr lang="en-US" sz="1400" dirty="0" smtClean="0">
                <a:solidFill>
                  <a:schemeClr val="bg1"/>
                </a:solidFill>
              </a:rPr>
              <a:t>synthesize </a:t>
            </a:r>
            <a:r>
              <a:rPr lang="en-US" sz="1400" b="1" dirty="0" smtClean="0">
                <a:solidFill>
                  <a:schemeClr val="bg1"/>
                </a:solidFill>
              </a:rPr>
              <a:t>keratin</a:t>
            </a:r>
          </a:p>
          <a:p>
            <a:pPr marL="177800" indent="-177800">
              <a:buFont typeface="Wingdings" pitchFamily="2" charset="2"/>
              <a:buChar char="§"/>
            </a:pPr>
            <a:endParaRPr lang="en-US" sz="1400" b="1" dirty="0" smtClean="0">
              <a:solidFill>
                <a:schemeClr val="bg1"/>
              </a:solidFill>
            </a:endParaRPr>
          </a:p>
          <a:p>
            <a:pPr marL="177800" indent="-177800">
              <a:buFont typeface="Wingdings" pitchFamily="2" charset="2"/>
              <a:buChar char="§"/>
            </a:pPr>
            <a:r>
              <a:rPr lang="en-US" sz="1400" i="1" dirty="0" smtClean="0">
                <a:solidFill>
                  <a:schemeClr val="bg1"/>
                </a:solidFill>
              </a:rPr>
              <a:t>Keratin: fibrous protein that ensures the skin’s impermeability and protection against the external environment</a:t>
            </a:r>
            <a:endParaRPr lang="fr-FR" sz="1400" i="1" dirty="0" smtClean="0">
              <a:solidFill>
                <a:srgbClr val="FFFFFF"/>
              </a:solidFill>
            </a:endParaRPr>
          </a:p>
        </p:txBody>
      </p:sp>
      <p:sp>
        <p:nvSpPr>
          <p:cNvPr id="7"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rgbClr val="FFFFFF"/>
                </a:solidFill>
                <a:ea typeface="ＭＳ Ｐゴシック" pitchFamily="34" charset="-128"/>
              </a:rPr>
              <a:t>KERATINOCYTES &amp; MELANOCYTES</a:t>
            </a:r>
            <a:endParaRPr lang="en-US" sz="1600" dirty="0" smtClean="0">
              <a:solidFill>
                <a:srgbClr val="FFFFFF"/>
              </a:solidFill>
            </a:endParaRPr>
          </a:p>
        </p:txBody>
      </p:sp>
      <p:sp>
        <p:nvSpPr>
          <p:cNvPr id="8" name="ZoneTexte 7"/>
          <p:cNvSpPr txBox="1"/>
          <p:nvPr/>
        </p:nvSpPr>
        <p:spPr>
          <a:xfrm>
            <a:off x="1691680" y="3173486"/>
            <a:ext cx="1279241" cy="307777"/>
          </a:xfrm>
          <a:prstGeom prst="rect">
            <a:avLst/>
          </a:prstGeom>
          <a:noFill/>
        </p:spPr>
        <p:txBody>
          <a:bodyPr wrap="none" rtlCol="0">
            <a:spAutoFit/>
          </a:bodyPr>
          <a:lstStyle/>
          <a:p>
            <a:r>
              <a:rPr lang="fr-FR" sz="1400" dirty="0" err="1" smtClean="0">
                <a:solidFill>
                  <a:schemeClr val="bg1"/>
                </a:solidFill>
              </a:rPr>
              <a:t>keratin</a:t>
            </a:r>
            <a:r>
              <a:rPr lang="fr-FR" sz="1400" dirty="0" smtClean="0">
                <a:solidFill>
                  <a:schemeClr val="bg1"/>
                </a:solidFill>
              </a:rPr>
              <a:t> </a:t>
            </a:r>
            <a:r>
              <a:rPr lang="fr-FR" sz="1400" dirty="0" err="1" smtClean="0">
                <a:solidFill>
                  <a:schemeClr val="bg1"/>
                </a:solidFill>
              </a:rPr>
              <a:t>fibers</a:t>
            </a:r>
            <a:endParaRPr lang="fr-FR" sz="1400" dirty="0">
              <a:solidFill>
                <a:schemeClr val="bg1"/>
              </a:solidFill>
            </a:endParaRPr>
          </a:p>
        </p:txBody>
      </p:sp>
      <p:sp>
        <p:nvSpPr>
          <p:cNvPr id="9" name="Rectangle 8"/>
          <p:cNvSpPr/>
          <p:nvPr/>
        </p:nvSpPr>
        <p:spPr>
          <a:xfrm>
            <a:off x="3707904" y="3828817"/>
            <a:ext cx="5112568" cy="2462213"/>
          </a:xfrm>
          <a:prstGeom prst="rect">
            <a:avLst/>
          </a:prstGeom>
          <a:ln>
            <a:solidFill>
              <a:schemeClr val="bg1"/>
            </a:solidFill>
          </a:ln>
        </p:spPr>
        <p:txBody>
          <a:bodyPr wrap="square">
            <a:spAutoFit/>
          </a:bodyPr>
          <a:lstStyle/>
          <a:p>
            <a:pPr marL="177800" indent="-177800"/>
            <a:endParaRPr lang="fr-FR" sz="1400" b="1" dirty="0" smtClean="0">
              <a:solidFill>
                <a:srgbClr val="FFFFFF"/>
              </a:solidFill>
            </a:endParaRPr>
          </a:p>
          <a:p>
            <a:pPr marL="177800" indent="-177800"/>
            <a:r>
              <a:rPr lang="en-US" sz="1400" b="1" u="sng" dirty="0" smtClean="0">
                <a:solidFill>
                  <a:schemeClr val="bg1"/>
                </a:solidFill>
              </a:rPr>
              <a:t>MELANOCYTES</a:t>
            </a:r>
          </a:p>
          <a:p>
            <a:pPr marL="177800" indent="-177800"/>
            <a:endParaRPr lang="en-US" sz="1400" b="1" dirty="0" smtClean="0">
              <a:solidFill>
                <a:schemeClr val="bg1"/>
              </a:solidFill>
            </a:endParaRPr>
          </a:p>
          <a:p>
            <a:pPr marL="177800" indent="-177800">
              <a:buFont typeface="Wingdings" pitchFamily="2" charset="2"/>
              <a:buChar char="§"/>
            </a:pPr>
            <a:r>
              <a:rPr lang="en-US" sz="1400" dirty="0" smtClean="0">
                <a:solidFill>
                  <a:schemeClr val="bg1"/>
                </a:solidFill>
              </a:rPr>
              <a:t>ensure sun protection for the epidermis</a:t>
            </a:r>
          </a:p>
          <a:p>
            <a:pPr marL="177800" indent="-177800">
              <a:buFont typeface="Wingdings" pitchFamily="2" charset="2"/>
              <a:buChar char="§"/>
            </a:pPr>
            <a:endParaRPr lang="en-US" sz="1400" b="1" dirty="0" smtClean="0">
              <a:solidFill>
                <a:schemeClr val="bg1"/>
              </a:solidFill>
            </a:endParaRPr>
          </a:p>
          <a:p>
            <a:pPr marL="177800" indent="-177800">
              <a:buFont typeface="Wingdings" pitchFamily="2" charset="2"/>
              <a:buChar char="§"/>
            </a:pPr>
            <a:r>
              <a:rPr lang="en-US" sz="1400" dirty="0" smtClean="0">
                <a:solidFill>
                  <a:schemeClr val="bg1"/>
                </a:solidFill>
              </a:rPr>
              <a:t>produce </a:t>
            </a:r>
            <a:r>
              <a:rPr lang="en-US" sz="1400" b="1" dirty="0" smtClean="0">
                <a:solidFill>
                  <a:schemeClr val="bg1"/>
                </a:solidFill>
              </a:rPr>
              <a:t>melanin</a:t>
            </a:r>
          </a:p>
          <a:p>
            <a:pPr marL="177800" indent="-177800">
              <a:buFont typeface="Wingdings" pitchFamily="2" charset="2"/>
              <a:buChar char="§"/>
            </a:pPr>
            <a:endParaRPr lang="en-US" sz="1400" b="1" dirty="0" smtClean="0">
              <a:solidFill>
                <a:schemeClr val="bg1"/>
              </a:solidFill>
            </a:endParaRPr>
          </a:p>
          <a:p>
            <a:pPr marL="174625" indent="-174625" defTabSz="912824">
              <a:buFont typeface="Wingdings" pitchFamily="2" charset="2"/>
              <a:buChar char="§"/>
              <a:defRPr/>
            </a:pPr>
            <a:r>
              <a:rPr lang="en-US" sz="1400" i="1" dirty="0" smtClean="0">
                <a:solidFill>
                  <a:schemeClr val="bg1"/>
                </a:solidFill>
              </a:rPr>
              <a:t>Melanin: Pigment that collects around the keratinocytes’ vital organs and absorbs Ultraviolet (UV) rays in order to protect the epidermis, giving the epidermis </a:t>
            </a:r>
            <a:r>
              <a:rPr lang="en-GB" sz="1400" dirty="0" err="1" smtClean="0">
                <a:solidFill>
                  <a:srgbClr val="FFFFFF"/>
                </a:solidFill>
              </a:rPr>
              <a:t>color</a:t>
            </a:r>
            <a:r>
              <a:rPr lang="en-GB" sz="1400" dirty="0" smtClean="0">
                <a:solidFill>
                  <a:srgbClr val="FFFFFF"/>
                </a:solidFill>
              </a:rPr>
              <a:t>.</a:t>
            </a:r>
            <a:endParaRPr lang="en-US" sz="1400" i="1" dirty="0" smtClean="0">
              <a:solidFill>
                <a:schemeClr val="bg1"/>
              </a:solidFill>
            </a:endParaRPr>
          </a:p>
        </p:txBody>
      </p:sp>
      <p:pic>
        <p:nvPicPr>
          <p:cNvPr id="10" name="Picture 2"/>
          <p:cNvPicPr>
            <a:picLocks noChangeAspect="1" noChangeArrowheads="1"/>
          </p:cNvPicPr>
          <p:nvPr/>
        </p:nvPicPr>
        <p:blipFill>
          <a:blip r:embed="rId5" cstate="print"/>
          <a:srcRect l="12256" t="14334" r="50975" b="30296"/>
          <a:stretch>
            <a:fillRect/>
          </a:stretch>
        </p:blipFill>
        <p:spPr bwMode="auto">
          <a:xfrm>
            <a:off x="179511" y="4210634"/>
            <a:ext cx="1296145" cy="1219901"/>
          </a:xfrm>
          <a:prstGeom prst="rect">
            <a:avLst/>
          </a:prstGeom>
          <a:ln>
            <a:noFill/>
          </a:ln>
          <a:effectLst>
            <a:outerShdw blurRad="292100" dist="139700" dir="2700000" algn="tl" rotWithShape="0">
              <a:srgbClr val="333333">
                <a:alpha val="65000"/>
              </a:srgbClr>
            </a:outerShdw>
          </a:effectLst>
        </p:spPr>
      </p:pic>
      <p:pic>
        <p:nvPicPr>
          <p:cNvPr id="12" name="Picture 2" descr="C:\Users\pellevoisin\Desktop\Keraskin\Keraskin\keraskin-images\IMG ORPHEA\0028.jpg"/>
          <p:cNvPicPr>
            <a:picLocks noChangeAspect="1" noChangeArrowheads="1"/>
          </p:cNvPicPr>
          <p:nvPr/>
        </p:nvPicPr>
        <p:blipFill>
          <a:blip r:embed="rId6" cstate="print"/>
          <a:srcRect l="30225" t="13841" r="28167" b="36266"/>
          <a:stretch>
            <a:fillRect/>
          </a:stretch>
        </p:blipFill>
        <p:spPr bwMode="auto">
          <a:xfrm>
            <a:off x="1691680" y="4234935"/>
            <a:ext cx="1522357" cy="1195599"/>
          </a:xfrm>
          <a:prstGeom prst="rect">
            <a:avLst/>
          </a:prstGeom>
          <a:noFill/>
          <a:ln w="9525">
            <a:noFill/>
            <a:miter lim="800000"/>
            <a:headEnd/>
            <a:tailEnd/>
          </a:ln>
        </p:spPr>
      </p:pic>
      <p:sp>
        <p:nvSpPr>
          <p:cNvPr id="13" name="ZoneTexte 12"/>
          <p:cNvSpPr txBox="1"/>
          <p:nvPr/>
        </p:nvSpPr>
        <p:spPr>
          <a:xfrm>
            <a:off x="179512" y="5589240"/>
            <a:ext cx="1313180" cy="307777"/>
          </a:xfrm>
          <a:prstGeom prst="rect">
            <a:avLst/>
          </a:prstGeom>
          <a:noFill/>
        </p:spPr>
        <p:txBody>
          <a:bodyPr wrap="none" rtlCol="0">
            <a:spAutoFit/>
          </a:bodyPr>
          <a:lstStyle/>
          <a:p>
            <a:r>
              <a:rPr lang="fr-FR" sz="1400" dirty="0" err="1" smtClean="0">
                <a:solidFill>
                  <a:schemeClr val="bg1"/>
                </a:solidFill>
              </a:rPr>
              <a:t>melanocytes</a:t>
            </a:r>
            <a:endParaRPr lang="fr-FR" sz="1400" dirty="0">
              <a:solidFill>
                <a:srgbClr val="FFFFFF"/>
              </a:solidFill>
            </a:endParaRPr>
          </a:p>
        </p:txBody>
      </p:sp>
      <p:sp>
        <p:nvSpPr>
          <p:cNvPr id="15" name="ZoneTexte 14"/>
          <p:cNvSpPr txBox="1"/>
          <p:nvPr/>
        </p:nvSpPr>
        <p:spPr>
          <a:xfrm>
            <a:off x="1953363" y="5608985"/>
            <a:ext cx="881973" cy="307777"/>
          </a:xfrm>
          <a:prstGeom prst="rect">
            <a:avLst/>
          </a:prstGeom>
          <a:noFill/>
        </p:spPr>
        <p:txBody>
          <a:bodyPr wrap="none" rtlCol="0">
            <a:spAutoFit/>
          </a:bodyPr>
          <a:lstStyle/>
          <a:p>
            <a:r>
              <a:rPr lang="fr-FR" sz="1400" dirty="0" err="1" smtClean="0">
                <a:solidFill>
                  <a:schemeClr val="bg1"/>
                </a:solidFill>
              </a:rPr>
              <a:t>melanin</a:t>
            </a:r>
            <a:endParaRPr lang="fr-FR" sz="1400" dirty="0">
              <a:solidFill>
                <a:srgbClr val="FFFFFF"/>
              </a:solidFill>
            </a:endParaRPr>
          </a:p>
        </p:txBody>
      </p:sp>
    </p:spTree>
    <p:extLst>
      <p:ext uri="{BB962C8B-B14F-4D97-AF65-F5344CB8AC3E}">
        <p14:creationId xmlns:p14="http://schemas.microsoft.com/office/powerpoint/2010/main" val="2495601911"/>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 5- Re-PLASTY AGE RECOVERY      </a:t>
            </a:r>
            <a:r>
              <a:rPr lang="fr-FR" sz="1600" b="0" i="0" dirty="0" smtClean="0">
                <a:solidFill>
                  <a:srgbClr val="FFFFFF"/>
                </a:solidFill>
                <a:latin typeface="Century Gothic" pitchFamily="18" charset="0"/>
              </a:rPr>
              <a:t>PRICE OBJECTION </a:t>
            </a:r>
          </a:p>
        </p:txBody>
      </p:sp>
      <p:graphicFrame>
        <p:nvGraphicFramePr>
          <p:cNvPr id="8" name="Tableau 7"/>
          <p:cNvGraphicFramePr>
            <a:graphicFrameLocks noGrp="1"/>
          </p:cNvGraphicFramePr>
          <p:nvPr>
            <p:extLst>
              <p:ext uri="{D42A27DB-BD31-4B8C-83A1-F6EECF244321}">
                <p14:modId xmlns:p14="http://schemas.microsoft.com/office/powerpoint/2010/main" val="4040042922"/>
              </p:ext>
            </p:extLst>
          </p:nvPr>
        </p:nvGraphicFramePr>
        <p:xfrm>
          <a:off x="1763688" y="4221088"/>
          <a:ext cx="5904656" cy="2262695"/>
        </p:xfrm>
        <a:graphic>
          <a:graphicData uri="http://schemas.openxmlformats.org/drawingml/2006/table">
            <a:tbl>
              <a:tblPr firstRow="1" bandRow="1">
                <a:tableStyleId>{5C22544A-7EE6-4342-B048-85BDC9FD1C3A}</a:tableStyleId>
              </a:tblPr>
              <a:tblGrid>
                <a:gridCol w="1780080"/>
                <a:gridCol w="1259082"/>
                <a:gridCol w="1215664"/>
                <a:gridCol w="1649830"/>
              </a:tblGrid>
              <a:tr h="1195883">
                <a:tc>
                  <a:txBody>
                    <a:bodyPr/>
                    <a:lstStyle/>
                    <a:p>
                      <a:pPr algn="ctr"/>
                      <a:r>
                        <a:rPr lang="fr-FR" sz="1600" b="1" i="0" dirty="0" smtClean="0">
                          <a:solidFill>
                            <a:srgbClr val="FFFFFF"/>
                          </a:solidFill>
                          <a:latin typeface="Century Gothic" pitchFamily="18" charset="0"/>
                        </a:rPr>
                        <a:t>HR PRODUCT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PER DAY*</a:t>
                      </a: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smtClean="0">
                          <a:solidFill>
                            <a:srgbClr val="FFFFFF"/>
                          </a:solidFill>
                          <a:latin typeface="Century Gothic" pitchFamily="18" charset="0"/>
                        </a:rPr>
                        <a:t>AESTHETIC MEDICINE PROCEDURE PRICE </a:t>
                      </a:r>
                    </a:p>
                  </a:txBody>
                  <a:tcPr marL="91451" marR="91451" marT="45726" marB="45726">
                    <a:noFill/>
                  </a:tcPr>
                </a:tc>
              </a:tr>
              <a:tr h="803617">
                <a:tc>
                  <a:txBody>
                    <a:bodyPr/>
                    <a:lstStyle/>
                    <a:p>
                      <a:pPr algn="ctr"/>
                      <a:r>
                        <a:rPr lang="fr-FR" sz="1600" b="0" i="0" dirty="0" smtClean="0">
                          <a:solidFill>
                            <a:srgbClr val="FFFFFF"/>
                          </a:solidFill>
                          <a:latin typeface="Century Gothic" pitchFamily="18" charset="0"/>
                        </a:rPr>
                        <a:t>Re-PLASTY Age Recovery night cream (50ml)</a:t>
                      </a:r>
                    </a:p>
                  </a:txBody>
                  <a:tcPr marL="91451" marR="91451" marT="45726" marB="45726">
                    <a:noFill/>
                  </a:tcPr>
                </a:tc>
                <a:tc>
                  <a:txBody>
                    <a:bodyPr/>
                    <a:lstStyle/>
                    <a:p>
                      <a:pPr algn="ctr"/>
                      <a:r>
                        <a:rPr lang="fr-FR" sz="1600" b="0" i="0" dirty="0" smtClean="0">
                          <a:solidFill>
                            <a:srgbClr val="FFFFFF"/>
                          </a:solidFill>
                          <a:latin typeface="Century Gothic" pitchFamily="18" charset="0"/>
                        </a:rPr>
                        <a:t>€270 </a:t>
                      </a:r>
                    </a:p>
                  </a:txBody>
                  <a:tcPr marL="91451" marR="91451" marT="45726" marB="45726">
                    <a:noFill/>
                  </a:tcPr>
                </a:tc>
                <a:tc>
                  <a:txBody>
                    <a:bodyPr/>
                    <a:lstStyle/>
                    <a:p>
                      <a:pPr algn="ctr"/>
                      <a:r>
                        <a:rPr lang="fr-FR" sz="1600" b="0" i="0" dirty="0" smtClean="0">
                          <a:solidFill>
                            <a:srgbClr val="FFFFFF"/>
                          </a:solidFill>
                          <a:latin typeface="Century Gothic" pitchFamily="18" charset="0"/>
                        </a:rPr>
                        <a:t>  €4.50*</a:t>
                      </a:r>
                    </a:p>
                  </a:txBody>
                  <a:tcPr marL="91451" marR="91451" marT="45726" marB="45726">
                    <a:noFill/>
                  </a:tcPr>
                </a:tc>
                <a:tc>
                  <a:txBody>
                    <a:bodyPr/>
                    <a:lstStyle/>
                    <a:p>
                      <a:pPr algn="ctr"/>
                      <a:r>
                        <a:rPr lang="fr-FR" sz="1600" b="0" i="0" dirty="0" smtClean="0">
                          <a:solidFill>
                            <a:srgbClr val="FFFFFF"/>
                          </a:solidFill>
                          <a:latin typeface="Century Gothic" pitchFamily="18" charset="0"/>
                        </a:rPr>
                        <a:t>POST-OPERATIVE CARE:</a:t>
                      </a:r>
                    </a:p>
                    <a:p>
                      <a:pPr algn="ctr"/>
                      <a:r>
                        <a:rPr lang="fr-FR" sz="1600" b="0" i="0" dirty="0" smtClean="0">
                          <a:solidFill>
                            <a:srgbClr val="FFFFFF"/>
                          </a:solidFill>
                          <a:latin typeface="Century Gothic" pitchFamily="18" charset="0"/>
                        </a:rPr>
                        <a:t>€315 / session</a:t>
                      </a:r>
                    </a:p>
                  </a:txBody>
                  <a:tcPr marL="91451" marR="91451" marT="45726" marB="45726">
                    <a:noFill/>
                  </a:tcPr>
                </a:tc>
              </a:tr>
            </a:tbl>
          </a:graphicData>
        </a:graphic>
      </p:graphicFrame>
      <p:sp>
        <p:nvSpPr>
          <p:cNvPr id="9" name="ZoneTexte 8"/>
          <p:cNvSpPr txBox="1"/>
          <p:nvPr/>
        </p:nvSpPr>
        <p:spPr>
          <a:xfrm>
            <a:off x="82352" y="6551766"/>
            <a:ext cx="6624736" cy="261610"/>
          </a:xfrm>
          <a:prstGeom prst="rect">
            <a:avLst/>
          </a:prstGeom>
          <a:noFill/>
        </p:spPr>
        <p:txBody>
          <a:bodyPr wrap="square" rtlCol="0">
            <a:spAutoFit/>
          </a:bodyPr>
          <a:lstStyle/>
          <a:p>
            <a:r>
              <a:rPr lang="fr-FR" sz="1100" b="0" i="1" dirty="0" smtClean="0">
                <a:solidFill>
                  <a:srgbClr val="FFFFFF"/>
                </a:solidFill>
                <a:latin typeface="Century Gothic" pitchFamily="18" charset="0"/>
              </a:rPr>
              <a:t>* Used morning and evening for 2 months (60 days): €270 / 60 days =  €4.50 </a:t>
            </a:r>
          </a:p>
        </p:txBody>
      </p:sp>
      <p:sp>
        <p:nvSpPr>
          <p:cNvPr id="10" name="ZoneTexte 9"/>
          <p:cNvSpPr txBox="1"/>
          <p:nvPr/>
        </p:nvSpPr>
        <p:spPr>
          <a:xfrm>
            <a:off x="2843808" y="1696740"/>
            <a:ext cx="5688632" cy="2062103"/>
          </a:xfrm>
          <a:prstGeom prst="rect">
            <a:avLst/>
          </a:prstGeom>
          <a:noFill/>
        </p:spPr>
        <p:txBody>
          <a:bodyPr wrap="square" rtlCol="0">
            <a:spAutoFit/>
          </a:bodyPr>
          <a:lstStyle/>
          <a:p>
            <a:pPr algn="just"/>
            <a:r>
              <a:rPr lang="en-US" sz="1600" b="0" i="1" dirty="0" smtClean="0">
                <a:solidFill>
                  <a:srgbClr val="FFFFFF"/>
                </a:solidFill>
                <a:latin typeface="Century Gothic" pitchFamily="18" charset="0"/>
              </a:rPr>
              <a:t>"The price may indeed seem high, but you should know that post-operative care costs around €315. </a:t>
            </a:r>
          </a:p>
          <a:p>
            <a:pPr algn="just"/>
            <a:r>
              <a:rPr lang="en-US" sz="1600" b="0" i="1" dirty="0" smtClean="0">
                <a:solidFill>
                  <a:srgbClr val="FFFFFF"/>
                </a:solidFill>
                <a:latin typeface="Century Gothic" pitchFamily="18" charset="0"/>
              </a:rPr>
              <a:t>In addition, the 50ml Age Recovery cream will deliver 2 months of use with application morning and evening, which breaks down to €4.50 per day.</a:t>
            </a:r>
          </a:p>
          <a:p>
            <a:pPr algn="just"/>
            <a:r>
              <a:rPr lang="en-US" sz="1600" b="0" i="0" dirty="0" smtClean="0">
                <a:solidFill>
                  <a:srgbClr val="FFFFFF"/>
                </a:solidFill>
                <a:latin typeface="Century Gothic" pitchFamily="18" charset="0"/>
              </a:rPr>
              <a:t>This cream is designed for customers looking for instant results who are prepared to pay the price of effectiveness.”</a:t>
            </a:r>
          </a:p>
        </p:txBody>
      </p:sp>
      <p:pic>
        <p:nvPicPr>
          <p:cNvPr id="13" name="Picture 3" descr="N:\DPLI_Marketing_HR\Service\-- BACK-UP SOIN\PACKSHOTS AMBIANCE HR\Re-PLASTY\AGE RECOVERY\VISUELS SECONDAIRES\HR replasty2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11" t="15500" r="31830" b="25021"/>
          <a:stretch/>
        </p:blipFill>
        <p:spPr bwMode="auto">
          <a:xfrm>
            <a:off x="8604794" y="1196975"/>
            <a:ext cx="513808" cy="5450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827584" y="1742004"/>
            <a:ext cx="1852872" cy="2119044"/>
            <a:chOff x="827584" y="1742004"/>
            <a:chExt cx="1852872" cy="2119044"/>
          </a:xfrm>
        </p:grpSpPr>
        <p:pic>
          <p:nvPicPr>
            <p:cNvPr id="2050" name="Picture 2" descr="G:\DPLI_Commun_PCI_HR\Service\Commun_HR\2.EDUCATION\07- PHOTOS VENTE\SHOOTING SCENARIO DE SERVICE MAI 2012- PHOTOS RETOUCHEES DEF\DSC75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114" t="11325" r="21462" b="43263"/>
            <a:stretch/>
          </p:blipFill>
          <p:spPr bwMode="auto">
            <a:xfrm>
              <a:off x="827584" y="1742004"/>
              <a:ext cx="1852872" cy="21190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0"/>
            <p:cNvPicPr>
              <a:picLocks noChangeAspect="1" noChangeArrowheads="1"/>
            </p:cNvPicPr>
            <p:nvPr/>
          </p:nvPicPr>
          <p:blipFill>
            <a:blip r:embed="rId5" cstate="print">
              <a:extLst>
                <a:ext uri="{28A0092B-C50C-407E-A947-70E740481C1C}">
                  <a14:useLocalDpi xmlns:a14="http://schemas.microsoft.com/office/drawing/2010/main" val="0"/>
                </a:ext>
              </a:extLst>
            </a:blip>
            <a:srcRect l="9642" t="15198" r="12172" b="9669"/>
            <a:stretch>
              <a:fillRect/>
            </a:stretch>
          </p:blipFill>
          <p:spPr bwMode="auto">
            <a:xfrm>
              <a:off x="971599" y="3212976"/>
              <a:ext cx="385917" cy="432048"/>
            </a:xfrm>
            <a:prstGeom prst="rect">
              <a:avLst/>
            </a:prstGeom>
            <a:noFill/>
            <a:ln>
              <a:noFill/>
            </a:ln>
            <a:effectLst/>
            <a:extLst>
              <a:ext uri="{909E8E84-426E-40DD-AFC4-6F175D3DCCD1}">
                <a14:hiddenFill xmlns:a14="http://schemas.microsoft.com/office/drawing/2010/main">
                  <a:blipFill dpi="0" rotWithShape="0">
                    <a:blip/>
                    <a:srcRect l="9642" t="15198" r="12172" b="96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251397030"/>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3"/>
          <p:cNvSpPr txBox="1">
            <a:spLocks noChangeArrowheads="1"/>
          </p:cNvSpPr>
          <p:nvPr/>
        </p:nvSpPr>
        <p:spPr bwMode="auto">
          <a:xfrm>
            <a:off x="1475656" y="282714"/>
            <a:ext cx="76429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dirty="0" smtClean="0">
                <a:solidFill>
                  <a:srgbClr val="B5A692"/>
                </a:solidFill>
                <a:latin typeface="Century Gothic" pitchFamily="34" charset="0"/>
                <a:ea typeface="ＭＳ Ｐゴシック" pitchFamily="34" charset="-128"/>
              </a:rPr>
              <a:t>		Re-PLASTY GEOGRAPHY</a:t>
            </a:r>
          </a:p>
        </p:txBody>
      </p:sp>
      <p:sp>
        <p:nvSpPr>
          <p:cNvPr id="42" name="Rectangle 41"/>
          <p:cNvSpPr/>
          <p:nvPr/>
        </p:nvSpPr>
        <p:spPr>
          <a:xfrm>
            <a:off x="1549400" y="1252538"/>
            <a:ext cx="7415213" cy="38322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43" name="Rectangle 42"/>
          <p:cNvSpPr/>
          <p:nvPr/>
        </p:nvSpPr>
        <p:spPr>
          <a:xfrm>
            <a:off x="1546225" y="5211763"/>
            <a:ext cx="7418388" cy="14573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44"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688" y="3554413"/>
            <a:ext cx="360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6804" y="5284788"/>
            <a:ext cx="19478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8163" y="3716338"/>
            <a:ext cx="1287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457575"/>
            <a:ext cx="4032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7916863" y="3457575"/>
            <a:ext cx="3524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6"/>
          <p:cNvSpPr txBox="1">
            <a:spLocks noChangeArrowheads="1"/>
          </p:cNvSpPr>
          <p:nvPr/>
        </p:nvSpPr>
        <p:spPr bwMode="auto">
          <a:xfrm>
            <a:off x="1571625" y="1252538"/>
            <a:ext cx="1868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LACK OF RADIANCE, SAGGING</a:t>
            </a:r>
          </a:p>
        </p:txBody>
      </p:sp>
      <p:sp>
        <p:nvSpPr>
          <p:cNvPr id="50" name="Text Box 6"/>
          <p:cNvSpPr txBox="1">
            <a:spLocks noChangeArrowheads="1"/>
          </p:cNvSpPr>
          <p:nvPr/>
        </p:nvSpPr>
        <p:spPr bwMode="auto">
          <a:xfrm>
            <a:off x="3444875" y="1252538"/>
            <a:ext cx="1895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ROUGHNESS                FINE LINES</a:t>
            </a:r>
          </a:p>
        </p:txBody>
      </p:sp>
      <p:sp>
        <p:nvSpPr>
          <p:cNvPr id="51" name="Text Box 6"/>
          <p:cNvSpPr txBox="1">
            <a:spLocks noChangeArrowheads="1"/>
          </p:cNvSpPr>
          <p:nvPr/>
        </p:nvSpPr>
        <p:spPr bwMode="auto">
          <a:xfrm>
            <a:off x="5357813" y="1252538"/>
            <a:ext cx="1797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DARK SPOTS    DISCHROMIA </a:t>
            </a:r>
          </a:p>
        </p:txBody>
      </p:sp>
      <p:sp>
        <p:nvSpPr>
          <p:cNvPr id="52" name="Text Box 6"/>
          <p:cNvSpPr txBox="1">
            <a:spLocks noChangeArrowheads="1"/>
          </p:cNvSpPr>
          <p:nvPr/>
        </p:nvSpPr>
        <p:spPr bwMode="auto">
          <a:xfrm>
            <a:off x="7154863" y="1252538"/>
            <a:ext cx="1806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WRINKLES</a:t>
            </a:r>
            <a:r>
              <a:rPr lang="fr-FR" sz="1100" dirty="0" smtClean="0"/>
              <a:t/>
            </a:r>
            <a:br>
              <a:rPr lang="fr-FR" sz="1100" dirty="0" smtClean="0"/>
            </a:br>
            <a:r>
              <a:rPr lang="fr-FR" sz="1100" b="1" i="0" dirty="0" smtClean="0">
                <a:solidFill>
                  <a:srgbClr val="B5A692"/>
                </a:solidFill>
                <a:latin typeface="Century Gothic" pitchFamily="18" charset="0"/>
              </a:rPr>
              <a:t>LOSS OF ELASTICITY</a:t>
            </a:r>
          </a:p>
        </p:txBody>
      </p:sp>
      <p:sp>
        <p:nvSpPr>
          <p:cNvPr id="53" name="Text Box 6"/>
          <p:cNvSpPr txBox="1">
            <a:spLocks noChangeArrowheads="1"/>
          </p:cNvSpPr>
          <p:nvPr/>
        </p:nvSpPr>
        <p:spPr bwMode="auto">
          <a:xfrm>
            <a:off x="1547664" y="4725144"/>
            <a:ext cx="1912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err="1" smtClean="0">
                <a:solidFill>
                  <a:srgbClr val="FFFFFF"/>
                </a:solidFill>
                <a:latin typeface="Century Gothic" pitchFamily="18" charset="0"/>
              </a:rPr>
              <a:t>Re</a:t>
            </a:r>
            <a:r>
              <a:rPr lang="fr-FR" sz="1200" b="0" i="0" dirty="0" smtClean="0">
                <a:solidFill>
                  <a:srgbClr val="FFFFFF"/>
                </a:solidFill>
                <a:latin typeface="Century Gothic" pitchFamily="18" charset="0"/>
              </a:rPr>
              <a:t>-PLASTY MESOLIFT</a:t>
            </a:r>
          </a:p>
        </p:txBody>
      </p:sp>
      <p:sp>
        <p:nvSpPr>
          <p:cNvPr id="54" name="Text Box 6"/>
          <p:cNvSpPr txBox="1">
            <a:spLocks noChangeArrowheads="1"/>
          </p:cNvSpPr>
          <p:nvPr/>
        </p:nvSpPr>
        <p:spPr bwMode="auto">
          <a:xfrm>
            <a:off x="3462338" y="4706938"/>
            <a:ext cx="1901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HD PEEL</a:t>
            </a:r>
          </a:p>
        </p:txBody>
      </p:sp>
      <p:sp>
        <p:nvSpPr>
          <p:cNvPr id="55" name="Text Box 6"/>
          <p:cNvSpPr txBox="1">
            <a:spLocks noChangeArrowheads="1"/>
          </p:cNvSpPr>
          <p:nvPr/>
        </p:nvSpPr>
        <p:spPr bwMode="auto">
          <a:xfrm>
            <a:off x="5340350" y="4706938"/>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LASERIST</a:t>
            </a:r>
          </a:p>
        </p:txBody>
      </p:sp>
      <p:sp>
        <p:nvSpPr>
          <p:cNvPr id="56" name="Text Box 6"/>
          <p:cNvSpPr txBox="1">
            <a:spLocks noChangeArrowheads="1"/>
          </p:cNvSpPr>
          <p:nvPr/>
        </p:nvSpPr>
        <p:spPr bwMode="auto">
          <a:xfrm>
            <a:off x="7154863" y="4706938"/>
            <a:ext cx="1855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PRO FILLER</a:t>
            </a:r>
          </a:p>
        </p:txBody>
      </p:sp>
      <p:sp>
        <p:nvSpPr>
          <p:cNvPr id="57" name="Text Box 6"/>
          <p:cNvSpPr txBox="1">
            <a:spLocks noChangeArrowheads="1"/>
          </p:cNvSpPr>
          <p:nvPr/>
        </p:nvSpPr>
        <p:spPr bwMode="auto">
          <a:xfrm>
            <a:off x="5677942" y="5746750"/>
            <a:ext cx="184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a:t>
            </a:r>
            <a:r>
              <a:rPr lang="fr-FR" sz="1200" dirty="0" smtClean="0"/>
              <a:t/>
            </a:r>
            <a:br>
              <a:rPr lang="fr-FR" sz="1200" dirty="0" smtClean="0"/>
            </a:br>
            <a:r>
              <a:rPr lang="fr-FR" sz="1200" b="0" i="0" dirty="0" smtClean="0">
                <a:solidFill>
                  <a:srgbClr val="FFFFFF"/>
                </a:solidFill>
                <a:latin typeface="Century Gothic" pitchFamily="18" charset="0"/>
              </a:rPr>
              <a:t>AGE RECOVERY</a:t>
            </a:r>
          </a:p>
        </p:txBody>
      </p:sp>
      <p:sp>
        <p:nvSpPr>
          <p:cNvPr id="58" name="Text Box 6"/>
          <p:cNvSpPr txBox="1">
            <a:spLocks noChangeArrowheads="1"/>
          </p:cNvSpPr>
          <p:nvPr/>
        </p:nvSpPr>
        <p:spPr bwMode="auto">
          <a:xfrm>
            <a:off x="-17463" y="5611813"/>
            <a:ext cx="1547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POST-OPERATIVE CARE </a:t>
            </a:r>
          </a:p>
        </p:txBody>
      </p:sp>
      <p:sp>
        <p:nvSpPr>
          <p:cNvPr id="59" name="Text Box 6"/>
          <p:cNvSpPr txBox="1">
            <a:spLocks noChangeArrowheads="1"/>
          </p:cNvSpPr>
          <p:nvPr/>
        </p:nvSpPr>
        <p:spPr bwMode="auto">
          <a:xfrm>
            <a:off x="-17463" y="4492625"/>
            <a:ext cx="15478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4000" b="1">
                <a:solidFill>
                  <a:srgbClr val="FFFFFF"/>
                </a:solidFill>
                <a:latin typeface="Century Gothic" pitchFamily="34" charset="0"/>
              </a:rPr>
              <a:t>+</a:t>
            </a:r>
          </a:p>
        </p:txBody>
      </p:sp>
      <p:sp>
        <p:nvSpPr>
          <p:cNvPr id="60" name="Line 28"/>
          <p:cNvSpPr>
            <a:spLocks noChangeShapeType="1"/>
          </p:cNvSpPr>
          <p:nvPr/>
        </p:nvSpPr>
        <p:spPr bwMode="auto">
          <a:xfrm flipH="1">
            <a:off x="3462338"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1" name="Line 28"/>
          <p:cNvSpPr>
            <a:spLocks noChangeShapeType="1"/>
          </p:cNvSpPr>
          <p:nvPr/>
        </p:nvSpPr>
        <p:spPr bwMode="auto">
          <a:xfrm>
            <a:off x="535781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2" name="Text Box 6"/>
          <p:cNvSpPr txBox="1">
            <a:spLocks noChangeArrowheads="1"/>
          </p:cNvSpPr>
          <p:nvPr/>
        </p:nvSpPr>
        <p:spPr bwMode="auto">
          <a:xfrm>
            <a:off x="-17463" y="3648075"/>
            <a:ext cx="154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CORRECT</a:t>
            </a:r>
          </a:p>
        </p:txBody>
      </p:sp>
      <p:sp>
        <p:nvSpPr>
          <p:cNvPr id="63" name="Text Box 6"/>
          <p:cNvSpPr txBox="1">
            <a:spLocks noChangeArrowheads="1"/>
          </p:cNvSpPr>
          <p:nvPr/>
        </p:nvSpPr>
        <p:spPr bwMode="auto">
          <a:xfrm>
            <a:off x="-17463" y="5211763"/>
            <a:ext cx="154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REPAIR</a:t>
            </a:r>
          </a:p>
        </p:txBody>
      </p:sp>
      <p:sp>
        <p:nvSpPr>
          <p:cNvPr id="64" name="Text Box 6"/>
          <p:cNvSpPr txBox="1">
            <a:spLocks noChangeArrowheads="1"/>
          </p:cNvSpPr>
          <p:nvPr/>
        </p:nvSpPr>
        <p:spPr bwMode="auto">
          <a:xfrm>
            <a:off x="74613" y="1395413"/>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dirty="0" smtClean="0">
                <a:solidFill>
                  <a:srgbClr val="B5A692"/>
                </a:solidFill>
                <a:latin typeface="Century Gothic" pitchFamily="18" charset="0"/>
              </a:rPr>
              <a:t>CONCERNS</a:t>
            </a:r>
          </a:p>
        </p:txBody>
      </p:sp>
      <p:sp>
        <p:nvSpPr>
          <p:cNvPr id="65" name="Text Box 6"/>
          <p:cNvSpPr txBox="1">
            <a:spLocks noChangeArrowheads="1"/>
          </p:cNvSpPr>
          <p:nvPr/>
        </p:nvSpPr>
        <p:spPr bwMode="auto">
          <a:xfrm>
            <a:off x="-19050" y="3990975"/>
            <a:ext cx="154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POST-OPERATIVE CARE </a:t>
            </a:r>
          </a:p>
        </p:txBody>
      </p:sp>
      <p:sp>
        <p:nvSpPr>
          <p:cNvPr id="66" name="Text Box 6"/>
          <p:cNvSpPr txBox="1">
            <a:spLocks noChangeArrowheads="1"/>
          </p:cNvSpPr>
          <p:nvPr/>
        </p:nvSpPr>
        <p:spPr bwMode="auto">
          <a:xfrm>
            <a:off x="-36513" y="2395538"/>
            <a:ext cx="1585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b="0" i="0" dirty="0" smtClean="0">
                <a:solidFill>
                  <a:srgbClr val="B5A692"/>
                </a:solidFill>
                <a:latin typeface="Century Gothic" pitchFamily="18" charset="0"/>
              </a:rPr>
              <a:t>PROCEDURE </a:t>
            </a:r>
          </a:p>
        </p:txBody>
      </p:sp>
      <p:sp>
        <p:nvSpPr>
          <p:cNvPr id="67" name="Line 28"/>
          <p:cNvSpPr>
            <a:spLocks noChangeShapeType="1"/>
          </p:cNvSpPr>
          <p:nvPr/>
        </p:nvSpPr>
        <p:spPr bwMode="auto">
          <a:xfrm>
            <a:off x="715486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68" name="Text Box 6"/>
          <p:cNvSpPr txBox="1">
            <a:spLocks noChangeArrowheads="1"/>
          </p:cNvSpPr>
          <p:nvPr/>
        </p:nvSpPr>
        <p:spPr bwMode="auto">
          <a:xfrm>
            <a:off x="1835150" y="5746750"/>
            <a:ext cx="1893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1" i="0" dirty="0" smtClean="0">
                <a:solidFill>
                  <a:srgbClr val="B5A692"/>
                </a:solidFill>
                <a:latin typeface="Century Gothic" pitchFamily="18" charset="0"/>
              </a:rPr>
              <a:t>Dr. PFULG'S PRESCRIPTION </a:t>
            </a:r>
          </a:p>
        </p:txBody>
      </p:sp>
      <p:pic>
        <p:nvPicPr>
          <p:cNvPr id="69" name="Picture 6" descr="G:\DPLI_Commun_Helena_Rubinstein_PCI\Service\QD\itvpfulg\PHOTOS DR PFULG\Sélection\Photos Interventions HD Replasty\HA INJECT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178" t="24184" r="29925" b="30108"/>
          <a:stretch/>
        </p:blipFill>
        <p:spPr bwMode="auto">
          <a:xfrm>
            <a:off x="7446817" y="1975674"/>
            <a:ext cx="1192784"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G:\DPLI_Commun_Helena_Rubinstein_PCI\Service\QD\itvpfulg\PHOTOS DR PFULG\Sélection\Photos Interventions HD Replasty\LAS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284" r="18362"/>
          <a:stretch/>
        </p:blipFill>
        <p:spPr bwMode="auto">
          <a:xfrm>
            <a:off x="5643973" y="1975674"/>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DPLI_Commun_Helena_Rubinstein_PCI\Service\QD\itvpfulg\PHOTOS DR PFULG\Sélection\Photos Interventions HD Replasty\PEE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023" r="4989"/>
          <a:stretch/>
        </p:blipFill>
        <p:spPr bwMode="auto">
          <a:xfrm>
            <a:off x="3813749" y="1970310"/>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G:\DPLI_Commun_Helena_Rubinstein_PCI\Service\QD\itvpfulg\PHOTOS DR PFULG\Sélection\Photos Interventions HD Replasty\MESO.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866" r="11134"/>
          <a:stretch/>
        </p:blipFill>
        <p:spPr bwMode="auto">
          <a:xfrm>
            <a:off x="1918826" y="1970310"/>
            <a:ext cx="1179177" cy="1423245"/>
          </a:xfrm>
          <a:prstGeom prst="rect">
            <a:avLst/>
          </a:prstGeom>
          <a:noFill/>
          <a:extLst>
            <a:ext uri="{909E8E84-426E-40DD-AFC4-6F175D3DCCD1}">
              <a14:hiddenFill xmlns:a14="http://schemas.microsoft.com/office/drawing/2010/main">
                <a:solidFill>
                  <a:srgbClr val="FFFFFF"/>
                </a:solidFill>
              </a14:hiddenFill>
            </a:ext>
          </a:extLst>
        </p:spPr>
      </p:pic>
      <p:sp>
        <p:nvSpPr>
          <p:cNvPr id="73" name="Text Box 7"/>
          <p:cNvSpPr txBox="1">
            <a:spLocks noChangeArrowheads="1"/>
          </p:cNvSpPr>
          <p:nvPr/>
        </p:nvSpPr>
        <p:spPr bwMode="auto">
          <a:xfrm>
            <a:off x="1907704" y="1700808"/>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MESOTHERAPY</a:t>
            </a:r>
          </a:p>
        </p:txBody>
      </p:sp>
      <p:sp>
        <p:nvSpPr>
          <p:cNvPr id="74" name="Rectangle 73"/>
          <p:cNvSpPr/>
          <p:nvPr/>
        </p:nvSpPr>
        <p:spPr>
          <a:xfrm>
            <a:off x="1907704" y="1700809"/>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5" name="Text Box 7"/>
          <p:cNvSpPr txBox="1">
            <a:spLocks noChangeArrowheads="1"/>
          </p:cNvSpPr>
          <p:nvPr/>
        </p:nvSpPr>
        <p:spPr bwMode="auto">
          <a:xfrm>
            <a:off x="3813749" y="170081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PEELING</a:t>
            </a:r>
          </a:p>
        </p:txBody>
      </p:sp>
      <p:sp>
        <p:nvSpPr>
          <p:cNvPr id="76" name="Rectangle 75"/>
          <p:cNvSpPr/>
          <p:nvPr/>
        </p:nvSpPr>
        <p:spPr>
          <a:xfrm>
            <a:off x="3813749" y="170081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7" name="Text Box 7"/>
          <p:cNvSpPr txBox="1">
            <a:spLocks noChangeArrowheads="1"/>
          </p:cNvSpPr>
          <p:nvPr/>
        </p:nvSpPr>
        <p:spPr bwMode="auto">
          <a:xfrm>
            <a:off x="5643974" y="1706171"/>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49263">
              <a:buClr>
                <a:srgbClr val="656364"/>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r>
              <a:rPr lang="fr-FR" sz="1000" b="0" i="0" dirty="0" smtClean="0">
                <a:solidFill>
                  <a:srgbClr val="FFFFFF"/>
                </a:solidFill>
                <a:latin typeface="Century Gothic" pitchFamily="18" charset="0"/>
              </a:rPr>
              <a:t>LASER</a:t>
            </a:r>
          </a:p>
        </p:txBody>
      </p:sp>
      <p:sp>
        <p:nvSpPr>
          <p:cNvPr id="78" name="Rectangle 77"/>
          <p:cNvSpPr/>
          <p:nvPr/>
        </p:nvSpPr>
        <p:spPr>
          <a:xfrm>
            <a:off x="5643974" y="1706172"/>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79" name="Text Box 7"/>
          <p:cNvSpPr txBox="1">
            <a:spLocks noChangeArrowheads="1"/>
          </p:cNvSpPr>
          <p:nvPr/>
        </p:nvSpPr>
        <p:spPr bwMode="auto">
          <a:xfrm>
            <a:off x="7446817" y="170617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INJECTIONS</a:t>
            </a:r>
          </a:p>
        </p:txBody>
      </p:sp>
      <p:sp>
        <p:nvSpPr>
          <p:cNvPr id="80" name="Rectangle 79"/>
          <p:cNvSpPr/>
          <p:nvPr/>
        </p:nvSpPr>
        <p:spPr>
          <a:xfrm>
            <a:off x="7446817" y="170617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Tree>
    <p:extLst>
      <p:ext uri="{BB962C8B-B14F-4D97-AF65-F5344CB8AC3E}">
        <p14:creationId xmlns:p14="http://schemas.microsoft.com/office/powerpoint/2010/main" val="421675935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3000" smtClean="0">
                <a:solidFill>
                  <a:srgbClr val="B5A692"/>
                </a:solidFill>
                <a:latin typeface="Century Gothic" pitchFamily="34" charset="0"/>
                <a:ea typeface="ＭＳ Ｐゴシック" pitchFamily="34" charset="-128"/>
              </a:rPr>
              <a:t>		</a:t>
            </a:r>
            <a:r>
              <a:rPr lang="en-US" sz="2800" smtClean="0">
                <a:solidFill>
                  <a:srgbClr val="B5A692"/>
                </a:solidFill>
                <a:latin typeface="Century Gothic" pitchFamily="34" charset="0"/>
                <a:ea typeface="ＭＳ Ｐゴシック" pitchFamily="34" charset="-128"/>
              </a:rPr>
              <a:t> Re-PLASTY HOOK</a:t>
            </a:r>
            <a:endParaRPr lang="en-US" sz="1050" smtClean="0">
              <a:solidFill>
                <a:srgbClr val="FFFFFF"/>
              </a:solidFill>
              <a:latin typeface="Century Gothic" pitchFamily="34" charset="0"/>
              <a:ea typeface="ＭＳ Ｐゴシック" pitchFamily="34" charset="-128"/>
            </a:endParaRPr>
          </a:p>
        </p:txBody>
      </p:sp>
      <p:sp>
        <p:nvSpPr>
          <p:cNvPr id="3" name="Rectangle 2"/>
          <p:cNvSpPr/>
          <p:nvPr/>
        </p:nvSpPr>
        <p:spPr>
          <a:xfrm>
            <a:off x="1475656" y="6165304"/>
            <a:ext cx="7272808" cy="584776"/>
          </a:xfrm>
          <a:prstGeom prst="rect">
            <a:avLst/>
          </a:prstGeom>
        </p:spPr>
        <p:txBody>
          <a:bodyPr wrap="square">
            <a:spAutoFit/>
          </a:bodyPr>
          <a:lstStyle/>
          <a:p>
            <a:r>
              <a:rPr lang="en-US" sz="1600" dirty="0" smtClean="0">
                <a:solidFill>
                  <a:schemeClr val="bg1"/>
                </a:solidFill>
                <a:latin typeface="Century Gothic" pitchFamily="34" charset="0"/>
              </a:rPr>
              <a:t>“Have you heard about </a:t>
            </a:r>
            <a:r>
              <a:rPr lang="en-US" sz="1600" dirty="0">
                <a:solidFill>
                  <a:schemeClr val="bg1"/>
                </a:solidFill>
                <a:latin typeface="Century Gothic" pitchFamily="34" charset="0"/>
              </a:rPr>
              <a:t>the post</a:t>
            </a:r>
            <a:r>
              <a:rPr lang="en-US" sz="1600" dirty="0" smtClean="0">
                <a:solidFill>
                  <a:schemeClr val="bg1"/>
                </a:solidFill>
                <a:latin typeface="Century Gothic" pitchFamily="34" charset="0"/>
              </a:rPr>
              <a:t>-operative care </a:t>
            </a:r>
            <a:r>
              <a:rPr lang="en-US" sz="1600" dirty="0">
                <a:solidFill>
                  <a:schemeClr val="bg1"/>
                </a:solidFill>
                <a:latin typeface="Century Gothic" pitchFamily="34" charset="0"/>
              </a:rPr>
              <a:t>used after aesthetic medicine </a:t>
            </a:r>
            <a:r>
              <a:rPr lang="en-US" sz="1600" dirty="0" smtClean="0">
                <a:solidFill>
                  <a:schemeClr val="bg1"/>
                </a:solidFill>
                <a:latin typeface="Century Gothic" pitchFamily="34" charset="0"/>
              </a:rPr>
              <a:t>procedures which performs miracles </a:t>
            </a:r>
            <a:r>
              <a:rPr lang="en-US" sz="1600" dirty="0">
                <a:solidFill>
                  <a:schemeClr val="bg1"/>
                </a:solidFill>
                <a:latin typeface="Century Gothic" pitchFamily="34" charset="0"/>
              </a:rPr>
              <a:t>on all </a:t>
            </a:r>
            <a:r>
              <a:rPr lang="en-US" sz="1600" dirty="0" smtClean="0">
                <a:solidFill>
                  <a:schemeClr val="bg1"/>
                </a:solidFill>
                <a:latin typeface="Century Gothic" pitchFamily="34" charset="0"/>
              </a:rPr>
              <a:t>signs of ageing?</a:t>
            </a:r>
            <a:r>
              <a:rPr lang="en-US" sz="1600" dirty="0">
                <a:solidFill>
                  <a:schemeClr val="bg1"/>
                </a:solidFill>
                <a:latin typeface="Century Gothic" pitchFamily="34" charset="0"/>
              </a:rPr>
              <a:t>”</a:t>
            </a:r>
          </a:p>
        </p:txBody>
      </p:sp>
      <p:sp>
        <p:nvSpPr>
          <p:cNvPr id="4" name="Rectangle 3"/>
          <p:cNvSpPr/>
          <p:nvPr/>
        </p:nvSpPr>
        <p:spPr>
          <a:xfrm>
            <a:off x="1782440" y="5292497"/>
            <a:ext cx="6803256" cy="584775"/>
          </a:xfrm>
          <a:prstGeom prst="rect">
            <a:avLst/>
          </a:prstGeom>
        </p:spPr>
        <p:txBody>
          <a:bodyPr wrap="square">
            <a:spAutoFit/>
          </a:bodyPr>
          <a:lstStyle/>
          <a:p>
            <a:r>
              <a:rPr lang="en-US" sz="1600" dirty="0" smtClean="0">
                <a:solidFill>
                  <a:schemeClr val="bg1"/>
                </a:solidFill>
                <a:latin typeface="Century Gothic" pitchFamily="34" charset="0"/>
              </a:rPr>
              <a:t>“Did </a:t>
            </a:r>
            <a:r>
              <a:rPr lang="en-US" sz="1600" dirty="0">
                <a:solidFill>
                  <a:schemeClr val="bg1"/>
                </a:solidFill>
                <a:latin typeface="Century Gothic" pitchFamily="34" charset="0"/>
              </a:rPr>
              <a:t>you know that now you can </a:t>
            </a:r>
            <a:r>
              <a:rPr lang="en-US" sz="1600" dirty="0" smtClean="0">
                <a:solidFill>
                  <a:schemeClr val="bg1"/>
                </a:solidFill>
                <a:latin typeface="Century Gothic" pitchFamily="34" charset="0"/>
              </a:rPr>
              <a:t>achieve the </a:t>
            </a:r>
            <a:r>
              <a:rPr lang="en-US" sz="1600" dirty="0">
                <a:solidFill>
                  <a:schemeClr val="bg1"/>
                </a:solidFill>
                <a:latin typeface="Century Gothic" pitchFamily="34" charset="0"/>
              </a:rPr>
              <a:t>efficacy of one hyaluronic acid injection in a serum?”</a:t>
            </a:r>
          </a:p>
        </p:txBody>
      </p:sp>
      <p:sp>
        <p:nvSpPr>
          <p:cNvPr id="5" name="Rectangle 4"/>
          <p:cNvSpPr/>
          <p:nvPr/>
        </p:nvSpPr>
        <p:spPr>
          <a:xfrm>
            <a:off x="1782440" y="4284385"/>
            <a:ext cx="6803256" cy="584775"/>
          </a:xfrm>
          <a:prstGeom prst="rect">
            <a:avLst/>
          </a:prstGeom>
        </p:spPr>
        <p:txBody>
          <a:bodyPr wrap="square">
            <a:spAutoFit/>
          </a:bodyPr>
          <a:lstStyle/>
          <a:p>
            <a:r>
              <a:rPr lang="en-US" sz="1600" dirty="0" smtClean="0">
                <a:solidFill>
                  <a:srgbClr val="FFFFFF"/>
                </a:solidFill>
                <a:latin typeface="Century Gothic" pitchFamily="34" charset="0"/>
              </a:rPr>
              <a:t>“Did </a:t>
            </a:r>
            <a:r>
              <a:rPr lang="en-US" sz="1600" dirty="0">
                <a:solidFill>
                  <a:srgbClr val="FFFFFF"/>
                </a:solidFill>
                <a:latin typeface="Century Gothic" pitchFamily="34" charset="0"/>
              </a:rPr>
              <a:t>you know that now you can </a:t>
            </a:r>
            <a:r>
              <a:rPr lang="en-US" sz="1600" dirty="0" smtClean="0">
                <a:solidFill>
                  <a:srgbClr val="FFFFFF"/>
                </a:solidFill>
                <a:latin typeface="Century Gothic" pitchFamily="34" charset="0"/>
              </a:rPr>
              <a:t>achieve the </a:t>
            </a:r>
            <a:r>
              <a:rPr lang="en-US" sz="1600" dirty="0">
                <a:solidFill>
                  <a:srgbClr val="FFFFFF"/>
                </a:solidFill>
                <a:latin typeface="Century Gothic" pitchFamily="34" charset="0"/>
              </a:rPr>
              <a:t>efficacy of one laser </a:t>
            </a:r>
            <a:r>
              <a:rPr lang="en-US" sz="1600" dirty="0" smtClean="0">
                <a:solidFill>
                  <a:srgbClr val="FFFFFF"/>
                </a:solidFill>
                <a:latin typeface="Century Gothic" pitchFamily="34" charset="0"/>
              </a:rPr>
              <a:t>session with </a:t>
            </a:r>
            <a:r>
              <a:rPr lang="en-US" sz="1600" dirty="0">
                <a:solidFill>
                  <a:srgbClr val="FFFFFF"/>
                </a:solidFill>
                <a:latin typeface="Century Gothic" pitchFamily="34" charset="0"/>
              </a:rPr>
              <a:t>Re-PLASTY Laserist ?”</a:t>
            </a:r>
          </a:p>
        </p:txBody>
      </p:sp>
      <p:sp>
        <p:nvSpPr>
          <p:cNvPr id="6" name="Rectangle 5"/>
          <p:cNvSpPr/>
          <p:nvPr/>
        </p:nvSpPr>
        <p:spPr>
          <a:xfrm>
            <a:off x="1782440" y="3204265"/>
            <a:ext cx="6803256" cy="584775"/>
          </a:xfrm>
          <a:prstGeom prst="rect">
            <a:avLst/>
          </a:prstGeom>
        </p:spPr>
        <p:txBody>
          <a:bodyPr wrap="square">
            <a:spAutoFit/>
          </a:bodyPr>
          <a:lstStyle/>
          <a:p>
            <a:r>
              <a:rPr lang="en-US" sz="1600" dirty="0" smtClean="0">
                <a:solidFill>
                  <a:schemeClr val="bg1"/>
                </a:solidFill>
                <a:latin typeface="Century Gothic" pitchFamily="34" charset="0"/>
              </a:rPr>
              <a:t>“Did </a:t>
            </a:r>
            <a:r>
              <a:rPr lang="en-US" sz="1600" dirty="0">
                <a:solidFill>
                  <a:schemeClr val="bg1"/>
                </a:solidFill>
                <a:latin typeface="Century Gothic" pitchFamily="34" charset="0"/>
              </a:rPr>
              <a:t>you know that now you can </a:t>
            </a:r>
            <a:r>
              <a:rPr lang="en-US" sz="1600" dirty="0" smtClean="0">
                <a:solidFill>
                  <a:schemeClr val="bg1"/>
                </a:solidFill>
                <a:latin typeface="Century Gothic" pitchFamily="34" charset="0"/>
              </a:rPr>
              <a:t>achieve the </a:t>
            </a:r>
            <a:r>
              <a:rPr lang="en-US" sz="1600" dirty="0">
                <a:solidFill>
                  <a:schemeClr val="bg1"/>
                </a:solidFill>
                <a:latin typeface="Century Gothic" pitchFamily="34" charset="0"/>
              </a:rPr>
              <a:t>efficacy of one Peel </a:t>
            </a:r>
            <a:r>
              <a:rPr lang="en-US" sz="1600" dirty="0" smtClean="0">
                <a:solidFill>
                  <a:schemeClr val="bg1"/>
                </a:solidFill>
                <a:latin typeface="Century Gothic" pitchFamily="34" charset="0"/>
              </a:rPr>
              <a:t>session with </a:t>
            </a:r>
            <a:r>
              <a:rPr lang="en-US" sz="1600" dirty="0">
                <a:solidFill>
                  <a:schemeClr val="bg1"/>
                </a:solidFill>
                <a:latin typeface="Century Gothic" pitchFamily="34" charset="0"/>
              </a:rPr>
              <a:t>Re-PLASTY HD Peel range, in only 15 days of use?”</a:t>
            </a:r>
          </a:p>
        </p:txBody>
      </p:sp>
      <p:sp>
        <p:nvSpPr>
          <p:cNvPr id="7" name="Rectangle 6"/>
          <p:cNvSpPr/>
          <p:nvPr/>
        </p:nvSpPr>
        <p:spPr>
          <a:xfrm>
            <a:off x="1782440" y="2093947"/>
            <a:ext cx="6803256" cy="830997"/>
          </a:xfrm>
          <a:prstGeom prst="rect">
            <a:avLst/>
          </a:prstGeom>
        </p:spPr>
        <p:txBody>
          <a:bodyPr wrap="square">
            <a:spAutoFit/>
          </a:bodyPr>
          <a:lstStyle/>
          <a:p>
            <a:r>
              <a:rPr lang="en-US" sz="1600" dirty="0" smtClean="0">
                <a:solidFill>
                  <a:schemeClr val="bg1"/>
                </a:solidFill>
                <a:latin typeface="Century Gothic" pitchFamily="34" charset="0"/>
              </a:rPr>
              <a:t>“Did </a:t>
            </a:r>
            <a:r>
              <a:rPr lang="en-US" sz="1600" dirty="0">
                <a:solidFill>
                  <a:schemeClr val="bg1"/>
                </a:solidFill>
                <a:latin typeface="Century Gothic" pitchFamily="34" charset="0"/>
              </a:rPr>
              <a:t>you know that now you can </a:t>
            </a:r>
            <a:r>
              <a:rPr lang="en-US" sz="1600" dirty="0" smtClean="0">
                <a:solidFill>
                  <a:schemeClr val="bg1"/>
                </a:solidFill>
                <a:latin typeface="Century Gothic" pitchFamily="34" charset="0"/>
              </a:rPr>
              <a:t>achieve the </a:t>
            </a:r>
            <a:r>
              <a:rPr lang="en-US" sz="1600" dirty="0">
                <a:solidFill>
                  <a:schemeClr val="bg1"/>
                </a:solidFill>
                <a:latin typeface="Century Gothic" pitchFamily="34" charset="0"/>
              </a:rPr>
              <a:t>efficacy of one </a:t>
            </a:r>
            <a:r>
              <a:rPr lang="en-US" sz="1600" dirty="0" err="1">
                <a:solidFill>
                  <a:schemeClr val="bg1"/>
                </a:solidFill>
                <a:latin typeface="Century Gothic" pitchFamily="34" charset="0"/>
              </a:rPr>
              <a:t>Mesolift</a:t>
            </a:r>
            <a:r>
              <a:rPr lang="en-US" sz="1600" dirty="0">
                <a:solidFill>
                  <a:schemeClr val="bg1"/>
                </a:solidFill>
                <a:latin typeface="Century Gothic" pitchFamily="34" charset="0"/>
              </a:rPr>
              <a:t> </a:t>
            </a:r>
            <a:r>
              <a:rPr lang="en-US" sz="1600" dirty="0" smtClean="0">
                <a:solidFill>
                  <a:schemeClr val="bg1"/>
                </a:solidFill>
                <a:latin typeface="Century Gothic" pitchFamily="34" charset="0"/>
              </a:rPr>
              <a:t>session with </a:t>
            </a:r>
            <a:r>
              <a:rPr lang="en-US" sz="1600" dirty="0">
                <a:solidFill>
                  <a:schemeClr val="bg1"/>
                </a:solidFill>
                <a:latin typeface="Century Gothic" pitchFamily="34" charset="0"/>
              </a:rPr>
              <a:t>Re-PLASTY </a:t>
            </a:r>
            <a:r>
              <a:rPr lang="en-US" sz="1600" dirty="0" err="1">
                <a:solidFill>
                  <a:schemeClr val="bg1"/>
                </a:solidFill>
                <a:latin typeface="Century Gothic" pitchFamily="34" charset="0"/>
              </a:rPr>
              <a:t>Mesolift</a:t>
            </a:r>
            <a:r>
              <a:rPr lang="en-US" sz="1600" dirty="0">
                <a:solidFill>
                  <a:schemeClr val="bg1"/>
                </a:solidFill>
                <a:latin typeface="Century Gothic" pitchFamily="34" charset="0"/>
              </a:rPr>
              <a:t> range, in only 15 days of use?”</a:t>
            </a:r>
          </a:p>
        </p:txBody>
      </p:sp>
      <p:pic>
        <p:nvPicPr>
          <p:cNvPr id="8"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746" y="2132856"/>
            <a:ext cx="27833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6016534"/>
            <a:ext cx="1353799" cy="10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792" y="4099384"/>
            <a:ext cx="1141888" cy="91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10" y="2996952"/>
            <a:ext cx="30212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968231" y="5008016"/>
            <a:ext cx="286640" cy="9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72195" y="1196752"/>
            <a:ext cx="8276269" cy="5661248"/>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91680" y="1332057"/>
            <a:ext cx="6351057" cy="584775"/>
          </a:xfrm>
          <a:prstGeom prst="rect">
            <a:avLst/>
          </a:prstGeom>
        </p:spPr>
        <p:txBody>
          <a:bodyPr wrap="square">
            <a:spAutoFit/>
          </a:bodyPr>
          <a:lstStyle/>
          <a:p>
            <a:pPr>
              <a:defRPr/>
            </a:pPr>
            <a:r>
              <a:rPr lang="en-US" sz="1600" dirty="0" smtClean="0">
                <a:solidFill>
                  <a:srgbClr val="FFFFFF"/>
                </a:solidFill>
                <a:latin typeface="Century Gothic" pitchFamily="34" charset="0"/>
                <a:ea typeface="Microsoft YaHei" pitchFamily="34" charset="-122"/>
                <a:cs typeface="Arial" pitchFamily="34" charset="0"/>
              </a:rPr>
              <a:t>“Did you know that now you can achieve the efficacy of aesthetic medicine in a skincare?” </a:t>
            </a:r>
            <a:r>
              <a:rPr lang="en-US" sz="1600" dirty="0" smtClean="0">
                <a:solidFill>
                  <a:schemeClr val="bg1"/>
                </a:solidFill>
                <a:latin typeface="Century Gothic" pitchFamily="34" charset="0"/>
              </a:rPr>
              <a:t> </a:t>
            </a:r>
            <a:endParaRPr lang="en-US" sz="1600" dirty="0">
              <a:solidFill>
                <a:schemeClr val="bg1"/>
              </a:solidFill>
              <a:latin typeface="Century Gothic" pitchFamily="34" charset="0"/>
            </a:endParaRPr>
          </a:p>
        </p:txBody>
      </p:sp>
    </p:spTree>
    <p:extLst>
      <p:ext uri="{BB962C8B-B14F-4D97-AF65-F5344CB8AC3E}">
        <p14:creationId xmlns:p14="http://schemas.microsoft.com/office/powerpoint/2010/main" val="61235733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1251745"/>
            <a:ext cx="9144000" cy="5606256"/>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69635" name="Rectangle 1" hidden="1"/>
          <p:cNvSpPr>
            <a:spLocks noChangeArrowheads="1"/>
          </p:cNvSpPr>
          <p:nvPr/>
        </p:nvSpPr>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u="sng"/>
          </a:p>
        </p:txBody>
      </p:sp>
      <p:sp>
        <p:nvSpPr>
          <p:cNvPr id="69639" name="Rectangle 5"/>
          <p:cNvSpPr>
            <a:spLocks noChangeArrowheads="1"/>
          </p:cNvSpPr>
          <p:nvPr/>
        </p:nvSpPr>
        <p:spPr bwMode="auto">
          <a:xfrm>
            <a:off x="1443038" y="1844675"/>
            <a:ext cx="1544637"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RE-PLASTY</a:t>
            </a:r>
            <a:br>
              <a:rPr lang="en-US" sz="1200">
                <a:solidFill>
                  <a:srgbClr val="FFFFFF"/>
                </a:solidFill>
                <a:latin typeface="Century Gothic" pitchFamily="34" charset="0"/>
                <a:cs typeface="Arial" pitchFamily="34" charset="0"/>
              </a:rPr>
            </a:br>
            <a:r>
              <a:rPr lang="en-US" sz="1200">
                <a:solidFill>
                  <a:srgbClr val="FFFFFF"/>
                </a:solidFill>
                <a:latin typeface="Century Gothic" pitchFamily="34" charset="0"/>
                <a:cs typeface="Arial" pitchFamily="34" charset="0"/>
              </a:rPr>
              <a:t>MESOLIFT</a:t>
            </a:r>
            <a:br>
              <a:rPr lang="en-US" sz="1200">
                <a:solidFill>
                  <a:srgbClr val="FFFFFF"/>
                </a:solidFill>
                <a:latin typeface="Century Gothic" pitchFamily="34" charset="0"/>
                <a:cs typeface="Arial" pitchFamily="34" charset="0"/>
              </a:rPr>
            </a:br>
            <a:r>
              <a:rPr lang="en-US" sz="1200">
                <a:solidFill>
                  <a:srgbClr val="FFFFFF"/>
                </a:solidFill>
                <a:latin typeface="Century Gothic" pitchFamily="34" charset="0"/>
                <a:cs typeface="Arial" pitchFamily="34" charset="0"/>
              </a:rPr>
              <a:t>COSMETIC</a:t>
            </a:r>
          </a:p>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PROTOCOL</a:t>
            </a:r>
          </a:p>
        </p:txBody>
      </p:sp>
      <p:sp>
        <p:nvSpPr>
          <p:cNvPr id="63" name="Text Box 6"/>
          <p:cNvSpPr txBox="1">
            <a:spLocks noChangeArrowheads="1"/>
          </p:cNvSpPr>
          <p:nvPr/>
        </p:nvSpPr>
        <p:spPr bwMode="auto">
          <a:xfrm>
            <a:off x="7313613" y="1628775"/>
            <a:ext cx="1860550"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smtClean="0">
                <a:solidFill>
                  <a:srgbClr val="FFFFFF"/>
                </a:solidFill>
                <a:latin typeface="+mj-lt"/>
                <a:cs typeface="Arial" pitchFamily="34" charset="0"/>
              </a:rPr>
              <a:t>NIGHT CREAM</a:t>
            </a:r>
          </a:p>
        </p:txBody>
      </p:sp>
      <p:sp>
        <p:nvSpPr>
          <p:cNvPr id="64" name="Text Box 7"/>
          <p:cNvSpPr txBox="1">
            <a:spLocks noChangeArrowheads="1"/>
          </p:cNvSpPr>
          <p:nvPr/>
        </p:nvSpPr>
        <p:spPr bwMode="auto">
          <a:xfrm>
            <a:off x="3851920" y="1628775"/>
            <a:ext cx="1860550" cy="399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MESOLIFT                            </a:t>
            </a:r>
          </a:p>
          <a:p>
            <a:pPr algn="ctr" eaLnBrk="1" hangingPunct="1">
              <a:lnSpc>
                <a:spcPct val="80000"/>
              </a:lnSpc>
              <a:spcBef>
                <a:spcPts val="625"/>
              </a:spcBef>
              <a:defRPr/>
            </a:pPr>
            <a:r>
              <a:rPr lang="en-US" sz="900" u="none" dirty="0" smtClean="0">
                <a:solidFill>
                  <a:srgbClr val="FFFFFF"/>
                </a:solidFill>
                <a:latin typeface="+mj-lt"/>
                <a:cs typeface="Arial" pitchFamily="34" charset="0"/>
              </a:rPr>
              <a:t>CREAM</a:t>
            </a:r>
          </a:p>
        </p:txBody>
      </p:sp>
      <p:sp>
        <p:nvSpPr>
          <p:cNvPr id="65" name="Text Box 8"/>
          <p:cNvSpPr txBox="1">
            <a:spLocks noChangeArrowheads="1"/>
          </p:cNvSpPr>
          <p:nvPr/>
        </p:nvSpPr>
        <p:spPr bwMode="auto">
          <a:xfrm>
            <a:off x="5435575" y="2179638"/>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66" name="Text Box 9"/>
          <p:cNvSpPr txBox="1">
            <a:spLocks noChangeArrowheads="1"/>
          </p:cNvSpPr>
          <p:nvPr/>
        </p:nvSpPr>
        <p:spPr bwMode="auto">
          <a:xfrm>
            <a:off x="5435600" y="1628775"/>
            <a:ext cx="2411413"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EYE CONTOUR</a:t>
            </a:r>
          </a:p>
        </p:txBody>
      </p:sp>
      <p:sp>
        <p:nvSpPr>
          <p:cNvPr id="67" name="Rectangle 11"/>
          <p:cNvSpPr>
            <a:spLocks noChangeArrowheads="1"/>
          </p:cNvSpPr>
          <p:nvPr/>
        </p:nvSpPr>
        <p:spPr bwMode="auto">
          <a:xfrm>
            <a:off x="2771775" y="1550988"/>
            <a:ext cx="4364038" cy="1373187"/>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sp>
        <p:nvSpPr>
          <p:cNvPr id="68" name="Rectangle 12"/>
          <p:cNvSpPr>
            <a:spLocks noChangeArrowheads="1"/>
          </p:cNvSpPr>
          <p:nvPr/>
        </p:nvSpPr>
        <p:spPr bwMode="auto">
          <a:xfrm>
            <a:off x="7524750" y="1550988"/>
            <a:ext cx="1484313" cy="1358900"/>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pic>
        <p:nvPicPr>
          <p:cNvPr id="6964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663" y="1844675"/>
            <a:ext cx="233362" cy="1020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7718" y="2139950"/>
            <a:ext cx="668338" cy="733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 name="Text Box 15"/>
          <p:cNvSpPr txBox="1">
            <a:spLocks noChangeArrowheads="1"/>
          </p:cNvSpPr>
          <p:nvPr/>
        </p:nvSpPr>
        <p:spPr bwMode="auto">
          <a:xfrm>
            <a:off x="3562350" y="2179638"/>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72" name="Text Box 16"/>
          <p:cNvSpPr txBox="1">
            <a:spLocks noChangeArrowheads="1"/>
          </p:cNvSpPr>
          <p:nvPr/>
        </p:nvSpPr>
        <p:spPr bwMode="auto">
          <a:xfrm>
            <a:off x="2087563" y="1628775"/>
            <a:ext cx="2411412"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SERUM</a:t>
            </a:r>
          </a:p>
        </p:txBody>
      </p:sp>
      <p:pic>
        <p:nvPicPr>
          <p:cNvPr id="69650"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l="9642" t="15198" r="12172" b="9669"/>
          <a:stretch>
            <a:fillRect/>
          </a:stretch>
        </p:blipFill>
        <p:spPr bwMode="auto">
          <a:xfrm>
            <a:off x="7899400" y="2085975"/>
            <a:ext cx="677863" cy="758825"/>
          </a:xfrm>
          <a:prstGeom prst="rect">
            <a:avLst/>
          </a:prstGeom>
          <a:noFill/>
          <a:ln>
            <a:noFill/>
          </a:ln>
          <a:effectLst/>
          <a:extLst>
            <a:ext uri="{909E8E84-426E-40DD-AFC4-6F175D3DCCD1}">
              <a14:hiddenFill xmlns:a14="http://schemas.microsoft.com/office/drawing/2010/main">
                <a:blipFill dpi="0" rotWithShape="0">
                  <a:blip/>
                  <a:srcRect l="9642" t="15198" r="12172" b="96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51" name="Rectangle 19"/>
          <p:cNvSpPr>
            <a:spLocks noChangeArrowheads="1"/>
          </p:cNvSpPr>
          <p:nvPr/>
        </p:nvSpPr>
        <p:spPr bwMode="auto">
          <a:xfrm>
            <a:off x="1555750" y="3295650"/>
            <a:ext cx="1287463"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Re-PLASTY</a:t>
            </a:r>
            <a:br>
              <a:rPr lang="en-US" sz="1200">
                <a:solidFill>
                  <a:srgbClr val="FFFFFF"/>
                </a:solidFill>
                <a:latin typeface="Century Gothic" pitchFamily="34" charset="0"/>
                <a:cs typeface="Arial" pitchFamily="34" charset="0"/>
              </a:rPr>
            </a:br>
            <a:r>
              <a:rPr lang="en-US" sz="1200">
                <a:solidFill>
                  <a:srgbClr val="FFFFFF"/>
                </a:solidFill>
                <a:latin typeface="Century Gothic" pitchFamily="34" charset="0"/>
                <a:cs typeface="Arial" pitchFamily="34" charset="0"/>
              </a:rPr>
              <a:t>HD PEEL</a:t>
            </a:r>
          </a:p>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PROTOCOL</a:t>
            </a:r>
          </a:p>
        </p:txBody>
      </p:sp>
      <p:sp>
        <p:nvSpPr>
          <p:cNvPr id="75" name="Text Box 20"/>
          <p:cNvSpPr txBox="1">
            <a:spLocks noChangeArrowheads="1"/>
          </p:cNvSpPr>
          <p:nvPr/>
        </p:nvSpPr>
        <p:spPr bwMode="auto">
          <a:xfrm>
            <a:off x="7310438" y="3000375"/>
            <a:ext cx="18605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NIGHT CREAM</a:t>
            </a:r>
          </a:p>
        </p:txBody>
      </p:sp>
      <p:sp>
        <p:nvSpPr>
          <p:cNvPr id="76" name="Rectangle 22"/>
          <p:cNvSpPr>
            <a:spLocks noChangeArrowheads="1"/>
          </p:cNvSpPr>
          <p:nvPr/>
        </p:nvSpPr>
        <p:spPr bwMode="auto">
          <a:xfrm>
            <a:off x="2771775" y="2965450"/>
            <a:ext cx="4364038" cy="1184275"/>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sp>
        <p:nvSpPr>
          <p:cNvPr id="77" name="Rectangle 23"/>
          <p:cNvSpPr>
            <a:spLocks noChangeArrowheads="1"/>
          </p:cNvSpPr>
          <p:nvPr/>
        </p:nvSpPr>
        <p:spPr bwMode="auto">
          <a:xfrm>
            <a:off x="7524750" y="2965450"/>
            <a:ext cx="1481138" cy="1184275"/>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sp>
        <p:nvSpPr>
          <p:cNvPr id="78" name="Text Box 24"/>
          <p:cNvSpPr txBox="1">
            <a:spLocks noChangeArrowheads="1"/>
          </p:cNvSpPr>
          <p:nvPr/>
        </p:nvSpPr>
        <p:spPr bwMode="auto">
          <a:xfrm>
            <a:off x="3559175" y="3460750"/>
            <a:ext cx="9366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79" name="Text Box 25"/>
          <p:cNvSpPr txBox="1">
            <a:spLocks noChangeArrowheads="1"/>
          </p:cNvSpPr>
          <p:nvPr/>
        </p:nvSpPr>
        <p:spPr bwMode="auto">
          <a:xfrm>
            <a:off x="2084388" y="3000375"/>
            <a:ext cx="241141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SERUM</a:t>
            </a:r>
          </a:p>
        </p:txBody>
      </p:sp>
      <p:pic>
        <p:nvPicPr>
          <p:cNvPr id="69657"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l="9642" t="15198" r="12172" b="9669"/>
          <a:stretch>
            <a:fillRect/>
          </a:stretch>
        </p:blipFill>
        <p:spPr bwMode="auto">
          <a:xfrm>
            <a:off x="7899400" y="3376613"/>
            <a:ext cx="684213" cy="766762"/>
          </a:xfrm>
          <a:prstGeom prst="rect">
            <a:avLst/>
          </a:prstGeom>
          <a:noFill/>
          <a:ln>
            <a:noFill/>
          </a:ln>
          <a:effectLst/>
          <a:extLst>
            <a:ext uri="{909E8E84-426E-40DD-AFC4-6F175D3DCCD1}">
              <a14:hiddenFill xmlns:a14="http://schemas.microsoft.com/office/drawing/2010/main">
                <a:blipFill dpi="0" rotWithShape="0">
                  <a:blip/>
                  <a:srcRect l="9642" t="15198" r="12172" b="96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58" name="Rectangle 27"/>
          <p:cNvSpPr>
            <a:spLocks noChangeArrowheads="1"/>
          </p:cNvSpPr>
          <p:nvPr/>
        </p:nvSpPr>
        <p:spPr bwMode="auto">
          <a:xfrm>
            <a:off x="1560513" y="4519613"/>
            <a:ext cx="12827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Re-PLASTY</a:t>
            </a:r>
            <a:br>
              <a:rPr lang="en-US" sz="1200">
                <a:solidFill>
                  <a:srgbClr val="FFFFFF"/>
                </a:solidFill>
                <a:latin typeface="Century Gothic" pitchFamily="34" charset="0"/>
                <a:cs typeface="Arial" pitchFamily="34" charset="0"/>
              </a:rPr>
            </a:br>
            <a:r>
              <a:rPr lang="en-US" sz="1200">
                <a:solidFill>
                  <a:srgbClr val="FFFFFF"/>
                </a:solidFill>
                <a:latin typeface="Century Gothic" pitchFamily="34" charset="0"/>
                <a:cs typeface="Arial" pitchFamily="34" charset="0"/>
              </a:rPr>
              <a:t>LASERIST</a:t>
            </a:r>
          </a:p>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latin typeface="Century Gothic" pitchFamily="34" charset="0"/>
                <a:cs typeface="Arial" pitchFamily="34" charset="0"/>
              </a:rPr>
              <a:t>PROTOCOL</a:t>
            </a:r>
          </a:p>
        </p:txBody>
      </p:sp>
      <p:sp>
        <p:nvSpPr>
          <p:cNvPr id="82" name="Text Box 28"/>
          <p:cNvSpPr txBox="1">
            <a:spLocks noChangeArrowheads="1"/>
          </p:cNvSpPr>
          <p:nvPr/>
        </p:nvSpPr>
        <p:spPr bwMode="auto">
          <a:xfrm>
            <a:off x="7307263" y="4368800"/>
            <a:ext cx="18605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NIGHT CREAM</a:t>
            </a:r>
          </a:p>
        </p:txBody>
      </p:sp>
      <p:sp>
        <p:nvSpPr>
          <p:cNvPr id="83" name="Text Box 29"/>
          <p:cNvSpPr txBox="1">
            <a:spLocks noChangeArrowheads="1"/>
          </p:cNvSpPr>
          <p:nvPr/>
        </p:nvSpPr>
        <p:spPr bwMode="auto">
          <a:xfrm>
            <a:off x="3923928" y="4281177"/>
            <a:ext cx="1765101" cy="731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CREAM SELECTED ACCORDING TO CUSTOMER NEEDS</a:t>
            </a:r>
            <a:br>
              <a:rPr lang="en-US" sz="900" u="none" dirty="0" smtClean="0">
                <a:solidFill>
                  <a:srgbClr val="FFFFFF"/>
                </a:solidFill>
                <a:latin typeface="+mj-lt"/>
                <a:cs typeface="Arial" pitchFamily="34" charset="0"/>
              </a:rPr>
            </a:br>
            <a:r>
              <a:rPr lang="en-US" sz="900" u="none" dirty="0" smtClean="0">
                <a:solidFill>
                  <a:srgbClr val="FFFFFF"/>
                </a:solidFill>
                <a:latin typeface="+mj-lt"/>
                <a:cs typeface="Arial" pitchFamily="34" charset="0"/>
              </a:rPr>
              <a:t>SPF 15 OR 10</a:t>
            </a:r>
          </a:p>
          <a:p>
            <a:pPr algn="ctr" eaLnBrk="1" hangingPunct="1">
              <a:lnSpc>
                <a:spcPct val="80000"/>
              </a:lnSpc>
              <a:spcBef>
                <a:spcPts val="625"/>
              </a:spcBef>
              <a:defRPr/>
            </a:pPr>
            <a:endParaRPr lang="en-US" sz="900" u="none" dirty="0" smtClean="0">
              <a:solidFill>
                <a:srgbClr val="FFFFFF"/>
              </a:solidFill>
              <a:latin typeface="+mj-lt"/>
              <a:cs typeface="Arial" pitchFamily="34" charset="0"/>
            </a:endParaRPr>
          </a:p>
        </p:txBody>
      </p:sp>
      <p:sp>
        <p:nvSpPr>
          <p:cNvPr id="84" name="Text Box 30"/>
          <p:cNvSpPr txBox="1">
            <a:spLocks noChangeArrowheads="1"/>
          </p:cNvSpPr>
          <p:nvPr/>
        </p:nvSpPr>
        <p:spPr bwMode="auto">
          <a:xfrm>
            <a:off x="4860032" y="4843463"/>
            <a:ext cx="936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85" name="Text Box 31"/>
          <p:cNvSpPr txBox="1">
            <a:spLocks noChangeArrowheads="1"/>
          </p:cNvSpPr>
          <p:nvPr/>
        </p:nvSpPr>
        <p:spPr bwMode="auto">
          <a:xfrm>
            <a:off x="6084168" y="4330873"/>
            <a:ext cx="1373187"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SPOT                 CORRECTION</a:t>
            </a:r>
          </a:p>
        </p:txBody>
      </p:sp>
      <p:sp>
        <p:nvSpPr>
          <p:cNvPr id="86" name="Rectangle 33"/>
          <p:cNvSpPr>
            <a:spLocks noChangeArrowheads="1"/>
          </p:cNvSpPr>
          <p:nvPr/>
        </p:nvSpPr>
        <p:spPr bwMode="auto">
          <a:xfrm>
            <a:off x="2771775" y="4208463"/>
            <a:ext cx="4364038" cy="1308100"/>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sp>
        <p:nvSpPr>
          <p:cNvPr id="87" name="Rectangle 34"/>
          <p:cNvSpPr>
            <a:spLocks noChangeArrowheads="1"/>
          </p:cNvSpPr>
          <p:nvPr/>
        </p:nvSpPr>
        <p:spPr bwMode="auto">
          <a:xfrm>
            <a:off x="7512050" y="4208463"/>
            <a:ext cx="1477963" cy="1308100"/>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pic>
        <p:nvPicPr>
          <p:cNvPr id="69666" name="Picture 36"/>
          <p:cNvPicPr>
            <a:picLocks noChangeAspect="1" noChangeArrowheads="1"/>
          </p:cNvPicPr>
          <p:nvPr/>
        </p:nvPicPr>
        <p:blipFill>
          <a:blip r:embed="rId7" cstate="print">
            <a:extLst>
              <a:ext uri="{28A0092B-C50C-407E-A947-70E740481C1C}">
                <a14:useLocalDpi xmlns:a14="http://schemas.microsoft.com/office/drawing/2010/main" val="0"/>
              </a:ext>
            </a:extLst>
          </a:blip>
          <a:srcRect l="26375" t="5701" r="21428"/>
          <a:stretch>
            <a:fillRect/>
          </a:stretch>
        </p:blipFill>
        <p:spPr bwMode="auto">
          <a:xfrm>
            <a:off x="6739731" y="4581525"/>
            <a:ext cx="136525" cy="865188"/>
          </a:xfrm>
          <a:prstGeom prst="rect">
            <a:avLst/>
          </a:prstGeom>
          <a:noFill/>
          <a:ln>
            <a:noFill/>
          </a:ln>
          <a:effectLst/>
          <a:extLst>
            <a:ext uri="{909E8E84-426E-40DD-AFC4-6F175D3DCCD1}">
              <a14:hiddenFill xmlns:a14="http://schemas.microsoft.com/office/drawing/2010/main">
                <a:blipFill dpi="0" rotWithShape="0">
                  <a:blip/>
                  <a:srcRect l="26375" t="5701" r="2142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7"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984" y="4745038"/>
            <a:ext cx="681038" cy="74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38"/>
          <p:cNvSpPr txBox="1">
            <a:spLocks noChangeArrowheads="1"/>
          </p:cNvSpPr>
          <p:nvPr/>
        </p:nvSpPr>
        <p:spPr bwMode="auto">
          <a:xfrm>
            <a:off x="3556000" y="4843463"/>
            <a:ext cx="936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92" name="Text Box 39"/>
          <p:cNvSpPr txBox="1">
            <a:spLocks noChangeArrowheads="1"/>
          </p:cNvSpPr>
          <p:nvPr/>
        </p:nvSpPr>
        <p:spPr bwMode="auto">
          <a:xfrm>
            <a:off x="2081213" y="4370388"/>
            <a:ext cx="241141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SERUM</a:t>
            </a:r>
          </a:p>
        </p:txBody>
      </p:sp>
      <p:pic>
        <p:nvPicPr>
          <p:cNvPr id="69670" name="Picture 40"/>
          <p:cNvPicPr>
            <a:picLocks noChangeAspect="1" noChangeArrowheads="1"/>
          </p:cNvPicPr>
          <p:nvPr/>
        </p:nvPicPr>
        <p:blipFill>
          <a:blip r:embed="rId9" cstate="print">
            <a:extLst>
              <a:ext uri="{28A0092B-C50C-407E-A947-70E740481C1C}">
                <a14:useLocalDpi xmlns:a14="http://schemas.microsoft.com/office/drawing/2010/main" val="0"/>
              </a:ext>
            </a:extLst>
          </a:blip>
          <a:srcRect l="9642" t="15198" r="12172" b="9669"/>
          <a:stretch>
            <a:fillRect/>
          </a:stretch>
        </p:blipFill>
        <p:spPr bwMode="auto">
          <a:xfrm>
            <a:off x="7899400" y="4672013"/>
            <a:ext cx="690563" cy="773112"/>
          </a:xfrm>
          <a:prstGeom prst="rect">
            <a:avLst/>
          </a:prstGeom>
          <a:noFill/>
          <a:ln>
            <a:noFill/>
          </a:ln>
          <a:effectLst/>
          <a:extLst>
            <a:ext uri="{909E8E84-426E-40DD-AFC4-6F175D3DCCD1}">
              <a14:hiddenFill xmlns:a14="http://schemas.microsoft.com/office/drawing/2010/main">
                <a:blipFill dpi="0" rotWithShape="0">
                  <a:blip/>
                  <a:srcRect l="9642" t="15198" r="12172" b="96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 name="Text Box 41"/>
          <p:cNvSpPr txBox="1">
            <a:spLocks noChangeArrowheads="1"/>
          </p:cNvSpPr>
          <p:nvPr/>
        </p:nvSpPr>
        <p:spPr bwMode="auto">
          <a:xfrm>
            <a:off x="3863578" y="3000375"/>
            <a:ext cx="1860550" cy="399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HD PEEL</a:t>
            </a:r>
          </a:p>
          <a:p>
            <a:pPr algn="ctr" eaLnBrk="1" hangingPunct="1">
              <a:lnSpc>
                <a:spcPct val="80000"/>
              </a:lnSpc>
              <a:spcBef>
                <a:spcPts val="625"/>
              </a:spcBef>
              <a:defRPr/>
            </a:pPr>
            <a:r>
              <a:rPr lang="en-US" sz="900" u="none" dirty="0" smtClean="0">
                <a:solidFill>
                  <a:srgbClr val="FFFFFF"/>
                </a:solidFill>
                <a:latin typeface="+mj-lt"/>
                <a:cs typeface="Arial" pitchFamily="34" charset="0"/>
              </a:rPr>
              <a:t>CREAM</a:t>
            </a:r>
          </a:p>
        </p:txBody>
      </p:sp>
      <p:sp>
        <p:nvSpPr>
          <p:cNvPr id="95" name="Text Box 42"/>
          <p:cNvSpPr txBox="1">
            <a:spLocks noChangeArrowheads="1"/>
          </p:cNvSpPr>
          <p:nvPr/>
        </p:nvSpPr>
        <p:spPr bwMode="auto">
          <a:xfrm>
            <a:off x="4860032" y="3460750"/>
            <a:ext cx="9366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96" name="Text Box 43"/>
          <p:cNvSpPr txBox="1">
            <a:spLocks noChangeArrowheads="1"/>
          </p:cNvSpPr>
          <p:nvPr/>
        </p:nvSpPr>
        <p:spPr bwMode="auto">
          <a:xfrm>
            <a:off x="6300192" y="3001119"/>
            <a:ext cx="1115046" cy="211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smtClean="0">
                <a:solidFill>
                  <a:srgbClr val="FFFFFF"/>
                </a:solidFill>
                <a:latin typeface="+mj-lt"/>
                <a:cs typeface="Arial" pitchFamily="34" charset="0"/>
              </a:rPr>
              <a:t>MASK</a:t>
            </a:r>
          </a:p>
        </p:txBody>
      </p:sp>
      <p:pic>
        <p:nvPicPr>
          <p:cNvPr id="69674" name="Picture 45"/>
          <p:cNvPicPr>
            <a:picLocks noChangeAspect="1" noChangeArrowheads="1"/>
          </p:cNvPicPr>
          <p:nvPr/>
        </p:nvPicPr>
        <p:blipFill>
          <a:blip r:embed="rId10" cstate="print">
            <a:extLst>
              <a:ext uri="{28A0092B-C50C-407E-A947-70E740481C1C}">
                <a14:useLocalDpi xmlns:a14="http://schemas.microsoft.com/office/drawing/2010/main" val="0"/>
              </a:ext>
            </a:extLst>
          </a:blip>
          <a:srcRect l="19737" t="11238" r="17558" b="14603"/>
          <a:stretch>
            <a:fillRect/>
          </a:stretch>
        </p:blipFill>
        <p:spPr bwMode="auto">
          <a:xfrm>
            <a:off x="6598567" y="3136900"/>
            <a:ext cx="493713" cy="966788"/>
          </a:xfrm>
          <a:prstGeom prst="rect">
            <a:avLst/>
          </a:prstGeom>
          <a:noFill/>
          <a:ln>
            <a:noFill/>
          </a:ln>
          <a:effectLst/>
          <a:extLst>
            <a:ext uri="{909E8E84-426E-40DD-AFC4-6F175D3DCCD1}">
              <a14:hiddenFill xmlns:a14="http://schemas.microsoft.com/office/drawing/2010/main">
                <a:blipFill dpi="0" rotWithShape="0">
                  <a:blip/>
                  <a:srcRect l="19737" t="11238" r="17558" b="146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75" name="Rectangle 27"/>
          <p:cNvSpPr>
            <a:spLocks noChangeArrowheads="1"/>
          </p:cNvSpPr>
          <p:nvPr/>
        </p:nvSpPr>
        <p:spPr bwMode="auto">
          <a:xfrm>
            <a:off x="1604963" y="5773738"/>
            <a:ext cx="123825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a:solidFill>
                  <a:srgbClr val="FFFFFF"/>
                </a:solidFill>
                <a:latin typeface="Century Gothic" pitchFamily="34" charset="0"/>
                <a:cs typeface="Arial" pitchFamily="34" charset="0"/>
              </a:rPr>
              <a:t>Re-PLASTY</a:t>
            </a:r>
            <a:br>
              <a:rPr lang="en-US" sz="1200" dirty="0">
                <a:solidFill>
                  <a:srgbClr val="FFFFFF"/>
                </a:solidFill>
                <a:latin typeface="Century Gothic" pitchFamily="34" charset="0"/>
                <a:cs typeface="Arial" pitchFamily="34" charset="0"/>
              </a:rPr>
            </a:br>
            <a:r>
              <a:rPr lang="en-US" sz="1200" dirty="0">
                <a:solidFill>
                  <a:srgbClr val="FFFFFF"/>
                </a:solidFill>
                <a:latin typeface="Century Gothic" pitchFamily="34" charset="0"/>
                <a:cs typeface="Arial" pitchFamily="34" charset="0"/>
              </a:rPr>
              <a:t>PRO FILLER</a:t>
            </a:r>
          </a:p>
          <a:p>
            <a:pPr algn="ctr">
              <a:lnSpc>
                <a:spcPct val="90000"/>
              </a:lnSpc>
              <a:spcBef>
                <a:spcPts val="3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dirty="0">
                <a:solidFill>
                  <a:srgbClr val="FFFFFF"/>
                </a:solidFill>
                <a:latin typeface="Century Gothic" pitchFamily="34" charset="0"/>
                <a:cs typeface="Arial" pitchFamily="34" charset="0"/>
              </a:rPr>
              <a:t>PROTOCOL</a:t>
            </a:r>
          </a:p>
        </p:txBody>
      </p:sp>
      <p:sp>
        <p:nvSpPr>
          <p:cNvPr id="100" name="Text Box 28"/>
          <p:cNvSpPr txBox="1">
            <a:spLocks noChangeArrowheads="1"/>
          </p:cNvSpPr>
          <p:nvPr/>
        </p:nvSpPr>
        <p:spPr bwMode="auto">
          <a:xfrm>
            <a:off x="7315200" y="5614988"/>
            <a:ext cx="1860550"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NIGHT CREAM</a:t>
            </a:r>
          </a:p>
        </p:txBody>
      </p:sp>
      <p:sp>
        <p:nvSpPr>
          <p:cNvPr id="101" name="Text Box 29"/>
          <p:cNvSpPr txBox="1">
            <a:spLocks noChangeArrowheads="1"/>
          </p:cNvSpPr>
          <p:nvPr/>
        </p:nvSpPr>
        <p:spPr bwMode="auto">
          <a:xfrm>
            <a:off x="3859213" y="5592763"/>
            <a:ext cx="2330450"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CREAM SELECTED ACCORDING TO CUSTOMER NEEDS</a:t>
            </a:r>
            <a:br>
              <a:rPr lang="en-US" sz="900" u="none" dirty="0" smtClean="0">
                <a:solidFill>
                  <a:srgbClr val="FFFFFF"/>
                </a:solidFill>
                <a:latin typeface="+mj-lt"/>
                <a:cs typeface="Arial" pitchFamily="34" charset="0"/>
              </a:rPr>
            </a:br>
            <a:r>
              <a:rPr lang="en-US" sz="900" u="none" dirty="0" smtClean="0">
                <a:solidFill>
                  <a:srgbClr val="FFFFFF"/>
                </a:solidFill>
                <a:latin typeface="+mj-lt"/>
                <a:cs typeface="Arial" pitchFamily="34" charset="0"/>
              </a:rPr>
              <a:t>SPF 15 OR 10</a:t>
            </a:r>
          </a:p>
          <a:p>
            <a:pPr algn="ctr" eaLnBrk="1" hangingPunct="1">
              <a:lnSpc>
                <a:spcPct val="80000"/>
              </a:lnSpc>
              <a:spcBef>
                <a:spcPts val="625"/>
              </a:spcBef>
              <a:defRPr/>
            </a:pPr>
            <a:endParaRPr lang="en-US" sz="900" u="none" dirty="0" smtClean="0">
              <a:solidFill>
                <a:srgbClr val="FFFFFF"/>
              </a:solidFill>
              <a:latin typeface="+mj-lt"/>
              <a:cs typeface="Arial" pitchFamily="34" charset="0"/>
            </a:endParaRPr>
          </a:p>
        </p:txBody>
      </p:sp>
      <p:sp>
        <p:nvSpPr>
          <p:cNvPr id="102" name="Rectangle 33"/>
          <p:cNvSpPr>
            <a:spLocks noChangeArrowheads="1"/>
          </p:cNvSpPr>
          <p:nvPr/>
        </p:nvSpPr>
        <p:spPr bwMode="auto">
          <a:xfrm>
            <a:off x="2771775" y="5589588"/>
            <a:ext cx="4364038" cy="1214437"/>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sp>
        <p:nvSpPr>
          <p:cNvPr id="103" name="Rectangle 34"/>
          <p:cNvSpPr>
            <a:spLocks noChangeArrowheads="1"/>
          </p:cNvSpPr>
          <p:nvPr/>
        </p:nvSpPr>
        <p:spPr bwMode="auto">
          <a:xfrm>
            <a:off x="7524750" y="5592763"/>
            <a:ext cx="1485900" cy="1211262"/>
          </a:xfrm>
          <a:prstGeom prst="rect">
            <a:avLst/>
          </a:prstGeom>
          <a:noFill/>
          <a:ln w="93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u="sng">
              <a:latin typeface="+mj-lt"/>
            </a:endParaRPr>
          </a:p>
        </p:txBody>
      </p:sp>
      <p:pic>
        <p:nvPicPr>
          <p:cNvPr id="69680"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3125" y="6065838"/>
            <a:ext cx="681038" cy="74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 name="Text Box 38"/>
          <p:cNvSpPr txBox="1">
            <a:spLocks noChangeArrowheads="1"/>
          </p:cNvSpPr>
          <p:nvPr/>
        </p:nvSpPr>
        <p:spPr bwMode="auto">
          <a:xfrm>
            <a:off x="3563938" y="6070600"/>
            <a:ext cx="9366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06" name="Text Box 39"/>
          <p:cNvSpPr txBox="1">
            <a:spLocks noChangeArrowheads="1"/>
          </p:cNvSpPr>
          <p:nvPr/>
        </p:nvSpPr>
        <p:spPr bwMode="auto">
          <a:xfrm>
            <a:off x="2089150" y="5589588"/>
            <a:ext cx="2411413"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smtClean="0">
                <a:solidFill>
                  <a:srgbClr val="FFFFFF"/>
                </a:solidFill>
                <a:latin typeface="+mj-lt"/>
                <a:cs typeface="Arial" pitchFamily="34" charset="0"/>
              </a:rPr>
              <a:t>SERUM</a:t>
            </a:r>
          </a:p>
        </p:txBody>
      </p:sp>
      <p:pic>
        <p:nvPicPr>
          <p:cNvPr id="69683" name="Picture 40"/>
          <p:cNvPicPr>
            <a:picLocks noChangeAspect="1" noChangeArrowheads="1"/>
          </p:cNvPicPr>
          <p:nvPr/>
        </p:nvPicPr>
        <p:blipFill>
          <a:blip r:embed="rId9" cstate="print">
            <a:extLst>
              <a:ext uri="{28A0092B-C50C-407E-A947-70E740481C1C}">
                <a14:useLocalDpi xmlns:a14="http://schemas.microsoft.com/office/drawing/2010/main" val="0"/>
              </a:ext>
            </a:extLst>
          </a:blip>
          <a:srcRect l="9642" t="15198" r="12172" b="9669"/>
          <a:stretch>
            <a:fillRect/>
          </a:stretch>
        </p:blipFill>
        <p:spPr bwMode="auto">
          <a:xfrm>
            <a:off x="7899400" y="6002338"/>
            <a:ext cx="690563" cy="773112"/>
          </a:xfrm>
          <a:prstGeom prst="rect">
            <a:avLst/>
          </a:prstGeom>
          <a:noFill/>
          <a:ln>
            <a:noFill/>
          </a:ln>
          <a:effectLst/>
          <a:extLst>
            <a:ext uri="{909E8E84-426E-40DD-AFC4-6F175D3DCCD1}">
              <a14:hiddenFill xmlns:a14="http://schemas.microsoft.com/office/drawing/2010/main">
                <a:blipFill dpi="0" rotWithShape="0">
                  <a:blip/>
                  <a:srcRect l="9642" t="15198" r="12172" b="96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 name="Text Box 9"/>
          <p:cNvSpPr txBox="1">
            <a:spLocks noChangeArrowheads="1"/>
          </p:cNvSpPr>
          <p:nvPr/>
        </p:nvSpPr>
        <p:spPr bwMode="auto">
          <a:xfrm>
            <a:off x="5508625" y="5614988"/>
            <a:ext cx="2411413"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EYE CONTOUR</a:t>
            </a:r>
          </a:p>
        </p:txBody>
      </p:sp>
      <p:pic>
        <p:nvPicPr>
          <p:cNvPr id="6968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5778500"/>
            <a:ext cx="233363" cy="1020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 name="Text Box 6"/>
          <p:cNvSpPr txBox="1">
            <a:spLocks noChangeArrowheads="1"/>
          </p:cNvSpPr>
          <p:nvPr/>
        </p:nvSpPr>
        <p:spPr bwMode="auto">
          <a:xfrm>
            <a:off x="67434" y="1543027"/>
            <a:ext cx="369332" cy="138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a:spAutoFit/>
          </a:bodyPr>
          <a:lstStyle/>
          <a:p>
            <a:pPr algn="ctr">
              <a:spcBef>
                <a:spcPct val="50000"/>
              </a:spcBef>
              <a:defRPr/>
            </a:pPr>
            <a:r>
              <a:rPr lang="fr-FR" sz="1200" b="1" dirty="0">
                <a:solidFill>
                  <a:srgbClr val="B5A692"/>
                </a:solidFill>
                <a:latin typeface="+mj-lt"/>
                <a:ea typeface="ＭＳ Ｐゴシック" pitchFamily="34" charset="-128"/>
              </a:rPr>
              <a:t>MESOLIFT</a:t>
            </a:r>
          </a:p>
        </p:txBody>
      </p:sp>
      <p:sp>
        <p:nvSpPr>
          <p:cNvPr id="112" name="Text Box 6"/>
          <p:cNvSpPr txBox="1">
            <a:spLocks noChangeArrowheads="1"/>
          </p:cNvSpPr>
          <p:nvPr/>
        </p:nvSpPr>
        <p:spPr bwMode="auto">
          <a:xfrm>
            <a:off x="51573" y="3068960"/>
            <a:ext cx="36933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a:spAutoFit/>
          </a:bodyPr>
          <a:lstStyle/>
          <a:p>
            <a:pPr algn="ctr">
              <a:spcBef>
                <a:spcPct val="50000"/>
              </a:spcBef>
              <a:defRPr/>
            </a:pPr>
            <a:r>
              <a:rPr lang="fr-FR" sz="1200" b="1" dirty="0">
                <a:solidFill>
                  <a:srgbClr val="B5A692"/>
                </a:solidFill>
                <a:latin typeface="+mj-lt"/>
                <a:ea typeface="ＭＳ Ｐゴシック" pitchFamily="34" charset="-128"/>
              </a:rPr>
              <a:t>PEELING</a:t>
            </a:r>
          </a:p>
        </p:txBody>
      </p:sp>
      <p:sp>
        <p:nvSpPr>
          <p:cNvPr id="113" name="Text Box 6"/>
          <p:cNvSpPr txBox="1">
            <a:spLocks noChangeArrowheads="1"/>
          </p:cNvSpPr>
          <p:nvPr/>
        </p:nvSpPr>
        <p:spPr bwMode="auto">
          <a:xfrm>
            <a:off x="67434" y="4365104"/>
            <a:ext cx="369332" cy="78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a:spAutoFit/>
          </a:bodyPr>
          <a:lstStyle/>
          <a:p>
            <a:pPr algn="ctr">
              <a:spcBef>
                <a:spcPct val="50000"/>
              </a:spcBef>
              <a:defRPr/>
            </a:pPr>
            <a:r>
              <a:rPr lang="fr-FR" sz="1200" b="1" dirty="0">
                <a:solidFill>
                  <a:srgbClr val="B5A692"/>
                </a:solidFill>
                <a:latin typeface="+mj-lt"/>
                <a:ea typeface="ＭＳ Ｐゴシック" pitchFamily="34" charset="-128"/>
              </a:rPr>
              <a:t>LASER</a:t>
            </a:r>
          </a:p>
        </p:txBody>
      </p:sp>
      <p:sp>
        <p:nvSpPr>
          <p:cNvPr id="114" name="Text Box 6"/>
          <p:cNvSpPr txBox="1">
            <a:spLocks noChangeArrowheads="1"/>
          </p:cNvSpPr>
          <p:nvPr/>
        </p:nvSpPr>
        <p:spPr bwMode="auto">
          <a:xfrm>
            <a:off x="-36512" y="5363244"/>
            <a:ext cx="553998" cy="143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a:spAutoFit/>
          </a:bodyPr>
          <a:lstStyle/>
          <a:p>
            <a:pPr algn="ctr">
              <a:spcBef>
                <a:spcPct val="50000"/>
              </a:spcBef>
              <a:defRPr/>
            </a:pPr>
            <a:r>
              <a:rPr lang="fr-FR" sz="1200" b="1" dirty="0">
                <a:solidFill>
                  <a:srgbClr val="B5A692"/>
                </a:solidFill>
                <a:latin typeface="+mj-lt"/>
                <a:ea typeface="ＭＳ Ｐゴシック" pitchFamily="34" charset="-128"/>
              </a:rPr>
              <a:t>HYALURONICACID INJECTIONS</a:t>
            </a:r>
          </a:p>
        </p:txBody>
      </p:sp>
      <p:sp>
        <p:nvSpPr>
          <p:cNvPr id="115" name="Text Box 8"/>
          <p:cNvSpPr txBox="1">
            <a:spLocks noChangeArrowheads="1"/>
          </p:cNvSpPr>
          <p:nvPr/>
        </p:nvSpPr>
        <p:spPr bwMode="auto">
          <a:xfrm>
            <a:off x="6875463" y="2179638"/>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16" name="Text Box 8"/>
          <p:cNvSpPr txBox="1">
            <a:spLocks noChangeArrowheads="1"/>
          </p:cNvSpPr>
          <p:nvPr/>
        </p:nvSpPr>
        <p:spPr bwMode="auto">
          <a:xfrm>
            <a:off x="6875463" y="4703763"/>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17" name="Text Box 8"/>
          <p:cNvSpPr txBox="1">
            <a:spLocks noChangeArrowheads="1"/>
          </p:cNvSpPr>
          <p:nvPr/>
        </p:nvSpPr>
        <p:spPr bwMode="auto">
          <a:xfrm>
            <a:off x="6875463" y="3460750"/>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18" name="Text Box 30"/>
          <p:cNvSpPr txBox="1">
            <a:spLocks noChangeArrowheads="1"/>
          </p:cNvSpPr>
          <p:nvPr/>
        </p:nvSpPr>
        <p:spPr bwMode="auto">
          <a:xfrm>
            <a:off x="5435600" y="6070600"/>
            <a:ext cx="9366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19" name="Text Box 8"/>
          <p:cNvSpPr txBox="1">
            <a:spLocks noChangeArrowheads="1"/>
          </p:cNvSpPr>
          <p:nvPr/>
        </p:nvSpPr>
        <p:spPr bwMode="auto">
          <a:xfrm>
            <a:off x="6875463" y="6061075"/>
            <a:ext cx="9366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69696" name="Rectangle 5"/>
          <p:cNvSpPr>
            <a:spLocks noChangeArrowheads="1"/>
          </p:cNvSpPr>
          <p:nvPr/>
        </p:nvSpPr>
        <p:spPr bwMode="auto">
          <a:xfrm>
            <a:off x="179512" y="2046288"/>
            <a:ext cx="1544638" cy="408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spcBef>
                <a:spcPct val="50000"/>
              </a:spcBef>
            </a:pPr>
            <a:r>
              <a:rPr lang="fr-FR" sz="1000" b="1" dirty="0">
                <a:solidFill>
                  <a:srgbClr val="B5A692"/>
                </a:solidFill>
                <a:latin typeface="Century Gothic" pitchFamily="34" charset="0"/>
                <a:ea typeface="MS PGothic" pitchFamily="34" charset="-128"/>
              </a:rPr>
              <a:t>DULLNESS</a:t>
            </a:r>
            <a:br>
              <a:rPr lang="fr-FR" sz="1000" b="1" dirty="0">
                <a:solidFill>
                  <a:srgbClr val="B5A692"/>
                </a:solidFill>
                <a:latin typeface="Century Gothic" pitchFamily="34" charset="0"/>
                <a:ea typeface="MS PGothic" pitchFamily="34" charset="-128"/>
              </a:rPr>
            </a:br>
            <a:r>
              <a:rPr lang="fr-FR" sz="1000" b="1" dirty="0">
                <a:solidFill>
                  <a:srgbClr val="B5A692"/>
                </a:solidFill>
                <a:latin typeface="Century Gothic" pitchFamily="34" charset="0"/>
                <a:ea typeface="MS PGothic" pitchFamily="34" charset="-128"/>
              </a:rPr>
              <a:t>SAGGING</a:t>
            </a:r>
          </a:p>
        </p:txBody>
      </p:sp>
      <p:sp>
        <p:nvSpPr>
          <p:cNvPr id="69697" name="Rectangle 5"/>
          <p:cNvSpPr>
            <a:spLocks noChangeArrowheads="1"/>
          </p:cNvSpPr>
          <p:nvPr/>
        </p:nvSpPr>
        <p:spPr bwMode="auto">
          <a:xfrm>
            <a:off x="251520" y="3365500"/>
            <a:ext cx="1544637" cy="408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spcBef>
                <a:spcPct val="50000"/>
              </a:spcBef>
            </a:pPr>
            <a:r>
              <a:rPr lang="fr-FR" sz="1000" b="1" dirty="0">
                <a:solidFill>
                  <a:srgbClr val="B5A692"/>
                </a:solidFill>
                <a:latin typeface="Century Gothic" pitchFamily="34" charset="0"/>
                <a:ea typeface="MS PGothic" pitchFamily="34" charset="-128"/>
              </a:rPr>
              <a:t>ROUGHNESS</a:t>
            </a:r>
            <a:br>
              <a:rPr lang="fr-FR" sz="1000" b="1" dirty="0">
                <a:solidFill>
                  <a:srgbClr val="B5A692"/>
                </a:solidFill>
                <a:latin typeface="Century Gothic" pitchFamily="34" charset="0"/>
                <a:ea typeface="MS PGothic" pitchFamily="34" charset="-128"/>
              </a:rPr>
            </a:br>
            <a:r>
              <a:rPr lang="fr-FR" sz="1000" b="1" dirty="0">
                <a:solidFill>
                  <a:srgbClr val="B5A692"/>
                </a:solidFill>
                <a:latin typeface="Century Gothic" pitchFamily="34" charset="0"/>
                <a:ea typeface="MS PGothic" pitchFamily="34" charset="-128"/>
              </a:rPr>
              <a:t>FINES LINES</a:t>
            </a:r>
          </a:p>
        </p:txBody>
      </p:sp>
      <p:sp>
        <p:nvSpPr>
          <p:cNvPr id="69698" name="Rectangle 5"/>
          <p:cNvSpPr>
            <a:spLocks noChangeArrowheads="1"/>
          </p:cNvSpPr>
          <p:nvPr/>
        </p:nvSpPr>
        <p:spPr bwMode="auto">
          <a:xfrm>
            <a:off x="251520" y="4581525"/>
            <a:ext cx="1544637" cy="408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spcBef>
                <a:spcPct val="50000"/>
              </a:spcBef>
            </a:pPr>
            <a:r>
              <a:rPr lang="fr-FR" sz="1000" b="1" dirty="0">
                <a:solidFill>
                  <a:srgbClr val="B5A692"/>
                </a:solidFill>
                <a:latin typeface="Century Gothic" pitchFamily="34" charset="0"/>
                <a:ea typeface="MS PGothic" pitchFamily="34" charset="-128"/>
              </a:rPr>
              <a:t>DARK SPOTS</a:t>
            </a:r>
            <a:br>
              <a:rPr lang="fr-FR" sz="1000" b="1" dirty="0">
                <a:solidFill>
                  <a:srgbClr val="B5A692"/>
                </a:solidFill>
                <a:latin typeface="Century Gothic" pitchFamily="34" charset="0"/>
                <a:ea typeface="MS PGothic" pitchFamily="34" charset="-128"/>
              </a:rPr>
            </a:br>
            <a:r>
              <a:rPr lang="fr-FR" sz="1000" b="1" dirty="0" smtClean="0">
                <a:solidFill>
                  <a:srgbClr val="B5A692"/>
                </a:solidFill>
                <a:latin typeface="Century Gothic" pitchFamily="34" charset="0"/>
                <a:ea typeface="MS PGothic" pitchFamily="34" charset="-128"/>
              </a:rPr>
              <a:t>DISCHROMIA</a:t>
            </a:r>
            <a:endParaRPr lang="fr-FR" sz="1000" b="1" dirty="0">
              <a:solidFill>
                <a:srgbClr val="B5A692"/>
              </a:solidFill>
              <a:latin typeface="Century Gothic" pitchFamily="34" charset="0"/>
              <a:ea typeface="MS PGothic" pitchFamily="34" charset="-128"/>
            </a:endParaRPr>
          </a:p>
        </p:txBody>
      </p:sp>
      <p:sp>
        <p:nvSpPr>
          <p:cNvPr id="69699" name="Rectangle 5"/>
          <p:cNvSpPr>
            <a:spLocks noChangeArrowheads="1"/>
          </p:cNvSpPr>
          <p:nvPr/>
        </p:nvSpPr>
        <p:spPr bwMode="auto">
          <a:xfrm>
            <a:off x="291059" y="5816600"/>
            <a:ext cx="1544637" cy="562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p>
            <a:pPr algn="ctr">
              <a:spcBef>
                <a:spcPct val="50000"/>
              </a:spcBef>
            </a:pPr>
            <a:r>
              <a:rPr lang="fr-FR" sz="1000" b="1" dirty="0">
                <a:solidFill>
                  <a:srgbClr val="B5A692"/>
                </a:solidFill>
                <a:latin typeface="Century Gothic" pitchFamily="34" charset="0"/>
                <a:ea typeface="MS PGothic" pitchFamily="34" charset="-128"/>
              </a:rPr>
              <a:t>DEEP WRINKLES</a:t>
            </a:r>
            <a:br>
              <a:rPr lang="fr-FR" sz="1000" b="1" dirty="0">
                <a:solidFill>
                  <a:srgbClr val="B5A692"/>
                </a:solidFill>
                <a:latin typeface="Century Gothic" pitchFamily="34" charset="0"/>
                <a:ea typeface="MS PGothic" pitchFamily="34" charset="-128"/>
              </a:rPr>
            </a:br>
            <a:r>
              <a:rPr lang="fr-FR" sz="1000" b="1" dirty="0">
                <a:solidFill>
                  <a:srgbClr val="B5A692"/>
                </a:solidFill>
                <a:latin typeface="Century Gothic" pitchFamily="34" charset="0"/>
                <a:ea typeface="MS PGothic" pitchFamily="34" charset="-128"/>
              </a:rPr>
              <a:t>LOSS OF VOLUME &amp; ELASTICITY</a:t>
            </a:r>
          </a:p>
        </p:txBody>
      </p:sp>
      <p:sp>
        <p:nvSpPr>
          <p:cNvPr id="124" name="Rectangle 123"/>
          <p:cNvSpPr/>
          <p:nvPr/>
        </p:nvSpPr>
        <p:spPr>
          <a:xfrm>
            <a:off x="436766" y="1903413"/>
            <a:ext cx="1123747" cy="661987"/>
          </a:xfrm>
          <a:prstGeom prst="rect">
            <a:avLst/>
          </a:prstGeom>
          <a:noFill/>
          <a:ln>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5" name="Rectangle 124"/>
          <p:cNvSpPr/>
          <p:nvPr/>
        </p:nvSpPr>
        <p:spPr>
          <a:xfrm>
            <a:off x="436766" y="3270250"/>
            <a:ext cx="1123747" cy="663575"/>
          </a:xfrm>
          <a:prstGeom prst="rect">
            <a:avLst/>
          </a:prstGeom>
          <a:noFill/>
          <a:ln>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6" name="Rectangle 125"/>
          <p:cNvSpPr/>
          <p:nvPr/>
        </p:nvSpPr>
        <p:spPr>
          <a:xfrm>
            <a:off x="436766" y="4460875"/>
            <a:ext cx="1123747" cy="661988"/>
          </a:xfrm>
          <a:prstGeom prst="rect">
            <a:avLst/>
          </a:prstGeom>
          <a:noFill/>
          <a:ln>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7" name="Rectangle 126"/>
          <p:cNvSpPr/>
          <p:nvPr/>
        </p:nvSpPr>
        <p:spPr>
          <a:xfrm>
            <a:off x="436766" y="5768975"/>
            <a:ext cx="1123747" cy="663575"/>
          </a:xfrm>
          <a:prstGeom prst="rect">
            <a:avLst/>
          </a:prstGeom>
          <a:noFill/>
          <a:ln>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8" name="AutoShape 4"/>
          <p:cNvSpPr>
            <a:spLocks noChangeArrowheads="1"/>
          </p:cNvSpPr>
          <p:nvPr/>
        </p:nvSpPr>
        <p:spPr bwMode="auto">
          <a:xfrm rot="5400000">
            <a:off x="1304925" y="2133601"/>
            <a:ext cx="674687" cy="188912"/>
          </a:xfrm>
          <a:prstGeom prst="triangle">
            <a:avLst>
              <a:gd name="adj" fmla="val 50000"/>
            </a:avLst>
          </a:prstGeom>
          <a:noFill/>
          <a:ln w="9360">
            <a:solidFill>
              <a:srgbClr val="B5A69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fr-FR" u="sng">
              <a:latin typeface="+mj-lt"/>
            </a:endParaRPr>
          </a:p>
        </p:txBody>
      </p:sp>
      <p:sp>
        <p:nvSpPr>
          <p:cNvPr id="129" name="AutoShape 4"/>
          <p:cNvSpPr>
            <a:spLocks noChangeArrowheads="1"/>
          </p:cNvSpPr>
          <p:nvPr/>
        </p:nvSpPr>
        <p:spPr bwMode="auto">
          <a:xfrm rot="5400000">
            <a:off x="1316038" y="3514725"/>
            <a:ext cx="663575" cy="174625"/>
          </a:xfrm>
          <a:prstGeom prst="triangle">
            <a:avLst>
              <a:gd name="adj" fmla="val 50000"/>
            </a:avLst>
          </a:prstGeom>
          <a:noFill/>
          <a:ln w="9360">
            <a:solidFill>
              <a:srgbClr val="B5A69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fr-FR" u="sng">
              <a:latin typeface="+mj-lt"/>
            </a:endParaRPr>
          </a:p>
        </p:txBody>
      </p:sp>
      <p:sp>
        <p:nvSpPr>
          <p:cNvPr id="130" name="AutoShape 4"/>
          <p:cNvSpPr>
            <a:spLocks noChangeArrowheads="1"/>
          </p:cNvSpPr>
          <p:nvPr/>
        </p:nvSpPr>
        <p:spPr bwMode="auto">
          <a:xfrm rot="5400000">
            <a:off x="1307306" y="4696619"/>
            <a:ext cx="674688" cy="177800"/>
          </a:xfrm>
          <a:prstGeom prst="triangle">
            <a:avLst>
              <a:gd name="adj" fmla="val 50000"/>
            </a:avLst>
          </a:prstGeom>
          <a:noFill/>
          <a:ln w="9360">
            <a:solidFill>
              <a:srgbClr val="B5A69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fr-FR" u="sng" dirty="0">
              <a:latin typeface="+mj-lt"/>
            </a:endParaRPr>
          </a:p>
        </p:txBody>
      </p:sp>
      <p:sp>
        <p:nvSpPr>
          <p:cNvPr id="131" name="AutoShape 4"/>
          <p:cNvSpPr>
            <a:spLocks noChangeArrowheads="1"/>
          </p:cNvSpPr>
          <p:nvPr/>
        </p:nvSpPr>
        <p:spPr bwMode="auto">
          <a:xfrm rot="5400000">
            <a:off x="1310481" y="6006307"/>
            <a:ext cx="676275" cy="176212"/>
          </a:xfrm>
          <a:prstGeom prst="triangle">
            <a:avLst>
              <a:gd name="adj" fmla="val 50000"/>
            </a:avLst>
          </a:prstGeom>
          <a:noFill/>
          <a:ln w="9360">
            <a:solidFill>
              <a:srgbClr val="B5A69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fr-FR" u="sng" dirty="0">
              <a:latin typeface="+mj-lt"/>
            </a:endParaRPr>
          </a:p>
        </p:txBody>
      </p:sp>
      <p:sp>
        <p:nvSpPr>
          <p:cNvPr id="132" name="Text Box 6"/>
          <p:cNvSpPr txBox="1">
            <a:spLocks noChangeArrowheads="1"/>
          </p:cNvSpPr>
          <p:nvPr/>
        </p:nvSpPr>
        <p:spPr bwMode="auto">
          <a:xfrm>
            <a:off x="3873103" y="1124744"/>
            <a:ext cx="18510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1600" b="1" dirty="0">
                <a:solidFill>
                  <a:srgbClr val="B5A692"/>
                </a:solidFill>
                <a:latin typeface="Century Gothic" pitchFamily="34" charset="0"/>
                <a:ea typeface="ＭＳ Ｐゴシック" pitchFamily="34" charset="-128"/>
              </a:rPr>
              <a:t>CORRECT:                    </a:t>
            </a:r>
            <a:r>
              <a:rPr lang="en-US" sz="800" b="1" dirty="0">
                <a:solidFill>
                  <a:srgbClr val="B5A692"/>
                </a:solidFill>
                <a:latin typeface="Century Gothic" pitchFamily="34" charset="0"/>
                <a:ea typeface="ＭＳ Ｐゴシック" pitchFamily="34" charset="-128"/>
              </a:rPr>
              <a:t>Treat the skin</a:t>
            </a:r>
          </a:p>
        </p:txBody>
      </p:sp>
      <p:sp>
        <p:nvSpPr>
          <p:cNvPr id="133" name="Text Box 6"/>
          <p:cNvSpPr txBox="1">
            <a:spLocks noChangeArrowheads="1"/>
          </p:cNvSpPr>
          <p:nvPr/>
        </p:nvSpPr>
        <p:spPr bwMode="auto">
          <a:xfrm>
            <a:off x="7164388" y="1012825"/>
            <a:ext cx="2282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1600" b="1" dirty="0">
                <a:solidFill>
                  <a:srgbClr val="B5A692"/>
                </a:solidFill>
                <a:latin typeface="Century Gothic" pitchFamily="34" charset="0"/>
                <a:ea typeface="ＭＳ Ｐゴシック" pitchFamily="34" charset="-128"/>
              </a:rPr>
              <a:t>REPAIR:                        </a:t>
            </a:r>
            <a:r>
              <a:rPr lang="en-US" sz="800" b="1" dirty="0">
                <a:solidFill>
                  <a:srgbClr val="B5A692"/>
                </a:solidFill>
                <a:latin typeface="Century Gothic" pitchFamily="34" charset="0"/>
                <a:ea typeface="ＭＳ Ｐゴシック" pitchFamily="34" charset="-128"/>
              </a:rPr>
              <a:t>Calm and correct                                             all </a:t>
            </a:r>
            <a:r>
              <a:rPr lang="en-US" sz="800" b="1" dirty="0" smtClean="0">
                <a:solidFill>
                  <a:srgbClr val="B5A692"/>
                </a:solidFill>
                <a:latin typeface="Century Gothic" pitchFamily="34" charset="0"/>
                <a:ea typeface="ＭＳ Ｐゴシック" pitchFamily="34" charset="-128"/>
              </a:rPr>
              <a:t>signs of ageing during </a:t>
            </a:r>
            <a:r>
              <a:rPr lang="en-US" sz="800" b="1" dirty="0">
                <a:solidFill>
                  <a:srgbClr val="B5A692"/>
                </a:solidFill>
                <a:latin typeface="Century Gothic" pitchFamily="34" charset="0"/>
                <a:ea typeface="ＭＳ Ｐゴシック" pitchFamily="34" charset="-128"/>
              </a:rPr>
              <a:t>the night</a:t>
            </a:r>
          </a:p>
        </p:txBody>
      </p:sp>
      <p:sp>
        <p:nvSpPr>
          <p:cNvPr id="134" name="Text Box 6"/>
          <p:cNvSpPr txBox="1">
            <a:spLocks noChangeArrowheads="1"/>
          </p:cNvSpPr>
          <p:nvPr/>
        </p:nvSpPr>
        <p:spPr bwMode="auto">
          <a:xfrm>
            <a:off x="323850" y="1135063"/>
            <a:ext cx="156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fr-FR" sz="1400" b="1" dirty="0">
                <a:latin typeface="+mj-lt"/>
                <a:ea typeface="ＭＳ Ｐゴシック" pitchFamily="34" charset="-128"/>
              </a:rPr>
              <a:t>CONCERNS</a:t>
            </a:r>
          </a:p>
        </p:txBody>
      </p:sp>
      <p:sp>
        <p:nvSpPr>
          <p:cNvPr id="69711" name="Rectangle 140"/>
          <p:cNvSpPr>
            <a:spLocks noChangeArrowheads="1"/>
          </p:cNvSpPr>
          <p:nvPr/>
        </p:nvSpPr>
        <p:spPr bwMode="auto">
          <a:xfrm>
            <a:off x="3403600" y="2616200"/>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r>
              <a:rPr lang="fr-FR" sz="1400">
                <a:solidFill>
                  <a:srgbClr val="A28F76"/>
                </a:solidFill>
                <a:latin typeface="Times New Roman" pitchFamily="18" charset="0"/>
                <a:cs typeface="Times New Roman" pitchFamily="18" charset="0"/>
                <a:sym typeface="Wingdings 2" pitchFamily="18" charset="2"/>
              </a:rPr>
              <a:t></a:t>
            </a:r>
          </a:p>
        </p:txBody>
      </p:sp>
      <p:sp>
        <p:nvSpPr>
          <p:cNvPr id="69712" name="Rectangle 140"/>
          <p:cNvSpPr>
            <a:spLocks noChangeArrowheads="1"/>
          </p:cNvSpPr>
          <p:nvPr/>
        </p:nvSpPr>
        <p:spPr bwMode="auto">
          <a:xfrm>
            <a:off x="8532813" y="2616200"/>
            <a:ext cx="311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2" pitchFamily="18" charset="2"/>
              </a:rPr>
              <a:t></a:t>
            </a:r>
          </a:p>
        </p:txBody>
      </p:sp>
      <p:sp>
        <p:nvSpPr>
          <p:cNvPr id="69713" name="Rectangle 140"/>
          <p:cNvSpPr>
            <a:spLocks noChangeArrowheads="1"/>
          </p:cNvSpPr>
          <p:nvPr/>
        </p:nvSpPr>
        <p:spPr bwMode="auto">
          <a:xfrm>
            <a:off x="5004048" y="2616200"/>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endParaRPr lang="fr-FR" sz="1400" dirty="0">
              <a:solidFill>
                <a:srgbClr val="A28F76"/>
              </a:solidFill>
              <a:latin typeface="Times New Roman" pitchFamily="18" charset="0"/>
              <a:cs typeface="Times New Roman" pitchFamily="18" charset="0"/>
              <a:sym typeface="Wingdings 2" pitchFamily="18" charset="2"/>
            </a:endParaRPr>
          </a:p>
        </p:txBody>
      </p:sp>
      <p:sp>
        <p:nvSpPr>
          <p:cNvPr id="69714" name="Rectangle 140"/>
          <p:cNvSpPr>
            <a:spLocks noChangeArrowheads="1"/>
          </p:cNvSpPr>
          <p:nvPr/>
        </p:nvSpPr>
        <p:spPr bwMode="auto">
          <a:xfrm>
            <a:off x="6689725" y="2616200"/>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r>
              <a:rPr lang="fr-FR" sz="1400">
                <a:solidFill>
                  <a:srgbClr val="A28F76"/>
                </a:solidFill>
                <a:latin typeface="Times New Roman" pitchFamily="18" charset="0"/>
                <a:cs typeface="Times New Roman" pitchFamily="18" charset="0"/>
                <a:sym typeface="Wingdings 2" pitchFamily="18" charset="2"/>
              </a:rPr>
              <a:t></a:t>
            </a:r>
          </a:p>
        </p:txBody>
      </p:sp>
      <p:sp>
        <p:nvSpPr>
          <p:cNvPr id="69715" name="Rectangle 140"/>
          <p:cNvSpPr>
            <a:spLocks noChangeArrowheads="1"/>
          </p:cNvSpPr>
          <p:nvPr/>
        </p:nvSpPr>
        <p:spPr bwMode="auto">
          <a:xfrm>
            <a:off x="8532813" y="3860800"/>
            <a:ext cx="311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2" pitchFamily="18" charset="2"/>
              </a:rPr>
              <a:t></a:t>
            </a:r>
          </a:p>
        </p:txBody>
      </p:sp>
      <p:sp>
        <p:nvSpPr>
          <p:cNvPr id="69716" name="Rectangle 140"/>
          <p:cNvSpPr>
            <a:spLocks noChangeArrowheads="1"/>
          </p:cNvSpPr>
          <p:nvPr/>
        </p:nvSpPr>
        <p:spPr bwMode="auto">
          <a:xfrm>
            <a:off x="8532813" y="5229225"/>
            <a:ext cx="311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2" pitchFamily="18" charset="2"/>
              </a:rPr>
              <a:t></a:t>
            </a:r>
          </a:p>
        </p:txBody>
      </p:sp>
      <p:sp>
        <p:nvSpPr>
          <p:cNvPr id="69717" name="Rectangle 140"/>
          <p:cNvSpPr>
            <a:spLocks noChangeArrowheads="1"/>
          </p:cNvSpPr>
          <p:nvPr/>
        </p:nvSpPr>
        <p:spPr bwMode="auto">
          <a:xfrm>
            <a:off x="8532813" y="6524625"/>
            <a:ext cx="311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2" pitchFamily="18" charset="2"/>
              </a:rPr>
              <a:t></a:t>
            </a:r>
          </a:p>
        </p:txBody>
      </p:sp>
      <p:sp>
        <p:nvSpPr>
          <p:cNvPr id="69718" name="Rectangle 140"/>
          <p:cNvSpPr>
            <a:spLocks noChangeArrowheads="1"/>
          </p:cNvSpPr>
          <p:nvPr/>
        </p:nvSpPr>
        <p:spPr bwMode="auto">
          <a:xfrm>
            <a:off x="5004048" y="3860800"/>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endParaRPr lang="fr-FR" sz="1400" dirty="0">
              <a:solidFill>
                <a:srgbClr val="A28F76"/>
              </a:solidFill>
              <a:latin typeface="Times New Roman" pitchFamily="18" charset="0"/>
              <a:cs typeface="Times New Roman" pitchFamily="18" charset="0"/>
              <a:sym typeface="Wingdings 2" pitchFamily="18" charset="2"/>
            </a:endParaRPr>
          </a:p>
        </p:txBody>
      </p:sp>
      <p:sp>
        <p:nvSpPr>
          <p:cNvPr id="69719" name="Rectangle 140"/>
          <p:cNvSpPr>
            <a:spLocks noChangeArrowheads="1"/>
          </p:cNvSpPr>
          <p:nvPr/>
        </p:nvSpPr>
        <p:spPr bwMode="auto">
          <a:xfrm>
            <a:off x="5004048" y="5229225"/>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endParaRPr lang="fr-FR" sz="1400" dirty="0">
              <a:solidFill>
                <a:srgbClr val="A28F76"/>
              </a:solidFill>
              <a:latin typeface="Times New Roman" pitchFamily="18" charset="0"/>
              <a:cs typeface="Times New Roman" pitchFamily="18" charset="0"/>
              <a:sym typeface="Wingdings 2" pitchFamily="18" charset="2"/>
            </a:endParaRPr>
          </a:p>
        </p:txBody>
      </p:sp>
      <p:sp>
        <p:nvSpPr>
          <p:cNvPr id="69720" name="Rectangle 140"/>
          <p:cNvSpPr>
            <a:spLocks noChangeArrowheads="1"/>
          </p:cNvSpPr>
          <p:nvPr/>
        </p:nvSpPr>
        <p:spPr bwMode="auto">
          <a:xfrm>
            <a:off x="5338763" y="6524625"/>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endParaRPr lang="fr-FR" sz="1400">
              <a:solidFill>
                <a:srgbClr val="A28F76"/>
              </a:solidFill>
              <a:latin typeface="Times New Roman" pitchFamily="18" charset="0"/>
              <a:cs typeface="Times New Roman" pitchFamily="18" charset="0"/>
              <a:sym typeface="Wingdings 2" pitchFamily="18" charset="2"/>
            </a:endParaRPr>
          </a:p>
        </p:txBody>
      </p:sp>
      <p:sp>
        <p:nvSpPr>
          <p:cNvPr id="69721" name="Rectangle 140"/>
          <p:cNvSpPr>
            <a:spLocks noChangeArrowheads="1"/>
          </p:cNvSpPr>
          <p:nvPr/>
        </p:nvSpPr>
        <p:spPr bwMode="auto">
          <a:xfrm>
            <a:off x="3403600" y="3860800"/>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2" pitchFamily="18" charset="2"/>
              </a:rPr>
              <a:t></a:t>
            </a:r>
          </a:p>
        </p:txBody>
      </p:sp>
      <p:sp>
        <p:nvSpPr>
          <p:cNvPr id="69722" name="Rectangle 140"/>
          <p:cNvSpPr>
            <a:spLocks noChangeArrowheads="1"/>
          </p:cNvSpPr>
          <p:nvPr/>
        </p:nvSpPr>
        <p:spPr bwMode="auto">
          <a:xfrm>
            <a:off x="3475038" y="5229225"/>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r>
              <a:rPr lang="fr-FR" sz="1400">
                <a:solidFill>
                  <a:srgbClr val="A28F76"/>
                </a:solidFill>
                <a:latin typeface="Times New Roman" pitchFamily="18" charset="0"/>
                <a:cs typeface="Times New Roman" pitchFamily="18" charset="0"/>
                <a:sym typeface="Wingdings 2" pitchFamily="18" charset="2"/>
              </a:rPr>
              <a:t></a:t>
            </a:r>
          </a:p>
        </p:txBody>
      </p:sp>
      <p:sp>
        <p:nvSpPr>
          <p:cNvPr id="69723" name="Rectangle 140"/>
          <p:cNvSpPr>
            <a:spLocks noChangeArrowheads="1"/>
          </p:cNvSpPr>
          <p:nvPr/>
        </p:nvSpPr>
        <p:spPr bwMode="auto">
          <a:xfrm>
            <a:off x="3330575" y="6524625"/>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r>
              <a:rPr lang="fr-FR" sz="1400">
                <a:solidFill>
                  <a:srgbClr val="A28F76"/>
                </a:solidFill>
                <a:latin typeface="Times New Roman" pitchFamily="18" charset="0"/>
                <a:cs typeface="Times New Roman" pitchFamily="18" charset="0"/>
                <a:sym typeface="Wingdings 2" pitchFamily="18" charset="2"/>
              </a:rPr>
              <a:t></a:t>
            </a:r>
          </a:p>
        </p:txBody>
      </p:sp>
      <p:sp>
        <p:nvSpPr>
          <p:cNvPr id="69724" name="Rectangle 140"/>
          <p:cNvSpPr>
            <a:spLocks noChangeArrowheads="1"/>
          </p:cNvSpPr>
          <p:nvPr/>
        </p:nvSpPr>
        <p:spPr bwMode="auto">
          <a:xfrm>
            <a:off x="6850533" y="5229225"/>
            <a:ext cx="38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endParaRPr lang="fr-FR" sz="1400" dirty="0">
              <a:solidFill>
                <a:srgbClr val="A28F76"/>
              </a:solidFill>
              <a:latin typeface="Times New Roman" pitchFamily="18" charset="0"/>
              <a:cs typeface="Times New Roman" pitchFamily="18" charset="0"/>
              <a:sym typeface="Wingdings 2" pitchFamily="18" charset="2"/>
            </a:endParaRPr>
          </a:p>
        </p:txBody>
      </p:sp>
      <p:sp>
        <p:nvSpPr>
          <p:cNvPr id="69725" name="Rectangle 140"/>
          <p:cNvSpPr>
            <a:spLocks noChangeArrowheads="1"/>
          </p:cNvSpPr>
          <p:nvPr/>
        </p:nvSpPr>
        <p:spPr bwMode="auto">
          <a:xfrm>
            <a:off x="6715125" y="6524625"/>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a:solidFill>
                  <a:srgbClr val="A28F76"/>
                </a:solidFill>
                <a:latin typeface="Times New Roman" pitchFamily="18" charset="0"/>
                <a:cs typeface="Times New Roman" pitchFamily="18" charset="0"/>
                <a:sym typeface="Wingdings" pitchFamily="2" charset="2"/>
              </a:rPr>
              <a:t></a:t>
            </a:r>
            <a:r>
              <a:rPr lang="fr-FR" sz="1400">
                <a:solidFill>
                  <a:srgbClr val="A28F76"/>
                </a:solidFill>
                <a:latin typeface="Times New Roman" pitchFamily="18" charset="0"/>
                <a:cs typeface="Times New Roman" pitchFamily="18" charset="0"/>
                <a:sym typeface="Wingdings 2" pitchFamily="18" charset="2"/>
              </a:rPr>
              <a:t></a:t>
            </a:r>
          </a:p>
        </p:txBody>
      </p:sp>
      <p:pic>
        <p:nvPicPr>
          <p:cNvPr id="69726" name="Picture 22" descr="PRODIGY_REPLAST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7984" y="3338513"/>
            <a:ext cx="6810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 Box 9"/>
          <p:cNvSpPr txBox="1">
            <a:spLocks noChangeArrowheads="1"/>
          </p:cNvSpPr>
          <p:nvPr/>
        </p:nvSpPr>
        <p:spPr bwMode="auto">
          <a:xfrm>
            <a:off x="5220072" y="3000375"/>
            <a:ext cx="1390651" cy="212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EYE CONTOUR</a:t>
            </a:r>
          </a:p>
        </p:txBody>
      </p:sp>
      <p:pic>
        <p:nvPicPr>
          <p:cNvPr id="98"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6136" y="3213100"/>
            <a:ext cx="213979" cy="935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 name="Rectangle 140"/>
          <p:cNvSpPr>
            <a:spLocks noChangeArrowheads="1"/>
          </p:cNvSpPr>
          <p:nvPr/>
        </p:nvSpPr>
        <p:spPr bwMode="auto">
          <a:xfrm>
            <a:off x="5940152" y="3879057"/>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r>
              <a:rPr lang="fr-FR" sz="1400" dirty="0">
                <a:solidFill>
                  <a:srgbClr val="A28F76"/>
                </a:solidFill>
                <a:latin typeface="Times New Roman" pitchFamily="18" charset="0"/>
                <a:cs typeface="Times New Roman" pitchFamily="18" charset="0"/>
                <a:sym typeface="Wingdings 2" pitchFamily="18" charset="2"/>
              </a:rPr>
              <a:t></a:t>
            </a:r>
          </a:p>
        </p:txBody>
      </p:sp>
      <p:sp>
        <p:nvSpPr>
          <p:cNvPr id="104" name="Text Box 42"/>
          <p:cNvSpPr txBox="1">
            <a:spLocks noChangeArrowheads="1"/>
          </p:cNvSpPr>
          <p:nvPr/>
        </p:nvSpPr>
        <p:spPr bwMode="auto">
          <a:xfrm>
            <a:off x="5940152" y="3486968"/>
            <a:ext cx="9366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07" name="Text Box 30"/>
          <p:cNvSpPr txBox="1">
            <a:spLocks noChangeArrowheads="1"/>
          </p:cNvSpPr>
          <p:nvPr/>
        </p:nvSpPr>
        <p:spPr bwMode="auto">
          <a:xfrm>
            <a:off x="6083647" y="4843463"/>
            <a:ext cx="936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1750"/>
              </a:spcBef>
              <a:defRPr/>
            </a:pPr>
            <a:r>
              <a:rPr lang="en-US" sz="2800" u="none" dirty="0" smtClean="0">
                <a:solidFill>
                  <a:srgbClr val="FFFFFF"/>
                </a:solidFill>
                <a:latin typeface="+mj-lt"/>
                <a:cs typeface="Arial" pitchFamily="34" charset="0"/>
              </a:rPr>
              <a:t>+</a:t>
            </a:r>
          </a:p>
        </p:txBody>
      </p:sp>
      <p:sp>
        <p:nvSpPr>
          <p:cNvPr id="108" name="Text Box 9"/>
          <p:cNvSpPr txBox="1">
            <a:spLocks noChangeArrowheads="1"/>
          </p:cNvSpPr>
          <p:nvPr/>
        </p:nvSpPr>
        <p:spPr bwMode="auto">
          <a:xfrm>
            <a:off x="5220072" y="4330575"/>
            <a:ext cx="1390651" cy="212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u="sng">
                <a:solidFill>
                  <a:schemeClr val="bg1"/>
                </a:solidFill>
                <a:latin typeface="Arial" pitchFamily="34" charset="0"/>
                <a:ea typeface="Microsoft YaHei" pitchFamily="34" charset="-122"/>
              </a:defRPr>
            </a:lvl9pPr>
          </a:lstStyle>
          <a:p>
            <a:pPr algn="ctr" eaLnBrk="1" hangingPunct="1">
              <a:lnSpc>
                <a:spcPct val="80000"/>
              </a:lnSpc>
              <a:spcBef>
                <a:spcPts val="625"/>
              </a:spcBef>
              <a:defRPr/>
            </a:pPr>
            <a:r>
              <a:rPr lang="en-US" sz="900" u="none" dirty="0" smtClean="0">
                <a:solidFill>
                  <a:srgbClr val="FFFFFF"/>
                </a:solidFill>
                <a:latin typeface="+mj-lt"/>
                <a:cs typeface="Arial" pitchFamily="34" charset="0"/>
              </a:rPr>
              <a:t>EYE CONTOUR</a:t>
            </a:r>
          </a:p>
        </p:txBody>
      </p:sp>
      <p:pic>
        <p:nvPicPr>
          <p:cNvPr id="110"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20680" y="4543300"/>
            <a:ext cx="213979" cy="935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 name="Rectangle 140"/>
          <p:cNvSpPr>
            <a:spLocks noChangeArrowheads="1"/>
          </p:cNvSpPr>
          <p:nvPr/>
        </p:nvSpPr>
        <p:spPr bwMode="auto">
          <a:xfrm>
            <a:off x="5931620" y="5209257"/>
            <a:ext cx="52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1400" dirty="0">
                <a:solidFill>
                  <a:srgbClr val="A28F76"/>
                </a:solidFill>
                <a:latin typeface="Times New Roman" pitchFamily="18" charset="0"/>
                <a:cs typeface="Times New Roman" pitchFamily="18" charset="0"/>
                <a:sym typeface="Wingdings" pitchFamily="2" charset="2"/>
              </a:rPr>
              <a:t></a:t>
            </a:r>
            <a:r>
              <a:rPr lang="fr-FR" sz="1400" dirty="0">
                <a:solidFill>
                  <a:srgbClr val="A28F76"/>
                </a:solidFill>
                <a:latin typeface="Times New Roman" pitchFamily="18" charset="0"/>
                <a:cs typeface="Times New Roman" pitchFamily="18" charset="0"/>
                <a:sym typeface="Wingdings 2" pitchFamily="18" charset="2"/>
              </a:rPr>
              <a:t></a:t>
            </a:r>
          </a:p>
        </p:txBody>
      </p:sp>
      <p:sp>
        <p:nvSpPr>
          <p:cNvPr id="135" name="Text Box 3"/>
          <p:cNvSpPr txBox="1">
            <a:spLocks noChangeArrowheads="1"/>
          </p:cNvSpPr>
          <p:nvPr/>
        </p:nvSpPr>
        <p:spPr bwMode="auto">
          <a:xfrm>
            <a:off x="1475656" y="188640"/>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a:t>
            </a:r>
            <a:r>
              <a:rPr lang="fr-FR" sz="1600" dirty="0" smtClean="0">
                <a:solidFill>
                  <a:srgbClr val="FFFFFF"/>
                </a:solidFill>
                <a:latin typeface="Century Gothic" pitchFamily="34" charset="0"/>
                <a:ea typeface="ＭＳ Ｐゴシック" pitchFamily="34" charset="-128"/>
              </a:rPr>
              <a:t>ROUTINE / LINK SELLING</a:t>
            </a:r>
            <a:endParaRPr lang="fr-FR" sz="1050" dirty="0" smtClean="0">
              <a:solidFill>
                <a:srgbClr val="FFFFFF"/>
              </a:solidFill>
              <a:latin typeface="Century Gothic" pitchFamily="34" charset="0"/>
              <a:ea typeface="ＭＳ Ｐゴシック" pitchFamily="34" charset="-128"/>
            </a:endParaRPr>
          </a:p>
        </p:txBody>
      </p:sp>
      <p:pic>
        <p:nvPicPr>
          <p:cNvPr id="122" name="Picture 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6575" y="1880075"/>
            <a:ext cx="360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61867" y="4546487"/>
            <a:ext cx="1287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3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93244" y="3136900"/>
            <a:ext cx="341366" cy="105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19" descr="PRO FILLER BOOK copie"/>
          <p:cNvPicPr>
            <a:picLocks noChangeAspect="1" noChangeArrowheads="1"/>
          </p:cNvPicPr>
          <p:nvPr/>
        </p:nvPicPr>
        <p:blipFill>
          <a:blip r:embed="rId16" cstate="print">
            <a:extLst>
              <a:ext uri="{28A0092B-C50C-407E-A947-70E740481C1C}">
                <a14:useLocalDpi xmlns:a14="http://schemas.microsoft.com/office/drawing/2010/main" val="0"/>
              </a:ext>
            </a:extLst>
          </a:blip>
          <a:srcRect l="28427" t="24596" r="26996" b="2036"/>
          <a:stretch>
            <a:fillRect/>
          </a:stretch>
        </p:blipFill>
        <p:spPr bwMode="auto">
          <a:xfrm>
            <a:off x="3131840" y="5800725"/>
            <a:ext cx="289095" cy="9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94980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19872" y="1700808"/>
            <a:ext cx="5400600" cy="3785652"/>
          </a:xfrm>
          <a:prstGeom prst="rect">
            <a:avLst/>
          </a:prstGeom>
          <a:noFill/>
        </p:spPr>
        <p:txBody>
          <a:bodyPr wrap="square" rtlCol="0">
            <a:spAutoFit/>
          </a:bodyPr>
          <a:lstStyle/>
          <a:p>
            <a:pPr algn="ctr"/>
            <a:r>
              <a:rPr lang="fr-FR" sz="4000" b="0" i="0" dirty="0" smtClean="0">
                <a:solidFill>
                  <a:srgbClr val="B5A692"/>
                </a:solidFill>
                <a:latin typeface="Century Gothic" pitchFamily="18" charset="0"/>
              </a:rPr>
              <a:t>PART 3:</a:t>
            </a:r>
          </a:p>
          <a:p>
            <a:pPr algn="ctr"/>
            <a:endParaRPr lang="fr-FR" sz="4000" dirty="0">
              <a:solidFill>
                <a:schemeClr val="bg1"/>
              </a:solidFill>
              <a:latin typeface="Century Gothic" pitchFamily="34" charset="0"/>
            </a:endParaRPr>
          </a:p>
          <a:p>
            <a:pPr algn="ctr"/>
            <a:r>
              <a:rPr lang="fr-FR" sz="4000" b="0" i="0" dirty="0" smtClean="0">
                <a:solidFill>
                  <a:srgbClr val="FFFFFF"/>
                </a:solidFill>
                <a:latin typeface="Century Gothic" pitchFamily="18" charset="0"/>
              </a:rPr>
              <a:t>CUSTOMER </a:t>
            </a:r>
            <a:r>
              <a:rPr lang="fr-FR" sz="4000" dirty="0" smtClean="0">
                <a:solidFill>
                  <a:srgbClr val="FFFFFF"/>
                </a:solidFill>
                <a:latin typeface="Century Gothic" pitchFamily="18" charset="0"/>
              </a:rPr>
              <a:t>CIRCLE</a:t>
            </a:r>
            <a:endParaRPr lang="fr-FR" sz="4000" b="0" i="0" dirty="0" smtClean="0">
              <a:solidFill>
                <a:srgbClr val="FFFFFF"/>
              </a:solidFill>
              <a:latin typeface="Century Gothic" pitchFamily="18" charset="0"/>
            </a:endParaRPr>
          </a:p>
          <a:p>
            <a:pPr algn="ctr"/>
            <a:r>
              <a:rPr lang="fr-FR" sz="4000" dirty="0" smtClean="0">
                <a:solidFill>
                  <a:schemeClr val="bg1"/>
                </a:solidFill>
                <a:latin typeface="Century Gothic" pitchFamily="34" charset="0"/>
              </a:rPr>
              <a:t> </a:t>
            </a:r>
          </a:p>
          <a:p>
            <a:pPr algn="ctr"/>
            <a:r>
              <a:rPr lang="fr-FR" sz="4000" b="0" i="0" dirty="0" smtClean="0">
                <a:solidFill>
                  <a:srgbClr val="FFFFFF"/>
                </a:solidFill>
                <a:latin typeface="Century Gothic" pitchFamily="18" charset="0"/>
              </a:rPr>
              <a:t>SALES SCENARIO                                      </a:t>
            </a:r>
            <a:r>
              <a:rPr lang="fr-FR" sz="4000" dirty="0">
                <a:solidFill>
                  <a:srgbClr val="FFFFFF"/>
                </a:solidFill>
                <a:latin typeface="Century Gothic" pitchFamily="18" charset="0"/>
              </a:rPr>
              <a:t>ROLE PLAYS </a:t>
            </a:r>
            <a:endParaRPr lang="fr-FR" sz="4000" b="0" i="0" dirty="0" smtClean="0">
              <a:solidFill>
                <a:srgbClr val="FFFFFF"/>
              </a:solidFill>
              <a:latin typeface="Century Gothic" pitchFamily="18" charset="0"/>
            </a:endParaRPr>
          </a:p>
        </p:txBody>
      </p:sp>
      <p:pic>
        <p:nvPicPr>
          <p:cNvPr id="15" name="Picture 6" descr="F:\HR CLAIRE\SHOOTING SCENRIO DE SERVICE MAI 2012\PHOTOS INCRUSTE IPAD\DSC7718_RETOUCH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0678"/>
            <a:ext cx="3419872" cy="22383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HR CLAIRE\SHOOTING SCENRIO DE SERVICE MAI 2012\RETOUCHE03\RETOUCHE03\DSC77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1" y="4099814"/>
            <a:ext cx="3429183" cy="228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49216"/>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12725" y="1196975"/>
            <a:ext cx="2630488" cy="8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1042988" fontAlgn="base">
              <a:spcBef>
                <a:spcPct val="0"/>
              </a:spcBef>
              <a:spcAft>
                <a:spcPct val="0"/>
              </a:spcAft>
              <a:buFont typeface="Calibri" pitchFamily="34" charset="0"/>
              <a:buNone/>
            </a:pPr>
            <a:r>
              <a:rPr lang="fr-FR" sz="1800" b="1" i="0" u="sng" dirty="0" smtClean="0">
                <a:solidFill>
                  <a:srgbClr val="FFFFFF"/>
                </a:solidFill>
                <a:latin typeface="Arial" pitchFamily="18" charset="0"/>
              </a:rPr>
              <a:t>1</a:t>
            </a:r>
            <a:r>
              <a:rPr lang="fr-FR" sz="1000" b="1" i="0" u="sng" dirty="0" smtClean="0">
                <a:solidFill>
                  <a:srgbClr val="FF0000"/>
                </a:solidFill>
                <a:latin typeface="Arial" pitchFamily="18" charset="0"/>
              </a:rPr>
              <a:t> </a:t>
            </a:r>
            <a:r>
              <a:rPr lang="fr-FR" sz="1000" b="1" u="sng" dirty="0" smtClean="0">
                <a:solidFill>
                  <a:srgbClr val="FFFFFF"/>
                </a:solidFill>
                <a:latin typeface="Arial" pitchFamily="18" charset="0"/>
              </a:rPr>
              <a:t>GREETING</a:t>
            </a:r>
            <a:r>
              <a:rPr lang="fr-FR" sz="900" b="1" i="0" dirty="0" smtClean="0">
                <a:solidFill>
                  <a:srgbClr val="FFFFFF"/>
                </a:solidFill>
                <a:latin typeface="Arial" pitchFamily="18" charset="0"/>
              </a:rPr>
              <a:t>– </a:t>
            </a:r>
            <a:r>
              <a:rPr lang="fr-FR" sz="900" b="0" i="0" dirty="0" smtClean="0">
                <a:solidFill>
                  <a:srgbClr val="AD9B83"/>
                </a:solidFill>
              </a:rPr>
              <a:t>Premium and Expert welcome, including the brand presentation</a:t>
            </a:r>
          </a:p>
          <a:p>
            <a:pPr defTabSz="1042988" fontAlgn="base">
              <a:spcBef>
                <a:spcPct val="0"/>
              </a:spcBef>
              <a:spcAft>
                <a:spcPct val="0"/>
              </a:spcAft>
              <a:buFont typeface="Calibri" pitchFamily="34" charset="0"/>
              <a:buNone/>
            </a:pPr>
            <a:endParaRPr lang="fr-FR" sz="900" dirty="0" smtClean="0">
              <a:solidFill>
                <a:srgbClr val="AD9B83"/>
              </a:solidFill>
            </a:endParaRP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 name="Rectangle 12"/>
          <p:cNvSpPr>
            <a:spLocks noChangeArrowheads="1"/>
          </p:cNvSpPr>
          <p:nvPr/>
        </p:nvSpPr>
        <p:spPr bwMode="auto">
          <a:xfrm>
            <a:off x="179388" y="3000622"/>
            <a:ext cx="3528516" cy="4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3 </a:t>
            </a:r>
            <a:r>
              <a:rPr lang="fr-FR" sz="1000" b="1" i="0" u="sng" dirty="0" smtClean="0">
                <a:solidFill>
                  <a:srgbClr val="FFFFFF"/>
                </a:solidFill>
                <a:latin typeface="Arial" pitchFamily="18" charset="0"/>
              </a:rPr>
              <a:t>ADVISING AND EXPERIENCING</a:t>
            </a:r>
          </a:p>
        </p:txBody>
      </p:sp>
      <p:sp>
        <p:nvSpPr>
          <p:cNvPr id="4" name="Rectangle 33"/>
          <p:cNvSpPr>
            <a:spLocks noChangeArrowheads="1"/>
          </p:cNvSpPr>
          <p:nvPr/>
        </p:nvSpPr>
        <p:spPr bwMode="auto">
          <a:xfrm>
            <a:off x="4356100" y="3352324"/>
            <a:ext cx="2592164"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SENSORIAL EXPERIENCE ON THE HAND</a:t>
            </a:r>
          </a:p>
        </p:txBody>
      </p:sp>
      <p:sp>
        <p:nvSpPr>
          <p:cNvPr id="5" name="Rectangle 34"/>
          <p:cNvSpPr>
            <a:spLocks noChangeArrowheads="1"/>
          </p:cNvSpPr>
          <p:nvPr/>
        </p:nvSpPr>
        <p:spPr bwMode="auto">
          <a:xfrm>
            <a:off x="6306956" y="5301208"/>
            <a:ext cx="287355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  SENSORIAL FACE PROTOCOL  </a:t>
            </a:r>
          </a:p>
        </p:txBody>
      </p:sp>
      <p:sp>
        <p:nvSpPr>
          <p:cNvPr id="6" name="Rectangle 41"/>
          <p:cNvSpPr>
            <a:spLocks noChangeArrowheads="1"/>
          </p:cNvSpPr>
          <p:nvPr/>
        </p:nvSpPr>
        <p:spPr bwMode="auto">
          <a:xfrm>
            <a:off x="250825" y="4869160"/>
            <a:ext cx="4132932" cy="60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4</a:t>
            </a:r>
            <a:r>
              <a:rPr lang="fr-FR" sz="1000" b="1" i="0" u="sng" dirty="0" smtClean="0">
                <a:solidFill>
                  <a:srgbClr val="FFFFFF"/>
                </a:solidFill>
                <a:latin typeface="Arial" pitchFamily="18" charset="0"/>
              </a:rPr>
              <a:t>  </a:t>
            </a:r>
            <a:r>
              <a:rPr lang="fr-FR" sz="1000" b="1" u="sng" dirty="0" smtClean="0">
                <a:solidFill>
                  <a:srgbClr val="FFFFFF"/>
                </a:solidFill>
                <a:latin typeface="Arial" pitchFamily="18" charset="0"/>
              </a:rPr>
              <a:t>ENGAGING</a:t>
            </a:r>
            <a:r>
              <a:rPr lang="fr-FR" sz="1000" b="1" i="0" u="sng" dirty="0" smtClean="0">
                <a:solidFill>
                  <a:srgbClr val="FFFFFF"/>
                </a:solidFill>
                <a:latin typeface="Arial" pitchFamily="18" charset="0"/>
              </a:rPr>
              <a:t> –  </a:t>
            </a:r>
            <a:r>
              <a:rPr lang="fr-FR" sz="900" b="0" i="0" dirty="0" smtClean="0">
                <a:solidFill>
                  <a:srgbClr val="AD9B83"/>
                </a:solidFill>
              </a:rPr>
              <a:t>Samples, Loyalty, Service</a:t>
            </a:r>
          </a:p>
          <a:p>
            <a:pPr fontAlgn="base">
              <a:lnSpc>
                <a:spcPct val="120000"/>
              </a:lnSpc>
              <a:spcBef>
                <a:spcPct val="0"/>
              </a:spcBef>
              <a:spcAft>
                <a:spcPct val="0"/>
              </a:spcAft>
            </a:pPr>
            <a:endParaRPr lang="fr-FR" sz="1050" b="1" dirty="0">
              <a:solidFill>
                <a:srgbClr val="FFFFFF"/>
              </a:solidFill>
              <a:latin typeface="Arial" pitchFamily="34" charset="0"/>
            </a:endParaRPr>
          </a:p>
        </p:txBody>
      </p:sp>
      <p:sp>
        <p:nvSpPr>
          <p:cNvPr id="7" name="Rectangle 34"/>
          <p:cNvSpPr>
            <a:spLocks noChangeArrowheads="1"/>
          </p:cNvSpPr>
          <p:nvPr/>
        </p:nvSpPr>
        <p:spPr bwMode="auto">
          <a:xfrm>
            <a:off x="-108520" y="5301208"/>
            <a:ext cx="4143375"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GIVE SAMPLES WITH APPLICATION ADVICE </a:t>
            </a:r>
            <a:r>
              <a:rPr lang="fr-FR" b="0" i="0" dirty="0" smtClean="0"/>
              <a:t> </a:t>
            </a:r>
          </a:p>
        </p:txBody>
      </p:sp>
      <p:sp>
        <p:nvSpPr>
          <p:cNvPr id="8" name="Flèche droite 7"/>
          <p:cNvSpPr/>
          <p:nvPr/>
        </p:nvSpPr>
        <p:spPr>
          <a:xfrm>
            <a:off x="6228432" y="5996375"/>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9" name="Rectangle 34"/>
          <p:cNvSpPr>
            <a:spLocks noChangeArrowheads="1"/>
          </p:cNvSpPr>
          <p:nvPr/>
        </p:nvSpPr>
        <p:spPr bwMode="auto">
          <a:xfrm>
            <a:off x="3707904" y="5013176"/>
            <a:ext cx="2736304" cy="57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INVITATION TO JOIN THE HR CLUB AND RECEIVE THE PERSONALIZED PRESCRIPTION BY EMAIL</a:t>
            </a:r>
          </a:p>
        </p:txBody>
      </p:sp>
      <p:sp>
        <p:nvSpPr>
          <p:cNvPr id="10" name="Rectangle 12"/>
          <p:cNvSpPr>
            <a:spLocks noChangeArrowheads="1"/>
          </p:cNvSpPr>
          <p:nvPr/>
        </p:nvSpPr>
        <p:spPr bwMode="auto">
          <a:xfrm>
            <a:off x="3101126" y="1196975"/>
            <a:ext cx="6151394" cy="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defTabSz="1042988" fontAlgn="base">
              <a:spcBef>
                <a:spcPct val="0"/>
              </a:spcBef>
              <a:spcAft>
                <a:spcPct val="0"/>
              </a:spcAft>
            </a:pPr>
            <a:r>
              <a:rPr lang="fr-FR" sz="1800" b="1" i="0" u="sng" dirty="0" smtClean="0">
                <a:solidFill>
                  <a:srgbClr val="FFFFFF"/>
                </a:solidFill>
                <a:latin typeface="Arial" pitchFamily="18" charset="0"/>
              </a:rPr>
              <a:t>2 </a:t>
            </a:r>
            <a:r>
              <a:rPr lang="fr-FR" sz="1000" b="1" i="0" u="sng" dirty="0" smtClean="0">
                <a:solidFill>
                  <a:srgbClr val="FFFFFF"/>
                </a:solidFill>
                <a:latin typeface="Arial" pitchFamily="18" charset="0"/>
              </a:rPr>
              <a:t>FACE DIAGNOSIS IN THE MIRROR &amp; SKIN ANALYSIS</a:t>
            </a:r>
            <a:r>
              <a:rPr lang="fr-FR" sz="1000" b="1" i="0" dirty="0" smtClean="0">
                <a:solidFill>
                  <a:srgbClr val="FFFFFF"/>
                </a:solidFill>
                <a:latin typeface="Arial" pitchFamily="18" charset="0"/>
              </a:rPr>
              <a:t>– </a:t>
            </a:r>
            <a:r>
              <a:rPr lang="fr-FR" sz="900" b="0" i="0" dirty="0" smtClean="0">
                <a:solidFill>
                  <a:srgbClr val="AD9B83"/>
                </a:solidFill>
              </a:rPr>
              <a:t>Invite the </a:t>
            </a:r>
            <a:r>
              <a:rPr lang="fr-FR" sz="900" dirty="0" err="1" smtClean="0">
                <a:solidFill>
                  <a:srgbClr val="AD9B83"/>
                </a:solidFill>
              </a:rPr>
              <a:t>customer</a:t>
            </a:r>
            <a:r>
              <a:rPr lang="fr-FR" sz="900" b="0" i="0" dirty="0" smtClean="0">
                <a:solidFill>
                  <a:srgbClr val="FF0000"/>
                </a:solidFill>
              </a:rPr>
              <a:t> </a:t>
            </a:r>
            <a:r>
              <a:rPr lang="fr-FR" sz="900" b="0" i="0" dirty="0" smtClean="0">
                <a:solidFill>
                  <a:srgbClr val="AD9B83"/>
                </a:solidFill>
              </a:rPr>
              <a:t>to express her concerns. Needs identification + reformulation</a:t>
            </a: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11" name="Rectangle 33"/>
          <p:cNvSpPr>
            <a:spLocks noChangeArrowheads="1"/>
          </p:cNvSpPr>
          <p:nvPr/>
        </p:nvSpPr>
        <p:spPr bwMode="auto">
          <a:xfrm>
            <a:off x="35496" y="3352324"/>
            <a:ext cx="424859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PRODUCT ROUTINE RECOMMENDATION &amp; PRODUCT DISCOVERY</a:t>
            </a:r>
          </a:p>
        </p:txBody>
      </p:sp>
      <p:sp>
        <p:nvSpPr>
          <p:cNvPr id="12" name="Flèche droite 11"/>
          <p:cNvSpPr/>
          <p:nvPr/>
        </p:nvSpPr>
        <p:spPr>
          <a:xfrm>
            <a:off x="4140200"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pic>
        <p:nvPicPr>
          <p:cNvPr id="13"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54" y="5642515"/>
            <a:ext cx="1808602" cy="117086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
        <p:nvSpPr>
          <p:cNvPr id="14" name="Flèche droite 13"/>
          <p:cNvSpPr/>
          <p:nvPr/>
        </p:nvSpPr>
        <p:spPr>
          <a:xfrm>
            <a:off x="6588472"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15" name="Flèche droite 14"/>
          <p:cNvSpPr/>
          <p:nvPr/>
        </p:nvSpPr>
        <p:spPr>
          <a:xfrm>
            <a:off x="3276104" y="5949280"/>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16" name="Rectangle 33"/>
          <p:cNvSpPr>
            <a:spLocks noChangeArrowheads="1"/>
          </p:cNvSpPr>
          <p:nvPr/>
        </p:nvSpPr>
        <p:spPr bwMode="auto">
          <a:xfrm>
            <a:off x="6989558" y="3352324"/>
            <a:ext cx="2046938" cy="2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PERSONALIZED PRESCRIPTION</a:t>
            </a:r>
          </a:p>
        </p:txBody>
      </p:sp>
      <p:pic>
        <p:nvPicPr>
          <p:cNvPr id="17"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9517"/>
            <a:ext cx="1721347" cy="11454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F:\HR CLAIRE\SHOOTING SCENRIO DE SERVICE MAI 2012\RETOUCHE03\RETOUCHE03\DSC76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47" y="1727215"/>
            <a:ext cx="1800229" cy="11977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F:\HR CLAIRE\SHOOTING SCENRIO DE SERVICE MAI 2012\RETOUCHE04\RETOUCHE04\DSC7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99539"/>
            <a:ext cx="1799499" cy="11976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HR CLAIRE\SHOOTING SCENRIO DE SERVICE MAI 2012\PHOTOS INCRUSTE IPAD\DSC7718_RETOUCH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833" y="3599441"/>
            <a:ext cx="1800103" cy="11977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F:\HR CLAIRE\SHOOTING SCENRIO DE SERVICE MAI 2012\PHOTOS INCRUSTE IPAD\DSC7783_RETOU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8447" y="3671550"/>
            <a:ext cx="1800221" cy="11976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HR CLAIRE\SHOOTING SCENRIO DE SERVICE MAI 2012\RETOUCHE03\RETOUCHE03\DSC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677" y="3598546"/>
            <a:ext cx="1801539" cy="11986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F:\HR CLAIRE\SHOOTING SCENRIO DE SERVICE MAI 2012\RETOUCHE03\RETOUCHE03\DSC78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993" y="5577750"/>
            <a:ext cx="17999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F:\HR CLAIRE\SHOOTING SCENRIO DE SERVICE MAI 2012\PHOTOS INCRUSTE IPAD\DSC7789_RETOUCH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1" y="5577750"/>
            <a:ext cx="1799751" cy="119761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39"/>
          <p:cNvSpPr>
            <a:spLocks noChangeArrowheads="1"/>
          </p:cNvSpPr>
          <p:nvPr/>
        </p:nvSpPr>
        <p:spPr bwMode="auto">
          <a:xfrm>
            <a:off x="3492500" y="338138"/>
            <a:ext cx="5508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fr-FR" sz="2800" b="0" i="0" dirty="0" smtClean="0">
                <a:solidFill>
                  <a:srgbClr val="B5A692"/>
                </a:solidFill>
                <a:latin typeface="Century Gothic" pitchFamily="18" charset="0"/>
              </a:rPr>
              <a:t>HR CUSTOMER CIRCLE</a:t>
            </a:r>
          </a:p>
        </p:txBody>
      </p:sp>
      <p:pic>
        <p:nvPicPr>
          <p:cNvPr id="27" name="Picture 4" descr="F:\HR CLAIRE\SHOOTING SCENRIO DE SERVICE MAI 2012\RETOUCHE04\RETOUCHE04\DSC77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1727215"/>
            <a:ext cx="1799678" cy="11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40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P spid="9" grpId="0"/>
      <p:bldP spid="10" grpId="0"/>
      <p:bldP spid="11" grpId="0"/>
      <p:bldP spid="12" grpId="0" animBg="1"/>
      <p:bldP spid="14" grpId="0" animBg="1"/>
      <p:bldP spid="15" grpId="0" animBg="1"/>
      <p:bldP spid="1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01836" y="5282784"/>
            <a:ext cx="2713980"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marL="285750" indent="-285750" algn="r" defTabSz="1042988" fontAlgn="base">
              <a:spcBef>
                <a:spcPct val="0"/>
              </a:spcBef>
              <a:spcAft>
                <a:spcPct val="0"/>
              </a:spcAft>
              <a:buFontTx/>
              <a:buChar char="-"/>
            </a:pPr>
            <a:r>
              <a:rPr lang="fr-FR" sz="1400" b="0" i="0" dirty="0" smtClean="0">
                <a:solidFill>
                  <a:srgbClr val="AD9B83"/>
                </a:solidFill>
              </a:rPr>
              <a:t>Sampling </a:t>
            </a:r>
          </a:p>
          <a:p>
            <a:pPr marL="285750" indent="-285750" algn="r" defTabSz="1042988" fontAlgn="base">
              <a:spcBef>
                <a:spcPct val="0"/>
              </a:spcBef>
              <a:spcAft>
                <a:spcPct val="0"/>
              </a:spcAft>
              <a:buFontTx/>
              <a:buChar char="-"/>
            </a:pPr>
            <a:r>
              <a:rPr lang="fr-FR" sz="1400" b="0" i="0" dirty="0" smtClean="0">
                <a:solidFill>
                  <a:srgbClr val="AD9B83"/>
                </a:solidFill>
              </a:rPr>
              <a:t>Loyalty-building</a:t>
            </a:r>
          </a:p>
          <a:p>
            <a:pPr marL="285750" indent="-285750" algn="r" defTabSz="1042988" fontAlgn="base">
              <a:spcBef>
                <a:spcPct val="0"/>
              </a:spcBef>
              <a:spcAft>
                <a:spcPct val="0"/>
              </a:spcAft>
              <a:buFontTx/>
              <a:buChar char="-"/>
            </a:pPr>
            <a:r>
              <a:rPr lang="fr-FR" sz="1400" b="0" i="0" dirty="0" smtClean="0">
                <a:solidFill>
                  <a:srgbClr val="AD9B83"/>
                </a:solidFill>
              </a:rPr>
              <a:t>Service</a:t>
            </a:r>
          </a:p>
        </p:txBody>
      </p:sp>
      <p:sp>
        <p:nvSpPr>
          <p:cNvPr id="12" name="Text Box 5"/>
          <p:cNvSpPr txBox="1">
            <a:spLocks noChangeArrowheads="1"/>
          </p:cNvSpPr>
          <p:nvPr/>
        </p:nvSpPr>
        <p:spPr bwMode="auto">
          <a:xfrm>
            <a:off x="881906" y="4853279"/>
            <a:ext cx="2393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ctr" eaLnBrk="1" fontAlgn="base" hangingPunct="1">
              <a:spcBef>
                <a:spcPct val="50000"/>
              </a:spcBef>
              <a:spcAft>
                <a:spcPct val="0"/>
              </a:spcAft>
            </a:pPr>
            <a:r>
              <a:rPr lang="fr-FR" sz="1800" b="0" i="0" dirty="0" smtClean="0">
                <a:solidFill>
                  <a:srgbClr val="FFFFFF"/>
                </a:solidFill>
              </a:rPr>
              <a:t>4. </a:t>
            </a:r>
            <a:r>
              <a:rPr lang="fr-FR" sz="1800" dirty="0" smtClean="0">
                <a:solidFill>
                  <a:srgbClr val="FFFFFF"/>
                </a:solidFill>
              </a:rPr>
              <a:t>ENGAGING</a:t>
            </a:r>
          </a:p>
        </p:txBody>
      </p:sp>
      <p:sp>
        <p:nvSpPr>
          <p:cNvPr id="13" name="Text Box 6"/>
          <p:cNvSpPr txBox="1">
            <a:spLocks noChangeArrowheads="1"/>
          </p:cNvSpPr>
          <p:nvPr/>
        </p:nvSpPr>
        <p:spPr bwMode="auto">
          <a:xfrm>
            <a:off x="35496" y="1937675"/>
            <a:ext cx="2743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r" eaLnBrk="1" fontAlgn="base" hangingPunct="1">
              <a:spcBef>
                <a:spcPct val="50000"/>
              </a:spcBef>
              <a:spcAft>
                <a:spcPct val="0"/>
              </a:spcAft>
            </a:pPr>
            <a:r>
              <a:rPr lang="fr-FR" sz="1800" b="0" i="0" dirty="0" smtClean="0">
                <a:solidFill>
                  <a:srgbClr val="FFFFFF"/>
                </a:solidFill>
              </a:rPr>
              <a:t>1. GREETING </a:t>
            </a:r>
            <a:endParaRPr lang="fr-FR" sz="1800" dirty="0" smtClean="0">
              <a:solidFill>
                <a:srgbClr val="FFFFFF"/>
              </a:solidFill>
            </a:endParaRPr>
          </a:p>
        </p:txBody>
      </p:sp>
      <p:sp>
        <p:nvSpPr>
          <p:cNvPr id="14" name="Text Box 7"/>
          <p:cNvSpPr txBox="1">
            <a:spLocks noChangeArrowheads="1"/>
          </p:cNvSpPr>
          <p:nvPr/>
        </p:nvSpPr>
        <p:spPr bwMode="auto">
          <a:xfrm>
            <a:off x="6165702" y="1844824"/>
            <a:ext cx="2772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2. MIRROR DIAGNOSIS</a:t>
            </a:r>
          </a:p>
        </p:txBody>
      </p:sp>
      <p:sp>
        <p:nvSpPr>
          <p:cNvPr id="15" name="Text Box 8"/>
          <p:cNvSpPr txBox="1">
            <a:spLocks noChangeArrowheads="1"/>
          </p:cNvSpPr>
          <p:nvPr/>
        </p:nvSpPr>
        <p:spPr bwMode="auto">
          <a:xfrm>
            <a:off x="6228184" y="4853279"/>
            <a:ext cx="3074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3. ADVISING AND EXPERIENCING</a:t>
            </a:r>
          </a:p>
        </p:txBody>
      </p:sp>
      <p:sp>
        <p:nvSpPr>
          <p:cNvPr id="18" name="Rectangle 27"/>
          <p:cNvSpPr>
            <a:spLocks noChangeArrowheads="1"/>
          </p:cNvSpPr>
          <p:nvPr/>
        </p:nvSpPr>
        <p:spPr bwMode="auto">
          <a:xfrm>
            <a:off x="6156176" y="2132856"/>
            <a:ext cx="2633663"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dirty="0">
                <a:solidFill>
                  <a:srgbClr val="AD9B83"/>
                </a:solidFill>
              </a:rPr>
              <a:t>Invitation for the </a:t>
            </a:r>
            <a:r>
              <a:rPr lang="fr-FR" sz="1400" dirty="0" err="1" smtClean="0">
                <a:solidFill>
                  <a:srgbClr val="AD9B83"/>
                </a:solidFill>
              </a:rPr>
              <a:t>customer</a:t>
            </a:r>
            <a:r>
              <a:rPr lang="fr-FR" sz="1400" dirty="0" smtClean="0">
                <a:solidFill>
                  <a:srgbClr val="FF0000"/>
                </a:solidFill>
              </a:rPr>
              <a:t> </a:t>
            </a:r>
            <a:r>
              <a:rPr lang="fr-FR" sz="1400" dirty="0" smtClean="0">
                <a:solidFill>
                  <a:srgbClr val="AD9B83"/>
                </a:solidFill>
              </a:rPr>
              <a:t> </a:t>
            </a:r>
            <a:r>
              <a:rPr lang="fr-FR" sz="1400" dirty="0">
                <a:solidFill>
                  <a:srgbClr val="AD9B83"/>
                </a:solidFill>
              </a:rPr>
              <a:t>to express </a:t>
            </a:r>
            <a:r>
              <a:rPr lang="fr-FR" sz="1400" dirty="0" err="1">
                <a:solidFill>
                  <a:srgbClr val="AD9B83"/>
                </a:solidFill>
              </a:rPr>
              <a:t>her</a:t>
            </a:r>
            <a:r>
              <a:rPr lang="fr-FR" sz="1400" dirty="0">
                <a:solidFill>
                  <a:srgbClr val="AD9B83"/>
                </a:solidFill>
              </a:rPr>
              <a:t> </a:t>
            </a:r>
            <a:r>
              <a:rPr lang="fr-FR" sz="1400" dirty="0" err="1" smtClean="0">
                <a:solidFill>
                  <a:srgbClr val="AD9B83"/>
                </a:solidFill>
              </a:rPr>
              <a:t>concerns</a:t>
            </a:r>
            <a:r>
              <a:rPr lang="fr-FR" sz="1400" dirty="0" smtClean="0">
                <a:solidFill>
                  <a:srgbClr val="AD9B83"/>
                </a:solidFill>
              </a:rPr>
              <a:t>. </a:t>
            </a:r>
            <a:r>
              <a:rPr lang="fr-FR" sz="1400" dirty="0" err="1" smtClean="0">
                <a:solidFill>
                  <a:srgbClr val="AD9B83"/>
                </a:solidFill>
              </a:rPr>
              <a:t>Finding</a:t>
            </a:r>
            <a:r>
              <a:rPr lang="fr-FR" sz="1400" dirty="0" smtClean="0">
                <a:solidFill>
                  <a:srgbClr val="FF0000"/>
                </a:solidFill>
              </a:rPr>
              <a:t> </a:t>
            </a:r>
            <a:r>
              <a:rPr lang="fr-FR" sz="1400" dirty="0" err="1" smtClean="0">
                <a:solidFill>
                  <a:srgbClr val="AD9B83"/>
                </a:solidFill>
              </a:rPr>
              <a:t>needs</a:t>
            </a:r>
            <a:r>
              <a:rPr lang="fr-FR" sz="1400" dirty="0" smtClean="0">
                <a:solidFill>
                  <a:srgbClr val="AD9B83"/>
                </a:solidFill>
              </a:rPr>
              <a:t> </a:t>
            </a:r>
            <a:r>
              <a:rPr lang="fr-FR" sz="1400" dirty="0">
                <a:solidFill>
                  <a:srgbClr val="AD9B83"/>
                </a:solidFill>
              </a:rPr>
              <a:t>+ </a:t>
            </a:r>
            <a:r>
              <a:rPr lang="fr-FR" sz="1400" dirty="0" smtClean="0">
                <a:solidFill>
                  <a:srgbClr val="AD9B83"/>
                </a:solidFill>
              </a:rPr>
              <a:t>reformulation</a:t>
            </a:r>
            <a:endParaRPr lang="fr-FR" sz="1400" dirty="0">
              <a:solidFill>
                <a:srgbClr val="AD9B83"/>
              </a:solidFill>
            </a:endParaRPr>
          </a:p>
        </p:txBody>
      </p:sp>
      <p:sp>
        <p:nvSpPr>
          <p:cNvPr id="19" name="Rectangle 29"/>
          <p:cNvSpPr>
            <a:spLocks noChangeArrowheads="1"/>
          </p:cNvSpPr>
          <p:nvPr/>
        </p:nvSpPr>
        <p:spPr bwMode="auto">
          <a:xfrm>
            <a:off x="35496" y="2204864"/>
            <a:ext cx="2945680"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algn="r" defTabSz="1042988" fontAlgn="base">
              <a:spcBef>
                <a:spcPct val="0"/>
              </a:spcBef>
              <a:spcAft>
                <a:spcPct val="0"/>
              </a:spcAft>
              <a:buFont typeface="Calibri" pitchFamily="34" charset="0"/>
              <a:buNone/>
            </a:pPr>
            <a:r>
              <a:rPr lang="fr-FR" sz="1400" b="0" i="0" dirty="0" smtClean="0">
                <a:solidFill>
                  <a:srgbClr val="AD9B83"/>
                </a:solidFill>
              </a:rPr>
              <a:t>Premium and expert welcome including the presentation  </a:t>
            </a:r>
          </a:p>
          <a:p>
            <a:pPr algn="r" defTabSz="1042988" fontAlgn="base">
              <a:spcBef>
                <a:spcPct val="0"/>
              </a:spcBef>
              <a:spcAft>
                <a:spcPct val="0"/>
              </a:spcAft>
              <a:buFont typeface="Calibri" pitchFamily="34" charset="0"/>
              <a:buNone/>
            </a:pPr>
            <a:r>
              <a:rPr lang="fr-FR" sz="1400" b="0" i="0" dirty="0" smtClean="0">
                <a:solidFill>
                  <a:srgbClr val="AD9B83"/>
                </a:solidFill>
              </a:rPr>
              <a:t>of the brand</a:t>
            </a:r>
          </a:p>
          <a:p>
            <a:pPr algn="r" defTabSz="1042988" fontAlgn="base">
              <a:spcBef>
                <a:spcPct val="0"/>
              </a:spcBef>
              <a:spcAft>
                <a:spcPct val="0"/>
              </a:spcAft>
              <a:buFont typeface="Calibri" pitchFamily="34" charset="0"/>
              <a:buNone/>
            </a:pPr>
            <a:endParaRPr lang="en-US" sz="1400" dirty="0">
              <a:solidFill>
                <a:srgbClr val="AD9B83"/>
              </a:solidFill>
            </a:endParaRPr>
          </a:p>
        </p:txBody>
      </p:sp>
      <p:sp>
        <p:nvSpPr>
          <p:cNvPr id="21" name="Rectangle 16"/>
          <p:cNvSpPr>
            <a:spLocks noChangeArrowheads="1"/>
          </p:cNvSpPr>
          <p:nvPr>
            <p:custDataLst>
              <p:tags r:id="rId1"/>
            </p:custDataLst>
          </p:nvPr>
        </p:nvSpPr>
        <p:spPr bwMode="auto">
          <a:xfrm>
            <a:off x="3619500" y="279400"/>
            <a:ext cx="5434013" cy="4270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fr-FR" sz="2800" dirty="0" smtClean="0">
                <a:solidFill>
                  <a:srgbClr val="B5A692"/>
                </a:solidFill>
                <a:latin typeface="Century Gothic" pitchFamily="34" charset="0"/>
                <a:cs typeface="ＭＳ Ｐゴシック"/>
              </a:rPr>
              <a:t>HR SALES METHOD</a:t>
            </a:r>
          </a:p>
        </p:txBody>
      </p:sp>
      <p:pic>
        <p:nvPicPr>
          <p:cNvPr id="16" name="Image 10"/>
          <p:cNvPicPr>
            <a:picLocks noChangeAspect="1"/>
          </p:cNvPicPr>
          <p:nvPr/>
        </p:nvPicPr>
        <p:blipFill>
          <a:blip r:embed="rId4" cstate="print">
            <a:extLst>
              <a:ext uri="{28A0092B-C50C-407E-A947-70E740481C1C}">
                <a14:useLocalDpi xmlns:a14="http://schemas.microsoft.com/office/drawing/2010/main" val="0"/>
              </a:ext>
            </a:extLst>
          </a:blip>
          <a:srcRect r="47412"/>
          <a:stretch>
            <a:fillRect/>
          </a:stretch>
        </p:blipFill>
        <p:spPr bwMode="auto">
          <a:xfrm>
            <a:off x="3059832" y="2717867"/>
            <a:ext cx="3053278" cy="23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7"/>
          <p:cNvSpPr>
            <a:spLocks noChangeArrowheads="1"/>
          </p:cNvSpPr>
          <p:nvPr/>
        </p:nvSpPr>
        <p:spPr bwMode="auto">
          <a:xfrm>
            <a:off x="6156177" y="5429343"/>
            <a:ext cx="2987823"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Serum + cream + eye contour + foundation </a:t>
            </a:r>
          </a:p>
          <a:p>
            <a:pPr defTabSz="1042988" fontAlgn="base">
              <a:spcBef>
                <a:spcPct val="0"/>
              </a:spcBef>
              <a:spcAft>
                <a:spcPct val="0"/>
              </a:spcAft>
            </a:pPr>
            <a:r>
              <a:rPr lang="fr-FR" sz="1400" b="0" i="0" dirty="0" smtClean="0">
                <a:solidFill>
                  <a:srgbClr val="AD9B83"/>
                </a:solidFill>
              </a:rPr>
              <a:t>Discovery on the hand  </a:t>
            </a:r>
          </a:p>
        </p:txBody>
      </p:sp>
      <p:sp>
        <p:nvSpPr>
          <p:cNvPr id="2" name="Rectangle 1"/>
          <p:cNvSpPr/>
          <p:nvPr/>
        </p:nvSpPr>
        <p:spPr>
          <a:xfrm>
            <a:off x="201836" y="1772816"/>
            <a:ext cx="2857996" cy="11990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1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smtClean="0">
                <a:solidFill>
                  <a:srgbClr val="B5A692"/>
                </a:solidFill>
                <a:latin typeface="Century Gothic" pitchFamily="34" charset="0"/>
                <a:ea typeface="Microsoft YaHei" pitchFamily="34" charset="-122"/>
              </a:rPr>
              <a:t>1- GREETING</a:t>
            </a:r>
            <a:endParaRPr lang="en-US" sz="2800" dirty="0">
              <a:solidFill>
                <a:srgbClr val="B5A692"/>
              </a:solidFill>
              <a:latin typeface="Century Gothic" pitchFamily="34" charset="0"/>
              <a:ea typeface="Microsoft YaHei" pitchFamily="34" charset="-122"/>
            </a:endParaRPr>
          </a:p>
        </p:txBody>
      </p:sp>
      <p:sp>
        <p:nvSpPr>
          <p:cNvPr id="4" name="ZoneTexte 3"/>
          <p:cNvSpPr txBox="1"/>
          <p:nvPr/>
        </p:nvSpPr>
        <p:spPr>
          <a:xfrm>
            <a:off x="3851920" y="2564904"/>
            <a:ext cx="5057577" cy="2031325"/>
          </a:xfrm>
          <a:prstGeom prst="rect">
            <a:avLst/>
          </a:prstGeom>
          <a:noFill/>
        </p:spPr>
        <p:txBody>
          <a:bodyPr wrap="square" rtlCol="0">
            <a:spAutoFit/>
          </a:bodyPr>
          <a:lstStyle/>
          <a:p>
            <a:r>
              <a:rPr lang="en-US" dirty="0" smtClean="0">
                <a:solidFill>
                  <a:schemeClr val="bg1"/>
                </a:solidFill>
                <a:latin typeface="Century Gothic" pitchFamily="34" charset="0"/>
              </a:rPr>
              <a:t>BRAND MESSAGE:</a:t>
            </a:r>
          </a:p>
          <a:p>
            <a:r>
              <a:rPr lang="en-US" dirty="0" smtClean="0">
                <a:solidFill>
                  <a:schemeClr val="bg1"/>
                </a:solidFill>
                <a:latin typeface="Century Gothic" pitchFamily="34" charset="0"/>
              </a:rPr>
              <a:t>- Over 100 years of anti-ageing expertise</a:t>
            </a:r>
            <a:br>
              <a:rPr lang="en-US" dirty="0" smtClean="0">
                <a:solidFill>
                  <a:schemeClr val="bg1"/>
                </a:solidFill>
                <a:latin typeface="Century Gothic" pitchFamily="34" charset="0"/>
              </a:rPr>
            </a:br>
            <a:r>
              <a:rPr lang="en-US" dirty="0" smtClean="0">
                <a:solidFill>
                  <a:schemeClr val="bg1"/>
                </a:solidFill>
                <a:latin typeface="Century Gothic" pitchFamily="34" charset="0"/>
              </a:rPr>
              <a:t>- Mrs. Rubinstein</a:t>
            </a:r>
            <a:br>
              <a:rPr lang="en-US" dirty="0" smtClean="0">
                <a:solidFill>
                  <a:schemeClr val="bg1"/>
                </a:solidFill>
                <a:latin typeface="Century Gothic" pitchFamily="34" charset="0"/>
              </a:rPr>
            </a:br>
            <a:r>
              <a:rPr lang="en-US" dirty="0" smtClean="0">
                <a:solidFill>
                  <a:schemeClr val="bg1"/>
                </a:solidFill>
                <a:latin typeface="Century Gothic" pitchFamily="34" charset="0"/>
              </a:rPr>
              <a:t>- Power Beauty</a:t>
            </a:r>
            <a:br>
              <a:rPr lang="en-US" dirty="0" smtClean="0">
                <a:solidFill>
                  <a:schemeClr val="bg1"/>
                </a:solidFill>
                <a:latin typeface="Century Gothic" pitchFamily="34" charset="0"/>
              </a:rPr>
            </a:br>
            <a:r>
              <a:rPr lang="en-US" dirty="0" smtClean="0">
                <a:solidFill>
                  <a:schemeClr val="bg1"/>
                </a:solidFill>
                <a:latin typeface="Century Gothic" pitchFamily="34" charset="0"/>
              </a:rPr>
              <a:t>- High concentration of products</a:t>
            </a:r>
            <a:br>
              <a:rPr lang="en-US" dirty="0" smtClean="0">
                <a:solidFill>
                  <a:schemeClr val="bg1"/>
                </a:solidFill>
                <a:latin typeface="Century Gothic" pitchFamily="34" charset="0"/>
              </a:rPr>
            </a:br>
            <a:r>
              <a:rPr lang="en-US" dirty="0" smtClean="0">
                <a:solidFill>
                  <a:schemeClr val="bg1"/>
                </a:solidFill>
                <a:latin typeface="Century Gothic" pitchFamily="34" charset="0"/>
              </a:rPr>
              <a:t>- Partnership with LACLINIC-MONTREUX</a:t>
            </a:r>
          </a:p>
          <a:p>
            <a:endParaRPr lang="en-US" dirty="0">
              <a:solidFill>
                <a:schemeClr val="bg1"/>
              </a:solidFill>
              <a:latin typeface="Century Gothic" pitchFamily="34" charset="0"/>
            </a:endParaRPr>
          </a:p>
        </p:txBody>
      </p:sp>
      <p:sp>
        <p:nvSpPr>
          <p:cNvPr id="5" name="Rectangle 4"/>
          <p:cNvSpPr/>
          <p:nvPr/>
        </p:nvSpPr>
        <p:spPr>
          <a:xfrm>
            <a:off x="3474467" y="1484784"/>
            <a:ext cx="5634037" cy="646331"/>
          </a:xfrm>
          <a:prstGeom prst="rect">
            <a:avLst/>
          </a:prstGeom>
        </p:spPr>
        <p:txBody>
          <a:bodyPr wrap="square">
            <a:spAutoFit/>
          </a:bodyPr>
          <a:lstStyle/>
          <a:p>
            <a:pPr algn="ctr"/>
            <a:r>
              <a:rPr lang="en-US" i="1" dirty="0" smtClean="0">
                <a:solidFill>
                  <a:schemeClr val="bg1"/>
                </a:solidFill>
                <a:latin typeface="Century Gothic" pitchFamily="34" charset="0"/>
              </a:rPr>
              <a:t>Premium and expert welcoming including the presentation </a:t>
            </a:r>
            <a:r>
              <a:rPr lang="en-US" i="1" dirty="0">
                <a:solidFill>
                  <a:schemeClr val="bg1"/>
                </a:solidFill>
                <a:latin typeface="Century Gothic" pitchFamily="34" charset="0"/>
              </a:rPr>
              <a:t>of the brand </a:t>
            </a:r>
            <a:endParaRPr lang="en-US" dirty="0">
              <a:solidFill>
                <a:schemeClr val="bg1"/>
              </a:solidFill>
              <a:latin typeface="Century Gothic" pitchFamily="34" charset="0"/>
            </a:endParaRPr>
          </a:p>
        </p:txBody>
      </p:sp>
      <p:sp>
        <p:nvSpPr>
          <p:cNvPr id="8" name="ZoneTexte 7"/>
          <p:cNvSpPr txBox="1"/>
          <p:nvPr/>
        </p:nvSpPr>
        <p:spPr>
          <a:xfrm>
            <a:off x="3851920" y="5114137"/>
            <a:ext cx="5112568" cy="646331"/>
          </a:xfrm>
          <a:prstGeom prst="rect">
            <a:avLst/>
          </a:prstGeom>
          <a:noFill/>
        </p:spPr>
        <p:txBody>
          <a:bodyPr wrap="square" rtlCol="0">
            <a:spAutoFit/>
          </a:bodyPr>
          <a:lstStyle/>
          <a:p>
            <a:r>
              <a:rPr lang="en-US" dirty="0" smtClean="0">
                <a:solidFill>
                  <a:schemeClr val="bg1"/>
                </a:solidFill>
                <a:latin typeface="Century Gothic" pitchFamily="34" charset="0"/>
              </a:rPr>
              <a:t>BRAND MESSAGE WITH IPAD OR BA’s BOOK</a:t>
            </a:r>
          </a:p>
          <a:p>
            <a:endParaRPr lang="en-US" dirty="0">
              <a:solidFill>
                <a:schemeClr val="bg1"/>
              </a:solidFill>
              <a:latin typeface="Century Gothic" pitchFamily="34" charset="0"/>
            </a:endParaRPr>
          </a:p>
        </p:txBody>
      </p:sp>
      <p:pic>
        <p:nvPicPr>
          <p:cNvPr id="9"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68648"/>
            <a:ext cx="3419475" cy="2275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HR CLAIRE\SHOOTING SCENRIO DE SERVICE MAI 2012\PHOTOS RETOUCHEES DEF\DSC7661_RETOUCH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221088"/>
            <a:ext cx="3419475" cy="228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4517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p:cNvSpPr>
            <a:spLocks noChangeArrowheads="1"/>
          </p:cNvSpPr>
          <p:nvPr>
            <p:custDataLst>
              <p:tags r:id="rId1"/>
            </p:custDataLst>
          </p:nvPr>
        </p:nvSpPr>
        <p:spPr bwMode="auto">
          <a:xfrm>
            <a:off x="3619500" y="279400"/>
            <a:ext cx="5434013" cy="4270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fr-FR" sz="2800" dirty="0" smtClean="0">
                <a:solidFill>
                  <a:srgbClr val="B5A692"/>
                </a:solidFill>
                <a:latin typeface="Century Gothic" pitchFamily="34" charset="0"/>
                <a:ea typeface="Microsoft YaHei" pitchFamily="34" charset="-122"/>
              </a:rPr>
              <a:t>HR SALES METHOD</a:t>
            </a:r>
          </a:p>
        </p:txBody>
      </p:sp>
      <p:pic>
        <p:nvPicPr>
          <p:cNvPr id="16" name="Image 10"/>
          <p:cNvPicPr>
            <a:picLocks noChangeAspect="1"/>
          </p:cNvPicPr>
          <p:nvPr/>
        </p:nvPicPr>
        <p:blipFill>
          <a:blip r:embed="rId4" cstate="print">
            <a:extLst>
              <a:ext uri="{28A0092B-C50C-407E-A947-70E740481C1C}">
                <a14:useLocalDpi xmlns:a14="http://schemas.microsoft.com/office/drawing/2010/main" val="0"/>
              </a:ext>
            </a:extLst>
          </a:blip>
          <a:srcRect r="47412"/>
          <a:stretch>
            <a:fillRect/>
          </a:stretch>
        </p:blipFill>
        <p:spPr bwMode="auto">
          <a:xfrm>
            <a:off x="3059832" y="2717867"/>
            <a:ext cx="3053278" cy="23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6165702" y="1700808"/>
            <a:ext cx="2772916" cy="1496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4"/>
          <p:cNvSpPr>
            <a:spLocks noChangeArrowheads="1"/>
          </p:cNvSpPr>
          <p:nvPr/>
        </p:nvSpPr>
        <p:spPr bwMode="auto">
          <a:xfrm>
            <a:off x="201836" y="5282784"/>
            <a:ext cx="2713980"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marL="285750" indent="-285750" algn="r" defTabSz="1042988" fontAlgn="base">
              <a:spcBef>
                <a:spcPct val="0"/>
              </a:spcBef>
              <a:spcAft>
                <a:spcPct val="0"/>
              </a:spcAft>
              <a:buFontTx/>
              <a:buChar char="-"/>
            </a:pPr>
            <a:r>
              <a:rPr lang="fr-FR" sz="1400" b="0" i="0" dirty="0" smtClean="0">
                <a:solidFill>
                  <a:srgbClr val="AD9B83"/>
                </a:solidFill>
              </a:rPr>
              <a:t>Sampling </a:t>
            </a:r>
          </a:p>
          <a:p>
            <a:pPr marL="285750" indent="-285750" algn="r" defTabSz="1042988" fontAlgn="base">
              <a:spcBef>
                <a:spcPct val="0"/>
              </a:spcBef>
              <a:spcAft>
                <a:spcPct val="0"/>
              </a:spcAft>
              <a:buFontTx/>
              <a:buChar char="-"/>
            </a:pPr>
            <a:r>
              <a:rPr lang="fr-FR" sz="1400" b="0" i="0" dirty="0" smtClean="0">
                <a:solidFill>
                  <a:srgbClr val="AD9B83"/>
                </a:solidFill>
              </a:rPr>
              <a:t>Loyalty-building</a:t>
            </a:r>
          </a:p>
          <a:p>
            <a:pPr marL="285750" indent="-285750" algn="r" defTabSz="1042988" fontAlgn="base">
              <a:spcBef>
                <a:spcPct val="0"/>
              </a:spcBef>
              <a:spcAft>
                <a:spcPct val="0"/>
              </a:spcAft>
              <a:buFontTx/>
              <a:buChar char="-"/>
            </a:pPr>
            <a:r>
              <a:rPr lang="fr-FR" sz="1400" b="0" i="0" dirty="0" smtClean="0">
                <a:solidFill>
                  <a:srgbClr val="AD9B83"/>
                </a:solidFill>
              </a:rPr>
              <a:t>Service</a:t>
            </a:r>
          </a:p>
        </p:txBody>
      </p:sp>
      <p:sp>
        <p:nvSpPr>
          <p:cNvPr id="23" name="Text Box 5"/>
          <p:cNvSpPr txBox="1">
            <a:spLocks noChangeArrowheads="1"/>
          </p:cNvSpPr>
          <p:nvPr/>
        </p:nvSpPr>
        <p:spPr bwMode="auto">
          <a:xfrm>
            <a:off x="881906" y="4853279"/>
            <a:ext cx="2393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ctr" eaLnBrk="1" fontAlgn="base" hangingPunct="1">
              <a:spcBef>
                <a:spcPct val="50000"/>
              </a:spcBef>
              <a:spcAft>
                <a:spcPct val="0"/>
              </a:spcAft>
            </a:pPr>
            <a:r>
              <a:rPr lang="fr-FR" sz="1800" b="0" i="0" dirty="0" smtClean="0">
                <a:solidFill>
                  <a:srgbClr val="FFFFFF"/>
                </a:solidFill>
              </a:rPr>
              <a:t>4. </a:t>
            </a:r>
            <a:r>
              <a:rPr lang="fr-FR" sz="1800" dirty="0" smtClean="0">
                <a:solidFill>
                  <a:srgbClr val="FFFFFF"/>
                </a:solidFill>
              </a:rPr>
              <a:t>ENGAGING</a:t>
            </a:r>
          </a:p>
        </p:txBody>
      </p:sp>
      <p:sp>
        <p:nvSpPr>
          <p:cNvPr id="24" name="Text Box 6"/>
          <p:cNvSpPr txBox="1">
            <a:spLocks noChangeArrowheads="1"/>
          </p:cNvSpPr>
          <p:nvPr/>
        </p:nvSpPr>
        <p:spPr bwMode="auto">
          <a:xfrm>
            <a:off x="35496" y="1937675"/>
            <a:ext cx="2743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r" eaLnBrk="1" fontAlgn="base" hangingPunct="1">
              <a:spcBef>
                <a:spcPct val="50000"/>
              </a:spcBef>
              <a:spcAft>
                <a:spcPct val="0"/>
              </a:spcAft>
            </a:pPr>
            <a:r>
              <a:rPr lang="fr-FR" sz="1800" b="0" i="0" dirty="0" smtClean="0">
                <a:solidFill>
                  <a:srgbClr val="FFFFFF"/>
                </a:solidFill>
              </a:rPr>
              <a:t>1. </a:t>
            </a:r>
            <a:r>
              <a:rPr lang="fr-FR" sz="1800" dirty="0" smtClean="0">
                <a:solidFill>
                  <a:srgbClr val="FFFFFF"/>
                </a:solidFill>
              </a:rPr>
              <a:t>GREETING</a:t>
            </a:r>
          </a:p>
        </p:txBody>
      </p:sp>
      <p:sp>
        <p:nvSpPr>
          <p:cNvPr id="25" name="Text Box 7"/>
          <p:cNvSpPr txBox="1">
            <a:spLocks noChangeArrowheads="1"/>
          </p:cNvSpPr>
          <p:nvPr/>
        </p:nvSpPr>
        <p:spPr bwMode="auto">
          <a:xfrm>
            <a:off x="6165702" y="1844824"/>
            <a:ext cx="2772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2. MIRROR DIAGNOSIS</a:t>
            </a:r>
          </a:p>
        </p:txBody>
      </p:sp>
      <p:sp>
        <p:nvSpPr>
          <p:cNvPr id="26" name="Text Box 8"/>
          <p:cNvSpPr txBox="1">
            <a:spLocks noChangeArrowheads="1"/>
          </p:cNvSpPr>
          <p:nvPr/>
        </p:nvSpPr>
        <p:spPr bwMode="auto">
          <a:xfrm>
            <a:off x="6228184" y="4853279"/>
            <a:ext cx="3074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3. ADVISING AND EXPERIENCING</a:t>
            </a:r>
          </a:p>
        </p:txBody>
      </p:sp>
      <p:sp>
        <p:nvSpPr>
          <p:cNvPr id="27" name="Rectangle 27"/>
          <p:cNvSpPr>
            <a:spLocks noChangeArrowheads="1"/>
          </p:cNvSpPr>
          <p:nvPr/>
        </p:nvSpPr>
        <p:spPr bwMode="auto">
          <a:xfrm>
            <a:off x="6156176" y="2132856"/>
            <a:ext cx="2633663"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Invitation for the </a:t>
            </a:r>
            <a:r>
              <a:rPr lang="fr-FR" sz="1400" dirty="0" err="1" smtClean="0">
                <a:solidFill>
                  <a:srgbClr val="AD9B83"/>
                </a:solidFill>
              </a:rPr>
              <a:t>customer</a:t>
            </a:r>
            <a:r>
              <a:rPr lang="fr-FR" sz="1400" b="0" i="0" dirty="0" smtClean="0">
                <a:solidFill>
                  <a:srgbClr val="AD9B83"/>
                </a:solidFill>
              </a:rPr>
              <a:t> to express </a:t>
            </a:r>
            <a:r>
              <a:rPr lang="fr-FR" sz="1400" b="0" i="0" dirty="0" err="1" smtClean="0">
                <a:solidFill>
                  <a:srgbClr val="AD9B83"/>
                </a:solidFill>
              </a:rPr>
              <a:t>her</a:t>
            </a:r>
            <a:r>
              <a:rPr lang="fr-FR" sz="1400" b="0" i="0" dirty="0" smtClean="0">
                <a:solidFill>
                  <a:srgbClr val="AD9B83"/>
                </a:solidFill>
              </a:rPr>
              <a:t> </a:t>
            </a:r>
            <a:r>
              <a:rPr lang="fr-FR" sz="1400" b="0" i="0" dirty="0" err="1" smtClean="0">
                <a:solidFill>
                  <a:srgbClr val="AD9B83"/>
                </a:solidFill>
              </a:rPr>
              <a:t>concerns</a:t>
            </a:r>
            <a:r>
              <a:rPr lang="fr-FR" sz="1400" dirty="0" smtClean="0">
                <a:solidFill>
                  <a:srgbClr val="AD9B83"/>
                </a:solidFill>
              </a:rPr>
              <a:t>.</a:t>
            </a:r>
            <a:r>
              <a:rPr lang="fr-FR" sz="1400" b="0" i="0" dirty="0" smtClean="0">
                <a:solidFill>
                  <a:srgbClr val="AD9B83"/>
                </a:solidFill>
              </a:rPr>
              <a:t> </a:t>
            </a:r>
            <a:r>
              <a:rPr lang="fr-FR" sz="1400" dirty="0" err="1" smtClean="0">
                <a:solidFill>
                  <a:srgbClr val="AD9B83"/>
                </a:solidFill>
              </a:rPr>
              <a:t>Finding</a:t>
            </a:r>
            <a:r>
              <a:rPr lang="fr-FR" sz="1400" dirty="0" smtClean="0">
                <a:solidFill>
                  <a:srgbClr val="FF0000"/>
                </a:solidFill>
              </a:rPr>
              <a:t> </a:t>
            </a:r>
            <a:r>
              <a:rPr lang="fr-FR" sz="1400" dirty="0" err="1" smtClean="0">
                <a:solidFill>
                  <a:srgbClr val="AD9B83"/>
                </a:solidFill>
              </a:rPr>
              <a:t>needs</a:t>
            </a:r>
            <a:r>
              <a:rPr lang="fr-FR" sz="1400" b="0" i="0" dirty="0" smtClean="0">
                <a:solidFill>
                  <a:srgbClr val="AD9B83"/>
                </a:solidFill>
              </a:rPr>
              <a:t> + reformulation</a:t>
            </a:r>
          </a:p>
        </p:txBody>
      </p:sp>
      <p:sp>
        <p:nvSpPr>
          <p:cNvPr id="28" name="Rectangle 29"/>
          <p:cNvSpPr>
            <a:spLocks noChangeArrowheads="1"/>
          </p:cNvSpPr>
          <p:nvPr/>
        </p:nvSpPr>
        <p:spPr bwMode="auto">
          <a:xfrm>
            <a:off x="35496" y="2204864"/>
            <a:ext cx="2945680"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algn="r" defTabSz="1042988" fontAlgn="base">
              <a:spcBef>
                <a:spcPct val="0"/>
              </a:spcBef>
              <a:spcAft>
                <a:spcPct val="0"/>
              </a:spcAft>
              <a:buFont typeface="Calibri" pitchFamily="34" charset="0"/>
              <a:buNone/>
            </a:pPr>
            <a:r>
              <a:rPr lang="fr-FR" sz="1400" b="0" i="0" dirty="0" smtClean="0">
                <a:solidFill>
                  <a:srgbClr val="AD9B83"/>
                </a:solidFill>
              </a:rPr>
              <a:t>Premium and expert welcome including the presentation  </a:t>
            </a:r>
          </a:p>
          <a:p>
            <a:pPr algn="r" defTabSz="1042988" fontAlgn="base">
              <a:spcBef>
                <a:spcPct val="0"/>
              </a:spcBef>
              <a:spcAft>
                <a:spcPct val="0"/>
              </a:spcAft>
              <a:buFont typeface="Calibri" pitchFamily="34" charset="0"/>
              <a:buNone/>
            </a:pPr>
            <a:r>
              <a:rPr lang="fr-FR" sz="1400" b="0" i="0" dirty="0" smtClean="0">
                <a:solidFill>
                  <a:srgbClr val="AD9B83"/>
                </a:solidFill>
              </a:rPr>
              <a:t>of the brand</a:t>
            </a:r>
          </a:p>
          <a:p>
            <a:pPr algn="r" defTabSz="1042988" fontAlgn="base">
              <a:spcBef>
                <a:spcPct val="0"/>
              </a:spcBef>
              <a:spcAft>
                <a:spcPct val="0"/>
              </a:spcAft>
              <a:buFont typeface="Calibri" pitchFamily="34" charset="0"/>
              <a:buNone/>
            </a:pPr>
            <a:endParaRPr lang="en-US" sz="1400" dirty="0">
              <a:solidFill>
                <a:srgbClr val="AD9B83"/>
              </a:solidFill>
            </a:endParaRPr>
          </a:p>
        </p:txBody>
      </p:sp>
      <p:sp>
        <p:nvSpPr>
          <p:cNvPr id="29" name="Rectangle 27"/>
          <p:cNvSpPr>
            <a:spLocks noChangeArrowheads="1"/>
          </p:cNvSpPr>
          <p:nvPr/>
        </p:nvSpPr>
        <p:spPr bwMode="auto">
          <a:xfrm>
            <a:off x="6156177" y="5429343"/>
            <a:ext cx="2987823"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Serum + cream + eye contour + foundation </a:t>
            </a:r>
          </a:p>
          <a:p>
            <a:pPr defTabSz="1042988" fontAlgn="base">
              <a:spcBef>
                <a:spcPct val="0"/>
              </a:spcBef>
              <a:spcAft>
                <a:spcPct val="0"/>
              </a:spcAft>
            </a:pPr>
            <a:r>
              <a:rPr lang="fr-FR" sz="1400" b="0" i="0" dirty="0" smtClean="0">
                <a:solidFill>
                  <a:srgbClr val="AD9B83"/>
                </a:solidFill>
              </a:rPr>
              <a:t>Discovery on the hand  </a:t>
            </a:r>
          </a:p>
        </p:txBody>
      </p:sp>
    </p:spTree>
    <p:extLst>
      <p:ext uri="{BB962C8B-B14F-4D97-AF65-F5344CB8AC3E}">
        <p14:creationId xmlns:p14="http://schemas.microsoft.com/office/powerpoint/2010/main" val="12252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smtClean="0">
                <a:solidFill>
                  <a:srgbClr val="B5A692"/>
                </a:solidFill>
                <a:latin typeface="Century Gothic" pitchFamily="34" charset="0"/>
                <a:ea typeface="Microsoft YaHei" pitchFamily="34" charset="-122"/>
              </a:rPr>
              <a:t>2- MIRROR DIAGNOSIS</a:t>
            </a:r>
            <a:endParaRPr lang="en-US" dirty="0">
              <a:solidFill>
                <a:srgbClr val="B5A692"/>
              </a:solidFill>
              <a:latin typeface="Century Gothic" pitchFamily="34" charset="0"/>
              <a:ea typeface="Microsoft YaHei" pitchFamily="34" charset="-122"/>
            </a:endParaRPr>
          </a:p>
        </p:txBody>
      </p:sp>
      <p:sp>
        <p:nvSpPr>
          <p:cNvPr id="5" name="Rectangle 4"/>
          <p:cNvSpPr/>
          <p:nvPr/>
        </p:nvSpPr>
        <p:spPr>
          <a:xfrm>
            <a:off x="4050506" y="1484313"/>
            <a:ext cx="4572000" cy="923330"/>
          </a:xfrm>
          <a:prstGeom prst="rect">
            <a:avLst/>
          </a:prstGeom>
        </p:spPr>
        <p:txBody>
          <a:bodyPr>
            <a:spAutoFit/>
          </a:bodyPr>
          <a:lstStyle/>
          <a:p>
            <a:pPr algn="ctr"/>
            <a:r>
              <a:rPr lang="en-GB" i="1" dirty="0" smtClean="0">
                <a:solidFill>
                  <a:schemeClr val="bg1"/>
                </a:solidFill>
                <a:latin typeface="Century Gothic" pitchFamily="34" charset="0"/>
              </a:rPr>
              <a:t>Invitation for </a:t>
            </a:r>
            <a:r>
              <a:rPr lang="en-GB" i="1" dirty="0">
                <a:solidFill>
                  <a:schemeClr val="bg1"/>
                </a:solidFill>
                <a:latin typeface="Century Gothic" pitchFamily="34" charset="0"/>
              </a:rPr>
              <a:t>customer to express her skin concerns. Finding needs and reformulation.</a:t>
            </a:r>
            <a:endParaRPr lang="fr-FR" dirty="0">
              <a:solidFill>
                <a:schemeClr val="bg1"/>
              </a:solidFill>
              <a:latin typeface="Century Gothic" pitchFamily="34" charset="0"/>
            </a:endParaRPr>
          </a:p>
        </p:txBody>
      </p:sp>
      <p:sp>
        <p:nvSpPr>
          <p:cNvPr id="6" name="ZoneTexte 5"/>
          <p:cNvSpPr txBox="1"/>
          <p:nvPr/>
        </p:nvSpPr>
        <p:spPr>
          <a:xfrm>
            <a:off x="3546475" y="2651441"/>
            <a:ext cx="5634037" cy="369332"/>
          </a:xfrm>
          <a:prstGeom prst="rect">
            <a:avLst/>
          </a:prstGeom>
          <a:noFill/>
        </p:spPr>
        <p:txBody>
          <a:bodyPr wrap="square" rtlCol="0">
            <a:spAutoFit/>
          </a:bodyPr>
          <a:lstStyle/>
          <a:p>
            <a:r>
              <a:rPr lang="en-US" b="1" dirty="0" smtClean="0">
                <a:solidFill>
                  <a:schemeClr val="bg1"/>
                </a:solidFill>
                <a:latin typeface="Century Gothic" pitchFamily="34" charset="0"/>
              </a:rPr>
              <a:t>HR uniqueness: diagnosis in front of the mirror</a:t>
            </a:r>
            <a:endParaRPr lang="en-US" b="1" dirty="0">
              <a:solidFill>
                <a:schemeClr val="bg1"/>
              </a:solidFill>
              <a:latin typeface="Century Gothic" pitchFamily="34" charset="0"/>
            </a:endParaRPr>
          </a:p>
        </p:txBody>
      </p:sp>
      <p:sp>
        <p:nvSpPr>
          <p:cNvPr id="7" name="Rectangle 6"/>
          <p:cNvSpPr/>
          <p:nvPr/>
        </p:nvSpPr>
        <p:spPr>
          <a:xfrm>
            <a:off x="3563887" y="3227505"/>
            <a:ext cx="5489625" cy="646331"/>
          </a:xfrm>
          <a:prstGeom prst="rect">
            <a:avLst/>
          </a:prstGeom>
        </p:spPr>
        <p:txBody>
          <a:bodyPr wrap="square">
            <a:spAutoFit/>
          </a:bodyPr>
          <a:lstStyle/>
          <a:p>
            <a:pPr lvl="0"/>
            <a:r>
              <a:rPr lang="en-GB" dirty="0" smtClean="0">
                <a:solidFill>
                  <a:schemeClr val="bg1"/>
                </a:solidFill>
                <a:latin typeface="Century Gothic" pitchFamily="34" charset="0"/>
              </a:rPr>
              <a:t>1) Invitation for customer </a:t>
            </a:r>
            <a:r>
              <a:rPr lang="en-GB" dirty="0">
                <a:solidFill>
                  <a:schemeClr val="bg1"/>
                </a:solidFill>
                <a:latin typeface="Century Gothic" pitchFamily="34" charset="0"/>
              </a:rPr>
              <a:t>to express </a:t>
            </a:r>
            <a:r>
              <a:rPr lang="en-GB" dirty="0" smtClean="0">
                <a:solidFill>
                  <a:schemeClr val="bg1"/>
                </a:solidFill>
                <a:latin typeface="Century Gothic" pitchFamily="34" charset="0"/>
              </a:rPr>
              <a:t>her skin </a:t>
            </a:r>
            <a:r>
              <a:rPr lang="en-GB" dirty="0">
                <a:solidFill>
                  <a:schemeClr val="bg1"/>
                </a:solidFill>
                <a:latin typeface="Century Gothic" pitchFamily="34" charset="0"/>
              </a:rPr>
              <a:t>concerns. Finding needs</a:t>
            </a:r>
            <a:endParaRPr lang="fr-FR" dirty="0">
              <a:solidFill>
                <a:schemeClr val="bg1"/>
              </a:solidFill>
              <a:latin typeface="Century Gothic" pitchFamily="34" charset="0"/>
            </a:endParaRPr>
          </a:p>
        </p:txBody>
      </p:sp>
      <p:sp>
        <p:nvSpPr>
          <p:cNvPr id="8" name="Rectangle 7"/>
          <p:cNvSpPr/>
          <p:nvPr/>
        </p:nvSpPr>
        <p:spPr>
          <a:xfrm>
            <a:off x="3563888" y="4082384"/>
            <a:ext cx="4031873" cy="369332"/>
          </a:xfrm>
          <a:prstGeom prst="rect">
            <a:avLst/>
          </a:prstGeom>
        </p:spPr>
        <p:txBody>
          <a:bodyPr wrap="none">
            <a:spAutoFit/>
          </a:bodyPr>
          <a:lstStyle/>
          <a:p>
            <a:pPr lvl="0"/>
            <a:r>
              <a:rPr lang="en-US" dirty="0" smtClean="0">
                <a:solidFill>
                  <a:schemeClr val="bg1"/>
                </a:solidFill>
                <a:latin typeface="Century Gothic" pitchFamily="34" charset="0"/>
              </a:rPr>
              <a:t>2) Reformulating </a:t>
            </a:r>
            <a:r>
              <a:rPr lang="en-US" dirty="0">
                <a:solidFill>
                  <a:schemeClr val="bg1"/>
                </a:solidFill>
                <a:latin typeface="Century Gothic" pitchFamily="34" charset="0"/>
              </a:rPr>
              <a:t>customer’s needs</a:t>
            </a:r>
            <a:endParaRPr lang="fr-FR" dirty="0">
              <a:solidFill>
                <a:schemeClr val="bg1"/>
              </a:solidFill>
              <a:latin typeface="Century Gothic" pitchFamily="34" charset="0"/>
            </a:endParaRPr>
          </a:p>
        </p:txBody>
      </p:sp>
      <p:sp>
        <p:nvSpPr>
          <p:cNvPr id="9" name="Rectangle 8"/>
          <p:cNvSpPr/>
          <p:nvPr/>
        </p:nvSpPr>
        <p:spPr>
          <a:xfrm>
            <a:off x="3571426" y="5219908"/>
            <a:ext cx="5393062" cy="646331"/>
          </a:xfrm>
          <a:prstGeom prst="rect">
            <a:avLst/>
          </a:prstGeom>
        </p:spPr>
        <p:txBody>
          <a:bodyPr wrap="square">
            <a:spAutoFit/>
          </a:bodyPr>
          <a:lstStyle/>
          <a:p>
            <a:pPr lvl="0"/>
            <a:r>
              <a:rPr lang="en-US" dirty="0">
                <a:solidFill>
                  <a:schemeClr val="bg1"/>
                </a:solidFill>
                <a:latin typeface="Century Gothic" pitchFamily="34" charset="0"/>
              </a:rPr>
              <a:t>O</a:t>
            </a:r>
            <a:r>
              <a:rPr lang="en-US" dirty="0" smtClean="0">
                <a:solidFill>
                  <a:schemeClr val="bg1"/>
                </a:solidFill>
                <a:latin typeface="Century Gothic" pitchFamily="34" charset="0"/>
              </a:rPr>
              <a:t>ption: Skin measurements with HR </a:t>
            </a:r>
            <a:r>
              <a:rPr lang="en-US" dirty="0" err="1" smtClean="0">
                <a:solidFill>
                  <a:schemeClr val="bg1"/>
                </a:solidFill>
                <a:latin typeface="Century Gothic" pitchFamily="34" charset="0"/>
              </a:rPr>
              <a:t>Skinscope</a:t>
            </a:r>
            <a:r>
              <a:rPr lang="en-US" dirty="0" smtClean="0">
                <a:solidFill>
                  <a:schemeClr val="bg1"/>
                </a:solidFill>
                <a:latin typeface="Century Gothic" pitchFamily="34" charset="0"/>
              </a:rPr>
              <a:t> &amp; </a:t>
            </a:r>
            <a:r>
              <a:rPr lang="en-US" dirty="0" err="1" smtClean="0">
                <a:solidFill>
                  <a:schemeClr val="bg1"/>
                </a:solidFill>
                <a:latin typeface="Century Gothic" pitchFamily="34" charset="0"/>
              </a:rPr>
              <a:t>iPad</a:t>
            </a:r>
            <a:endParaRPr lang="fr-FR" dirty="0">
              <a:solidFill>
                <a:schemeClr val="bg1"/>
              </a:solidFill>
              <a:latin typeface="Century Gothic" pitchFamily="34" charset="0"/>
            </a:endParaRPr>
          </a:p>
        </p:txBody>
      </p:sp>
      <p:pic>
        <p:nvPicPr>
          <p:cNvPr id="1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1484314"/>
            <a:ext cx="3409329" cy="22682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F:\HR CLAIRE\SHOOTING SCENRIO DE SERVICE MAI 2012\PHOTOS INCRUSTE IPAD\DSC7789_RETOUCH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8920" y="8477844"/>
            <a:ext cx="2356024" cy="15677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HR CLAIRE\SHOOTING SCENRIO DE SERVICE MAI 2012\RETOUCHE04\RETOUCHE04\DSC77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4206845"/>
            <a:ext cx="3419475" cy="227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066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1196752"/>
            <a:ext cx="3563888" cy="566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2" name="Flèche droite 11"/>
          <p:cNvSpPr/>
          <p:nvPr/>
        </p:nvSpPr>
        <p:spPr>
          <a:xfrm>
            <a:off x="4275338" y="2060848"/>
            <a:ext cx="7200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Flèche droite 12"/>
          <p:cNvSpPr/>
          <p:nvPr/>
        </p:nvSpPr>
        <p:spPr>
          <a:xfrm>
            <a:off x="4275338" y="3213557"/>
            <a:ext cx="7200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Flèche droite 13"/>
          <p:cNvSpPr/>
          <p:nvPr/>
        </p:nvSpPr>
        <p:spPr>
          <a:xfrm>
            <a:off x="4275338" y="4312841"/>
            <a:ext cx="7200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Text Box 3"/>
          <p:cNvSpPr txBox="1">
            <a:spLocks noChangeArrowheads="1"/>
          </p:cNvSpPr>
          <p:nvPr/>
        </p:nvSpPr>
        <p:spPr bwMode="auto">
          <a:xfrm>
            <a:off x="3419873" y="260648"/>
            <a:ext cx="5635228" cy="769441"/>
          </a:xfrm>
          <a:prstGeom prst="rect">
            <a:avLst/>
          </a:prstGeom>
          <a:noFill/>
          <a:ln w="9525">
            <a:noFill/>
            <a:miter lim="800000"/>
            <a:headEnd/>
            <a:tailEnd/>
          </a:ln>
        </p:spPr>
        <p:txBody>
          <a:bodyPr wrap="square">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chemeClr val="bg1"/>
                </a:solidFill>
                <a:ea typeface="ＭＳ Ｐゴシック" pitchFamily="34" charset="-128"/>
              </a:rPr>
              <a:t>THE DIFFERENT LAYERS</a:t>
            </a:r>
          </a:p>
        </p:txBody>
      </p:sp>
      <p:sp>
        <p:nvSpPr>
          <p:cNvPr id="11" name="Flèche droite 10"/>
          <p:cNvSpPr/>
          <p:nvPr/>
        </p:nvSpPr>
        <p:spPr>
          <a:xfrm>
            <a:off x="4275338" y="5464969"/>
            <a:ext cx="7200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6" name="Picture 2"/>
          <p:cNvPicPr>
            <a:picLocks noChangeAspect="1" noChangeArrowheads="1"/>
          </p:cNvPicPr>
          <p:nvPr/>
        </p:nvPicPr>
        <p:blipFill>
          <a:blip r:embed="rId3" cstate="print"/>
          <a:srcRect l="11341" t="21843" r="51686" b="31738"/>
          <a:stretch>
            <a:fillRect/>
          </a:stretch>
        </p:blipFill>
        <p:spPr bwMode="auto">
          <a:xfrm>
            <a:off x="1188834" y="5280578"/>
            <a:ext cx="1078910" cy="913136"/>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4" cstate="print"/>
          <a:srcRect l="11341" t="20218" r="52178" b="34679"/>
          <a:stretch>
            <a:fillRect/>
          </a:stretch>
        </p:blipFill>
        <p:spPr bwMode="auto">
          <a:xfrm>
            <a:off x="1188834" y="4128450"/>
            <a:ext cx="1078910" cy="833703"/>
          </a:xfrm>
          <a:prstGeom prst="rect">
            <a:avLst/>
          </a:prstGeom>
          <a:ln>
            <a:noFill/>
          </a:ln>
          <a:effectLst>
            <a:outerShdw blurRad="292100" dist="139700" dir="2700000" algn="tl" rotWithShape="0">
              <a:srgbClr val="333333">
                <a:alpha val="65000"/>
              </a:srgbClr>
            </a:outerShdw>
          </a:effectLst>
        </p:spPr>
      </p:pic>
      <p:pic>
        <p:nvPicPr>
          <p:cNvPr id="20" name="Picture 2"/>
          <p:cNvPicPr>
            <a:picLocks noChangeAspect="1" noChangeArrowheads="1"/>
          </p:cNvPicPr>
          <p:nvPr/>
        </p:nvPicPr>
        <p:blipFill>
          <a:blip r:embed="rId5" cstate="print"/>
          <a:srcRect l="10418" t="19959" r="51588" b="31738"/>
          <a:stretch>
            <a:fillRect/>
          </a:stretch>
        </p:blipFill>
        <p:spPr bwMode="auto">
          <a:xfrm>
            <a:off x="1187625" y="2924944"/>
            <a:ext cx="1065890" cy="882744"/>
          </a:xfrm>
          <a:prstGeom prst="rect">
            <a:avLst/>
          </a:prstGeom>
          <a:ln>
            <a:noFill/>
          </a:ln>
          <a:effectLst>
            <a:outerShdw blurRad="292100" dist="139700" dir="2700000" algn="tl" rotWithShape="0">
              <a:srgbClr val="333333">
                <a:alpha val="65000"/>
              </a:srgbClr>
            </a:outerShdw>
          </a:effectLst>
        </p:spPr>
      </p:pic>
      <p:pic>
        <p:nvPicPr>
          <p:cNvPr id="25" name="Picture 2"/>
          <p:cNvPicPr>
            <a:picLocks noChangeAspect="1" noChangeArrowheads="1"/>
          </p:cNvPicPr>
          <p:nvPr/>
        </p:nvPicPr>
        <p:blipFill>
          <a:blip r:embed="rId6" cstate="print"/>
          <a:srcRect l="10418" t="20345" r="53027" b="33699"/>
          <a:stretch>
            <a:fillRect/>
          </a:stretch>
        </p:blipFill>
        <p:spPr bwMode="auto">
          <a:xfrm>
            <a:off x="1187625" y="1844825"/>
            <a:ext cx="1061077" cy="833704"/>
          </a:xfrm>
          <a:prstGeom prst="rect">
            <a:avLst/>
          </a:prstGeom>
          <a:ln>
            <a:noFill/>
          </a:ln>
          <a:effectLst>
            <a:outerShdw blurRad="292100" dist="139700" dir="2700000" algn="tl" rotWithShape="0">
              <a:srgbClr val="333333">
                <a:alpha val="65000"/>
              </a:srgbClr>
            </a:outerShdw>
          </a:effectLst>
        </p:spPr>
      </p:pic>
      <p:sp>
        <p:nvSpPr>
          <p:cNvPr id="27" name="ZoneTexte 26"/>
          <p:cNvSpPr txBox="1"/>
          <p:nvPr/>
        </p:nvSpPr>
        <p:spPr>
          <a:xfrm>
            <a:off x="5232315" y="1988840"/>
            <a:ext cx="1691489" cy="307777"/>
          </a:xfrm>
          <a:prstGeom prst="rect">
            <a:avLst/>
          </a:prstGeom>
          <a:noFill/>
        </p:spPr>
        <p:txBody>
          <a:bodyPr wrap="none" rtlCol="0">
            <a:spAutoFit/>
          </a:bodyPr>
          <a:lstStyle/>
          <a:p>
            <a:r>
              <a:rPr lang="fr-FR" sz="1400" dirty="0" smtClean="0">
                <a:solidFill>
                  <a:schemeClr val="bg1"/>
                </a:solidFill>
              </a:rPr>
              <a:t>Stratum </a:t>
            </a:r>
            <a:r>
              <a:rPr lang="fr-FR" sz="1400" dirty="0" err="1" smtClean="0">
                <a:solidFill>
                  <a:schemeClr val="bg1"/>
                </a:solidFill>
              </a:rPr>
              <a:t>corneum</a:t>
            </a:r>
            <a:endParaRPr lang="fr-FR" sz="1400" dirty="0" smtClean="0">
              <a:solidFill>
                <a:schemeClr val="bg1"/>
              </a:solidFill>
            </a:endParaRPr>
          </a:p>
        </p:txBody>
      </p:sp>
      <p:sp>
        <p:nvSpPr>
          <p:cNvPr id="28" name="ZoneTexte 27"/>
          <p:cNvSpPr txBox="1"/>
          <p:nvPr/>
        </p:nvSpPr>
        <p:spPr>
          <a:xfrm>
            <a:off x="5232315" y="3193812"/>
            <a:ext cx="1911101" cy="307777"/>
          </a:xfrm>
          <a:prstGeom prst="rect">
            <a:avLst/>
          </a:prstGeom>
          <a:noFill/>
        </p:spPr>
        <p:txBody>
          <a:bodyPr wrap="none" rtlCol="0">
            <a:spAutoFit/>
          </a:bodyPr>
          <a:lstStyle/>
          <a:p>
            <a:r>
              <a:rPr lang="fr-FR" sz="1400" dirty="0" smtClean="0">
                <a:solidFill>
                  <a:schemeClr val="bg1"/>
                </a:solidFill>
              </a:rPr>
              <a:t>Stratum </a:t>
            </a:r>
            <a:r>
              <a:rPr lang="fr-FR" sz="1400" dirty="0" err="1" smtClean="0">
                <a:solidFill>
                  <a:schemeClr val="bg1"/>
                </a:solidFill>
              </a:rPr>
              <a:t>granulosum</a:t>
            </a:r>
            <a:endParaRPr lang="fr-FR" sz="1400" dirty="0" smtClean="0">
              <a:solidFill>
                <a:schemeClr val="bg1"/>
              </a:solidFill>
            </a:endParaRPr>
          </a:p>
        </p:txBody>
      </p:sp>
      <p:sp>
        <p:nvSpPr>
          <p:cNvPr id="29" name="ZoneTexte 28"/>
          <p:cNvSpPr txBox="1"/>
          <p:nvPr/>
        </p:nvSpPr>
        <p:spPr>
          <a:xfrm>
            <a:off x="5232315" y="4293096"/>
            <a:ext cx="3191899" cy="307777"/>
          </a:xfrm>
          <a:prstGeom prst="rect">
            <a:avLst/>
          </a:prstGeom>
          <a:noFill/>
        </p:spPr>
        <p:txBody>
          <a:bodyPr wrap="none" rtlCol="0">
            <a:spAutoFit/>
          </a:bodyPr>
          <a:lstStyle/>
          <a:p>
            <a:r>
              <a:rPr lang="fr-FR" sz="1400" dirty="0" smtClean="0">
                <a:solidFill>
                  <a:schemeClr val="bg1"/>
                </a:solidFill>
              </a:rPr>
              <a:t>Stratum </a:t>
            </a:r>
            <a:r>
              <a:rPr lang="fr-FR" sz="1400" dirty="0" err="1" smtClean="0">
                <a:solidFill>
                  <a:schemeClr val="bg1"/>
                </a:solidFill>
              </a:rPr>
              <a:t>spinosum</a:t>
            </a:r>
            <a:r>
              <a:rPr lang="fr-FR" sz="1400" dirty="0" smtClean="0">
                <a:solidFill>
                  <a:schemeClr val="bg1"/>
                </a:solidFill>
              </a:rPr>
              <a:t> or Malpighi layer</a:t>
            </a:r>
          </a:p>
        </p:txBody>
      </p:sp>
      <p:sp>
        <p:nvSpPr>
          <p:cNvPr id="30" name="ZoneTexte 29"/>
          <p:cNvSpPr txBox="1"/>
          <p:nvPr/>
        </p:nvSpPr>
        <p:spPr>
          <a:xfrm>
            <a:off x="5232315" y="5445224"/>
            <a:ext cx="1114408" cy="307777"/>
          </a:xfrm>
          <a:prstGeom prst="rect">
            <a:avLst/>
          </a:prstGeom>
          <a:noFill/>
        </p:spPr>
        <p:txBody>
          <a:bodyPr wrap="none" rtlCol="0">
            <a:spAutoFit/>
          </a:bodyPr>
          <a:lstStyle/>
          <a:p>
            <a:r>
              <a:rPr lang="fr-FR" sz="1400" dirty="0" smtClean="0">
                <a:solidFill>
                  <a:schemeClr val="bg1"/>
                </a:solidFill>
              </a:rPr>
              <a:t>Basal layer</a:t>
            </a:r>
          </a:p>
        </p:txBody>
      </p:sp>
      <p:sp>
        <p:nvSpPr>
          <p:cNvPr id="2" name="ZoneTexte 1"/>
          <p:cNvSpPr txBox="1"/>
          <p:nvPr/>
        </p:nvSpPr>
        <p:spPr>
          <a:xfrm rot="16200000">
            <a:off x="-427910" y="3676382"/>
            <a:ext cx="1440160" cy="369332"/>
          </a:xfrm>
          <a:prstGeom prst="rect">
            <a:avLst/>
          </a:prstGeom>
          <a:noFill/>
        </p:spPr>
        <p:txBody>
          <a:bodyPr wrap="square" rtlCol="0">
            <a:spAutoFit/>
          </a:bodyPr>
          <a:lstStyle/>
          <a:p>
            <a:pPr algn="ctr"/>
            <a:r>
              <a:rPr lang="fr-FR" b="1" dirty="0" smtClean="0"/>
              <a:t>EPIDERMIS</a:t>
            </a:r>
            <a:endParaRPr lang="fr-FR" b="1" dirty="0"/>
          </a:p>
        </p:txBody>
      </p:sp>
      <p:cxnSp>
        <p:nvCxnSpPr>
          <p:cNvPr id="24" name="Connecteur droit 23"/>
          <p:cNvCxnSpPr/>
          <p:nvPr/>
        </p:nvCxnSpPr>
        <p:spPr>
          <a:xfrm>
            <a:off x="144016" y="1619508"/>
            <a:ext cx="320384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02356" y="1196752"/>
            <a:ext cx="2234907" cy="369332"/>
          </a:xfrm>
          <a:prstGeom prst="rect">
            <a:avLst/>
          </a:prstGeom>
          <a:noFill/>
        </p:spPr>
        <p:txBody>
          <a:bodyPr wrap="none" rtlCol="0">
            <a:spAutoFit/>
          </a:bodyPr>
          <a:lstStyle/>
          <a:p>
            <a:r>
              <a:rPr lang="fr-FR" b="1" dirty="0" smtClean="0"/>
              <a:t>Surface of the Skin</a:t>
            </a:r>
            <a:endParaRPr lang="fr-FR" b="1" dirty="0"/>
          </a:p>
        </p:txBody>
      </p:sp>
      <p:sp>
        <p:nvSpPr>
          <p:cNvPr id="36" name="ZoneTexte 35"/>
          <p:cNvSpPr txBox="1"/>
          <p:nvPr/>
        </p:nvSpPr>
        <p:spPr>
          <a:xfrm>
            <a:off x="1259632" y="6444044"/>
            <a:ext cx="994183" cy="369332"/>
          </a:xfrm>
          <a:prstGeom prst="rect">
            <a:avLst/>
          </a:prstGeom>
          <a:noFill/>
        </p:spPr>
        <p:txBody>
          <a:bodyPr wrap="none" rtlCol="0">
            <a:spAutoFit/>
          </a:bodyPr>
          <a:lstStyle/>
          <a:p>
            <a:r>
              <a:rPr lang="fr-FR" b="1" dirty="0" smtClean="0"/>
              <a:t>DERMIS</a:t>
            </a:r>
            <a:endParaRPr lang="fr-FR" b="1" dirty="0">
              <a:solidFill>
                <a:srgbClr val="000000"/>
              </a:solidFill>
            </a:endParaRPr>
          </a:p>
        </p:txBody>
      </p:sp>
      <p:sp>
        <p:nvSpPr>
          <p:cNvPr id="21" name="ZoneTexte 20"/>
          <p:cNvSpPr txBox="1"/>
          <p:nvPr/>
        </p:nvSpPr>
        <p:spPr>
          <a:xfrm>
            <a:off x="107504" y="6093296"/>
            <a:ext cx="577402" cy="369332"/>
          </a:xfrm>
          <a:prstGeom prst="rect">
            <a:avLst/>
          </a:prstGeom>
          <a:noFill/>
        </p:spPr>
        <p:txBody>
          <a:bodyPr wrap="none" rtlCol="0">
            <a:spAutoFit/>
          </a:bodyPr>
          <a:lstStyle/>
          <a:p>
            <a:r>
              <a:rPr lang="fr-FR" b="1" dirty="0" smtClean="0"/>
              <a:t>DEJ</a:t>
            </a:r>
          </a:p>
        </p:txBody>
      </p:sp>
      <p:cxnSp>
        <p:nvCxnSpPr>
          <p:cNvPr id="26" name="Connecteur droit 25"/>
          <p:cNvCxnSpPr/>
          <p:nvPr/>
        </p:nvCxnSpPr>
        <p:spPr>
          <a:xfrm>
            <a:off x="683568" y="6309320"/>
            <a:ext cx="2483768"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467544" y="1700808"/>
            <a:ext cx="0" cy="42484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ZoneTexte 30"/>
          <p:cNvSpPr txBox="1"/>
          <p:nvPr/>
        </p:nvSpPr>
        <p:spPr>
          <a:xfrm>
            <a:off x="7308304" y="1628800"/>
            <a:ext cx="1625766" cy="276999"/>
          </a:xfrm>
          <a:prstGeom prst="rect">
            <a:avLst/>
          </a:prstGeom>
          <a:noFill/>
        </p:spPr>
        <p:txBody>
          <a:bodyPr wrap="none" rtlCol="0">
            <a:spAutoFit/>
          </a:bodyPr>
          <a:lstStyle/>
          <a:p>
            <a:r>
              <a:rPr lang="fr-FR" sz="1200" dirty="0" err="1" smtClean="0">
                <a:solidFill>
                  <a:schemeClr val="bg1"/>
                </a:solidFill>
              </a:rPr>
              <a:t>Disjointed</a:t>
            </a:r>
            <a:r>
              <a:rPr lang="fr-FR" sz="1200" dirty="0" smtClean="0">
                <a:solidFill>
                  <a:schemeClr val="bg1"/>
                </a:solidFill>
              </a:rPr>
              <a:t> </a:t>
            </a:r>
            <a:r>
              <a:rPr lang="fr-FR" sz="1200" dirty="0" err="1" smtClean="0">
                <a:solidFill>
                  <a:schemeClr val="bg1"/>
                </a:solidFill>
              </a:rPr>
              <a:t>corneum</a:t>
            </a:r>
            <a:endParaRPr lang="fr-FR" sz="1200" dirty="0" smtClean="0">
              <a:solidFill>
                <a:schemeClr val="bg1"/>
              </a:solidFill>
            </a:endParaRPr>
          </a:p>
        </p:txBody>
      </p:sp>
      <p:sp>
        <p:nvSpPr>
          <p:cNvPr id="32" name="ZoneTexte 31"/>
          <p:cNvSpPr txBox="1"/>
          <p:nvPr/>
        </p:nvSpPr>
        <p:spPr>
          <a:xfrm>
            <a:off x="7308304" y="2348880"/>
            <a:ext cx="1638590" cy="276999"/>
          </a:xfrm>
          <a:prstGeom prst="rect">
            <a:avLst/>
          </a:prstGeom>
          <a:noFill/>
        </p:spPr>
        <p:txBody>
          <a:bodyPr wrap="none" rtlCol="0">
            <a:spAutoFit/>
          </a:bodyPr>
          <a:lstStyle/>
          <a:p>
            <a:r>
              <a:rPr lang="fr-FR" sz="1200" dirty="0" smtClean="0">
                <a:solidFill>
                  <a:schemeClr val="bg1"/>
                </a:solidFill>
              </a:rPr>
              <a:t>Compact </a:t>
            </a:r>
            <a:r>
              <a:rPr lang="fr-FR" sz="1200" dirty="0" err="1" smtClean="0">
                <a:solidFill>
                  <a:schemeClr val="bg1"/>
                </a:solidFill>
              </a:rPr>
              <a:t>corneum</a:t>
            </a:r>
            <a:endParaRPr lang="fr-FR" sz="1200" dirty="0" smtClean="0">
              <a:solidFill>
                <a:schemeClr val="bg1"/>
              </a:solidFill>
            </a:endParaRPr>
          </a:p>
        </p:txBody>
      </p:sp>
      <p:cxnSp>
        <p:nvCxnSpPr>
          <p:cNvPr id="6" name="Connecteur droit avec flèche 5"/>
          <p:cNvCxnSpPr/>
          <p:nvPr/>
        </p:nvCxnSpPr>
        <p:spPr>
          <a:xfrm flipV="1">
            <a:off x="6809991" y="1844825"/>
            <a:ext cx="426305" cy="2160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6818375" y="2276872"/>
            <a:ext cx="345913"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16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0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20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0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28" grpId="0"/>
      <p:bldP spid="29" grpId="0"/>
      <p:bldP spid="30" grpId="0"/>
      <p:bldP spid="31" grpId="0"/>
      <p:bldP spid="3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p:cNvSpPr>
            <a:spLocks noChangeArrowheads="1"/>
          </p:cNvSpPr>
          <p:nvPr>
            <p:custDataLst>
              <p:tags r:id="rId1"/>
            </p:custDataLst>
          </p:nvPr>
        </p:nvSpPr>
        <p:spPr bwMode="auto">
          <a:xfrm>
            <a:off x="3619500" y="279400"/>
            <a:ext cx="5434013" cy="4270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fr-FR" sz="2800" dirty="0" smtClean="0">
                <a:solidFill>
                  <a:srgbClr val="B5A692"/>
                </a:solidFill>
                <a:latin typeface="Century Gothic" pitchFamily="34" charset="0"/>
                <a:ea typeface="Microsoft YaHei" pitchFamily="34" charset="-122"/>
              </a:rPr>
              <a:t>HR SALES METHOD</a:t>
            </a:r>
          </a:p>
        </p:txBody>
      </p:sp>
      <p:pic>
        <p:nvPicPr>
          <p:cNvPr id="16" name="Image 10"/>
          <p:cNvPicPr>
            <a:picLocks noChangeAspect="1"/>
          </p:cNvPicPr>
          <p:nvPr/>
        </p:nvPicPr>
        <p:blipFill>
          <a:blip r:embed="rId4" cstate="print">
            <a:extLst>
              <a:ext uri="{28A0092B-C50C-407E-A947-70E740481C1C}">
                <a14:useLocalDpi xmlns:a14="http://schemas.microsoft.com/office/drawing/2010/main" val="0"/>
              </a:ext>
            </a:extLst>
          </a:blip>
          <a:srcRect r="47412"/>
          <a:stretch>
            <a:fillRect/>
          </a:stretch>
        </p:blipFill>
        <p:spPr bwMode="auto">
          <a:xfrm>
            <a:off x="3059832" y="2717867"/>
            <a:ext cx="3053278" cy="23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6156176" y="4822245"/>
            <a:ext cx="2987824" cy="134560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4"/>
          <p:cNvSpPr>
            <a:spLocks noChangeArrowheads="1"/>
          </p:cNvSpPr>
          <p:nvPr/>
        </p:nvSpPr>
        <p:spPr bwMode="auto">
          <a:xfrm>
            <a:off x="201836" y="5282784"/>
            <a:ext cx="2713980"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marL="285750" indent="-285750" algn="r" defTabSz="1042988" fontAlgn="base">
              <a:spcBef>
                <a:spcPct val="0"/>
              </a:spcBef>
              <a:spcAft>
                <a:spcPct val="0"/>
              </a:spcAft>
              <a:buFontTx/>
              <a:buChar char="-"/>
            </a:pPr>
            <a:r>
              <a:rPr lang="fr-FR" sz="1400" b="0" i="0" dirty="0" smtClean="0">
                <a:solidFill>
                  <a:srgbClr val="AD9B83"/>
                </a:solidFill>
              </a:rPr>
              <a:t>Sampling </a:t>
            </a:r>
          </a:p>
          <a:p>
            <a:pPr marL="285750" indent="-285750" algn="r" defTabSz="1042988" fontAlgn="base">
              <a:spcBef>
                <a:spcPct val="0"/>
              </a:spcBef>
              <a:spcAft>
                <a:spcPct val="0"/>
              </a:spcAft>
              <a:buFontTx/>
              <a:buChar char="-"/>
            </a:pPr>
            <a:r>
              <a:rPr lang="fr-FR" sz="1400" b="0" i="0" dirty="0" smtClean="0">
                <a:solidFill>
                  <a:srgbClr val="AD9B83"/>
                </a:solidFill>
              </a:rPr>
              <a:t>Loyalty-building</a:t>
            </a:r>
          </a:p>
          <a:p>
            <a:pPr marL="285750" indent="-285750" algn="r" defTabSz="1042988" fontAlgn="base">
              <a:spcBef>
                <a:spcPct val="0"/>
              </a:spcBef>
              <a:spcAft>
                <a:spcPct val="0"/>
              </a:spcAft>
              <a:buFontTx/>
              <a:buChar char="-"/>
            </a:pPr>
            <a:r>
              <a:rPr lang="fr-FR" sz="1400" b="0" i="0" dirty="0" smtClean="0">
                <a:solidFill>
                  <a:srgbClr val="AD9B83"/>
                </a:solidFill>
              </a:rPr>
              <a:t>Service</a:t>
            </a:r>
          </a:p>
        </p:txBody>
      </p:sp>
      <p:sp>
        <p:nvSpPr>
          <p:cNvPr id="23" name="Text Box 5"/>
          <p:cNvSpPr txBox="1">
            <a:spLocks noChangeArrowheads="1"/>
          </p:cNvSpPr>
          <p:nvPr/>
        </p:nvSpPr>
        <p:spPr bwMode="auto">
          <a:xfrm>
            <a:off x="881906" y="4853279"/>
            <a:ext cx="2393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ctr" eaLnBrk="1" fontAlgn="base" hangingPunct="1">
              <a:spcBef>
                <a:spcPct val="50000"/>
              </a:spcBef>
              <a:spcAft>
                <a:spcPct val="0"/>
              </a:spcAft>
            </a:pPr>
            <a:r>
              <a:rPr lang="fr-FR" sz="1800" b="0" i="0" dirty="0" smtClean="0">
                <a:solidFill>
                  <a:srgbClr val="FFFFFF"/>
                </a:solidFill>
              </a:rPr>
              <a:t>4. </a:t>
            </a:r>
            <a:r>
              <a:rPr lang="fr-FR" sz="1800" dirty="0" smtClean="0">
                <a:solidFill>
                  <a:srgbClr val="FFFFFF"/>
                </a:solidFill>
              </a:rPr>
              <a:t>ENGAGING</a:t>
            </a:r>
          </a:p>
        </p:txBody>
      </p:sp>
      <p:sp>
        <p:nvSpPr>
          <p:cNvPr id="24" name="Text Box 6"/>
          <p:cNvSpPr txBox="1">
            <a:spLocks noChangeArrowheads="1"/>
          </p:cNvSpPr>
          <p:nvPr/>
        </p:nvSpPr>
        <p:spPr bwMode="auto">
          <a:xfrm>
            <a:off x="35496" y="1937675"/>
            <a:ext cx="2743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r" eaLnBrk="1" fontAlgn="base" hangingPunct="1">
              <a:spcBef>
                <a:spcPct val="50000"/>
              </a:spcBef>
              <a:spcAft>
                <a:spcPct val="0"/>
              </a:spcAft>
            </a:pPr>
            <a:r>
              <a:rPr lang="fr-FR" sz="1800" b="0" i="0" dirty="0" smtClean="0">
                <a:solidFill>
                  <a:srgbClr val="FFFFFF"/>
                </a:solidFill>
              </a:rPr>
              <a:t>1. </a:t>
            </a:r>
            <a:r>
              <a:rPr lang="fr-FR" sz="1800" dirty="0" smtClean="0">
                <a:solidFill>
                  <a:srgbClr val="FFFFFF"/>
                </a:solidFill>
              </a:rPr>
              <a:t>GREETING</a:t>
            </a:r>
          </a:p>
        </p:txBody>
      </p:sp>
      <p:sp>
        <p:nvSpPr>
          <p:cNvPr id="25" name="Text Box 7"/>
          <p:cNvSpPr txBox="1">
            <a:spLocks noChangeArrowheads="1"/>
          </p:cNvSpPr>
          <p:nvPr/>
        </p:nvSpPr>
        <p:spPr bwMode="auto">
          <a:xfrm>
            <a:off x="6165702" y="1844824"/>
            <a:ext cx="2772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2. MIRROR DIAGNOSIS</a:t>
            </a:r>
          </a:p>
        </p:txBody>
      </p:sp>
      <p:sp>
        <p:nvSpPr>
          <p:cNvPr id="26" name="Text Box 8"/>
          <p:cNvSpPr txBox="1">
            <a:spLocks noChangeArrowheads="1"/>
          </p:cNvSpPr>
          <p:nvPr/>
        </p:nvSpPr>
        <p:spPr bwMode="auto">
          <a:xfrm>
            <a:off x="6228184" y="4853279"/>
            <a:ext cx="3074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3. ADVISING AND EXPERIENCING</a:t>
            </a:r>
          </a:p>
        </p:txBody>
      </p:sp>
      <p:sp>
        <p:nvSpPr>
          <p:cNvPr id="27" name="Rectangle 27"/>
          <p:cNvSpPr>
            <a:spLocks noChangeArrowheads="1"/>
          </p:cNvSpPr>
          <p:nvPr/>
        </p:nvSpPr>
        <p:spPr bwMode="auto">
          <a:xfrm>
            <a:off x="6156176" y="2132856"/>
            <a:ext cx="2633663"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Invitation for the </a:t>
            </a:r>
            <a:r>
              <a:rPr lang="fr-FR" sz="1400" dirty="0" err="1" smtClean="0">
                <a:solidFill>
                  <a:srgbClr val="AD9B83"/>
                </a:solidFill>
              </a:rPr>
              <a:t>customer</a:t>
            </a:r>
            <a:r>
              <a:rPr lang="fr-FR" sz="1400" b="0" i="0" dirty="0" smtClean="0">
                <a:solidFill>
                  <a:srgbClr val="AD9B83"/>
                </a:solidFill>
              </a:rPr>
              <a:t> to express her concerns. </a:t>
            </a:r>
            <a:r>
              <a:rPr lang="fr-FR" sz="1400" dirty="0" err="1" smtClean="0">
                <a:solidFill>
                  <a:srgbClr val="AD9B83"/>
                </a:solidFill>
              </a:rPr>
              <a:t>Finding</a:t>
            </a:r>
            <a:r>
              <a:rPr lang="fr-FR" sz="1400" dirty="0" smtClean="0">
                <a:solidFill>
                  <a:srgbClr val="FF0000"/>
                </a:solidFill>
              </a:rPr>
              <a:t> </a:t>
            </a:r>
            <a:r>
              <a:rPr lang="fr-FR" sz="1400" dirty="0" err="1" smtClean="0">
                <a:solidFill>
                  <a:srgbClr val="AD9B83"/>
                </a:solidFill>
              </a:rPr>
              <a:t>needs</a:t>
            </a:r>
            <a:r>
              <a:rPr lang="fr-FR" sz="1400" dirty="0" smtClean="0">
                <a:solidFill>
                  <a:srgbClr val="FF0000"/>
                </a:solidFill>
              </a:rPr>
              <a:t> </a:t>
            </a:r>
            <a:r>
              <a:rPr lang="fr-FR" sz="1400" b="0" i="0" dirty="0" smtClean="0">
                <a:solidFill>
                  <a:srgbClr val="AD9B83"/>
                </a:solidFill>
              </a:rPr>
              <a:t>+ reformulation</a:t>
            </a:r>
          </a:p>
        </p:txBody>
      </p:sp>
      <p:sp>
        <p:nvSpPr>
          <p:cNvPr id="28" name="Rectangle 29"/>
          <p:cNvSpPr>
            <a:spLocks noChangeArrowheads="1"/>
          </p:cNvSpPr>
          <p:nvPr/>
        </p:nvSpPr>
        <p:spPr bwMode="auto">
          <a:xfrm>
            <a:off x="35496" y="2204864"/>
            <a:ext cx="2945680"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algn="r" defTabSz="1042988" fontAlgn="base">
              <a:spcBef>
                <a:spcPct val="0"/>
              </a:spcBef>
              <a:spcAft>
                <a:spcPct val="0"/>
              </a:spcAft>
              <a:buFont typeface="Calibri" pitchFamily="34" charset="0"/>
              <a:buNone/>
            </a:pPr>
            <a:r>
              <a:rPr lang="fr-FR" sz="1400" b="0" i="0" dirty="0" smtClean="0">
                <a:solidFill>
                  <a:srgbClr val="AD9B83"/>
                </a:solidFill>
              </a:rPr>
              <a:t>Premium and expert welcome including the presentation  </a:t>
            </a:r>
          </a:p>
          <a:p>
            <a:pPr algn="r" defTabSz="1042988" fontAlgn="base">
              <a:spcBef>
                <a:spcPct val="0"/>
              </a:spcBef>
              <a:spcAft>
                <a:spcPct val="0"/>
              </a:spcAft>
              <a:buFont typeface="Calibri" pitchFamily="34" charset="0"/>
              <a:buNone/>
            </a:pPr>
            <a:r>
              <a:rPr lang="fr-FR" sz="1400" b="0" i="0" dirty="0" smtClean="0">
                <a:solidFill>
                  <a:srgbClr val="AD9B83"/>
                </a:solidFill>
              </a:rPr>
              <a:t>of the brand</a:t>
            </a:r>
          </a:p>
          <a:p>
            <a:pPr algn="r" defTabSz="1042988" fontAlgn="base">
              <a:spcBef>
                <a:spcPct val="0"/>
              </a:spcBef>
              <a:spcAft>
                <a:spcPct val="0"/>
              </a:spcAft>
              <a:buFont typeface="Calibri" pitchFamily="34" charset="0"/>
              <a:buNone/>
            </a:pPr>
            <a:endParaRPr lang="en-US" sz="1400" dirty="0">
              <a:solidFill>
                <a:srgbClr val="AD9B83"/>
              </a:solidFill>
            </a:endParaRPr>
          </a:p>
        </p:txBody>
      </p:sp>
      <p:sp>
        <p:nvSpPr>
          <p:cNvPr id="29" name="Rectangle 27"/>
          <p:cNvSpPr>
            <a:spLocks noChangeArrowheads="1"/>
          </p:cNvSpPr>
          <p:nvPr/>
        </p:nvSpPr>
        <p:spPr bwMode="auto">
          <a:xfrm>
            <a:off x="6156177" y="5429343"/>
            <a:ext cx="2987823"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Serum + cream + eye contour + foundation </a:t>
            </a:r>
          </a:p>
          <a:p>
            <a:pPr defTabSz="1042988" fontAlgn="base">
              <a:spcBef>
                <a:spcPct val="0"/>
              </a:spcBef>
              <a:spcAft>
                <a:spcPct val="0"/>
              </a:spcAft>
            </a:pPr>
            <a:r>
              <a:rPr lang="fr-FR" sz="1400" b="0" i="0" dirty="0" smtClean="0">
                <a:solidFill>
                  <a:srgbClr val="AD9B83"/>
                </a:solidFill>
              </a:rPr>
              <a:t>Discovery on the hand  </a:t>
            </a:r>
          </a:p>
        </p:txBody>
      </p:sp>
    </p:spTree>
    <p:extLst>
      <p:ext uri="{BB962C8B-B14F-4D97-AF65-F5344CB8AC3E}">
        <p14:creationId xmlns:p14="http://schemas.microsoft.com/office/powerpoint/2010/main" val="32002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a:solidFill>
                  <a:srgbClr val="B5A692"/>
                </a:solidFill>
                <a:latin typeface="Century Gothic" pitchFamily="34" charset="0"/>
                <a:ea typeface="Microsoft YaHei" pitchFamily="34" charset="-122"/>
              </a:rPr>
              <a:t>3</a:t>
            </a:r>
            <a:r>
              <a:rPr lang="en-US" sz="2800" dirty="0" smtClean="0">
                <a:solidFill>
                  <a:srgbClr val="B5A692"/>
                </a:solidFill>
                <a:latin typeface="Century Gothic" pitchFamily="34" charset="0"/>
                <a:ea typeface="Microsoft YaHei" pitchFamily="34" charset="-122"/>
              </a:rPr>
              <a:t>- ADVISING &amp; EXPERIENCING</a:t>
            </a:r>
            <a:endParaRPr lang="en-US" dirty="0">
              <a:solidFill>
                <a:srgbClr val="B5A692"/>
              </a:solidFill>
              <a:latin typeface="Century Gothic" pitchFamily="34" charset="0"/>
              <a:ea typeface="Microsoft YaHei" pitchFamily="34" charset="-122"/>
            </a:endParaRPr>
          </a:p>
        </p:txBody>
      </p:sp>
      <p:sp>
        <p:nvSpPr>
          <p:cNvPr id="5" name="Rectangle 4"/>
          <p:cNvSpPr/>
          <p:nvPr/>
        </p:nvSpPr>
        <p:spPr>
          <a:xfrm>
            <a:off x="3851920" y="2431393"/>
            <a:ext cx="3990195" cy="369332"/>
          </a:xfrm>
          <a:prstGeom prst="rect">
            <a:avLst/>
          </a:prstGeom>
        </p:spPr>
        <p:txBody>
          <a:bodyPr wrap="none">
            <a:spAutoFit/>
          </a:bodyPr>
          <a:lstStyle/>
          <a:p>
            <a:pPr lvl="0"/>
            <a:r>
              <a:rPr lang="en-GB" dirty="0" smtClean="0">
                <a:solidFill>
                  <a:schemeClr val="bg1"/>
                </a:solidFill>
                <a:latin typeface="Century Gothic" pitchFamily="34" charset="0"/>
              </a:rPr>
              <a:t>1) Advising </a:t>
            </a:r>
            <a:r>
              <a:rPr lang="en-GB" dirty="0">
                <a:solidFill>
                  <a:schemeClr val="bg1"/>
                </a:solidFill>
                <a:latin typeface="Century Gothic" pitchFamily="34" charset="0"/>
              </a:rPr>
              <a:t>/ introduce the routine</a:t>
            </a:r>
            <a:endParaRPr lang="fr-FR" dirty="0">
              <a:solidFill>
                <a:schemeClr val="bg1"/>
              </a:solidFill>
              <a:latin typeface="Century Gothic" pitchFamily="34" charset="0"/>
            </a:endParaRPr>
          </a:p>
        </p:txBody>
      </p:sp>
      <p:sp>
        <p:nvSpPr>
          <p:cNvPr id="6" name="Rectangle 5"/>
          <p:cNvSpPr/>
          <p:nvPr/>
        </p:nvSpPr>
        <p:spPr>
          <a:xfrm>
            <a:off x="3619499" y="3284984"/>
            <a:ext cx="5434013" cy="1754326"/>
          </a:xfrm>
          <a:prstGeom prst="rect">
            <a:avLst/>
          </a:prstGeom>
        </p:spPr>
        <p:txBody>
          <a:bodyPr wrap="square">
            <a:spAutoFit/>
          </a:bodyPr>
          <a:lstStyle/>
          <a:p>
            <a:pPr algn="just"/>
            <a:r>
              <a:rPr lang="en-GB" dirty="0" smtClean="0">
                <a:solidFill>
                  <a:schemeClr val="bg1"/>
                </a:solidFill>
                <a:latin typeface="Century Gothic" pitchFamily="34" charset="0"/>
              </a:rPr>
              <a:t>Presentation of the </a:t>
            </a:r>
            <a:r>
              <a:rPr lang="en-GB" dirty="0">
                <a:solidFill>
                  <a:schemeClr val="bg1"/>
                </a:solidFill>
                <a:latin typeface="Century Gothic" pitchFamily="34" charset="0"/>
              </a:rPr>
              <a:t>suitable routine (serum + cream + eye contour + foundation) and each product to the customer. </a:t>
            </a:r>
            <a:endParaRPr lang="en-GB" dirty="0" smtClean="0">
              <a:solidFill>
                <a:schemeClr val="bg1"/>
              </a:solidFill>
              <a:latin typeface="Century Gothic" pitchFamily="34" charset="0"/>
            </a:endParaRPr>
          </a:p>
          <a:p>
            <a:pPr algn="just"/>
            <a:endParaRPr lang="en-GB" dirty="0">
              <a:solidFill>
                <a:schemeClr val="bg1"/>
              </a:solidFill>
              <a:latin typeface="Century Gothic" pitchFamily="34" charset="0"/>
            </a:endParaRPr>
          </a:p>
          <a:p>
            <a:pPr algn="just"/>
            <a:r>
              <a:rPr lang="en-GB" dirty="0" smtClean="0">
                <a:solidFill>
                  <a:schemeClr val="bg1"/>
                </a:solidFill>
                <a:latin typeface="Century Gothic" pitchFamily="34" charset="0"/>
              </a:rPr>
              <a:t>Sharing of </a:t>
            </a:r>
            <a:r>
              <a:rPr lang="en-GB" dirty="0">
                <a:solidFill>
                  <a:schemeClr val="bg1"/>
                </a:solidFill>
                <a:latin typeface="Century Gothic" pitchFamily="34" charset="0"/>
              </a:rPr>
              <a:t>knowledge and </a:t>
            </a:r>
            <a:r>
              <a:rPr lang="en-GB" dirty="0" smtClean="0">
                <a:solidFill>
                  <a:schemeClr val="bg1"/>
                </a:solidFill>
                <a:latin typeface="Century Gothic" pitchFamily="34" charset="0"/>
              </a:rPr>
              <a:t>expertise </a:t>
            </a:r>
            <a:r>
              <a:rPr lang="en-GB" dirty="0">
                <a:solidFill>
                  <a:schemeClr val="bg1"/>
                </a:solidFill>
                <a:latin typeface="Century Gothic" pitchFamily="34" charset="0"/>
              </a:rPr>
              <a:t>on the </a:t>
            </a:r>
            <a:r>
              <a:rPr lang="en-GB" dirty="0" smtClean="0">
                <a:solidFill>
                  <a:schemeClr val="bg1"/>
                </a:solidFill>
                <a:latin typeface="Century Gothic" pitchFamily="34" charset="0"/>
              </a:rPr>
              <a:t>products using the </a:t>
            </a:r>
            <a:r>
              <a:rPr lang="en-GB" dirty="0" err="1" smtClean="0">
                <a:solidFill>
                  <a:schemeClr val="bg1"/>
                </a:solidFill>
                <a:latin typeface="Century Gothic" pitchFamily="34" charset="0"/>
              </a:rPr>
              <a:t>iPad</a:t>
            </a:r>
            <a:r>
              <a:rPr lang="en-GB" dirty="0" smtClean="0">
                <a:solidFill>
                  <a:schemeClr val="bg1"/>
                </a:solidFill>
                <a:latin typeface="Century Gothic" pitchFamily="34" charset="0"/>
              </a:rPr>
              <a:t>.</a:t>
            </a:r>
            <a:endParaRPr lang="fr-FR" dirty="0">
              <a:solidFill>
                <a:schemeClr val="bg1"/>
              </a:solidFill>
              <a:latin typeface="Century Gothic" pitchFamily="34" charset="0"/>
            </a:endParaRPr>
          </a:p>
        </p:txBody>
      </p:sp>
      <p:sp>
        <p:nvSpPr>
          <p:cNvPr id="7" name="Rectangle 6"/>
          <p:cNvSpPr/>
          <p:nvPr/>
        </p:nvSpPr>
        <p:spPr>
          <a:xfrm>
            <a:off x="4073786" y="1484313"/>
            <a:ext cx="4674678" cy="369332"/>
          </a:xfrm>
          <a:prstGeom prst="rect">
            <a:avLst/>
          </a:prstGeom>
        </p:spPr>
        <p:txBody>
          <a:bodyPr wrap="none">
            <a:spAutoFit/>
          </a:bodyPr>
          <a:lstStyle/>
          <a:p>
            <a:pPr defTabSz="1042988" fontAlgn="base">
              <a:spcBef>
                <a:spcPct val="0"/>
              </a:spcBef>
              <a:spcAft>
                <a:spcPct val="0"/>
              </a:spcAft>
            </a:pPr>
            <a:r>
              <a:rPr lang="en-GB" i="1" dirty="0">
                <a:solidFill>
                  <a:schemeClr val="bg1"/>
                </a:solidFill>
                <a:latin typeface="Century Gothic" pitchFamily="34" charset="0"/>
              </a:rPr>
              <a:t>Serum + cream + eye care + foundation</a:t>
            </a:r>
          </a:p>
        </p:txBody>
      </p:sp>
      <p:pic>
        <p:nvPicPr>
          <p:cNvPr id="8" name="Picture 5" descr="F:\HR CLAIRE\SHOOTING SCENRIO DE SERVICE MAI 2012\RETOUCHE04\RETOUCHE04\DSC77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84313"/>
            <a:ext cx="3419474" cy="2275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HR CLAIRE\SHOOTING SCENRIO DE SERVICE MAI 2012\PHOTOS INCRUSTE IPAD\DSC7718_RETOUCH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21162"/>
            <a:ext cx="3419474" cy="227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117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a:solidFill>
                  <a:srgbClr val="B5A692"/>
                </a:solidFill>
                <a:latin typeface="Century Gothic" pitchFamily="34" charset="0"/>
                <a:ea typeface="Microsoft YaHei" pitchFamily="34" charset="-122"/>
              </a:rPr>
              <a:t>3</a:t>
            </a:r>
            <a:r>
              <a:rPr lang="en-US" sz="2800" dirty="0" smtClean="0">
                <a:solidFill>
                  <a:srgbClr val="B5A692"/>
                </a:solidFill>
                <a:latin typeface="Century Gothic" pitchFamily="34" charset="0"/>
                <a:ea typeface="Microsoft YaHei" pitchFamily="34" charset="-122"/>
              </a:rPr>
              <a:t>- ADVISING &amp; EXPERIENCING</a:t>
            </a:r>
            <a:endParaRPr lang="en-US" dirty="0">
              <a:solidFill>
                <a:srgbClr val="B5A692"/>
              </a:solidFill>
              <a:latin typeface="Century Gothic" pitchFamily="34" charset="0"/>
              <a:ea typeface="Microsoft YaHei" pitchFamily="34" charset="-122"/>
            </a:endParaRPr>
          </a:p>
        </p:txBody>
      </p:sp>
      <p:sp>
        <p:nvSpPr>
          <p:cNvPr id="3" name="Rectangle 2"/>
          <p:cNvSpPr/>
          <p:nvPr/>
        </p:nvSpPr>
        <p:spPr>
          <a:xfrm>
            <a:off x="4499992" y="1484313"/>
            <a:ext cx="3640740" cy="369332"/>
          </a:xfrm>
          <a:prstGeom prst="rect">
            <a:avLst/>
          </a:prstGeom>
        </p:spPr>
        <p:txBody>
          <a:bodyPr wrap="none">
            <a:spAutoFit/>
          </a:bodyPr>
          <a:lstStyle/>
          <a:p>
            <a:pPr defTabSz="1042988" fontAlgn="base">
              <a:spcBef>
                <a:spcPct val="0"/>
              </a:spcBef>
              <a:spcAft>
                <a:spcPct val="0"/>
              </a:spcAft>
            </a:pPr>
            <a:r>
              <a:rPr lang="en-GB" i="1" dirty="0" smtClean="0">
                <a:solidFill>
                  <a:schemeClr val="bg1"/>
                </a:solidFill>
                <a:latin typeface="Century Gothic" pitchFamily="34" charset="0"/>
              </a:rPr>
              <a:t>2) Sensorial discovery </a:t>
            </a:r>
            <a:r>
              <a:rPr lang="en-GB" i="1" dirty="0">
                <a:solidFill>
                  <a:schemeClr val="bg1"/>
                </a:solidFill>
                <a:latin typeface="Century Gothic" pitchFamily="34" charset="0"/>
              </a:rPr>
              <a:t>on </a:t>
            </a:r>
            <a:r>
              <a:rPr lang="en-GB" i="1" dirty="0" smtClean="0">
                <a:solidFill>
                  <a:schemeClr val="bg1"/>
                </a:solidFill>
                <a:latin typeface="Century Gothic" pitchFamily="34" charset="0"/>
              </a:rPr>
              <a:t>hand </a:t>
            </a:r>
            <a:endParaRPr lang="en-US" i="1" dirty="0">
              <a:solidFill>
                <a:schemeClr val="bg1"/>
              </a:solidFill>
              <a:latin typeface="Century Gothic" pitchFamily="34" charset="0"/>
            </a:endParaRPr>
          </a:p>
        </p:txBody>
      </p:sp>
      <p:sp>
        <p:nvSpPr>
          <p:cNvPr id="6" name="Rectangle 5"/>
          <p:cNvSpPr/>
          <p:nvPr/>
        </p:nvSpPr>
        <p:spPr>
          <a:xfrm>
            <a:off x="4860032" y="4221163"/>
            <a:ext cx="2771913" cy="369332"/>
          </a:xfrm>
          <a:prstGeom prst="rect">
            <a:avLst/>
          </a:prstGeom>
        </p:spPr>
        <p:txBody>
          <a:bodyPr wrap="none">
            <a:spAutoFit/>
          </a:bodyPr>
          <a:lstStyle/>
          <a:p>
            <a:pPr defTabSz="1042988" fontAlgn="base">
              <a:spcBef>
                <a:spcPct val="0"/>
              </a:spcBef>
              <a:spcAft>
                <a:spcPct val="0"/>
              </a:spcAft>
            </a:pPr>
            <a:r>
              <a:rPr lang="en-GB" i="1" dirty="0" smtClean="0">
                <a:solidFill>
                  <a:schemeClr val="bg1"/>
                </a:solidFill>
                <a:latin typeface="Century Gothic" pitchFamily="34" charset="0"/>
              </a:rPr>
              <a:t>3) Personal prescription</a:t>
            </a:r>
            <a:endParaRPr lang="en-US" i="1" dirty="0">
              <a:solidFill>
                <a:schemeClr val="bg1"/>
              </a:solidFill>
              <a:latin typeface="Century Gothic" pitchFamily="34" charset="0"/>
            </a:endParaRPr>
          </a:p>
        </p:txBody>
      </p:sp>
      <p:sp>
        <p:nvSpPr>
          <p:cNvPr id="7" name="Rectangle 6"/>
          <p:cNvSpPr/>
          <p:nvPr/>
        </p:nvSpPr>
        <p:spPr>
          <a:xfrm>
            <a:off x="3749321" y="2204864"/>
            <a:ext cx="5071151" cy="923330"/>
          </a:xfrm>
          <a:prstGeom prst="rect">
            <a:avLst/>
          </a:prstGeom>
        </p:spPr>
        <p:txBody>
          <a:bodyPr wrap="square">
            <a:spAutoFit/>
          </a:bodyPr>
          <a:lstStyle/>
          <a:p>
            <a:pPr algn="just"/>
            <a:r>
              <a:rPr lang="en-US" dirty="0" smtClean="0">
                <a:solidFill>
                  <a:schemeClr val="bg1"/>
                </a:solidFill>
                <a:latin typeface="Century Gothic" pitchFamily="34" charset="0"/>
              </a:rPr>
              <a:t>Routine </a:t>
            </a:r>
            <a:r>
              <a:rPr lang="en-US" dirty="0">
                <a:solidFill>
                  <a:schemeClr val="bg1"/>
                </a:solidFill>
                <a:latin typeface="Century Gothic" pitchFamily="34" charset="0"/>
              </a:rPr>
              <a:t>discovery on the customer’s hand, step by step, according to the specific </a:t>
            </a:r>
            <a:r>
              <a:rPr lang="en-US" dirty="0" smtClean="0">
                <a:solidFill>
                  <a:schemeClr val="bg1"/>
                </a:solidFill>
                <a:latin typeface="Century Gothic" pitchFamily="34" charset="0"/>
              </a:rPr>
              <a:t>application techniques of </a:t>
            </a:r>
            <a:r>
              <a:rPr lang="en-US" dirty="0">
                <a:solidFill>
                  <a:schemeClr val="bg1"/>
                </a:solidFill>
                <a:latin typeface="Century Gothic" pitchFamily="34" charset="0"/>
              </a:rPr>
              <a:t>each product.</a:t>
            </a:r>
            <a:endParaRPr lang="fr-FR" dirty="0">
              <a:solidFill>
                <a:schemeClr val="bg1"/>
              </a:solidFill>
              <a:latin typeface="Century Gothic" pitchFamily="34" charset="0"/>
            </a:endParaRPr>
          </a:p>
        </p:txBody>
      </p:sp>
      <p:sp>
        <p:nvSpPr>
          <p:cNvPr id="8" name="Rectangle 7"/>
          <p:cNvSpPr/>
          <p:nvPr/>
        </p:nvSpPr>
        <p:spPr>
          <a:xfrm>
            <a:off x="3749321" y="4869160"/>
            <a:ext cx="4572000" cy="923330"/>
          </a:xfrm>
          <a:prstGeom prst="rect">
            <a:avLst/>
          </a:prstGeom>
        </p:spPr>
        <p:txBody>
          <a:bodyPr>
            <a:spAutoFit/>
          </a:bodyPr>
          <a:lstStyle/>
          <a:p>
            <a:pPr algn="just"/>
            <a:r>
              <a:rPr lang="en-GB" dirty="0">
                <a:solidFill>
                  <a:schemeClr val="bg1"/>
                </a:solidFill>
                <a:latin typeface="Century Gothic" pitchFamily="34" charset="0"/>
              </a:rPr>
              <a:t>The PBE fills in the diagnosis and products sections on the prescription card (or </a:t>
            </a:r>
            <a:r>
              <a:rPr lang="en-GB" dirty="0" err="1">
                <a:solidFill>
                  <a:schemeClr val="bg1"/>
                </a:solidFill>
                <a:latin typeface="Century Gothic" pitchFamily="34" charset="0"/>
              </a:rPr>
              <a:t>iPad</a:t>
            </a:r>
            <a:r>
              <a:rPr lang="en-GB" dirty="0">
                <a:solidFill>
                  <a:schemeClr val="bg1"/>
                </a:solidFill>
                <a:latin typeface="Century Gothic" pitchFamily="34" charset="0"/>
              </a:rPr>
              <a:t>).</a:t>
            </a:r>
            <a:endParaRPr lang="fr-FR" dirty="0">
              <a:solidFill>
                <a:schemeClr val="bg1"/>
              </a:solidFill>
              <a:latin typeface="Century Gothic" pitchFamily="34" charset="0"/>
            </a:endParaRPr>
          </a:p>
        </p:txBody>
      </p:sp>
      <p:pic>
        <p:nvPicPr>
          <p:cNvPr id="10" name="Picture 7" descr="F:\HR CLAIRE\SHOOTING SCENRIO DE SERVICE MAI 2012\PHOTOS INCRUSTE IPAD\DSC7783_RETOUC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72" y="4221162"/>
            <a:ext cx="3435143" cy="22852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HR CLAIRE\SHOOTING SCENRIO DE SERVICE MAI 2012\RETOUCHE03\RETOUCHE03\DSC77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71" y="1484313"/>
            <a:ext cx="3434746" cy="228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602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p:cNvSpPr>
            <a:spLocks noChangeArrowheads="1"/>
          </p:cNvSpPr>
          <p:nvPr>
            <p:custDataLst>
              <p:tags r:id="rId1"/>
            </p:custDataLst>
          </p:nvPr>
        </p:nvSpPr>
        <p:spPr bwMode="auto">
          <a:xfrm>
            <a:off x="3619500" y="279400"/>
            <a:ext cx="5434013" cy="4270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fr-FR" sz="2800" dirty="0" smtClean="0">
                <a:solidFill>
                  <a:srgbClr val="B5A692"/>
                </a:solidFill>
                <a:latin typeface="Century Gothic" pitchFamily="34" charset="0"/>
                <a:ea typeface="Microsoft YaHei" pitchFamily="34" charset="-122"/>
              </a:rPr>
              <a:t>HR SALES METHOD</a:t>
            </a:r>
          </a:p>
        </p:txBody>
      </p:sp>
      <p:pic>
        <p:nvPicPr>
          <p:cNvPr id="16" name="Image 10"/>
          <p:cNvPicPr>
            <a:picLocks noChangeAspect="1"/>
          </p:cNvPicPr>
          <p:nvPr/>
        </p:nvPicPr>
        <p:blipFill>
          <a:blip r:embed="rId4" cstate="print">
            <a:extLst>
              <a:ext uri="{28A0092B-C50C-407E-A947-70E740481C1C}">
                <a14:useLocalDpi xmlns:a14="http://schemas.microsoft.com/office/drawing/2010/main" val="0"/>
              </a:ext>
            </a:extLst>
          </a:blip>
          <a:srcRect r="47412"/>
          <a:stretch>
            <a:fillRect/>
          </a:stretch>
        </p:blipFill>
        <p:spPr bwMode="auto">
          <a:xfrm>
            <a:off x="3059832" y="2717867"/>
            <a:ext cx="3053278" cy="23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62290" y="4861604"/>
            <a:ext cx="2718886" cy="13062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4"/>
          <p:cNvSpPr>
            <a:spLocks noChangeArrowheads="1"/>
          </p:cNvSpPr>
          <p:nvPr/>
        </p:nvSpPr>
        <p:spPr bwMode="auto">
          <a:xfrm>
            <a:off x="201836" y="5282784"/>
            <a:ext cx="2713980"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marL="285750" indent="-285750" algn="r" defTabSz="1042988" fontAlgn="base">
              <a:spcBef>
                <a:spcPct val="0"/>
              </a:spcBef>
              <a:spcAft>
                <a:spcPct val="0"/>
              </a:spcAft>
              <a:buFontTx/>
              <a:buChar char="-"/>
            </a:pPr>
            <a:r>
              <a:rPr lang="fr-FR" sz="1400" b="0" i="0" dirty="0" smtClean="0">
                <a:solidFill>
                  <a:srgbClr val="AD9B83"/>
                </a:solidFill>
              </a:rPr>
              <a:t>Sampling </a:t>
            </a:r>
          </a:p>
          <a:p>
            <a:pPr marL="285750" indent="-285750" algn="r" defTabSz="1042988" fontAlgn="base">
              <a:spcBef>
                <a:spcPct val="0"/>
              </a:spcBef>
              <a:spcAft>
                <a:spcPct val="0"/>
              </a:spcAft>
              <a:buFontTx/>
              <a:buChar char="-"/>
            </a:pPr>
            <a:r>
              <a:rPr lang="fr-FR" sz="1400" b="0" i="0" dirty="0" smtClean="0">
                <a:solidFill>
                  <a:srgbClr val="AD9B83"/>
                </a:solidFill>
              </a:rPr>
              <a:t>Loyalty-building</a:t>
            </a:r>
          </a:p>
          <a:p>
            <a:pPr marL="285750" indent="-285750" algn="r" defTabSz="1042988" fontAlgn="base">
              <a:spcBef>
                <a:spcPct val="0"/>
              </a:spcBef>
              <a:spcAft>
                <a:spcPct val="0"/>
              </a:spcAft>
              <a:buFontTx/>
              <a:buChar char="-"/>
            </a:pPr>
            <a:r>
              <a:rPr lang="fr-FR" sz="1400" b="0" i="0" dirty="0" smtClean="0">
                <a:solidFill>
                  <a:srgbClr val="AD9B83"/>
                </a:solidFill>
              </a:rPr>
              <a:t>Service</a:t>
            </a:r>
          </a:p>
        </p:txBody>
      </p:sp>
      <p:sp>
        <p:nvSpPr>
          <p:cNvPr id="23" name="Text Box 5"/>
          <p:cNvSpPr txBox="1">
            <a:spLocks noChangeArrowheads="1"/>
          </p:cNvSpPr>
          <p:nvPr/>
        </p:nvSpPr>
        <p:spPr bwMode="auto">
          <a:xfrm>
            <a:off x="881906" y="4853279"/>
            <a:ext cx="2393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ctr" eaLnBrk="1" fontAlgn="base" hangingPunct="1">
              <a:spcBef>
                <a:spcPct val="50000"/>
              </a:spcBef>
              <a:spcAft>
                <a:spcPct val="0"/>
              </a:spcAft>
            </a:pPr>
            <a:r>
              <a:rPr lang="fr-FR" sz="1800" b="0" i="0" dirty="0" smtClean="0">
                <a:solidFill>
                  <a:srgbClr val="FFFFFF"/>
                </a:solidFill>
              </a:rPr>
              <a:t>4. </a:t>
            </a:r>
            <a:r>
              <a:rPr lang="fr-FR" sz="1800" dirty="0" smtClean="0">
                <a:solidFill>
                  <a:srgbClr val="FFFFFF"/>
                </a:solidFill>
              </a:rPr>
              <a:t>ENGAGING</a:t>
            </a:r>
          </a:p>
        </p:txBody>
      </p:sp>
      <p:sp>
        <p:nvSpPr>
          <p:cNvPr id="24" name="Text Box 6"/>
          <p:cNvSpPr txBox="1">
            <a:spLocks noChangeArrowheads="1"/>
          </p:cNvSpPr>
          <p:nvPr/>
        </p:nvSpPr>
        <p:spPr bwMode="auto">
          <a:xfrm>
            <a:off x="35496" y="1937675"/>
            <a:ext cx="2743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algn="r" eaLnBrk="1" fontAlgn="base" hangingPunct="1">
              <a:spcBef>
                <a:spcPct val="50000"/>
              </a:spcBef>
              <a:spcAft>
                <a:spcPct val="0"/>
              </a:spcAft>
            </a:pPr>
            <a:r>
              <a:rPr lang="fr-FR" sz="1800" b="0" i="0" dirty="0" smtClean="0">
                <a:solidFill>
                  <a:srgbClr val="FFFFFF"/>
                </a:solidFill>
              </a:rPr>
              <a:t>1. </a:t>
            </a:r>
            <a:r>
              <a:rPr lang="fr-FR" sz="1800" dirty="0" smtClean="0">
                <a:solidFill>
                  <a:srgbClr val="FFFFFF"/>
                </a:solidFill>
              </a:rPr>
              <a:t>GREETING</a:t>
            </a:r>
          </a:p>
        </p:txBody>
      </p:sp>
      <p:sp>
        <p:nvSpPr>
          <p:cNvPr id="25" name="Text Box 7"/>
          <p:cNvSpPr txBox="1">
            <a:spLocks noChangeArrowheads="1"/>
          </p:cNvSpPr>
          <p:nvPr/>
        </p:nvSpPr>
        <p:spPr bwMode="auto">
          <a:xfrm>
            <a:off x="6165702" y="1844824"/>
            <a:ext cx="2772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2. MIRROR DIAGNOSIS</a:t>
            </a:r>
          </a:p>
        </p:txBody>
      </p:sp>
      <p:sp>
        <p:nvSpPr>
          <p:cNvPr id="26" name="Text Box 8"/>
          <p:cNvSpPr txBox="1">
            <a:spLocks noChangeArrowheads="1"/>
          </p:cNvSpPr>
          <p:nvPr/>
        </p:nvSpPr>
        <p:spPr bwMode="auto">
          <a:xfrm>
            <a:off x="6228184" y="4853279"/>
            <a:ext cx="3074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HelveticaNeueLT Com 35 Th" pitchFamily="34" charset="0"/>
              </a:defRPr>
            </a:lvl1pPr>
            <a:lvl2pPr marL="742950" indent="-285750" eaLnBrk="0" hangingPunct="0">
              <a:defRPr sz="1000">
                <a:solidFill>
                  <a:schemeClr val="tx1"/>
                </a:solidFill>
                <a:latin typeface="HelveticaNeueLT Com 35 Th" pitchFamily="34" charset="0"/>
              </a:defRPr>
            </a:lvl2pPr>
            <a:lvl3pPr marL="1143000" indent="-228600" eaLnBrk="0" hangingPunct="0">
              <a:defRPr sz="1000">
                <a:solidFill>
                  <a:schemeClr val="tx1"/>
                </a:solidFill>
                <a:latin typeface="HelveticaNeueLT Com 35 Th" pitchFamily="34" charset="0"/>
              </a:defRPr>
            </a:lvl3pPr>
            <a:lvl4pPr marL="1600200" indent="-228600" eaLnBrk="0" hangingPunct="0">
              <a:defRPr sz="1000">
                <a:solidFill>
                  <a:schemeClr val="tx1"/>
                </a:solidFill>
                <a:latin typeface="HelveticaNeueLT Com 35 Th" pitchFamily="34" charset="0"/>
              </a:defRPr>
            </a:lvl4pPr>
            <a:lvl5pPr marL="2057400" indent="-228600" eaLnBrk="0" hangingPunct="0">
              <a:defRPr sz="1000">
                <a:solidFill>
                  <a:schemeClr val="tx1"/>
                </a:solidFill>
                <a:latin typeface="HelveticaNeueLT Com 35 Th" pitchFamily="34" charset="0"/>
              </a:defRPr>
            </a:lvl5pPr>
            <a:lvl6pPr marL="2514600" indent="-228600" eaLnBrk="0" fontAlgn="base" hangingPunct="0">
              <a:spcBef>
                <a:spcPct val="0"/>
              </a:spcBef>
              <a:spcAft>
                <a:spcPct val="0"/>
              </a:spcAft>
              <a:defRPr sz="1000">
                <a:solidFill>
                  <a:schemeClr val="tx1"/>
                </a:solidFill>
                <a:latin typeface="HelveticaNeueLT Com 35 Th" pitchFamily="34" charset="0"/>
              </a:defRPr>
            </a:lvl6pPr>
            <a:lvl7pPr marL="2971800" indent="-228600" eaLnBrk="0" fontAlgn="base" hangingPunct="0">
              <a:spcBef>
                <a:spcPct val="0"/>
              </a:spcBef>
              <a:spcAft>
                <a:spcPct val="0"/>
              </a:spcAft>
              <a:defRPr sz="1000">
                <a:solidFill>
                  <a:schemeClr val="tx1"/>
                </a:solidFill>
                <a:latin typeface="HelveticaNeueLT Com 35 Th" pitchFamily="34" charset="0"/>
              </a:defRPr>
            </a:lvl7pPr>
            <a:lvl8pPr marL="3429000" indent="-228600" eaLnBrk="0" fontAlgn="base" hangingPunct="0">
              <a:spcBef>
                <a:spcPct val="0"/>
              </a:spcBef>
              <a:spcAft>
                <a:spcPct val="0"/>
              </a:spcAft>
              <a:defRPr sz="1000">
                <a:solidFill>
                  <a:schemeClr val="tx1"/>
                </a:solidFill>
                <a:latin typeface="HelveticaNeueLT Com 35 Th" pitchFamily="34" charset="0"/>
              </a:defRPr>
            </a:lvl8pPr>
            <a:lvl9pPr marL="3886200" indent="-228600" eaLnBrk="0" fontAlgn="base" hangingPunct="0">
              <a:spcBef>
                <a:spcPct val="0"/>
              </a:spcBef>
              <a:spcAft>
                <a:spcPct val="0"/>
              </a:spcAft>
              <a:defRPr sz="1000">
                <a:solidFill>
                  <a:schemeClr val="tx1"/>
                </a:solidFill>
                <a:latin typeface="HelveticaNeueLT Com 35 Th" pitchFamily="34" charset="0"/>
              </a:defRPr>
            </a:lvl9pPr>
          </a:lstStyle>
          <a:p>
            <a:pPr eaLnBrk="1" fontAlgn="base" hangingPunct="1">
              <a:spcBef>
                <a:spcPct val="50000"/>
              </a:spcBef>
              <a:spcAft>
                <a:spcPct val="0"/>
              </a:spcAft>
            </a:pPr>
            <a:r>
              <a:rPr lang="fr-FR" sz="1800" b="0" i="0" dirty="0" smtClean="0">
                <a:solidFill>
                  <a:srgbClr val="FFFFFF"/>
                </a:solidFill>
              </a:rPr>
              <a:t>3. ADVISING AND EXPERIENCING</a:t>
            </a:r>
          </a:p>
        </p:txBody>
      </p:sp>
      <p:sp>
        <p:nvSpPr>
          <p:cNvPr id="27" name="Rectangle 27"/>
          <p:cNvSpPr>
            <a:spLocks noChangeArrowheads="1"/>
          </p:cNvSpPr>
          <p:nvPr/>
        </p:nvSpPr>
        <p:spPr bwMode="auto">
          <a:xfrm>
            <a:off x="6156176" y="2132856"/>
            <a:ext cx="2633663"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dirty="0">
                <a:solidFill>
                  <a:srgbClr val="AD9B83"/>
                </a:solidFill>
              </a:rPr>
              <a:t>Invitation for the </a:t>
            </a:r>
            <a:r>
              <a:rPr lang="fr-FR" sz="1400" dirty="0" err="1" smtClean="0">
                <a:solidFill>
                  <a:srgbClr val="AD9B83"/>
                </a:solidFill>
              </a:rPr>
              <a:t>customer</a:t>
            </a:r>
            <a:r>
              <a:rPr lang="fr-FR" sz="1400" dirty="0" smtClean="0">
                <a:solidFill>
                  <a:srgbClr val="FF0000"/>
                </a:solidFill>
              </a:rPr>
              <a:t> </a:t>
            </a:r>
            <a:r>
              <a:rPr lang="fr-FR" sz="1400" dirty="0">
                <a:solidFill>
                  <a:srgbClr val="AD9B83"/>
                </a:solidFill>
              </a:rPr>
              <a:t>to express </a:t>
            </a:r>
            <a:r>
              <a:rPr lang="fr-FR" sz="1400" dirty="0" err="1">
                <a:solidFill>
                  <a:srgbClr val="AD9B83"/>
                </a:solidFill>
              </a:rPr>
              <a:t>her</a:t>
            </a:r>
            <a:r>
              <a:rPr lang="fr-FR" sz="1400" dirty="0">
                <a:solidFill>
                  <a:srgbClr val="AD9B83"/>
                </a:solidFill>
              </a:rPr>
              <a:t> </a:t>
            </a:r>
            <a:r>
              <a:rPr lang="fr-FR" sz="1400" dirty="0" err="1">
                <a:solidFill>
                  <a:srgbClr val="AD9B83"/>
                </a:solidFill>
              </a:rPr>
              <a:t>concerns</a:t>
            </a:r>
            <a:r>
              <a:rPr lang="fr-FR" sz="1400" dirty="0">
                <a:solidFill>
                  <a:srgbClr val="AD9B83"/>
                </a:solidFill>
              </a:rPr>
              <a:t>. </a:t>
            </a:r>
            <a:r>
              <a:rPr lang="fr-FR" sz="1400" b="0" i="0" dirty="0" smtClean="0">
                <a:solidFill>
                  <a:srgbClr val="AD9B83"/>
                </a:solidFill>
              </a:rPr>
              <a:t> </a:t>
            </a:r>
            <a:r>
              <a:rPr lang="fr-FR" sz="1400" dirty="0" err="1" smtClean="0">
                <a:solidFill>
                  <a:srgbClr val="AD9B83"/>
                </a:solidFill>
              </a:rPr>
              <a:t>Finding</a:t>
            </a:r>
            <a:r>
              <a:rPr lang="fr-FR" sz="1400" dirty="0" smtClean="0">
                <a:solidFill>
                  <a:srgbClr val="FF0000"/>
                </a:solidFill>
              </a:rPr>
              <a:t> </a:t>
            </a:r>
            <a:r>
              <a:rPr lang="fr-FR" sz="1400" dirty="0" err="1" smtClean="0">
                <a:solidFill>
                  <a:srgbClr val="AD9B83"/>
                </a:solidFill>
              </a:rPr>
              <a:t>needs</a:t>
            </a:r>
            <a:r>
              <a:rPr lang="fr-FR" sz="1400" dirty="0" smtClean="0">
                <a:solidFill>
                  <a:srgbClr val="FF0000"/>
                </a:solidFill>
              </a:rPr>
              <a:t> </a:t>
            </a:r>
            <a:r>
              <a:rPr lang="fr-FR" sz="1400" b="0" i="0" dirty="0" smtClean="0">
                <a:solidFill>
                  <a:srgbClr val="AD9B83"/>
                </a:solidFill>
              </a:rPr>
              <a:t>+ reformulation</a:t>
            </a:r>
          </a:p>
        </p:txBody>
      </p:sp>
      <p:sp>
        <p:nvSpPr>
          <p:cNvPr id="28" name="Rectangle 29"/>
          <p:cNvSpPr>
            <a:spLocks noChangeArrowheads="1"/>
          </p:cNvSpPr>
          <p:nvPr/>
        </p:nvSpPr>
        <p:spPr bwMode="auto">
          <a:xfrm>
            <a:off x="35496" y="2204864"/>
            <a:ext cx="2945680" cy="9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algn="r" defTabSz="1042988" fontAlgn="base">
              <a:spcBef>
                <a:spcPct val="0"/>
              </a:spcBef>
              <a:spcAft>
                <a:spcPct val="0"/>
              </a:spcAft>
              <a:buFont typeface="Calibri" pitchFamily="34" charset="0"/>
              <a:buNone/>
            </a:pPr>
            <a:r>
              <a:rPr lang="fr-FR" sz="1400" b="0" i="0" dirty="0" smtClean="0">
                <a:solidFill>
                  <a:srgbClr val="AD9B83"/>
                </a:solidFill>
              </a:rPr>
              <a:t>Premium and expert welcome including the presentation  </a:t>
            </a:r>
          </a:p>
          <a:p>
            <a:pPr algn="r" defTabSz="1042988" fontAlgn="base">
              <a:spcBef>
                <a:spcPct val="0"/>
              </a:spcBef>
              <a:spcAft>
                <a:spcPct val="0"/>
              </a:spcAft>
              <a:buFont typeface="Calibri" pitchFamily="34" charset="0"/>
              <a:buNone/>
            </a:pPr>
            <a:r>
              <a:rPr lang="fr-FR" sz="1400" b="0" i="0" dirty="0" smtClean="0">
                <a:solidFill>
                  <a:srgbClr val="AD9B83"/>
                </a:solidFill>
              </a:rPr>
              <a:t>of the brand</a:t>
            </a:r>
          </a:p>
          <a:p>
            <a:pPr algn="r" defTabSz="1042988" fontAlgn="base">
              <a:spcBef>
                <a:spcPct val="0"/>
              </a:spcBef>
              <a:spcAft>
                <a:spcPct val="0"/>
              </a:spcAft>
              <a:buFont typeface="Calibri" pitchFamily="34" charset="0"/>
              <a:buNone/>
            </a:pPr>
            <a:endParaRPr lang="en-US" sz="1400" dirty="0">
              <a:solidFill>
                <a:srgbClr val="AD9B83"/>
              </a:solidFill>
            </a:endParaRPr>
          </a:p>
        </p:txBody>
      </p:sp>
      <p:sp>
        <p:nvSpPr>
          <p:cNvPr id="29" name="Rectangle 27"/>
          <p:cNvSpPr>
            <a:spLocks noChangeArrowheads="1"/>
          </p:cNvSpPr>
          <p:nvPr/>
        </p:nvSpPr>
        <p:spPr bwMode="auto">
          <a:xfrm>
            <a:off x="6156177" y="5429343"/>
            <a:ext cx="2987823" cy="7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0" tIns="45641" rIns="91280" bIns="45641">
            <a:spAutoFit/>
          </a:bodyPr>
          <a:lstStyle/>
          <a:p>
            <a:pPr defTabSz="1042988" fontAlgn="base">
              <a:spcBef>
                <a:spcPct val="0"/>
              </a:spcBef>
              <a:spcAft>
                <a:spcPct val="0"/>
              </a:spcAft>
            </a:pPr>
            <a:r>
              <a:rPr lang="fr-FR" sz="1400" b="0" i="0" dirty="0" smtClean="0">
                <a:solidFill>
                  <a:srgbClr val="AD9B83"/>
                </a:solidFill>
              </a:rPr>
              <a:t>Serum + cream + eye contour + foundation </a:t>
            </a:r>
          </a:p>
          <a:p>
            <a:pPr defTabSz="1042988" fontAlgn="base">
              <a:spcBef>
                <a:spcPct val="0"/>
              </a:spcBef>
              <a:spcAft>
                <a:spcPct val="0"/>
              </a:spcAft>
            </a:pPr>
            <a:r>
              <a:rPr lang="fr-FR" sz="1400" b="0" i="0" dirty="0" smtClean="0">
                <a:solidFill>
                  <a:srgbClr val="AD9B83"/>
                </a:solidFill>
              </a:rPr>
              <a:t>Discovery on the hand  </a:t>
            </a:r>
          </a:p>
        </p:txBody>
      </p:sp>
    </p:spTree>
    <p:extLst>
      <p:ext uri="{BB962C8B-B14F-4D97-AF65-F5344CB8AC3E}">
        <p14:creationId xmlns:p14="http://schemas.microsoft.com/office/powerpoint/2010/main" val="137853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smtClean="0">
                <a:solidFill>
                  <a:srgbClr val="B5A692"/>
                </a:solidFill>
                <a:latin typeface="Century Gothic" pitchFamily="34" charset="0"/>
                <a:ea typeface="Microsoft YaHei" pitchFamily="34" charset="-122"/>
              </a:rPr>
              <a:t>4- ENGAGING</a:t>
            </a:r>
            <a:endParaRPr lang="en-US" dirty="0">
              <a:solidFill>
                <a:srgbClr val="B5A692"/>
              </a:solidFill>
              <a:latin typeface="Century Gothic" pitchFamily="34" charset="0"/>
              <a:ea typeface="Microsoft YaHei" pitchFamily="34" charset="-122"/>
            </a:endParaRPr>
          </a:p>
        </p:txBody>
      </p:sp>
      <p:sp>
        <p:nvSpPr>
          <p:cNvPr id="5" name="Rectangle 4"/>
          <p:cNvSpPr/>
          <p:nvPr/>
        </p:nvSpPr>
        <p:spPr>
          <a:xfrm>
            <a:off x="5158776" y="1494128"/>
            <a:ext cx="1497526" cy="369332"/>
          </a:xfrm>
          <a:prstGeom prst="rect">
            <a:avLst/>
          </a:prstGeom>
        </p:spPr>
        <p:txBody>
          <a:bodyPr wrap="none">
            <a:spAutoFit/>
          </a:bodyPr>
          <a:lstStyle/>
          <a:p>
            <a:pPr algn="r" defTabSz="1042988" fontAlgn="base">
              <a:spcBef>
                <a:spcPct val="0"/>
              </a:spcBef>
              <a:spcAft>
                <a:spcPct val="0"/>
              </a:spcAft>
            </a:pPr>
            <a:r>
              <a:rPr lang="en-GB" i="1" dirty="0" smtClean="0">
                <a:solidFill>
                  <a:schemeClr val="bg1"/>
                </a:solidFill>
                <a:latin typeface="Century Gothic" pitchFamily="34" charset="0"/>
              </a:rPr>
              <a:t>1) Sampling</a:t>
            </a:r>
            <a:endParaRPr lang="en-GB" i="1" dirty="0">
              <a:solidFill>
                <a:schemeClr val="bg1"/>
              </a:solidFill>
              <a:latin typeface="Century Gothic" pitchFamily="34" charset="0"/>
            </a:endParaRPr>
          </a:p>
        </p:txBody>
      </p:sp>
      <p:sp>
        <p:nvSpPr>
          <p:cNvPr id="6" name="Rectangle 5"/>
          <p:cNvSpPr/>
          <p:nvPr/>
        </p:nvSpPr>
        <p:spPr>
          <a:xfrm>
            <a:off x="3923928" y="4149080"/>
            <a:ext cx="4797391" cy="369332"/>
          </a:xfrm>
          <a:prstGeom prst="rect">
            <a:avLst/>
          </a:prstGeom>
        </p:spPr>
        <p:txBody>
          <a:bodyPr wrap="none">
            <a:spAutoFit/>
          </a:bodyPr>
          <a:lstStyle/>
          <a:p>
            <a:pPr algn="r" defTabSz="1042988" fontAlgn="base">
              <a:spcBef>
                <a:spcPct val="0"/>
              </a:spcBef>
              <a:spcAft>
                <a:spcPct val="0"/>
              </a:spcAft>
            </a:pPr>
            <a:r>
              <a:rPr lang="en-GB" i="1" dirty="0" smtClean="0">
                <a:solidFill>
                  <a:schemeClr val="bg1"/>
                </a:solidFill>
                <a:latin typeface="Century Gothic" pitchFamily="34" charset="0"/>
              </a:rPr>
              <a:t>2) CRM: build </a:t>
            </a:r>
            <a:r>
              <a:rPr lang="en-GB" i="1" dirty="0">
                <a:solidFill>
                  <a:schemeClr val="bg1"/>
                </a:solidFill>
                <a:latin typeface="Century Gothic" pitchFamily="34" charset="0"/>
              </a:rPr>
              <a:t>the </a:t>
            </a:r>
            <a:r>
              <a:rPr lang="en-GB" i="1" dirty="0" smtClean="0">
                <a:solidFill>
                  <a:schemeClr val="bg1"/>
                </a:solidFill>
                <a:latin typeface="Century Gothic" pitchFamily="34" charset="0"/>
              </a:rPr>
              <a:t>relationship and </a:t>
            </a:r>
            <a:r>
              <a:rPr lang="en-GB" i="1" dirty="0">
                <a:solidFill>
                  <a:schemeClr val="bg1"/>
                </a:solidFill>
                <a:latin typeface="Century Gothic" pitchFamily="34" charset="0"/>
              </a:rPr>
              <a:t>loyalty</a:t>
            </a:r>
          </a:p>
        </p:txBody>
      </p:sp>
      <p:sp>
        <p:nvSpPr>
          <p:cNvPr id="7" name="Rectangle 6"/>
          <p:cNvSpPr/>
          <p:nvPr/>
        </p:nvSpPr>
        <p:spPr>
          <a:xfrm>
            <a:off x="3635896" y="2252505"/>
            <a:ext cx="5158145" cy="646331"/>
          </a:xfrm>
          <a:prstGeom prst="rect">
            <a:avLst/>
          </a:prstGeom>
        </p:spPr>
        <p:txBody>
          <a:bodyPr wrap="square">
            <a:spAutoFit/>
          </a:bodyPr>
          <a:lstStyle/>
          <a:p>
            <a:pPr algn="just"/>
            <a:r>
              <a:rPr lang="en-US" dirty="0" smtClean="0">
                <a:solidFill>
                  <a:schemeClr val="bg1"/>
                </a:solidFill>
                <a:latin typeface="Century Gothic" pitchFamily="34" charset="0"/>
              </a:rPr>
              <a:t>Give advice for the sample product with explanations on how to use it </a:t>
            </a:r>
            <a:endParaRPr lang="en-US" dirty="0">
              <a:solidFill>
                <a:schemeClr val="bg1"/>
              </a:solidFill>
              <a:latin typeface="Century Gothic" pitchFamily="34" charset="0"/>
            </a:endParaRPr>
          </a:p>
        </p:txBody>
      </p:sp>
      <p:sp>
        <p:nvSpPr>
          <p:cNvPr id="8" name="Rectangle 7"/>
          <p:cNvSpPr/>
          <p:nvPr/>
        </p:nvSpPr>
        <p:spPr>
          <a:xfrm>
            <a:off x="3635895" y="5035520"/>
            <a:ext cx="5158145" cy="923330"/>
          </a:xfrm>
          <a:prstGeom prst="rect">
            <a:avLst/>
          </a:prstGeom>
        </p:spPr>
        <p:txBody>
          <a:bodyPr wrap="square">
            <a:spAutoFit/>
          </a:bodyPr>
          <a:lstStyle/>
          <a:p>
            <a:pPr algn="just"/>
            <a:r>
              <a:rPr lang="en-US" dirty="0" smtClean="0">
                <a:solidFill>
                  <a:schemeClr val="bg1"/>
                </a:solidFill>
                <a:latin typeface="Century Gothic" pitchFamily="34" charset="0"/>
              </a:rPr>
              <a:t>Invitation to join the HR club and have the opportunity to receive the personal  prescription by email</a:t>
            </a:r>
          </a:p>
        </p:txBody>
      </p:sp>
      <p:pic>
        <p:nvPicPr>
          <p:cNvPr id="10" name="Picture 9" descr="F:\HR CLAIRE\SHOOTING SCENRIO DE SERVICE MAI 2012\RETOUCHE03\RETOUCHE03\DSC78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484312"/>
            <a:ext cx="3419475" cy="2275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HR CLAIRE\SHOOTING SCENRIO DE SERVICE MAI 2012\PHOTOS INCRUSTE IPAD\DSC7789_RETOUCH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03682"/>
            <a:ext cx="3445174" cy="229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0249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484312"/>
            <a:ext cx="3419475" cy="2160711"/>
          </a:xfrm>
          <a:prstGeom prst="rect">
            <a:avLst/>
          </a:prstGeom>
          <a:noFill/>
          <a:ln w="9525">
            <a:noFill/>
            <a:miter lim="800000"/>
            <a:headEnd/>
            <a:tailEnd/>
          </a:ln>
          <a:extLst/>
        </p:spPr>
      </p:pic>
      <p:sp>
        <p:nvSpPr>
          <p:cNvPr id="4" name="Rectangle 3"/>
          <p:cNvSpPr/>
          <p:nvPr/>
        </p:nvSpPr>
        <p:spPr>
          <a:xfrm>
            <a:off x="3635896" y="1844824"/>
            <a:ext cx="5256584" cy="1754326"/>
          </a:xfrm>
          <a:prstGeom prst="rect">
            <a:avLst/>
          </a:prstGeom>
        </p:spPr>
        <p:txBody>
          <a:bodyPr wrap="square">
            <a:spAutoFit/>
          </a:bodyPr>
          <a:lstStyle/>
          <a:p>
            <a:pPr algn="just"/>
            <a:r>
              <a:rPr lang="en-GB" dirty="0" smtClean="0">
                <a:solidFill>
                  <a:schemeClr val="bg1"/>
                </a:solidFill>
                <a:latin typeface="Century Gothic" pitchFamily="34" charset="0"/>
              </a:rPr>
              <a:t>Offer an HR Power Beauty Intervention (15’ or 30’), or Focus. </a:t>
            </a:r>
          </a:p>
          <a:p>
            <a:pPr algn="just"/>
            <a:endParaRPr lang="en-GB" dirty="0">
              <a:solidFill>
                <a:schemeClr val="bg1"/>
              </a:solidFill>
              <a:latin typeface="Century Gothic" pitchFamily="34" charset="0"/>
            </a:endParaRPr>
          </a:p>
          <a:p>
            <a:pPr algn="just"/>
            <a:r>
              <a:rPr lang="en-GB" dirty="0" smtClean="0">
                <a:solidFill>
                  <a:schemeClr val="bg1"/>
                </a:solidFill>
                <a:latin typeface="Century Gothic" pitchFamily="34" charset="0"/>
              </a:rPr>
              <a:t>If the customer is not available, the </a:t>
            </a:r>
            <a:r>
              <a:rPr lang="en-GB" dirty="0">
                <a:solidFill>
                  <a:schemeClr val="bg1"/>
                </a:solidFill>
                <a:latin typeface="Century Gothic" pitchFamily="34" charset="0"/>
              </a:rPr>
              <a:t>PBE suggests that she makes an appointment for another day. </a:t>
            </a:r>
            <a:endParaRPr lang="fr-FR" dirty="0">
              <a:solidFill>
                <a:schemeClr val="bg1"/>
              </a:solidFill>
              <a:latin typeface="Century Gothic" pitchFamily="34" charset="0"/>
            </a:endParaRPr>
          </a:p>
        </p:txBody>
      </p:sp>
      <p:sp>
        <p:nvSpPr>
          <p:cNvPr id="5" name="Rectangle 4"/>
          <p:cNvSpPr/>
          <p:nvPr/>
        </p:nvSpPr>
        <p:spPr>
          <a:xfrm>
            <a:off x="5310336" y="1484312"/>
            <a:ext cx="1853952" cy="369332"/>
          </a:xfrm>
          <a:prstGeom prst="rect">
            <a:avLst/>
          </a:prstGeom>
        </p:spPr>
        <p:txBody>
          <a:bodyPr wrap="square">
            <a:spAutoFit/>
          </a:bodyPr>
          <a:lstStyle/>
          <a:p>
            <a:r>
              <a:rPr lang="en-GB" i="1" dirty="0" smtClean="0">
                <a:solidFill>
                  <a:schemeClr val="bg1"/>
                </a:solidFill>
                <a:latin typeface="Century Gothic" pitchFamily="34" charset="0"/>
              </a:rPr>
              <a:t>3) HR service</a:t>
            </a:r>
            <a:endParaRPr lang="fr-FR" i="1" dirty="0">
              <a:solidFill>
                <a:schemeClr val="bg1"/>
              </a:solidFill>
              <a:latin typeface="Century Gothic" pitchFamily="34" charset="0"/>
            </a:endParaRPr>
          </a:p>
        </p:txBody>
      </p:sp>
      <p:sp>
        <p:nvSpPr>
          <p:cNvPr id="6" name="Rectangle 5"/>
          <p:cNvSpPr/>
          <p:nvPr/>
        </p:nvSpPr>
        <p:spPr>
          <a:xfrm>
            <a:off x="3635896" y="3995678"/>
            <a:ext cx="5256584" cy="2862322"/>
          </a:xfrm>
          <a:prstGeom prst="rect">
            <a:avLst/>
          </a:prstGeom>
        </p:spPr>
        <p:txBody>
          <a:bodyPr wrap="square">
            <a:spAutoFit/>
          </a:bodyPr>
          <a:lstStyle/>
          <a:p>
            <a:pPr algn="just"/>
            <a:r>
              <a:rPr lang="en-GB" dirty="0" smtClean="0">
                <a:solidFill>
                  <a:schemeClr val="bg1"/>
                </a:solidFill>
                <a:latin typeface="Century Gothic" pitchFamily="34" charset="0"/>
              </a:rPr>
              <a:t>PBE </a:t>
            </a:r>
            <a:r>
              <a:rPr lang="en-GB" dirty="0">
                <a:solidFill>
                  <a:schemeClr val="bg1"/>
                </a:solidFill>
                <a:latin typeface="Century Gothic" pitchFamily="34" charset="0"/>
              </a:rPr>
              <a:t>thanks the customer and reassures her in her choice of products</a:t>
            </a:r>
            <a:r>
              <a:rPr lang="en-GB" dirty="0" smtClean="0">
                <a:solidFill>
                  <a:schemeClr val="bg1"/>
                </a:solidFill>
                <a:latin typeface="Century Gothic" pitchFamily="34" charset="0"/>
              </a:rPr>
              <a:t>.</a:t>
            </a:r>
          </a:p>
          <a:p>
            <a:pPr algn="just"/>
            <a:endParaRPr lang="fr-FR" dirty="0">
              <a:solidFill>
                <a:schemeClr val="bg1"/>
              </a:solidFill>
              <a:latin typeface="Century Gothic" pitchFamily="34" charset="0"/>
            </a:endParaRPr>
          </a:p>
          <a:p>
            <a:pPr algn="just"/>
            <a:r>
              <a:rPr lang="fr-FR" dirty="0" smtClean="0">
                <a:solidFill>
                  <a:schemeClr val="bg1"/>
                </a:solidFill>
                <a:latin typeface="Century Gothic" pitchFamily="34" charset="0"/>
              </a:rPr>
              <a:t>Goes </a:t>
            </a:r>
            <a:r>
              <a:rPr lang="en-GB" dirty="0" smtClean="0">
                <a:solidFill>
                  <a:schemeClr val="bg1"/>
                </a:solidFill>
                <a:latin typeface="Century Gothic" pitchFamily="34" charset="0"/>
              </a:rPr>
              <a:t>to the cash </a:t>
            </a:r>
            <a:r>
              <a:rPr lang="en-GB" dirty="0">
                <a:solidFill>
                  <a:schemeClr val="bg1"/>
                </a:solidFill>
                <a:latin typeface="Century Gothic" pitchFamily="34" charset="0"/>
              </a:rPr>
              <a:t>register, gives her the products, gives her </a:t>
            </a:r>
            <a:r>
              <a:rPr lang="en-GB" dirty="0" smtClean="0">
                <a:solidFill>
                  <a:schemeClr val="bg1"/>
                </a:solidFill>
                <a:latin typeface="Century Gothic" pitchFamily="34" charset="0"/>
              </a:rPr>
              <a:t>a business </a:t>
            </a:r>
            <a:r>
              <a:rPr lang="en-GB" dirty="0">
                <a:solidFill>
                  <a:schemeClr val="bg1"/>
                </a:solidFill>
                <a:latin typeface="Century Gothic" pitchFamily="34" charset="0"/>
              </a:rPr>
              <a:t>card and explains that she will back at the point of sale another time</a:t>
            </a:r>
            <a:r>
              <a:rPr lang="en-GB" dirty="0" smtClean="0">
                <a:solidFill>
                  <a:schemeClr val="bg1"/>
                </a:solidFill>
                <a:latin typeface="Century Gothic" pitchFamily="34" charset="0"/>
              </a:rPr>
              <a:t>.</a:t>
            </a:r>
          </a:p>
          <a:p>
            <a:pPr algn="just"/>
            <a:endParaRPr lang="fr-FR" dirty="0">
              <a:solidFill>
                <a:schemeClr val="bg1"/>
              </a:solidFill>
              <a:latin typeface="Century Gothic" pitchFamily="34" charset="0"/>
            </a:endParaRPr>
          </a:p>
          <a:p>
            <a:pPr algn="just"/>
            <a:r>
              <a:rPr lang="en-GB" dirty="0">
                <a:solidFill>
                  <a:schemeClr val="bg1"/>
                </a:solidFill>
                <a:latin typeface="Century Gothic" pitchFamily="34" charset="0"/>
              </a:rPr>
              <a:t>Finally, the PBE goes with the customer to the exit and smiles when she leaves.</a:t>
            </a:r>
            <a:endParaRPr lang="fr-FR" dirty="0">
              <a:solidFill>
                <a:schemeClr val="bg1"/>
              </a:solidFill>
              <a:latin typeface="Century Gothic" pitchFamily="34" charset="0"/>
            </a:endParaRPr>
          </a:p>
        </p:txBody>
      </p:sp>
      <p:sp>
        <p:nvSpPr>
          <p:cNvPr id="7" name="Rectangle 6"/>
          <p:cNvSpPr/>
          <p:nvPr/>
        </p:nvSpPr>
        <p:spPr>
          <a:xfrm>
            <a:off x="5076056" y="3635732"/>
            <a:ext cx="2247818" cy="369332"/>
          </a:xfrm>
          <a:prstGeom prst="rect">
            <a:avLst/>
          </a:prstGeom>
        </p:spPr>
        <p:txBody>
          <a:bodyPr wrap="square">
            <a:spAutoFit/>
          </a:bodyPr>
          <a:lstStyle/>
          <a:p>
            <a:r>
              <a:rPr lang="en-GB" i="1" dirty="0" smtClean="0">
                <a:solidFill>
                  <a:schemeClr val="bg1"/>
                </a:solidFill>
                <a:latin typeface="Century Gothic" pitchFamily="34" charset="0"/>
              </a:rPr>
              <a:t>4) Thanks / Finalize</a:t>
            </a:r>
            <a:endParaRPr lang="fr-FR" i="1" dirty="0">
              <a:solidFill>
                <a:schemeClr val="bg1"/>
              </a:solidFill>
              <a:latin typeface="Century Gothic" pitchFamily="34" charset="0"/>
            </a:endParaRPr>
          </a:p>
        </p:txBody>
      </p:sp>
      <p:sp>
        <p:nvSpPr>
          <p:cNvPr id="8" name="Rectangle 16"/>
          <p:cNvSpPr>
            <a:spLocks noChangeArrowheads="1"/>
          </p:cNvSpPr>
          <p:nvPr>
            <p:custDataLst>
              <p:tags r:id="rId1"/>
            </p:custDataLst>
          </p:nvPr>
        </p:nvSpPr>
        <p:spPr bwMode="auto">
          <a:xfrm>
            <a:off x="3619500" y="277475"/>
            <a:ext cx="54340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r>
              <a:rPr lang="en-US" sz="2800" dirty="0" smtClean="0">
                <a:solidFill>
                  <a:srgbClr val="B5A692"/>
                </a:solidFill>
                <a:latin typeface="Century Gothic" pitchFamily="34" charset="0"/>
                <a:ea typeface="Microsoft YaHei" pitchFamily="34" charset="-122"/>
              </a:rPr>
              <a:t>4- ENGAGING</a:t>
            </a:r>
            <a:endParaRPr lang="en-US" dirty="0">
              <a:solidFill>
                <a:srgbClr val="B5A692"/>
              </a:solidFill>
              <a:latin typeface="Century Gothic" pitchFamily="34" charset="0"/>
              <a:ea typeface="Microsoft YaHei" pitchFamily="34" charset="-122"/>
            </a:endParaRPr>
          </a:p>
        </p:txBody>
      </p:sp>
      <p:pic>
        <p:nvPicPr>
          <p:cNvPr id="10" name="Picture 2" descr="F:\HR CLAIRE\SHOOTING SCENRIO DE SERVICE MAI 2012\PHOTOS RETOUCHEES DEF\DSC78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4221163"/>
            <a:ext cx="3419475" cy="227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448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2600864"/>
            <a:ext cx="3409329" cy="2268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
          <p:cNvSpPr>
            <a:spLocks noChangeArrowheads="1"/>
          </p:cNvSpPr>
          <p:nvPr>
            <p:custDataLst>
              <p:tags r:id="rId1"/>
            </p:custDataLst>
          </p:nvPr>
        </p:nvSpPr>
        <p:spPr bwMode="auto">
          <a:xfrm>
            <a:off x="3131840" y="164540"/>
            <a:ext cx="5921673" cy="80021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b="0" i="0" dirty="0" smtClean="0">
                <a:solidFill>
                  <a:srgbClr val="B5A692"/>
                </a:solidFill>
                <a:latin typeface="Century Gothic" pitchFamily="18" charset="0"/>
              </a:rPr>
              <a:t>SALES SCENARIO                                      </a:t>
            </a:r>
            <a:r>
              <a:rPr lang="fr-FR" sz="2600" dirty="0">
                <a:solidFill>
                  <a:srgbClr val="B5A692"/>
                </a:solidFill>
                <a:latin typeface="Century Gothic" pitchFamily="18" charset="0"/>
              </a:rPr>
              <a:t>ROLE PLAYS </a:t>
            </a:r>
            <a:endParaRPr lang="fr-FR" sz="2600" b="0" i="0" dirty="0" smtClean="0">
              <a:solidFill>
                <a:srgbClr val="B5A692"/>
              </a:solidFill>
              <a:latin typeface="Century Gothic" pitchFamily="18" charset="0"/>
            </a:endParaRPr>
          </a:p>
        </p:txBody>
      </p:sp>
      <p:sp>
        <p:nvSpPr>
          <p:cNvPr id="5" name="ZoneTexte 4"/>
          <p:cNvSpPr txBox="1"/>
          <p:nvPr/>
        </p:nvSpPr>
        <p:spPr>
          <a:xfrm>
            <a:off x="3419872" y="2897649"/>
            <a:ext cx="5400600" cy="1323439"/>
          </a:xfrm>
          <a:prstGeom prst="rect">
            <a:avLst/>
          </a:prstGeom>
          <a:noFill/>
        </p:spPr>
        <p:txBody>
          <a:bodyPr wrap="square" rtlCol="0">
            <a:spAutoFit/>
          </a:bodyPr>
          <a:lstStyle/>
          <a:p>
            <a:pPr algn="ctr"/>
            <a:r>
              <a:rPr lang="fr-FR" sz="4000" b="0" i="0" dirty="0" smtClean="0">
                <a:solidFill>
                  <a:srgbClr val="FFFFFF"/>
                </a:solidFill>
                <a:latin typeface="Century Gothic" pitchFamily="18" charset="0"/>
              </a:rPr>
              <a:t>SALES SCENARIO                                      </a:t>
            </a:r>
            <a:r>
              <a:rPr lang="fr-FR" sz="4000" dirty="0">
                <a:solidFill>
                  <a:srgbClr val="FFFFFF"/>
                </a:solidFill>
                <a:latin typeface="Century Gothic" pitchFamily="18" charset="0"/>
              </a:rPr>
              <a:t>ROLE PLAYS </a:t>
            </a:r>
            <a:endParaRPr lang="fr-FR" sz="4000" b="0" i="0" dirty="0" smtClean="0">
              <a:solidFill>
                <a:srgbClr val="FFFFFF"/>
              </a:solidFill>
              <a:latin typeface="Century Gothic" pitchFamily="18" charset="0"/>
            </a:endParaRPr>
          </a:p>
        </p:txBody>
      </p:sp>
    </p:spTree>
    <p:extLst>
      <p:ext uri="{BB962C8B-B14F-4D97-AF65-F5344CB8AC3E}">
        <p14:creationId xmlns:p14="http://schemas.microsoft.com/office/powerpoint/2010/main" val="428337259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869477" y="6309320"/>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sp>
        <p:nvSpPr>
          <p:cNvPr id="3" name="Rectangle 16"/>
          <p:cNvSpPr>
            <a:spLocks noChangeArrowheads="1"/>
          </p:cNvSpPr>
          <p:nvPr>
            <p:custDataLst>
              <p:tags r:id="rId1"/>
            </p:custDataLst>
          </p:nvPr>
        </p:nvSpPr>
        <p:spPr bwMode="auto">
          <a:xfrm>
            <a:off x="3131840" y="334397"/>
            <a:ext cx="5921673" cy="6463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dirty="0">
                <a:solidFill>
                  <a:srgbClr val="B5A692"/>
                </a:solidFill>
                <a:latin typeface="Century Gothic" pitchFamily="18" charset="0"/>
              </a:rPr>
              <a:t>SALES SCENARIO ROLE PLAYS                                       </a:t>
            </a:r>
            <a:endParaRPr lang="fr-FR" sz="2600" b="0" i="0" dirty="0" smtClean="0">
              <a:solidFill>
                <a:srgbClr val="B5A692"/>
              </a:solidFill>
              <a:latin typeface="Century Gothic" pitchFamily="18" charset="0"/>
            </a:endParaRPr>
          </a:p>
          <a:p>
            <a:pPr algn="r"/>
            <a:r>
              <a:rPr lang="fr-FR" sz="1600" b="0" i="0" dirty="0" smtClean="0">
                <a:solidFill>
                  <a:srgbClr val="FFFFFF"/>
                </a:solidFill>
                <a:latin typeface="Century Gothic" pitchFamily="18" charset="0"/>
              </a:rPr>
              <a:t>POSSIBLE CASES: COMBINATION OF 2 Re-PLASTY SERUMS</a:t>
            </a:r>
          </a:p>
        </p:txBody>
      </p:sp>
      <p:sp>
        <p:nvSpPr>
          <p:cNvPr id="4" name="ZoneTexte 3"/>
          <p:cNvSpPr txBox="1"/>
          <p:nvPr/>
        </p:nvSpPr>
        <p:spPr>
          <a:xfrm>
            <a:off x="251519" y="1404065"/>
            <a:ext cx="5101001" cy="584775"/>
          </a:xfrm>
          <a:prstGeom prst="rect">
            <a:avLst/>
          </a:prstGeom>
          <a:noFill/>
        </p:spPr>
        <p:txBody>
          <a:bodyPr wrap="square" rtlCol="0">
            <a:spAutoFit/>
          </a:bodyPr>
          <a:lstStyle/>
          <a:p>
            <a:r>
              <a:rPr lang="fr-FR" sz="1600" b="1" i="0" dirty="0" smtClean="0">
                <a:solidFill>
                  <a:srgbClr val="FFFFFF"/>
                </a:solidFill>
                <a:latin typeface="Century Gothic" pitchFamily="18" charset="0"/>
              </a:rPr>
              <a:t>CASE 1</a:t>
            </a:r>
            <a:r>
              <a:rPr lang="fr-FR" sz="1600" b="0" i="0" dirty="0" smtClean="0">
                <a:solidFill>
                  <a:srgbClr val="FFFFFF"/>
                </a:solidFill>
                <a:latin typeface="Century Gothic" pitchFamily="18" charset="0"/>
              </a:rPr>
              <a:t>:  A customer has dark spots + redness + deep wrinkles and loss of volume: </a:t>
            </a:r>
          </a:p>
        </p:txBody>
      </p:sp>
      <p:pic>
        <p:nvPicPr>
          <p:cNvPr id="5"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2348880"/>
            <a:ext cx="287695" cy="81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94" r="18973"/>
          <a:stretch/>
        </p:blipFill>
        <p:spPr bwMode="auto">
          <a:xfrm>
            <a:off x="6813669" y="1310896"/>
            <a:ext cx="522312" cy="77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221" y="4497166"/>
            <a:ext cx="318539" cy="9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8145674" y="1196752"/>
            <a:ext cx="242750" cy="79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èche droite 9"/>
          <p:cNvSpPr/>
          <p:nvPr/>
        </p:nvSpPr>
        <p:spPr>
          <a:xfrm>
            <a:off x="5724127" y="1556792"/>
            <a:ext cx="492489" cy="360040"/>
          </a:xfrm>
          <a:prstGeom prst="rightArrow">
            <a:avLst/>
          </a:prstGeom>
          <a:solidFill>
            <a:srgbClr val="B5A6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6588223" y="1988840"/>
            <a:ext cx="1188640"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MORNING </a:t>
            </a:r>
          </a:p>
        </p:txBody>
      </p:sp>
      <p:sp>
        <p:nvSpPr>
          <p:cNvPr id="12" name="ZoneTexte 11"/>
          <p:cNvSpPr txBox="1"/>
          <p:nvPr/>
        </p:nvSpPr>
        <p:spPr>
          <a:xfrm>
            <a:off x="7847855" y="1988840"/>
            <a:ext cx="972616"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EVENING </a:t>
            </a:r>
          </a:p>
        </p:txBody>
      </p:sp>
      <p:sp>
        <p:nvSpPr>
          <p:cNvPr id="13" name="ZoneTexte 12"/>
          <p:cNvSpPr txBox="1"/>
          <p:nvPr/>
        </p:nvSpPr>
        <p:spPr>
          <a:xfrm>
            <a:off x="7380311" y="1556792"/>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sp>
        <p:nvSpPr>
          <p:cNvPr id="15" name="ZoneTexte 14"/>
          <p:cNvSpPr txBox="1"/>
          <p:nvPr/>
        </p:nvSpPr>
        <p:spPr>
          <a:xfrm>
            <a:off x="251520" y="2451120"/>
            <a:ext cx="5101001" cy="584775"/>
          </a:xfrm>
          <a:prstGeom prst="rect">
            <a:avLst/>
          </a:prstGeom>
          <a:noFill/>
        </p:spPr>
        <p:txBody>
          <a:bodyPr wrap="square" rtlCol="0">
            <a:spAutoFit/>
          </a:bodyPr>
          <a:lstStyle/>
          <a:p>
            <a:r>
              <a:rPr lang="fr-FR" sz="1600" b="1" i="0" dirty="0" smtClean="0">
                <a:solidFill>
                  <a:srgbClr val="FFFFFF"/>
                </a:solidFill>
                <a:latin typeface="Century Gothic" pitchFamily="18" charset="0"/>
              </a:rPr>
              <a:t>CASE 2</a:t>
            </a:r>
            <a:r>
              <a:rPr lang="fr-FR" sz="1600" b="0" i="0" dirty="0" smtClean="0">
                <a:solidFill>
                  <a:srgbClr val="FFFFFF"/>
                </a:solidFill>
                <a:latin typeface="Century Gothic" pitchFamily="18" charset="0"/>
              </a:rPr>
              <a:t>:  A customer has dark spots + redness + lack of radiance + skin sagging:</a:t>
            </a:r>
          </a:p>
        </p:txBody>
      </p:sp>
      <p:sp>
        <p:nvSpPr>
          <p:cNvPr id="16" name="Flèche droite 15"/>
          <p:cNvSpPr/>
          <p:nvPr/>
        </p:nvSpPr>
        <p:spPr>
          <a:xfrm>
            <a:off x="5724127" y="2603847"/>
            <a:ext cx="492489" cy="360040"/>
          </a:xfrm>
          <a:prstGeom prst="rightArrow">
            <a:avLst/>
          </a:prstGeom>
          <a:solidFill>
            <a:srgbClr val="B5A6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6588224" y="3127648"/>
            <a:ext cx="1188640"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MORNING </a:t>
            </a:r>
          </a:p>
        </p:txBody>
      </p:sp>
      <p:sp>
        <p:nvSpPr>
          <p:cNvPr id="18" name="ZoneTexte 17"/>
          <p:cNvSpPr txBox="1"/>
          <p:nvPr/>
        </p:nvSpPr>
        <p:spPr>
          <a:xfrm>
            <a:off x="7847856" y="3127648"/>
            <a:ext cx="972616"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EVENING </a:t>
            </a:r>
          </a:p>
        </p:txBody>
      </p:sp>
      <p:sp>
        <p:nvSpPr>
          <p:cNvPr id="19" name="ZoneTexte 18"/>
          <p:cNvSpPr txBox="1"/>
          <p:nvPr/>
        </p:nvSpPr>
        <p:spPr>
          <a:xfrm>
            <a:off x="7380312" y="2603847"/>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pic>
        <p:nvPicPr>
          <p:cNvPr id="20"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94" r="18973"/>
          <a:stretch/>
        </p:blipFill>
        <p:spPr bwMode="auto">
          <a:xfrm>
            <a:off x="6831925" y="2451120"/>
            <a:ext cx="548387" cy="81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251519" y="3549611"/>
            <a:ext cx="5256585" cy="830997"/>
          </a:xfrm>
          <a:prstGeom prst="rect">
            <a:avLst/>
          </a:prstGeom>
          <a:noFill/>
        </p:spPr>
        <p:txBody>
          <a:bodyPr wrap="square" rtlCol="0">
            <a:spAutoFit/>
          </a:bodyPr>
          <a:lstStyle/>
          <a:p>
            <a:r>
              <a:rPr lang="fr-FR" sz="1600" b="1" i="0" dirty="0" smtClean="0">
                <a:solidFill>
                  <a:srgbClr val="FFFFFF"/>
                </a:solidFill>
                <a:latin typeface="Century Gothic" pitchFamily="18" charset="0"/>
              </a:rPr>
              <a:t>CASE 3</a:t>
            </a:r>
            <a:r>
              <a:rPr lang="fr-FR" sz="1600" b="0" i="0" dirty="0" smtClean="0">
                <a:solidFill>
                  <a:srgbClr val="FFFFFF"/>
                </a:solidFill>
                <a:latin typeface="Century Gothic" pitchFamily="18" charset="0"/>
              </a:rPr>
              <a:t>:  A customer has deep wrinkles + loss of volume + lack of radiance + skin sagging:</a:t>
            </a:r>
          </a:p>
        </p:txBody>
      </p:sp>
      <p:sp>
        <p:nvSpPr>
          <p:cNvPr id="23" name="Flèche droite 22"/>
          <p:cNvSpPr/>
          <p:nvPr/>
        </p:nvSpPr>
        <p:spPr>
          <a:xfrm>
            <a:off x="5724127" y="3702338"/>
            <a:ext cx="492489" cy="360040"/>
          </a:xfrm>
          <a:prstGeom prst="rightArrow">
            <a:avLst/>
          </a:prstGeom>
          <a:solidFill>
            <a:srgbClr val="B5A6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623719" y="4226139"/>
            <a:ext cx="1188640"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MORNING </a:t>
            </a:r>
          </a:p>
        </p:txBody>
      </p:sp>
      <p:sp>
        <p:nvSpPr>
          <p:cNvPr id="25" name="ZoneTexte 24"/>
          <p:cNvSpPr txBox="1"/>
          <p:nvPr/>
        </p:nvSpPr>
        <p:spPr>
          <a:xfrm>
            <a:off x="7847856" y="4226139"/>
            <a:ext cx="972616"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EVENING </a:t>
            </a:r>
          </a:p>
        </p:txBody>
      </p:sp>
      <p:sp>
        <p:nvSpPr>
          <p:cNvPr id="26" name="ZoneTexte 25"/>
          <p:cNvSpPr txBox="1"/>
          <p:nvPr/>
        </p:nvSpPr>
        <p:spPr>
          <a:xfrm>
            <a:off x="7380312" y="3702338"/>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pic>
        <p:nvPicPr>
          <p:cNvPr id="28"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6953450" y="3429000"/>
            <a:ext cx="242750" cy="79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065" y="3462251"/>
            <a:ext cx="287695" cy="81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29"/>
          <p:cNvSpPr txBox="1"/>
          <p:nvPr/>
        </p:nvSpPr>
        <p:spPr>
          <a:xfrm>
            <a:off x="251519" y="4748951"/>
            <a:ext cx="5256585" cy="584775"/>
          </a:xfrm>
          <a:prstGeom prst="rect">
            <a:avLst/>
          </a:prstGeom>
          <a:noFill/>
        </p:spPr>
        <p:txBody>
          <a:bodyPr wrap="square" rtlCol="0">
            <a:spAutoFit/>
          </a:bodyPr>
          <a:lstStyle/>
          <a:p>
            <a:r>
              <a:rPr lang="fr-FR" sz="1600" b="1" i="0" dirty="0" smtClean="0">
                <a:solidFill>
                  <a:srgbClr val="FFFFFF"/>
                </a:solidFill>
                <a:latin typeface="Century Gothic" pitchFamily="18" charset="0"/>
              </a:rPr>
              <a:t>CASE 4</a:t>
            </a:r>
            <a:r>
              <a:rPr lang="fr-FR" sz="1600" b="0" i="0" dirty="0" smtClean="0">
                <a:solidFill>
                  <a:srgbClr val="FFFFFF"/>
                </a:solidFill>
                <a:latin typeface="Century Gothic" pitchFamily="18" charset="0"/>
              </a:rPr>
              <a:t>:  A customer has deep wrinkles + loss of volume + irregular skin texture + fine lines:</a:t>
            </a:r>
          </a:p>
        </p:txBody>
      </p:sp>
      <p:sp>
        <p:nvSpPr>
          <p:cNvPr id="31" name="Flèche droite 30"/>
          <p:cNvSpPr/>
          <p:nvPr/>
        </p:nvSpPr>
        <p:spPr>
          <a:xfrm>
            <a:off x="5724127" y="4901678"/>
            <a:ext cx="492489" cy="360040"/>
          </a:xfrm>
          <a:prstGeom prst="rightArrow">
            <a:avLst/>
          </a:prstGeom>
          <a:solidFill>
            <a:srgbClr val="B5A6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6623719" y="5425479"/>
            <a:ext cx="1188640"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MORNING </a:t>
            </a:r>
          </a:p>
        </p:txBody>
      </p:sp>
      <p:sp>
        <p:nvSpPr>
          <p:cNvPr id="33" name="ZoneTexte 32"/>
          <p:cNvSpPr txBox="1"/>
          <p:nvPr/>
        </p:nvSpPr>
        <p:spPr>
          <a:xfrm>
            <a:off x="7847856" y="5425479"/>
            <a:ext cx="972616" cy="307777"/>
          </a:xfrm>
          <a:prstGeom prst="rect">
            <a:avLst/>
          </a:prstGeom>
          <a:noFill/>
        </p:spPr>
        <p:txBody>
          <a:bodyPr wrap="square" rtlCol="0">
            <a:spAutoFit/>
          </a:bodyPr>
          <a:lstStyle/>
          <a:p>
            <a:r>
              <a:rPr lang="fr-FR" sz="1400" b="0" i="0" dirty="0" smtClean="0">
                <a:solidFill>
                  <a:srgbClr val="FFFFFF"/>
                </a:solidFill>
                <a:latin typeface="Century Gothic" pitchFamily="18" charset="0"/>
              </a:rPr>
              <a:t>EVENING </a:t>
            </a:r>
          </a:p>
        </p:txBody>
      </p:sp>
      <p:sp>
        <p:nvSpPr>
          <p:cNvPr id="34" name="ZoneTexte 33"/>
          <p:cNvSpPr txBox="1"/>
          <p:nvPr/>
        </p:nvSpPr>
        <p:spPr>
          <a:xfrm>
            <a:off x="7380312" y="4901678"/>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pic>
        <p:nvPicPr>
          <p:cNvPr id="35"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6953450" y="4628340"/>
            <a:ext cx="242750" cy="79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oneTexte 36"/>
          <p:cNvSpPr txBox="1"/>
          <p:nvPr/>
        </p:nvSpPr>
        <p:spPr>
          <a:xfrm>
            <a:off x="3459320" y="5610726"/>
            <a:ext cx="2336816" cy="338554"/>
          </a:xfrm>
          <a:prstGeom prst="rect">
            <a:avLst/>
          </a:prstGeom>
          <a:noFill/>
        </p:spPr>
        <p:txBody>
          <a:bodyPr wrap="square" rtlCol="0">
            <a:spAutoFit/>
          </a:bodyPr>
          <a:lstStyle/>
          <a:p>
            <a:r>
              <a:rPr lang="fr-FR" sz="1600" b="1" i="0" dirty="0" smtClean="0">
                <a:solidFill>
                  <a:srgbClr val="FFFFFF"/>
                </a:solidFill>
                <a:latin typeface="Century Gothic" pitchFamily="18" charset="0"/>
              </a:rPr>
              <a:t>DO NOT RECOMMEND: </a:t>
            </a:r>
          </a:p>
        </p:txBody>
      </p:sp>
      <p:pic>
        <p:nvPicPr>
          <p:cNvPr id="38"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6154" y="5855786"/>
            <a:ext cx="318539" cy="9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94" r="18973"/>
          <a:stretch/>
        </p:blipFill>
        <p:spPr bwMode="auto">
          <a:xfrm>
            <a:off x="1836060" y="6096283"/>
            <a:ext cx="548387" cy="81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oneTexte 39"/>
          <p:cNvSpPr txBox="1"/>
          <p:nvPr/>
        </p:nvSpPr>
        <p:spPr>
          <a:xfrm>
            <a:off x="2305707" y="6332342"/>
            <a:ext cx="594320" cy="338554"/>
          </a:xfrm>
          <a:prstGeom prst="rect">
            <a:avLst/>
          </a:prstGeom>
          <a:noFill/>
        </p:spPr>
        <p:txBody>
          <a:bodyPr wrap="square" rtlCol="0">
            <a:spAutoFit/>
          </a:bodyPr>
          <a:lstStyle/>
          <a:p>
            <a:r>
              <a:rPr lang="fr-FR" sz="1600" dirty="0" smtClean="0">
                <a:solidFill>
                  <a:schemeClr val="bg1"/>
                </a:solidFill>
                <a:latin typeface="Century Gothic" pitchFamily="34" charset="0"/>
              </a:rPr>
              <a:t>+</a:t>
            </a:r>
            <a:endParaRPr lang="fr-FR" sz="1600" dirty="0">
              <a:solidFill>
                <a:schemeClr val="bg1"/>
              </a:solidFill>
              <a:latin typeface="Century Gothic" pitchFamily="34" charset="0"/>
            </a:endParaRPr>
          </a:p>
        </p:txBody>
      </p:sp>
      <p:sp>
        <p:nvSpPr>
          <p:cNvPr id="41" name="ZoneTexte 40"/>
          <p:cNvSpPr txBox="1"/>
          <p:nvPr/>
        </p:nvSpPr>
        <p:spPr>
          <a:xfrm>
            <a:off x="3114308" y="6196425"/>
            <a:ext cx="1981337" cy="646331"/>
          </a:xfrm>
          <a:prstGeom prst="rect">
            <a:avLst/>
          </a:prstGeom>
          <a:noFill/>
        </p:spPr>
        <p:txBody>
          <a:bodyPr wrap="square" rtlCol="0">
            <a:spAutoFit/>
          </a:bodyPr>
          <a:lstStyle/>
          <a:p>
            <a:r>
              <a:rPr lang="fr-FR" sz="1200" b="1" i="0" dirty="0" smtClean="0">
                <a:solidFill>
                  <a:srgbClr val="FFFFFF"/>
                </a:solidFill>
                <a:latin typeface="Century Gothic" pitchFamily="18" charset="0"/>
              </a:rPr>
              <a:t>Due to excessive desquamation action, risk of irritation!</a:t>
            </a:r>
          </a:p>
        </p:txBody>
      </p:sp>
      <p:cxnSp>
        <p:nvCxnSpPr>
          <p:cNvPr id="43" name="Connecteur droit 42"/>
          <p:cNvCxnSpPr/>
          <p:nvPr/>
        </p:nvCxnSpPr>
        <p:spPr>
          <a:xfrm flipV="1">
            <a:off x="1711269" y="6050324"/>
            <a:ext cx="1440160" cy="7924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1619672" y="6080062"/>
            <a:ext cx="1531757" cy="7626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8"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9781" y="5871030"/>
            <a:ext cx="318539" cy="98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685" y="6024029"/>
            <a:ext cx="287695" cy="81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Connecteur droit 49"/>
          <p:cNvCxnSpPr/>
          <p:nvPr/>
        </p:nvCxnSpPr>
        <p:spPr>
          <a:xfrm flipV="1">
            <a:off x="5309057" y="5993874"/>
            <a:ext cx="1440160" cy="7924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nvCxnSpPr>
        <p:spPr>
          <a:xfrm>
            <a:off x="5217460" y="6023612"/>
            <a:ext cx="1531757" cy="7626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3" name="ZoneTexte 52"/>
          <p:cNvSpPr txBox="1"/>
          <p:nvPr/>
        </p:nvSpPr>
        <p:spPr>
          <a:xfrm>
            <a:off x="6786716" y="6239053"/>
            <a:ext cx="1981337" cy="461665"/>
          </a:xfrm>
          <a:prstGeom prst="rect">
            <a:avLst/>
          </a:prstGeom>
          <a:noFill/>
        </p:spPr>
        <p:txBody>
          <a:bodyPr wrap="square" rtlCol="0">
            <a:spAutoFit/>
          </a:bodyPr>
          <a:lstStyle/>
          <a:p>
            <a:r>
              <a:rPr lang="fr-FR" sz="1200" b="1" i="0" dirty="0" smtClean="0">
                <a:solidFill>
                  <a:srgbClr val="FFFFFF"/>
                </a:solidFill>
                <a:latin typeface="Century Gothic" pitchFamily="18" charset="0"/>
              </a:rPr>
              <a:t>Due to very high irritation risk </a:t>
            </a:r>
          </a:p>
        </p:txBody>
      </p:sp>
    </p:spTree>
    <p:extLst>
      <p:ext uri="{BB962C8B-B14F-4D97-AF65-F5344CB8AC3E}">
        <p14:creationId xmlns:p14="http://schemas.microsoft.com/office/powerpoint/2010/main" val="667338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2600864"/>
            <a:ext cx="3409329" cy="2268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
          <p:cNvSpPr>
            <a:spLocks noChangeArrowheads="1"/>
          </p:cNvSpPr>
          <p:nvPr>
            <p:custDataLst>
              <p:tags r:id="rId1"/>
            </p:custDataLst>
          </p:nvPr>
        </p:nvSpPr>
        <p:spPr bwMode="auto">
          <a:xfrm>
            <a:off x="3131840" y="144796"/>
            <a:ext cx="5921673" cy="95410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dirty="0">
                <a:solidFill>
                  <a:srgbClr val="B5A692"/>
                </a:solidFill>
                <a:latin typeface="Century Gothic" pitchFamily="18" charset="0"/>
              </a:rPr>
              <a:t>SALES SCENARIO ROLE PLAYS             </a:t>
            </a:r>
            <a:r>
              <a:rPr lang="fr-FR" sz="1800" b="0" i="0" dirty="0" smtClean="0">
                <a:solidFill>
                  <a:srgbClr val="FFFFFF"/>
                </a:solidFill>
                <a:latin typeface="Century Gothic" pitchFamily="18" charset="0"/>
              </a:rPr>
              <a:t>CASE 1: DARK SPOTS, REDNESS, IMPERFECTIONS,   DEEP WRINKLES, LOSS OF VOLUME</a:t>
            </a:r>
          </a:p>
        </p:txBody>
      </p:sp>
      <p:sp>
        <p:nvSpPr>
          <p:cNvPr id="4" name="ZoneTexte 3"/>
          <p:cNvSpPr txBox="1"/>
          <p:nvPr/>
        </p:nvSpPr>
        <p:spPr>
          <a:xfrm>
            <a:off x="3635896" y="1988840"/>
            <a:ext cx="5040560" cy="4647426"/>
          </a:xfrm>
          <a:prstGeom prst="rect">
            <a:avLst/>
          </a:prstGeom>
          <a:noFill/>
        </p:spPr>
        <p:txBody>
          <a:bodyPr wrap="square" rtlCol="0">
            <a:spAutoFit/>
          </a:bodyPr>
          <a:lstStyle/>
          <a:p>
            <a:pPr algn="ctr"/>
            <a:r>
              <a:rPr lang="fr-FR" sz="3200" b="0" i="0" dirty="0" smtClean="0">
                <a:solidFill>
                  <a:srgbClr val="FFFFFF"/>
                </a:solidFill>
                <a:latin typeface="Century Gothic" pitchFamily="18" charset="0"/>
              </a:rPr>
              <a:t>CASE 1: </a:t>
            </a:r>
          </a:p>
          <a:p>
            <a:pPr algn="ctr"/>
            <a:endParaRPr lang="fr-FR" sz="2400" dirty="0" smtClean="0">
              <a:solidFill>
                <a:srgbClr val="FFFFFF"/>
              </a:solidFill>
              <a:latin typeface="Century Gothic" pitchFamily="18" charset="0"/>
            </a:endParaRPr>
          </a:p>
          <a:p>
            <a:pPr algn="ctr"/>
            <a:r>
              <a:rPr lang="fr-FR" sz="2400" dirty="0" smtClean="0">
                <a:solidFill>
                  <a:srgbClr val="FFFFFF"/>
                </a:solidFill>
                <a:latin typeface="Century Gothic" pitchFamily="18" charset="0"/>
              </a:rPr>
              <a:t>CUSTOMER</a:t>
            </a:r>
            <a:endParaRPr lang="fr-FR" sz="2400" dirty="0">
              <a:solidFill>
                <a:srgbClr val="FFFFFF"/>
              </a:solidFill>
              <a:latin typeface="Century Gothic" pitchFamily="18" charset="0"/>
            </a:endParaRPr>
          </a:p>
          <a:p>
            <a:pPr algn="ctr"/>
            <a:r>
              <a:rPr lang="fr-FR" sz="2400" b="0" i="0" dirty="0" smtClean="0">
                <a:solidFill>
                  <a:srgbClr val="FFFFFF"/>
                </a:solidFill>
                <a:latin typeface="Century Gothic" pitchFamily="18" charset="0"/>
              </a:rPr>
              <a:t>CONCERNS: </a:t>
            </a:r>
          </a:p>
          <a:p>
            <a:pPr algn="ctr"/>
            <a:endParaRPr lang="fr-FR" sz="2400" dirty="0">
              <a:solidFill>
                <a:schemeClr val="bg1"/>
              </a:solidFill>
              <a:latin typeface="Century Gothic" pitchFamily="34" charset="0"/>
            </a:endParaRPr>
          </a:p>
          <a:p>
            <a:pPr algn="ctr"/>
            <a:r>
              <a:rPr lang="fr-FR" sz="2400" b="0" i="0" dirty="0" smtClean="0">
                <a:solidFill>
                  <a:srgbClr val="FFFFFF"/>
                </a:solidFill>
                <a:latin typeface="Century Gothic" pitchFamily="18" charset="0"/>
              </a:rPr>
              <a:t>DARK SPOTS,  </a:t>
            </a:r>
          </a:p>
          <a:p>
            <a:pPr algn="ctr"/>
            <a:r>
              <a:rPr lang="fr-FR" sz="2400" b="0" i="0" dirty="0" smtClean="0">
                <a:solidFill>
                  <a:srgbClr val="FFFFFF"/>
                </a:solidFill>
                <a:latin typeface="Century Gothic" pitchFamily="18" charset="0"/>
              </a:rPr>
              <a:t>REDNESS,</a:t>
            </a:r>
          </a:p>
          <a:p>
            <a:pPr algn="ctr"/>
            <a:r>
              <a:rPr lang="fr-FR" sz="2400" b="0" i="0" dirty="0" smtClean="0">
                <a:solidFill>
                  <a:srgbClr val="FFFFFF"/>
                </a:solidFill>
                <a:latin typeface="Century Gothic" pitchFamily="18" charset="0"/>
              </a:rPr>
              <a:t> IMPERFECTIONS,</a:t>
            </a:r>
          </a:p>
          <a:p>
            <a:pPr algn="ctr"/>
            <a:r>
              <a:rPr lang="fr-FR" sz="2400" b="0" i="0" dirty="0" smtClean="0">
                <a:solidFill>
                  <a:srgbClr val="FFFFFF"/>
                </a:solidFill>
                <a:latin typeface="Century Gothic" pitchFamily="18" charset="0"/>
              </a:rPr>
              <a:t>DEEP WRINKLES,  </a:t>
            </a:r>
          </a:p>
          <a:p>
            <a:pPr algn="ctr"/>
            <a:r>
              <a:rPr lang="fr-FR" sz="2400" b="0" i="0" dirty="0" smtClean="0">
                <a:solidFill>
                  <a:srgbClr val="FFFFFF"/>
                </a:solidFill>
                <a:latin typeface="Century Gothic" pitchFamily="18" charset="0"/>
              </a:rPr>
              <a:t>LOSS OF VOLUME </a:t>
            </a:r>
          </a:p>
          <a:p>
            <a:pPr algn="ctr"/>
            <a:endParaRPr lang="fr-FR" sz="2400" dirty="0">
              <a:solidFill>
                <a:schemeClr val="bg1"/>
              </a:solidFill>
              <a:latin typeface="Century Gothic" pitchFamily="34" charset="0"/>
            </a:endParaRPr>
          </a:p>
          <a:p>
            <a:pPr algn="ctr"/>
            <a:endParaRPr lang="fr-FR" sz="2400" dirty="0">
              <a:solidFill>
                <a:schemeClr val="bg1"/>
              </a:solidFill>
              <a:latin typeface="Century Gothic" pitchFamily="34" charset="0"/>
            </a:endParaRPr>
          </a:p>
        </p:txBody>
      </p:sp>
    </p:spTree>
    <p:extLst>
      <p:ext uri="{BB962C8B-B14F-4D97-AF65-F5344CB8AC3E}">
        <p14:creationId xmlns:p14="http://schemas.microsoft.com/office/powerpoint/2010/main" val="133599662"/>
      </p:ext>
    </p:extLst>
  </p:cSld>
  <p:clrMapOvr>
    <a:masterClrMapping/>
  </p:clrMapOvr>
  <p:transition spd="med">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39"/>
          <p:cNvSpPr>
            <a:spLocks noChangeArrowheads="1"/>
          </p:cNvSpPr>
          <p:nvPr/>
        </p:nvSpPr>
        <p:spPr bwMode="auto">
          <a:xfrm>
            <a:off x="3492500" y="116632"/>
            <a:ext cx="5508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sz="2800" b="0" i="0" dirty="0" smtClean="0">
                <a:solidFill>
                  <a:srgbClr val="B5A692"/>
                </a:solidFill>
                <a:latin typeface="Century Gothic" pitchFamily="18" charset="0"/>
              </a:rPr>
              <a:t>HR CUSTOMER CIRCLE                 </a:t>
            </a:r>
            <a:r>
              <a:rPr lang="fr-FR" sz="1800" b="0" i="0" dirty="0" smtClean="0">
                <a:solidFill>
                  <a:srgbClr val="FFFFFF"/>
                </a:solidFill>
                <a:latin typeface="Century Gothic" pitchFamily="18" charset="0"/>
              </a:rPr>
              <a:t>CASE 1: DARK SPOTS, REDNESS, IMPERFECTIONS, DEEP WRINKLES, LOSS OF VOLUME</a:t>
            </a:r>
          </a:p>
        </p:txBody>
      </p:sp>
      <p:sp>
        <p:nvSpPr>
          <p:cNvPr id="29" name="Rectangle 5"/>
          <p:cNvSpPr>
            <a:spLocks noChangeArrowheads="1"/>
          </p:cNvSpPr>
          <p:nvPr/>
        </p:nvSpPr>
        <p:spPr bwMode="auto">
          <a:xfrm>
            <a:off x="212725" y="1196975"/>
            <a:ext cx="2630488" cy="8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1042988" fontAlgn="base">
              <a:spcBef>
                <a:spcPct val="0"/>
              </a:spcBef>
              <a:spcAft>
                <a:spcPct val="0"/>
              </a:spcAft>
              <a:buFont typeface="Calibri" pitchFamily="34" charset="0"/>
              <a:buNone/>
            </a:pPr>
            <a:r>
              <a:rPr lang="fr-FR" sz="1800" b="1" i="0" u="sng" dirty="0" smtClean="0">
                <a:solidFill>
                  <a:srgbClr val="FFFFFF"/>
                </a:solidFill>
                <a:latin typeface="Arial" pitchFamily="18" charset="0"/>
              </a:rPr>
              <a:t>1</a:t>
            </a:r>
            <a:r>
              <a:rPr lang="fr-FR" sz="1000" b="1" i="0" u="sng" dirty="0" smtClean="0">
                <a:solidFill>
                  <a:srgbClr val="FF0000"/>
                </a:solidFill>
                <a:latin typeface="Arial" pitchFamily="18" charset="0"/>
              </a:rPr>
              <a:t> </a:t>
            </a:r>
            <a:r>
              <a:rPr lang="fr-FR" sz="1000" b="1" u="sng" dirty="0" smtClean="0">
                <a:solidFill>
                  <a:srgbClr val="FFFFFF"/>
                </a:solidFill>
                <a:latin typeface="Arial" pitchFamily="18" charset="0"/>
              </a:rPr>
              <a:t>GREETING</a:t>
            </a:r>
            <a:r>
              <a:rPr lang="fr-FR" sz="900" b="1" i="0" dirty="0" smtClean="0">
                <a:solidFill>
                  <a:srgbClr val="FFFFFF"/>
                </a:solidFill>
                <a:latin typeface="Arial" pitchFamily="18" charset="0"/>
              </a:rPr>
              <a:t>– </a:t>
            </a:r>
            <a:r>
              <a:rPr lang="fr-FR" sz="900" b="0" i="0" dirty="0" smtClean="0">
                <a:solidFill>
                  <a:srgbClr val="AD9B83"/>
                </a:solidFill>
              </a:rPr>
              <a:t>Premium and Expert welcome, including the brand presentation</a:t>
            </a:r>
          </a:p>
          <a:p>
            <a:pPr defTabSz="1042988" fontAlgn="base">
              <a:spcBef>
                <a:spcPct val="0"/>
              </a:spcBef>
              <a:spcAft>
                <a:spcPct val="0"/>
              </a:spcAft>
              <a:buFont typeface="Calibri" pitchFamily="34" charset="0"/>
              <a:buNone/>
            </a:pPr>
            <a:endParaRPr lang="fr-FR" sz="900" dirty="0" smtClean="0">
              <a:solidFill>
                <a:srgbClr val="AD9B83"/>
              </a:solidFill>
            </a:endParaRP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0" name="Rectangle 12"/>
          <p:cNvSpPr>
            <a:spLocks noChangeArrowheads="1"/>
          </p:cNvSpPr>
          <p:nvPr/>
        </p:nvSpPr>
        <p:spPr bwMode="auto">
          <a:xfrm>
            <a:off x="179388" y="3000622"/>
            <a:ext cx="3528516" cy="4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3 </a:t>
            </a:r>
            <a:r>
              <a:rPr lang="fr-FR" sz="1000" b="1" i="0" u="sng" dirty="0" smtClean="0">
                <a:solidFill>
                  <a:srgbClr val="FFFFFF"/>
                </a:solidFill>
                <a:latin typeface="Arial" pitchFamily="18" charset="0"/>
              </a:rPr>
              <a:t>ADVISING AND EXPERIENCING</a:t>
            </a:r>
          </a:p>
        </p:txBody>
      </p:sp>
      <p:sp>
        <p:nvSpPr>
          <p:cNvPr id="31" name="Rectangle 33"/>
          <p:cNvSpPr>
            <a:spLocks noChangeArrowheads="1"/>
          </p:cNvSpPr>
          <p:nvPr/>
        </p:nvSpPr>
        <p:spPr bwMode="auto">
          <a:xfrm>
            <a:off x="4356100" y="3352324"/>
            <a:ext cx="2592164"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SENSORIAL EXPERIENCE ON THE HAND</a:t>
            </a:r>
          </a:p>
        </p:txBody>
      </p:sp>
      <p:sp>
        <p:nvSpPr>
          <p:cNvPr id="32" name="Rectangle 34"/>
          <p:cNvSpPr>
            <a:spLocks noChangeArrowheads="1"/>
          </p:cNvSpPr>
          <p:nvPr/>
        </p:nvSpPr>
        <p:spPr bwMode="auto">
          <a:xfrm>
            <a:off x="6306956" y="5301208"/>
            <a:ext cx="287355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  SENSORIAL FACE PROTOCOL  </a:t>
            </a:r>
          </a:p>
        </p:txBody>
      </p:sp>
      <p:sp>
        <p:nvSpPr>
          <p:cNvPr id="33" name="Rectangle 41"/>
          <p:cNvSpPr>
            <a:spLocks noChangeArrowheads="1"/>
          </p:cNvSpPr>
          <p:nvPr/>
        </p:nvSpPr>
        <p:spPr bwMode="auto">
          <a:xfrm>
            <a:off x="250825" y="4869160"/>
            <a:ext cx="4132932" cy="60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4</a:t>
            </a:r>
            <a:r>
              <a:rPr lang="fr-FR" sz="1000" b="1" i="0" u="sng" dirty="0" smtClean="0">
                <a:solidFill>
                  <a:srgbClr val="FFFFFF"/>
                </a:solidFill>
                <a:latin typeface="Arial" pitchFamily="18" charset="0"/>
              </a:rPr>
              <a:t>  </a:t>
            </a:r>
            <a:r>
              <a:rPr lang="fr-FR" sz="1000" b="1" u="sng" dirty="0" smtClean="0">
                <a:solidFill>
                  <a:srgbClr val="FFFFFF"/>
                </a:solidFill>
                <a:latin typeface="Arial" pitchFamily="18" charset="0"/>
              </a:rPr>
              <a:t>ENGAGING</a:t>
            </a:r>
            <a:r>
              <a:rPr lang="fr-FR" sz="1000" b="1" i="0" u="sng" dirty="0" smtClean="0">
                <a:solidFill>
                  <a:srgbClr val="FFFFFF"/>
                </a:solidFill>
                <a:latin typeface="Arial" pitchFamily="18" charset="0"/>
              </a:rPr>
              <a:t> –  </a:t>
            </a:r>
            <a:r>
              <a:rPr lang="fr-FR" sz="900" b="0" i="0" dirty="0" smtClean="0">
                <a:solidFill>
                  <a:srgbClr val="AD9B83"/>
                </a:solidFill>
              </a:rPr>
              <a:t>Samples, Loyalty, Service</a:t>
            </a:r>
          </a:p>
          <a:p>
            <a:pPr fontAlgn="base">
              <a:lnSpc>
                <a:spcPct val="120000"/>
              </a:lnSpc>
              <a:spcBef>
                <a:spcPct val="0"/>
              </a:spcBef>
              <a:spcAft>
                <a:spcPct val="0"/>
              </a:spcAft>
            </a:pPr>
            <a:endParaRPr lang="fr-FR" sz="1050" b="1" dirty="0">
              <a:solidFill>
                <a:srgbClr val="FFFFFF"/>
              </a:solidFill>
              <a:latin typeface="Arial" pitchFamily="34" charset="0"/>
            </a:endParaRPr>
          </a:p>
        </p:txBody>
      </p:sp>
      <p:sp>
        <p:nvSpPr>
          <p:cNvPr id="34" name="Rectangle 34"/>
          <p:cNvSpPr>
            <a:spLocks noChangeArrowheads="1"/>
          </p:cNvSpPr>
          <p:nvPr/>
        </p:nvSpPr>
        <p:spPr bwMode="auto">
          <a:xfrm>
            <a:off x="-108520" y="5301208"/>
            <a:ext cx="4143375"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GIVE SAMPLES WITH APPLICATION ADVICE </a:t>
            </a:r>
            <a:r>
              <a:rPr lang="fr-FR" b="0" i="0" dirty="0" smtClean="0"/>
              <a:t> </a:t>
            </a:r>
          </a:p>
        </p:txBody>
      </p:sp>
      <p:sp>
        <p:nvSpPr>
          <p:cNvPr id="35" name="Flèche droite 34"/>
          <p:cNvSpPr/>
          <p:nvPr/>
        </p:nvSpPr>
        <p:spPr>
          <a:xfrm>
            <a:off x="6228432" y="5996375"/>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36" name="Rectangle 34"/>
          <p:cNvSpPr>
            <a:spLocks noChangeArrowheads="1"/>
          </p:cNvSpPr>
          <p:nvPr/>
        </p:nvSpPr>
        <p:spPr bwMode="auto">
          <a:xfrm>
            <a:off x="3707904" y="5013176"/>
            <a:ext cx="2736304" cy="57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INVITATION TO JOIN THE HR CLUB AND RECEIVE THE PERSONALIZED PRESCRIPTION BY EMAIL</a:t>
            </a:r>
          </a:p>
        </p:txBody>
      </p:sp>
      <p:sp>
        <p:nvSpPr>
          <p:cNvPr id="37" name="Rectangle 12"/>
          <p:cNvSpPr>
            <a:spLocks noChangeArrowheads="1"/>
          </p:cNvSpPr>
          <p:nvPr/>
        </p:nvSpPr>
        <p:spPr bwMode="auto">
          <a:xfrm>
            <a:off x="3101126" y="1196975"/>
            <a:ext cx="6151394" cy="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defTabSz="1042988" fontAlgn="base">
              <a:spcBef>
                <a:spcPct val="0"/>
              </a:spcBef>
              <a:spcAft>
                <a:spcPct val="0"/>
              </a:spcAft>
            </a:pPr>
            <a:r>
              <a:rPr lang="fr-FR" sz="1800" b="1" i="0" u="sng" dirty="0" smtClean="0">
                <a:solidFill>
                  <a:srgbClr val="FFFFFF"/>
                </a:solidFill>
                <a:latin typeface="Arial" pitchFamily="18" charset="0"/>
              </a:rPr>
              <a:t>2 </a:t>
            </a:r>
            <a:r>
              <a:rPr lang="fr-FR" sz="1000" b="1" i="0" u="sng" dirty="0" smtClean="0">
                <a:solidFill>
                  <a:srgbClr val="FFFFFF"/>
                </a:solidFill>
                <a:latin typeface="Arial" pitchFamily="18" charset="0"/>
              </a:rPr>
              <a:t>FACE DIAGNOSIS IN THE MIRROR &amp; SKIN ANALYSIS</a:t>
            </a:r>
            <a:r>
              <a:rPr lang="fr-FR" sz="1000" b="1" i="0" dirty="0" smtClean="0">
                <a:solidFill>
                  <a:srgbClr val="FFFFFF"/>
                </a:solidFill>
                <a:latin typeface="Arial" pitchFamily="18" charset="0"/>
              </a:rPr>
              <a:t>– </a:t>
            </a:r>
            <a:r>
              <a:rPr lang="fr-FR" sz="900" b="0" i="0" dirty="0" smtClean="0">
                <a:solidFill>
                  <a:srgbClr val="AD9B83"/>
                </a:solidFill>
              </a:rPr>
              <a:t>Invite the </a:t>
            </a:r>
            <a:r>
              <a:rPr lang="fr-FR" sz="900" dirty="0" err="1" smtClean="0">
                <a:solidFill>
                  <a:srgbClr val="AD9B83"/>
                </a:solidFill>
              </a:rPr>
              <a:t>customer</a:t>
            </a:r>
            <a:r>
              <a:rPr lang="fr-FR" sz="900" b="0" i="0" dirty="0" smtClean="0">
                <a:solidFill>
                  <a:srgbClr val="FF0000"/>
                </a:solidFill>
              </a:rPr>
              <a:t> </a:t>
            </a:r>
            <a:r>
              <a:rPr lang="fr-FR" sz="900" b="0" i="0" dirty="0" smtClean="0">
                <a:solidFill>
                  <a:srgbClr val="AD9B83"/>
                </a:solidFill>
              </a:rPr>
              <a:t>to express her concerns. Needs identification + reformulation</a:t>
            </a: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8" name="Rectangle 33"/>
          <p:cNvSpPr>
            <a:spLocks noChangeArrowheads="1"/>
          </p:cNvSpPr>
          <p:nvPr/>
        </p:nvSpPr>
        <p:spPr bwMode="auto">
          <a:xfrm>
            <a:off x="35496" y="3352324"/>
            <a:ext cx="424859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PRODUCT ROUTINE RECOMMENDATION &amp; PRODUCT DISCOVERY</a:t>
            </a:r>
          </a:p>
        </p:txBody>
      </p:sp>
      <p:sp>
        <p:nvSpPr>
          <p:cNvPr id="39" name="Flèche droite 38"/>
          <p:cNvSpPr/>
          <p:nvPr/>
        </p:nvSpPr>
        <p:spPr>
          <a:xfrm>
            <a:off x="4140200"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pic>
        <p:nvPicPr>
          <p:cNvPr id="40"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54" y="5642515"/>
            <a:ext cx="1808602" cy="117086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
        <p:nvSpPr>
          <p:cNvPr id="41" name="Flèche droite 40"/>
          <p:cNvSpPr/>
          <p:nvPr/>
        </p:nvSpPr>
        <p:spPr>
          <a:xfrm>
            <a:off x="6588472"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2" name="Flèche droite 41"/>
          <p:cNvSpPr/>
          <p:nvPr/>
        </p:nvSpPr>
        <p:spPr>
          <a:xfrm>
            <a:off x="3276104" y="5949280"/>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3" name="Rectangle 33"/>
          <p:cNvSpPr>
            <a:spLocks noChangeArrowheads="1"/>
          </p:cNvSpPr>
          <p:nvPr/>
        </p:nvSpPr>
        <p:spPr bwMode="auto">
          <a:xfrm>
            <a:off x="6989558" y="3352324"/>
            <a:ext cx="2046938" cy="2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PERSONALIZED PRESCRIPTION</a:t>
            </a:r>
          </a:p>
        </p:txBody>
      </p:sp>
      <p:pic>
        <p:nvPicPr>
          <p:cNvPr id="44"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9517"/>
            <a:ext cx="1721347" cy="1145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F:\HR CLAIRE\SHOOTING SCENRIO DE SERVICE MAI 2012\RETOUCHE03\RETOUCHE03\DSC76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47" y="1727215"/>
            <a:ext cx="1800229" cy="11977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F:\HR CLAIRE\SHOOTING SCENRIO DE SERVICE MAI 2012\RETOUCHE04\RETOUCHE04\DSC7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99539"/>
            <a:ext cx="1799499" cy="11976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HR CLAIRE\SHOOTING SCENRIO DE SERVICE MAI 2012\PHOTOS INCRUSTE IPAD\DSC7718_RETOUCH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833" y="3599441"/>
            <a:ext cx="1800103" cy="11977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descr="F:\HR CLAIRE\SHOOTING SCENRIO DE SERVICE MAI 2012\PHOTOS INCRUSTE IPAD\DSC7783_RETOU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8447" y="3671550"/>
            <a:ext cx="1800221" cy="11976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HR CLAIRE\SHOOTING SCENRIO DE SERVICE MAI 2012\RETOUCHE03\RETOUCHE03\DSC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677" y="3598546"/>
            <a:ext cx="1801539" cy="11986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F:\HR CLAIRE\SHOOTING SCENRIO DE SERVICE MAI 2012\RETOUCHE03\RETOUCHE03\DSC78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993" y="5577750"/>
            <a:ext cx="17999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HR CLAIRE\SHOOTING SCENRIO DE SERVICE MAI 2012\PHOTOS INCRUSTE IPAD\DSC7789_RETOUCH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1" y="5577750"/>
            <a:ext cx="17997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HR CLAIRE\SHOOTING SCENRIO DE SERVICE MAI 2012\RETOUCHE04\RETOUCHE04\DSC77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1727215"/>
            <a:ext cx="1799678" cy="11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65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37" grpId="0"/>
      <p:bldP spid="38" grpId="0"/>
      <p:bldP spid="39" grpId="0" animBg="1"/>
      <p:bldP spid="41" grpId="0" animBg="1"/>
      <p:bldP spid="42"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 y="1196752"/>
            <a:ext cx="9055101" cy="504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5" name="Text Box 3"/>
          <p:cNvSpPr txBox="1">
            <a:spLocks noChangeArrowheads="1"/>
          </p:cNvSpPr>
          <p:nvPr/>
        </p:nvSpPr>
        <p:spPr bwMode="auto">
          <a:xfrm>
            <a:off x="3419873" y="260648"/>
            <a:ext cx="5635228" cy="769441"/>
          </a:xfrm>
          <a:prstGeom prst="rect">
            <a:avLst/>
          </a:prstGeom>
          <a:noFill/>
          <a:ln w="9525">
            <a:noFill/>
            <a:miter lim="800000"/>
            <a:headEnd/>
            <a:tailEnd/>
          </a:ln>
        </p:spPr>
        <p:txBody>
          <a:bodyPr wrap="square">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chemeClr val="bg1"/>
                </a:solidFill>
                <a:ea typeface="ＭＳ Ｐゴシック" pitchFamily="34" charset="-128"/>
              </a:rPr>
              <a:t>THE DIFFERENT LAYERS</a:t>
            </a:r>
          </a:p>
        </p:txBody>
      </p:sp>
      <p:pic>
        <p:nvPicPr>
          <p:cNvPr id="10" name="Image 9"/>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10485" t="59179" r="26952" b="19225"/>
          <a:stretch/>
        </p:blipFill>
        <p:spPr>
          <a:xfrm>
            <a:off x="642654" y="1772816"/>
            <a:ext cx="7889786" cy="4107521"/>
          </a:xfrm>
          <a:prstGeom prst="rect">
            <a:avLst/>
          </a:prstGeom>
        </p:spPr>
      </p:pic>
    </p:spTree>
    <p:extLst>
      <p:ext uri="{BB962C8B-B14F-4D97-AF65-F5344CB8AC3E}">
        <p14:creationId xmlns:p14="http://schemas.microsoft.com/office/powerpoint/2010/main" val="2573205872"/>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2600864"/>
            <a:ext cx="3409329" cy="22682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635896" y="1988840"/>
            <a:ext cx="5040560" cy="4031873"/>
          </a:xfrm>
          <a:prstGeom prst="rect">
            <a:avLst/>
          </a:prstGeom>
          <a:noFill/>
        </p:spPr>
        <p:txBody>
          <a:bodyPr wrap="square" rtlCol="0">
            <a:spAutoFit/>
          </a:bodyPr>
          <a:lstStyle/>
          <a:p>
            <a:pPr algn="ctr"/>
            <a:r>
              <a:rPr lang="fr-FR" sz="3200" b="0" i="0" dirty="0" smtClean="0">
                <a:solidFill>
                  <a:srgbClr val="FFFFFF"/>
                </a:solidFill>
                <a:latin typeface="Century Gothic" pitchFamily="18" charset="0"/>
              </a:rPr>
              <a:t>CASE 2: </a:t>
            </a:r>
          </a:p>
          <a:p>
            <a:pPr algn="ctr"/>
            <a:endParaRPr lang="fr-FR" sz="3200" dirty="0" smtClean="0">
              <a:solidFill>
                <a:schemeClr val="bg1"/>
              </a:solidFill>
              <a:latin typeface="Century Gothic" pitchFamily="34" charset="0"/>
            </a:endParaRPr>
          </a:p>
          <a:p>
            <a:pPr algn="ctr"/>
            <a:r>
              <a:rPr lang="fr-FR" sz="2400" b="0" i="0" dirty="0" smtClean="0">
                <a:solidFill>
                  <a:srgbClr val="FFFFFF"/>
                </a:solidFill>
                <a:latin typeface="Century Gothic" pitchFamily="18" charset="0"/>
              </a:rPr>
              <a:t>CUSTOMER</a:t>
            </a:r>
          </a:p>
          <a:p>
            <a:pPr algn="ctr"/>
            <a:r>
              <a:rPr lang="fr-FR" sz="2400" dirty="0" smtClean="0">
                <a:solidFill>
                  <a:srgbClr val="FFFFFF"/>
                </a:solidFill>
                <a:latin typeface="Century Gothic" pitchFamily="18" charset="0"/>
              </a:rPr>
              <a:t>CONCERNS: </a:t>
            </a:r>
          </a:p>
          <a:p>
            <a:pPr algn="ctr"/>
            <a:endParaRPr lang="fr-FR" sz="2400" dirty="0">
              <a:solidFill>
                <a:schemeClr val="bg1"/>
              </a:solidFill>
              <a:latin typeface="Century Gothic" pitchFamily="34" charset="0"/>
            </a:endParaRPr>
          </a:p>
          <a:p>
            <a:pPr algn="ctr"/>
            <a:r>
              <a:rPr lang="fr-FR" sz="2400" b="0" i="0" dirty="0" smtClean="0">
                <a:solidFill>
                  <a:srgbClr val="FFFFFF"/>
                </a:solidFill>
                <a:latin typeface="Century Gothic" pitchFamily="18" charset="0"/>
              </a:rPr>
              <a:t>DARK SPOTS,  </a:t>
            </a:r>
          </a:p>
          <a:p>
            <a:pPr algn="ctr"/>
            <a:r>
              <a:rPr lang="fr-FR" sz="2400" b="0" i="0" dirty="0" smtClean="0">
                <a:solidFill>
                  <a:srgbClr val="FFFFFF"/>
                </a:solidFill>
                <a:latin typeface="Century Gothic" pitchFamily="18" charset="0"/>
              </a:rPr>
              <a:t>REDNESS, </a:t>
            </a:r>
          </a:p>
          <a:p>
            <a:pPr algn="ctr"/>
            <a:r>
              <a:rPr lang="fr-FR" sz="2400" b="0" i="0" dirty="0" smtClean="0">
                <a:solidFill>
                  <a:srgbClr val="FFFFFF"/>
                </a:solidFill>
                <a:latin typeface="Century Gothic" pitchFamily="18" charset="0"/>
              </a:rPr>
              <a:t>SKIN SAGGING, </a:t>
            </a:r>
          </a:p>
          <a:p>
            <a:pPr algn="ctr"/>
            <a:r>
              <a:rPr lang="fr-FR" sz="2400" b="0" i="0" dirty="0" smtClean="0">
                <a:solidFill>
                  <a:srgbClr val="FFFFFF"/>
                </a:solidFill>
                <a:latin typeface="Century Gothic" pitchFamily="18" charset="0"/>
              </a:rPr>
              <a:t>LACK OF RADIANCE</a:t>
            </a:r>
          </a:p>
          <a:p>
            <a:pPr algn="ctr"/>
            <a:endParaRPr lang="fr-FR" sz="2400" dirty="0">
              <a:solidFill>
                <a:schemeClr val="bg1"/>
              </a:solidFill>
              <a:latin typeface="Century Gothic" pitchFamily="34" charset="0"/>
            </a:endParaRPr>
          </a:p>
        </p:txBody>
      </p:sp>
      <p:sp>
        <p:nvSpPr>
          <p:cNvPr id="5" name="Rectangle 16"/>
          <p:cNvSpPr>
            <a:spLocks noChangeArrowheads="1"/>
          </p:cNvSpPr>
          <p:nvPr>
            <p:custDataLst>
              <p:tags r:id="rId1"/>
            </p:custDataLst>
          </p:nvPr>
        </p:nvSpPr>
        <p:spPr bwMode="auto">
          <a:xfrm>
            <a:off x="3131840" y="116632"/>
            <a:ext cx="5921673" cy="95410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b="0" i="0" dirty="0" smtClean="0">
                <a:solidFill>
                  <a:srgbClr val="B5A692"/>
                </a:solidFill>
                <a:latin typeface="Century Gothic" pitchFamily="18" charset="0"/>
              </a:rPr>
              <a:t>SALES SCENARIO </a:t>
            </a:r>
            <a:r>
              <a:rPr lang="fr-FR" sz="2600" dirty="0">
                <a:solidFill>
                  <a:srgbClr val="B5A692"/>
                </a:solidFill>
                <a:latin typeface="Century Gothic" pitchFamily="18" charset="0"/>
              </a:rPr>
              <a:t>ROLE PLAYS                      </a:t>
            </a:r>
            <a:r>
              <a:rPr lang="fr-FR" sz="1800" b="0" i="0" dirty="0" smtClean="0">
                <a:solidFill>
                  <a:srgbClr val="FFFFFF"/>
                </a:solidFill>
                <a:latin typeface="Century Gothic" pitchFamily="18" charset="0"/>
              </a:rPr>
              <a:t>CASE 2: DARK SPOTS, REDNESS, SKIN SAGGING, </a:t>
            </a:r>
          </a:p>
          <a:p>
            <a:pPr algn="r"/>
            <a:r>
              <a:rPr lang="fr-FR" sz="1800" b="0" i="0" dirty="0" smtClean="0">
                <a:solidFill>
                  <a:srgbClr val="FFFFFF"/>
                </a:solidFill>
                <a:latin typeface="Century Gothic" pitchFamily="18" charset="0"/>
              </a:rPr>
              <a:t>LACK OF RADIANCE</a:t>
            </a:r>
          </a:p>
        </p:txBody>
      </p:sp>
    </p:spTree>
    <p:extLst>
      <p:ext uri="{BB962C8B-B14F-4D97-AF65-F5344CB8AC3E}">
        <p14:creationId xmlns:p14="http://schemas.microsoft.com/office/powerpoint/2010/main" val="769467277"/>
      </p:ext>
    </p:extLst>
  </p:cSld>
  <p:clrMapOvr>
    <a:masterClrMapping/>
  </p:clrMapOvr>
  <p:transition spd="med">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39"/>
          <p:cNvSpPr>
            <a:spLocks noChangeArrowheads="1"/>
          </p:cNvSpPr>
          <p:nvPr/>
        </p:nvSpPr>
        <p:spPr bwMode="auto">
          <a:xfrm>
            <a:off x="3492500" y="116632"/>
            <a:ext cx="550862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sz="2800" b="0" i="0" dirty="0" smtClean="0">
                <a:solidFill>
                  <a:srgbClr val="B5A692"/>
                </a:solidFill>
                <a:latin typeface="Century Gothic" pitchFamily="18" charset="0"/>
              </a:rPr>
              <a:t>HR CUSTOMER CIRCLE                 </a:t>
            </a:r>
            <a:r>
              <a:rPr lang="fr-FR" sz="1800" b="0" i="0" dirty="0" smtClean="0">
                <a:solidFill>
                  <a:srgbClr val="FFFFFF"/>
                </a:solidFill>
                <a:latin typeface="Century Gothic" pitchFamily="18" charset="0"/>
              </a:rPr>
              <a:t>CASE 2: DARK SPOTS, REDNESS, SKIN SAGGING, LACK OF RADIANCE</a:t>
            </a:r>
          </a:p>
          <a:p>
            <a:pPr algn="r"/>
            <a:endParaRPr lang="en-US" dirty="0">
              <a:solidFill>
                <a:schemeClr val="bg1"/>
              </a:solidFill>
              <a:latin typeface="Century Gothic" pitchFamily="34" charset="0"/>
              <a:ea typeface="Microsoft YaHei" pitchFamily="34" charset="-122"/>
            </a:endParaRPr>
          </a:p>
        </p:txBody>
      </p:sp>
      <p:sp>
        <p:nvSpPr>
          <p:cNvPr id="29" name="Rectangle 5"/>
          <p:cNvSpPr>
            <a:spLocks noChangeArrowheads="1"/>
          </p:cNvSpPr>
          <p:nvPr/>
        </p:nvSpPr>
        <p:spPr bwMode="auto">
          <a:xfrm>
            <a:off x="212725" y="1196975"/>
            <a:ext cx="2630488" cy="8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1042988" fontAlgn="base">
              <a:spcBef>
                <a:spcPct val="0"/>
              </a:spcBef>
              <a:spcAft>
                <a:spcPct val="0"/>
              </a:spcAft>
              <a:buFont typeface="Calibri" pitchFamily="34" charset="0"/>
              <a:buNone/>
            </a:pPr>
            <a:r>
              <a:rPr lang="fr-FR" sz="1800" b="1" i="0" u="sng" dirty="0" smtClean="0">
                <a:solidFill>
                  <a:srgbClr val="FFFFFF"/>
                </a:solidFill>
                <a:latin typeface="Arial" pitchFamily="18" charset="0"/>
              </a:rPr>
              <a:t>1</a:t>
            </a:r>
            <a:r>
              <a:rPr lang="fr-FR" sz="1000" b="1" i="0" u="sng" dirty="0" smtClean="0">
                <a:solidFill>
                  <a:srgbClr val="FF0000"/>
                </a:solidFill>
                <a:latin typeface="Arial" pitchFamily="18" charset="0"/>
              </a:rPr>
              <a:t> </a:t>
            </a:r>
            <a:r>
              <a:rPr lang="fr-FR" sz="1000" b="1" u="sng" dirty="0" smtClean="0">
                <a:solidFill>
                  <a:srgbClr val="FFFFFF"/>
                </a:solidFill>
                <a:latin typeface="Arial" pitchFamily="18" charset="0"/>
              </a:rPr>
              <a:t>GREETING</a:t>
            </a:r>
            <a:r>
              <a:rPr lang="fr-FR" sz="900" b="1" i="0" dirty="0" smtClean="0">
                <a:solidFill>
                  <a:srgbClr val="FFFFFF"/>
                </a:solidFill>
                <a:latin typeface="Arial" pitchFamily="18" charset="0"/>
              </a:rPr>
              <a:t>– </a:t>
            </a:r>
            <a:r>
              <a:rPr lang="fr-FR" sz="900" b="0" i="0" dirty="0" smtClean="0">
                <a:solidFill>
                  <a:srgbClr val="AD9B83"/>
                </a:solidFill>
              </a:rPr>
              <a:t>Premium and Expert welcome, including the brand presentation</a:t>
            </a:r>
          </a:p>
          <a:p>
            <a:pPr defTabSz="1042988" fontAlgn="base">
              <a:spcBef>
                <a:spcPct val="0"/>
              </a:spcBef>
              <a:spcAft>
                <a:spcPct val="0"/>
              </a:spcAft>
              <a:buFont typeface="Calibri" pitchFamily="34" charset="0"/>
              <a:buNone/>
            </a:pPr>
            <a:endParaRPr lang="fr-FR" sz="900" dirty="0" smtClean="0">
              <a:solidFill>
                <a:srgbClr val="AD9B83"/>
              </a:solidFill>
            </a:endParaRP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0" name="Rectangle 12"/>
          <p:cNvSpPr>
            <a:spLocks noChangeArrowheads="1"/>
          </p:cNvSpPr>
          <p:nvPr/>
        </p:nvSpPr>
        <p:spPr bwMode="auto">
          <a:xfrm>
            <a:off x="179388" y="3000622"/>
            <a:ext cx="3528516" cy="4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3 </a:t>
            </a:r>
            <a:r>
              <a:rPr lang="fr-FR" sz="1000" b="1" i="0" u="sng" dirty="0" smtClean="0">
                <a:solidFill>
                  <a:srgbClr val="FFFFFF"/>
                </a:solidFill>
                <a:latin typeface="Arial" pitchFamily="18" charset="0"/>
              </a:rPr>
              <a:t>ADVISING AND EXPERIENCING</a:t>
            </a:r>
          </a:p>
        </p:txBody>
      </p:sp>
      <p:sp>
        <p:nvSpPr>
          <p:cNvPr id="31" name="Rectangle 33"/>
          <p:cNvSpPr>
            <a:spLocks noChangeArrowheads="1"/>
          </p:cNvSpPr>
          <p:nvPr/>
        </p:nvSpPr>
        <p:spPr bwMode="auto">
          <a:xfrm>
            <a:off x="4356100" y="3352324"/>
            <a:ext cx="2592164"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SENSORIAL EXPERIENCE ON THE HAND</a:t>
            </a:r>
          </a:p>
        </p:txBody>
      </p:sp>
      <p:sp>
        <p:nvSpPr>
          <p:cNvPr id="32" name="Rectangle 34"/>
          <p:cNvSpPr>
            <a:spLocks noChangeArrowheads="1"/>
          </p:cNvSpPr>
          <p:nvPr/>
        </p:nvSpPr>
        <p:spPr bwMode="auto">
          <a:xfrm>
            <a:off x="6306956" y="5301208"/>
            <a:ext cx="287355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  SENSORIAL FACE PROTOCOL  </a:t>
            </a:r>
          </a:p>
        </p:txBody>
      </p:sp>
      <p:sp>
        <p:nvSpPr>
          <p:cNvPr id="33" name="Rectangle 41"/>
          <p:cNvSpPr>
            <a:spLocks noChangeArrowheads="1"/>
          </p:cNvSpPr>
          <p:nvPr/>
        </p:nvSpPr>
        <p:spPr bwMode="auto">
          <a:xfrm>
            <a:off x="250825" y="4869160"/>
            <a:ext cx="4132932" cy="60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4</a:t>
            </a:r>
            <a:r>
              <a:rPr lang="fr-FR" sz="1000" b="1" i="0" u="sng" dirty="0" smtClean="0">
                <a:solidFill>
                  <a:srgbClr val="FFFFFF"/>
                </a:solidFill>
                <a:latin typeface="Arial" pitchFamily="18" charset="0"/>
              </a:rPr>
              <a:t>  </a:t>
            </a:r>
            <a:r>
              <a:rPr lang="fr-FR" sz="1000" b="1" u="sng" dirty="0" smtClean="0">
                <a:solidFill>
                  <a:srgbClr val="FFFFFF"/>
                </a:solidFill>
                <a:latin typeface="Arial" pitchFamily="18" charset="0"/>
              </a:rPr>
              <a:t>ENGAGING</a:t>
            </a:r>
            <a:r>
              <a:rPr lang="fr-FR" sz="1000" b="1" i="0" u="sng" dirty="0" smtClean="0">
                <a:solidFill>
                  <a:srgbClr val="FFFFFF"/>
                </a:solidFill>
                <a:latin typeface="Arial" pitchFamily="18" charset="0"/>
              </a:rPr>
              <a:t> –  </a:t>
            </a:r>
            <a:r>
              <a:rPr lang="fr-FR" sz="900" b="0" i="0" dirty="0" smtClean="0">
                <a:solidFill>
                  <a:srgbClr val="AD9B83"/>
                </a:solidFill>
              </a:rPr>
              <a:t>Samples, Loyalty, Service</a:t>
            </a:r>
          </a:p>
          <a:p>
            <a:pPr fontAlgn="base">
              <a:lnSpc>
                <a:spcPct val="120000"/>
              </a:lnSpc>
              <a:spcBef>
                <a:spcPct val="0"/>
              </a:spcBef>
              <a:spcAft>
                <a:spcPct val="0"/>
              </a:spcAft>
            </a:pPr>
            <a:endParaRPr lang="fr-FR" sz="1050" b="1" dirty="0">
              <a:solidFill>
                <a:srgbClr val="FFFFFF"/>
              </a:solidFill>
              <a:latin typeface="Arial" pitchFamily="34" charset="0"/>
            </a:endParaRPr>
          </a:p>
        </p:txBody>
      </p:sp>
      <p:sp>
        <p:nvSpPr>
          <p:cNvPr id="34" name="Rectangle 34"/>
          <p:cNvSpPr>
            <a:spLocks noChangeArrowheads="1"/>
          </p:cNvSpPr>
          <p:nvPr/>
        </p:nvSpPr>
        <p:spPr bwMode="auto">
          <a:xfrm>
            <a:off x="-108520" y="5301208"/>
            <a:ext cx="4143375"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GIVE SAMPLES WITH APPLICATION ADVICE </a:t>
            </a:r>
            <a:r>
              <a:rPr lang="fr-FR" b="0" i="0" dirty="0" smtClean="0"/>
              <a:t> </a:t>
            </a:r>
          </a:p>
        </p:txBody>
      </p:sp>
      <p:sp>
        <p:nvSpPr>
          <p:cNvPr id="35" name="Flèche droite 34"/>
          <p:cNvSpPr/>
          <p:nvPr/>
        </p:nvSpPr>
        <p:spPr>
          <a:xfrm>
            <a:off x="6228432" y="5996375"/>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36" name="Rectangle 34"/>
          <p:cNvSpPr>
            <a:spLocks noChangeArrowheads="1"/>
          </p:cNvSpPr>
          <p:nvPr/>
        </p:nvSpPr>
        <p:spPr bwMode="auto">
          <a:xfrm>
            <a:off x="3707904" y="5013176"/>
            <a:ext cx="2736304" cy="57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INVITATION TO JOIN THE HR CLUB AND RECEIVE THE PERSONALIZED PRESCRIPTION BY EMAIL</a:t>
            </a:r>
          </a:p>
        </p:txBody>
      </p:sp>
      <p:sp>
        <p:nvSpPr>
          <p:cNvPr id="37" name="Rectangle 12"/>
          <p:cNvSpPr>
            <a:spLocks noChangeArrowheads="1"/>
          </p:cNvSpPr>
          <p:nvPr/>
        </p:nvSpPr>
        <p:spPr bwMode="auto">
          <a:xfrm>
            <a:off x="3101126" y="1196975"/>
            <a:ext cx="6151394" cy="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defTabSz="1042988" fontAlgn="base">
              <a:spcBef>
                <a:spcPct val="0"/>
              </a:spcBef>
              <a:spcAft>
                <a:spcPct val="0"/>
              </a:spcAft>
            </a:pPr>
            <a:r>
              <a:rPr lang="fr-FR" sz="1800" b="1" i="0" u="sng" dirty="0" smtClean="0">
                <a:solidFill>
                  <a:srgbClr val="FFFFFF"/>
                </a:solidFill>
                <a:latin typeface="Arial" pitchFamily="18" charset="0"/>
              </a:rPr>
              <a:t>2 </a:t>
            </a:r>
            <a:r>
              <a:rPr lang="fr-FR" sz="1000" b="1" i="0" u="sng" dirty="0" smtClean="0">
                <a:solidFill>
                  <a:srgbClr val="FFFFFF"/>
                </a:solidFill>
                <a:latin typeface="Arial" pitchFamily="18" charset="0"/>
              </a:rPr>
              <a:t>FACE DIAGNOSIS IN THE MIRROR &amp; SKIN ANALYSIS</a:t>
            </a:r>
            <a:r>
              <a:rPr lang="fr-FR" sz="1000" b="1" i="0" dirty="0" smtClean="0">
                <a:solidFill>
                  <a:srgbClr val="FFFFFF"/>
                </a:solidFill>
                <a:latin typeface="Arial" pitchFamily="18" charset="0"/>
              </a:rPr>
              <a:t>– </a:t>
            </a:r>
            <a:r>
              <a:rPr lang="fr-FR" sz="900" b="0" i="0" dirty="0" smtClean="0">
                <a:solidFill>
                  <a:srgbClr val="AD9B83"/>
                </a:solidFill>
              </a:rPr>
              <a:t>Invite the </a:t>
            </a:r>
            <a:r>
              <a:rPr lang="fr-FR" sz="900" dirty="0" err="1" smtClean="0">
                <a:solidFill>
                  <a:srgbClr val="AD9B83"/>
                </a:solidFill>
              </a:rPr>
              <a:t>customer</a:t>
            </a:r>
            <a:r>
              <a:rPr lang="fr-FR" sz="900" b="0" i="0" dirty="0" smtClean="0">
                <a:solidFill>
                  <a:srgbClr val="FF0000"/>
                </a:solidFill>
              </a:rPr>
              <a:t> </a:t>
            </a:r>
            <a:r>
              <a:rPr lang="fr-FR" sz="900" b="0" i="0" dirty="0" smtClean="0">
                <a:solidFill>
                  <a:srgbClr val="AD9B83"/>
                </a:solidFill>
              </a:rPr>
              <a:t>to express her concerns. Needs identification + reformulation</a:t>
            </a: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8" name="Rectangle 33"/>
          <p:cNvSpPr>
            <a:spLocks noChangeArrowheads="1"/>
          </p:cNvSpPr>
          <p:nvPr/>
        </p:nvSpPr>
        <p:spPr bwMode="auto">
          <a:xfrm>
            <a:off x="35496" y="3352324"/>
            <a:ext cx="424859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PRODUCT ROUTINE RECOMMENDATION &amp; PRODUCT DISCOVERY</a:t>
            </a:r>
          </a:p>
        </p:txBody>
      </p:sp>
      <p:sp>
        <p:nvSpPr>
          <p:cNvPr id="39" name="Flèche droite 38"/>
          <p:cNvSpPr/>
          <p:nvPr/>
        </p:nvSpPr>
        <p:spPr>
          <a:xfrm>
            <a:off x="4140200"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pic>
        <p:nvPicPr>
          <p:cNvPr id="40"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54" y="5642515"/>
            <a:ext cx="1808602" cy="117086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
        <p:nvSpPr>
          <p:cNvPr id="41" name="Flèche droite 40"/>
          <p:cNvSpPr/>
          <p:nvPr/>
        </p:nvSpPr>
        <p:spPr>
          <a:xfrm>
            <a:off x="6588472"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2" name="Flèche droite 41"/>
          <p:cNvSpPr/>
          <p:nvPr/>
        </p:nvSpPr>
        <p:spPr>
          <a:xfrm>
            <a:off x="3276104" y="5949280"/>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3" name="Rectangle 33"/>
          <p:cNvSpPr>
            <a:spLocks noChangeArrowheads="1"/>
          </p:cNvSpPr>
          <p:nvPr/>
        </p:nvSpPr>
        <p:spPr bwMode="auto">
          <a:xfrm>
            <a:off x="6989558" y="3352324"/>
            <a:ext cx="2046938" cy="2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PERSONALIZED PRESCRIPTION</a:t>
            </a:r>
          </a:p>
        </p:txBody>
      </p:sp>
      <p:pic>
        <p:nvPicPr>
          <p:cNvPr id="44"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9517"/>
            <a:ext cx="1721347" cy="1145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F:\HR CLAIRE\SHOOTING SCENRIO DE SERVICE MAI 2012\RETOUCHE03\RETOUCHE03\DSC76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47" y="1727215"/>
            <a:ext cx="1800229" cy="11977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F:\HR CLAIRE\SHOOTING SCENRIO DE SERVICE MAI 2012\RETOUCHE04\RETOUCHE04\DSC7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99539"/>
            <a:ext cx="1799499" cy="11976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HR CLAIRE\SHOOTING SCENRIO DE SERVICE MAI 2012\PHOTOS INCRUSTE IPAD\DSC7718_RETOUCH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833" y="3599441"/>
            <a:ext cx="1800103" cy="11977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descr="F:\HR CLAIRE\SHOOTING SCENRIO DE SERVICE MAI 2012\PHOTOS INCRUSTE IPAD\DSC7783_RETOU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8447" y="3671550"/>
            <a:ext cx="1800221" cy="11976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HR CLAIRE\SHOOTING SCENRIO DE SERVICE MAI 2012\RETOUCHE03\RETOUCHE03\DSC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677" y="3598546"/>
            <a:ext cx="1801539" cy="11986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F:\HR CLAIRE\SHOOTING SCENRIO DE SERVICE MAI 2012\RETOUCHE03\RETOUCHE03\DSC78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993" y="5577750"/>
            <a:ext cx="17999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HR CLAIRE\SHOOTING SCENRIO DE SERVICE MAI 2012\PHOTOS INCRUSTE IPAD\DSC7789_RETOUCH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1" y="5577750"/>
            <a:ext cx="17997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HR CLAIRE\SHOOTING SCENRIO DE SERVICE MAI 2012\RETOUCHE04\RETOUCHE04\DSC77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1727215"/>
            <a:ext cx="1799678" cy="11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96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37" grpId="0"/>
      <p:bldP spid="38" grpId="0"/>
      <p:bldP spid="39" grpId="0" animBg="1"/>
      <p:bldP spid="41" grpId="0" animBg="1"/>
      <p:bldP spid="42" grpId="0" animBg="1"/>
      <p:bldP spid="4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2600864"/>
            <a:ext cx="3409329" cy="22682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635896" y="1988840"/>
            <a:ext cx="5040560" cy="4031873"/>
          </a:xfrm>
          <a:prstGeom prst="rect">
            <a:avLst/>
          </a:prstGeom>
          <a:noFill/>
        </p:spPr>
        <p:txBody>
          <a:bodyPr wrap="square" rtlCol="0">
            <a:spAutoFit/>
          </a:bodyPr>
          <a:lstStyle/>
          <a:p>
            <a:pPr algn="ctr"/>
            <a:r>
              <a:rPr lang="fr-FR" sz="3200" b="0" i="0" dirty="0" smtClean="0">
                <a:solidFill>
                  <a:srgbClr val="FFFFFF"/>
                </a:solidFill>
                <a:latin typeface="Century Gothic" pitchFamily="18" charset="0"/>
              </a:rPr>
              <a:t>CASE 3: </a:t>
            </a:r>
            <a:endParaRPr lang="fr-FR" sz="3200" dirty="0" smtClean="0">
              <a:solidFill>
                <a:schemeClr val="bg1"/>
              </a:solidFill>
              <a:latin typeface="Century Gothic" pitchFamily="34" charset="0"/>
            </a:endParaRPr>
          </a:p>
          <a:p>
            <a:pPr algn="ctr"/>
            <a:endParaRPr lang="fr-FR" sz="3200" dirty="0" smtClean="0">
              <a:solidFill>
                <a:schemeClr val="bg1"/>
              </a:solidFill>
              <a:latin typeface="Century Gothic" pitchFamily="34" charset="0"/>
            </a:endParaRPr>
          </a:p>
          <a:p>
            <a:pPr algn="ctr"/>
            <a:r>
              <a:rPr lang="fr-FR" sz="2400" dirty="0" smtClean="0">
                <a:solidFill>
                  <a:srgbClr val="FFFFFF"/>
                </a:solidFill>
                <a:latin typeface="Century Gothic" pitchFamily="18" charset="0"/>
              </a:rPr>
              <a:t>CUSTOMER </a:t>
            </a:r>
          </a:p>
          <a:p>
            <a:pPr algn="ctr"/>
            <a:r>
              <a:rPr lang="fr-FR" sz="2400" dirty="0" smtClean="0">
                <a:solidFill>
                  <a:srgbClr val="FFFFFF"/>
                </a:solidFill>
                <a:latin typeface="Century Gothic" pitchFamily="18" charset="0"/>
              </a:rPr>
              <a:t>CONCERNS</a:t>
            </a:r>
            <a:r>
              <a:rPr lang="fr-FR" sz="2400" b="0" i="0" dirty="0" smtClean="0">
                <a:solidFill>
                  <a:srgbClr val="FFFFFF"/>
                </a:solidFill>
                <a:latin typeface="Century Gothic" pitchFamily="18" charset="0"/>
              </a:rPr>
              <a:t>: </a:t>
            </a:r>
          </a:p>
          <a:p>
            <a:pPr algn="ctr"/>
            <a:endParaRPr lang="fr-FR" sz="2400" dirty="0">
              <a:solidFill>
                <a:schemeClr val="bg1"/>
              </a:solidFill>
              <a:latin typeface="Century Gothic" pitchFamily="34" charset="0"/>
            </a:endParaRPr>
          </a:p>
          <a:p>
            <a:pPr algn="ctr"/>
            <a:r>
              <a:rPr lang="fr-FR" sz="2400" b="0" i="0" dirty="0" smtClean="0">
                <a:solidFill>
                  <a:srgbClr val="FFFFFF"/>
                </a:solidFill>
                <a:latin typeface="Century Gothic" pitchFamily="18" charset="0"/>
              </a:rPr>
              <a:t>DEEP WRINKLES,  </a:t>
            </a:r>
          </a:p>
          <a:p>
            <a:pPr algn="ctr"/>
            <a:r>
              <a:rPr lang="fr-FR" sz="2400" b="0" i="0" dirty="0" smtClean="0">
                <a:solidFill>
                  <a:srgbClr val="FFFFFF"/>
                </a:solidFill>
                <a:latin typeface="Century Gothic" pitchFamily="18" charset="0"/>
              </a:rPr>
              <a:t>LOSS OF VOLUME, </a:t>
            </a:r>
          </a:p>
          <a:p>
            <a:pPr algn="ctr"/>
            <a:r>
              <a:rPr lang="fr-FR" sz="2400" b="0" i="0" dirty="0" smtClean="0">
                <a:solidFill>
                  <a:srgbClr val="FFFFFF"/>
                </a:solidFill>
                <a:latin typeface="Century Gothic" pitchFamily="18" charset="0"/>
              </a:rPr>
              <a:t>LACK OF RADIANCE, </a:t>
            </a:r>
          </a:p>
          <a:p>
            <a:pPr algn="ctr"/>
            <a:r>
              <a:rPr lang="fr-FR" sz="2400" b="0" i="0" dirty="0" smtClean="0">
                <a:solidFill>
                  <a:srgbClr val="FFFFFF"/>
                </a:solidFill>
                <a:latin typeface="Century Gothic" pitchFamily="18" charset="0"/>
              </a:rPr>
              <a:t>SKIN SAGGING</a:t>
            </a:r>
          </a:p>
          <a:p>
            <a:pPr algn="ctr"/>
            <a:endParaRPr lang="fr-FR" sz="2400" dirty="0">
              <a:solidFill>
                <a:schemeClr val="bg1"/>
              </a:solidFill>
              <a:latin typeface="Century Gothic" pitchFamily="34" charset="0"/>
            </a:endParaRPr>
          </a:p>
        </p:txBody>
      </p:sp>
      <p:sp>
        <p:nvSpPr>
          <p:cNvPr id="5" name="Rectangle 16"/>
          <p:cNvSpPr>
            <a:spLocks noChangeArrowheads="1"/>
          </p:cNvSpPr>
          <p:nvPr>
            <p:custDataLst>
              <p:tags r:id="rId1"/>
            </p:custDataLst>
          </p:nvPr>
        </p:nvSpPr>
        <p:spPr bwMode="auto">
          <a:xfrm>
            <a:off x="3131840" y="170637"/>
            <a:ext cx="5921673" cy="95410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dirty="0">
                <a:solidFill>
                  <a:srgbClr val="B5A692"/>
                </a:solidFill>
                <a:latin typeface="Century Gothic" pitchFamily="18" charset="0"/>
              </a:rPr>
              <a:t>SALES </a:t>
            </a:r>
            <a:r>
              <a:rPr lang="fr-FR" sz="2600" dirty="0" smtClean="0">
                <a:solidFill>
                  <a:srgbClr val="B5A692"/>
                </a:solidFill>
                <a:latin typeface="Century Gothic" pitchFamily="18" charset="0"/>
              </a:rPr>
              <a:t>SCENARIO ROLE </a:t>
            </a:r>
            <a:r>
              <a:rPr lang="fr-FR" sz="2600" b="0" i="0" dirty="0" smtClean="0">
                <a:solidFill>
                  <a:srgbClr val="B5A692"/>
                </a:solidFill>
                <a:latin typeface="Century Gothic" pitchFamily="18" charset="0"/>
              </a:rPr>
              <a:t>PLAYS                                    </a:t>
            </a:r>
            <a:r>
              <a:rPr lang="fr-FR" sz="1800" b="0" i="0" dirty="0" smtClean="0">
                <a:solidFill>
                  <a:srgbClr val="FFFFFF"/>
                </a:solidFill>
                <a:latin typeface="Century Gothic" pitchFamily="18" charset="0"/>
              </a:rPr>
              <a:t>CASE 3: DEEP WRINKLES, LOSS OF VOLUME,           LACK OF RADIANCE, SKIN SAGGING</a:t>
            </a:r>
          </a:p>
        </p:txBody>
      </p:sp>
    </p:spTree>
    <p:extLst>
      <p:ext uri="{BB962C8B-B14F-4D97-AF65-F5344CB8AC3E}">
        <p14:creationId xmlns:p14="http://schemas.microsoft.com/office/powerpoint/2010/main" val="3553153612"/>
      </p:ext>
    </p:extLst>
  </p:cSld>
  <p:clrMapOvr>
    <a:masterClrMapping/>
  </p:clrMapOvr>
  <p:transition spd="med">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39"/>
          <p:cNvSpPr>
            <a:spLocks noChangeArrowheads="1"/>
          </p:cNvSpPr>
          <p:nvPr/>
        </p:nvSpPr>
        <p:spPr bwMode="auto">
          <a:xfrm>
            <a:off x="2843214" y="116632"/>
            <a:ext cx="61579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FR" sz="2800" b="0" i="0" dirty="0" smtClean="0">
                <a:solidFill>
                  <a:srgbClr val="B5A692"/>
                </a:solidFill>
                <a:latin typeface="Century Gothic" pitchFamily="18" charset="0"/>
              </a:rPr>
              <a:t>HR CUSTOMER CIRCLE                     </a:t>
            </a:r>
            <a:r>
              <a:rPr lang="fr-FR" sz="1700" b="0" i="0" dirty="0" smtClean="0">
                <a:solidFill>
                  <a:srgbClr val="FFFFFF"/>
                </a:solidFill>
                <a:latin typeface="Century Gothic" pitchFamily="18" charset="0"/>
              </a:rPr>
              <a:t>CASE 3: DEEP WRINKLES, LOSS OF VOLUME, </a:t>
            </a:r>
          </a:p>
          <a:p>
            <a:pPr algn="r"/>
            <a:r>
              <a:rPr lang="fr-FR" sz="1700" b="0" i="0" dirty="0" smtClean="0">
                <a:solidFill>
                  <a:srgbClr val="FFFFFF"/>
                </a:solidFill>
                <a:latin typeface="Century Gothic" pitchFamily="18" charset="0"/>
              </a:rPr>
              <a:t>LACK OF RADIANCE, SKIN SAGGING</a:t>
            </a:r>
          </a:p>
        </p:txBody>
      </p:sp>
      <p:sp>
        <p:nvSpPr>
          <p:cNvPr id="29" name="Rectangle 5"/>
          <p:cNvSpPr>
            <a:spLocks noChangeArrowheads="1"/>
          </p:cNvSpPr>
          <p:nvPr/>
        </p:nvSpPr>
        <p:spPr bwMode="auto">
          <a:xfrm>
            <a:off x="212725" y="1196975"/>
            <a:ext cx="2630488" cy="8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1042988" fontAlgn="base">
              <a:spcBef>
                <a:spcPct val="0"/>
              </a:spcBef>
              <a:spcAft>
                <a:spcPct val="0"/>
              </a:spcAft>
              <a:buFont typeface="Calibri" pitchFamily="34" charset="0"/>
              <a:buNone/>
            </a:pPr>
            <a:r>
              <a:rPr lang="fr-FR" sz="1800" b="1" i="0" u="sng" dirty="0" smtClean="0">
                <a:solidFill>
                  <a:srgbClr val="FFFFFF"/>
                </a:solidFill>
                <a:latin typeface="Arial" pitchFamily="18" charset="0"/>
              </a:rPr>
              <a:t>1</a:t>
            </a:r>
            <a:r>
              <a:rPr lang="fr-FR" sz="1000" b="1" i="0" u="sng" dirty="0" smtClean="0">
                <a:solidFill>
                  <a:srgbClr val="FF0000"/>
                </a:solidFill>
                <a:latin typeface="Arial" pitchFamily="18" charset="0"/>
              </a:rPr>
              <a:t> </a:t>
            </a:r>
            <a:r>
              <a:rPr lang="fr-FR" sz="1000" b="1" u="sng" dirty="0" smtClean="0">
                <a:solidFill>
                  <a:srgbClr val="FFFFFF"/>
                </a:solidFill>
                <a:latin typeface="Arial" pitchFamily="18" charset="0"/>
              </a:rPr>
              <a:t>GREETING</a:t>
            </a:r>
            <a:r>
              <a:rPr lang="fr-FR" sz="900" b="1" i="0" dirty="0" smtClean="0">
                <a:solidFill>
                  <a:srgbClr val="FFFFFF"/>
                </a:solidFill>
                <a:latin typeface="Arial" pitchFamily="18" charset="0"/>
              </a:rPr>
              <a:t>– </a:t>
            </a:r>
            <a:r>
              <a:rPr lang="fr-FR" sz="900" b="0" i="0" dirty="0" smtClean="0">
                <a:solidFill>
                  <a:srgbClr val="AD9B83"/>
                </a:solidFill>
              </a:rPr>
              <a:t>Premium and Expert welcome, including the brand presentation</a:t>
            </a:r>
          </a:p>
          <a:p>
            <a:pPr defTabSz="1042988" fontAlgn="base">
              <a:spcBef>
                <a:spcPct val="0"/>
              </a:spcBef>
              <a:spcAft>
                <a:spcPct val="0"/>
              </a:spcAft>
              <a:buFont typeface="Calibri" pitchFamily="34" charset="0"/>
              <a:buNone/>
            </a:pPr>
            <a:endParaRPr lang="fr-FR" sz="900" dirty="0" smtClean="0">
              <a:solidFill>
                <a:srgbClr val="AD9B83"/>
              </a:solidFill>
            </a:endParaRP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0" name="Rectangle 12"/>
          <p:cNvSpPr>
            <a:spLocks noChangeArrowheads="1"/>
          </p:cNvSpPr>
          <p:nvPr/>
        </p:nvSpPr>
        <p:spPr bwMode="auto">
          <a:xfrm>
            <a:off x="179388" y="3000622"/>
            <a:ext cx="3528516" cy="4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3 </a:t>
            </a:r>
            <a:r>
              <a:rPr lang="fr-FR" sz="1000" b="1" i="0" u="sng" dirty="0" smtClean="0">
                <a:solidFill>
                  <a:srgbClr val="FFFFFF"/>
                </a:solidFill>
                <a:latin typeface="Arial" pitchFamily="18" charset="0"/>
              </a:rPr>
              <a:t>ADVISING AND EXPERIENCING</a:t>
            </a:r>
          </a:p>
        </p:txBody>
      </p:sp>
      <p:sp>
        <p:nvSpPr>
          <p:cNvPr id="31" name="Rectangle 33"/>
          <p:cNvSpPr>
            <a:spLocks noChangeArrowheads="1"/>
          </p:cNvSpPr>
          <p:nvPr/>
        </p:nvSpPr>
        <p:spPr bwMode="auto">
          <a:xfrm>
            <a:off x="4356100" y="3352324"/>
            <a:ext cx="2592164"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SENSORIAL EXPERIENCE ON THE HAND</a:t>
            </a:r>
          </a:p>
        </p:txBody>
      </p:sp>
      <p:sp>
        <p:nvSpPr>
          <p:cNvPr id="32" name="Rectangle 34"/>
          <p:cNvSpPr>
            <a:spLocks noChangeArrowheads="1"/>
          </p:cNvSpPr>
          <p:nvPr/>
        </p:nvSpPr>
        <p:spPr bwMode="auto">
          <a:xfrm>
            <a:off x="6306956" y="5301208"/>
            <a:ext cx="287355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  SENSORIAL FACE PROTOCOL  </a:t>
            </a:r>
          </a:p>
        </p:txBody>
      </p:sp>
      <p:sp>
        <p:nvSpPr>
          <p:cNvPr id="33" name="Rectangle 41"/>
          <p:cNvSpPr>
            <a:spLocks noChangeArrowheads="1"/>
          </p:cNvSpPr>
          <p:nvPr/>
        </p:nvSpPr>
        <p:spPr bwMode="auto">
          <a:xfrm>
            <a:off x="250825" y="4869160"/>
            <a:ext cx="4132932" cy="60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4</a:t>
            </a:r>
            <a:r>
              <a:rPr lang="fr-FR" sz="1000" b="1" i="0" u="sng" dirty="0" smtClean="0">
                <a:solidFill>
                  <a:srgbClr val="FFFFFF"/>
                </a:solidFill>
                <a:latin typeface="Arial" pitchFamily="18" charset="0"/>
              </a:rPr>
              <a:t>  </a:t>
            </a:r>
            <a:r>
              <a:rPr lang="fr-FR" sz="1000" b="1" u="sng" dirty="0" smtClean="0">
                <a:solidFill>
                  <a:srgbClr val="FFFFFF"/>
                </a:solidFill>
                <a:latin typeface="Arial" pitchFamily="18" charset="0"/>
              </a:rPr>
              <a:t>ENGAGING</a:t>
            </a:r>
            <a:r>
              <a:rPr lang="fr-FR" sz="1000" b="1" i="0" u="sng" dirty="0" smtClean="0">
                <a:solidFill>
                  <a:srgbClr val="FFFFFF"/>
                </a:solidFill>
                <a:latin typeface="Arial" pitchFamily="18" charset="0"/>
              </a:rPr>
              <a:t> –  </a:t>
            </a:r>
            <a:r>
              <a:rPr lang="fr-FR" sz="900" b="0" i="0" dirty="0" smtClean="0">
                <a:solidFill>
                  <a:srgbClr val="AD9B83"/>
                </a:solidFill>
              </a:rPr>
              <a:t>Samples, Loyalty, Service</a:t>
            </a:r>
          </a:p>
          <a:p>
            <a:pPr fontAlgn="base">
              <a:lnSpc>
                <a:spcPct val="120000"/>
              </a:lnSpc>
              <a:spcBef>
                <a:spcPct val="0"/>
              </a:spcBef>
              <a:spcAft>
                <a:spcPct val="0"/>
              </a:spcAft>
            </a:pPr>
            <a:endParaRPr lang="fr-FR" sz="1050" b="1" dirty="0">
              <a:solidFill>
                <a:srgbClr val="FFFFFF"/>
              </a:solidFill>
              <a:latin typeface="Arial" pitchFamily="34" charset="0"/>
            </a:endParaRPr>
          </a:p>
        </p:txBody>
      </p:sp>
      <p:sp>
        <p:nvSpPr>
          <p:cNvPr id="34" name="Rectangle 34"/>
          <p:cNvSpPr>
            <a:spLocks noChangeArrowheads="1"/>
          </p:cNvSpPr>
          <p:nvPr/>
        </p:nvSpPr>
        <p:spPr bwMode="auto">
          <a:xfrm>
            <a:off x="-108520" y="5301208"/>
            <a:ext cx="4143375"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GIVE SAMPLES WITH APPLICATION ADVICE </a:t>
            </a:r>
            <a:r>
              <a:rPr lang="fr-FR" b="0" i="0" dirty="0" smtClean="0"/>
              <a:t> </a:t>
            </a:r>
          </a:p>
        </p:txBody>
      </p:sp>
      <p:sp>
        <p:nvSpPr>
          <p:cNvPr id="35" name="Flèche droite 34"/>
          <p:cNvSpPr/>
          <p:nvPr/>
        </p:nvSpPr>
        <p:spPr>
          <a:xfrm>
            <a:off x="6228432" y="5996375"/>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36" name="Rectangle 34"/>
          <p:cNvSpPr>
            <a:spLocks noChangeArrowheads="1"/>
          </p:cNvSpPr>
          <p:nvPr/>
        </p:nvSpPr>
        <p:spPr bwMode="auto">
          <a:xfrm>
            <a:off x="3707904" y="5013176"/>
            <a:ext cx="2736304" cy="57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INVITATION TO JOIN THE HR CLUB AND RECEIVE THE PERSONALIZED PRESCRIPTION BY EMAIL</a:t>
            </a:r>
          </a:p>
        </p:txBody>
      </p:sp>
      <p:sp>
        <p:nvSpPr>
          <p:cNvPr id="37" name="Rectangle 12"/>
          <p:cNvSpPr>
            <a:spLocks noChangeArrowheads="1"/>
          </p:cNvSpPr>
          <p:nvPr/>
        </p:nvSpPr>
        <p:spPr bwMode="auto">
          <a:xfrm>
            <a:off x="3101126" y="1196975"/>
            <a:ext cx="6151394" cy="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defTabSz="1042988" fontAlgn="base">
              <a:spcBef>
                <a:spcPct val="0"/>
              </a:spcBef>
              <a:spcAft>
                <a:spcPct val="0"/>
              </a:spcAft>
            </a:pPr>
            <a:r>
              <a:rPr lang="fr-FR" sz="1800" b="1" i="0" u="sng" dirty="0" smtClean="0">
                <a:solidFill>
                  <a:srgbClr val="FFFFFF"/>
                </a:solidFill>
                <a:latin typeface="Arial" pitchFamily="18" charset="0"/>
              </a:rPr>
              <a:t>2 </a:t>
            </a:r>
            <a:r>
              <a:rPr lang="fr-FR" sz="1000" b="1" i="0" u="sng" dirty="0" smtClean="0">
                <a:solidFill>
                  <a:srgbClr val="FFFFFF"/>
                </a:solidFill>
                <a:latin typeface="Arial" pitchFamily="18" charset="0"/>
              </a:rPr>
              <a:t>FACE DIAGNOSIS IN THE MIRROR &amp; SKIN ANALYSIS</a:t>
            </a:r>
            <a:r>
              <a:rPr lang="fr-FR" sz="1000" b="1" i="0" dirty="0" smtClean="0">
                <a:solidFill>
                  <a:srgbClr val="FFFFFF"/>
                </a:solidFill>
                <a:latin typeface="Arial" pitchFamily="18" charset="0"/>
              </a:rPr>
              <a:t>– </a:t>
            </a:r>
            <a:r>
              <a:rPr lang="fr-FR" sz="900" b="0" i="0" dirty="0" smtClean="0">
                <a:solidFill>
                  <a:srgbClr val="AD9B83"/>
                </a:solidFill>
              </a:rPr>
              <a:t>Invite the </a:t>
            </a:r>
            <a:r>
              <a:rPr lang="fr-FR" sz="900" dirty="0" err="1" smtClean="0">
                <a:solidFill>
                  <a:srgbClr val="AD9B83"/>
                </a:solidFill>
              </a:rPr>
              <a:t>customer</a:t>
            </a:r>
            <a:r>
              <a:rPr lang="fr-FR" sz="900" b="0" i="0" dirty="0" smtClean="0">
                <a:solidFill>
                  <a:srgbClr val="FF0000"/>
                </a:solidFill>
              </a:rPr>
              <a:t> </a:t>
            </a:r>
            <a:r>
              <a:rPr lang="fr-FR" sz="900" b="0" i="0" dirty="0" smtClean="0">
                <a:solidFill>
                  <a:srgbClr val="AD9B83"/>
                </a:solidFill>
              </a:rPr>
              <a:t>to express her concerns. Needs identification + reformulation</a:t>
            </a: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8" name="Rectangle 33"/>
          <p:cNvSpPr>
            <a:spLocks noChangeArrowheads="1"/>
          </p:cNvSpPr>
          <p:nvPr/>
        </p:nvSpPr>
        <p:spPr bwMode="auto">
          <a:xfrm>
            <a:off x="35496" y="3352324"/>
            <a:ext cx="424859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PRODUCT ROUTINE RECOMMENDATION &amp; PRODUCT DISCOVERY</a:t>
            </a:r>
          </a:p>
        </p:txBody>
      </p:sp>
      <p:sp>
        <p:nvSpPr>
          <p:cNvPr id="39" name="Flèche droite 38"/>
          <p:cNvSpPr/>
          <p:nvPr/>
        </p:nvSpPr>
        <p:spPr>
          <a:xfrm>
            <a:off x="4140200"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pic>
        <p:nvPicPr>
          <p:cNvPr id="40"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54" y="5642515"/>
            <a:ext cx="1808602" cy="117086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
        <p:nvSpPr>
          <p:cNvPr id="41" name="Flèche droite 40"/>
          <p:cNvSpPr/>
          <p:nvPr/>
        </p:nvSpPr>
        <p:spPr>
          <a:xfrm>
            <a:off x="6588472"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2" name="Flèche droite 41"/>
          <p:cNvSpPr/>
          <p:nvPr/>
        </p:nvSpPr>
        <p:spPr>
          <a:xfrm>
            <a:off x="3276104" y="5949280"/>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3" name="Rectangle 33"/>
          <p:cNvSpPr>
            <a:spLocks noChangeArrowheads="1"/>
          </p:cNvSpPr>
          <p:nvPr/>
        </p:nvSpPr>
        <p:spPr bwMode="auto">
          <a:xfrm>
            <a:off x="6989558" y="3352324"/>
            <a:ext cx="2046938" cy="2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PERSONALIZED PRESCRIPTION</a:t>
            </a:r>
          </a:p>
        </p:txBody>
      </p:sp>
      <p:pic>
        <p:nvPicPr>
          <p:cNvPr id="44"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9517"/>
            <a:ext cx="1721347" cy="1145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F:\HR CLAIRE\SHOOTING SCENRIO DE SERVICE MAI 2012\RETOUCHE03\RETOUCHE03\DSC76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47" y="1727215"/>
            <a:ext cx="1800229" cy="11977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F:\HR CLAIRE\SHOOTING SCENRIO DE SERVICE MAI 2012\RETOUCHE04\RETOUCHE04\DSC7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99539"/>
            <a:ext cx="1799499" cy="11976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HR CLAIRE\SHOOTING SCENRIO DE SERVICE MAI 2012\PHOTOS INCRUSTE IPAD\DSC7718_RETOUCH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833" y="3599441"/>
            <a:ext cx="1800103" cy="11977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descr="F:\HR CLAIRE\SHOOTING SCENRIO DE SERVICE MAI 2012\PHOTOS INCRUSTE IPAD\DSC7783_RETOU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8447" y="3671550"/>
            <a:ext cx="1800221" cy="11976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HR CLAIRE\SHOOTING SCENRIO DE SERVICE MAI 2012\RETOUCHE03\RETOUCHE03\DSC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677" y="3598546"/>
            <a:ext cx="1801539" cy="11986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F:\HR CLAIRE\SHOOTING SCENRIO DE SERVICE MAI 2012\RETOUCHE03\RETOUCHE03\DSC78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993" y="5577750"/>
            <a:ext cx="17999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HR CLAIRE\SHOOTING SCENRIO DE SERVICE MAI 2012\PHOTOS INCRUSTE IPAD\DSC7789_RETOUCH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1" y="5577750"/>
            <a:ext cx="17997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HR CLAIRE\SHOOTING SCENRIO DE SERVICE MAI 2012\RETOUCHE04\RETOUCHE04\DSC77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1727215"/>
            <a:ext cx="1799678" cy="11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117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37" grpId="0"/>
      <p:bldP spid="38" grpId="0"/>
      <p:bldP spid="39" grpId="0" animBg="1"/>
      <p:bldP spid="41" grpId="0" animBg="1"/>
      <p:bldP spid="42" grpId="0" animBg="1"/>
      <p:bldP spid="4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HR CLAIRE\SHOOTING SCENRIO DE SERVICE MAI 2012\RETOUCHE03\RETOUCHE03\DSC7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 y="2600864"/>
            <a:ext cx="3409329" cy="22682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635896" y="1988840"/>
            <a:ext cx="5040560" cy="4031873"/>
          </a:xfrm>
          <a:prstGeom prst="rect">
            <a:avLst/>
          </a:prstGeom>
          <a:noFill/>
        </p:spPr>
        <p:txBody>
          <a:bodyPr wrap="square" rtlCol="0">
            <a:spAutoFit/>
          </a:bodyPr>
          <a:lstStyle/>
          <a:p>
            <a:pPr algn="ctr"/>
            <a:r>
              <a:rPr lang="fr-FR" sz="3200" b="0" i="0" dirty="0" smtClean="0">
                <a:solidFill>
                  <a:srgbClr val="FFFFFF"/>
                </a:solidFill>
                <a:latin typeface="Century Gothic" pitchFamily="18" charset="0"/>
              </a:rPr>
              <a:t>CASE 4: </a:t>
            </a:r>
          </a:p>
          <a:p>
            <a:pPr algn="ctr"/>
            <a:endParaRPr lang="fr-FR" sz="3200" dirty="0" smtClean="0">
              <a:solidFill>
                <a:schemeClr val="bg1"/>
              </a:solidFill>
              <a:latin typeface="Century Gothic" pitchFamily="34" charset="0"/>
            </a:endParaRPr>
          </a:p>
          <a:p>
            <a:pPr algn="ctr"/>
            <a:r>
              <a:rPr lang="fr-FR" sz="2400" dirty="0" smtClean="0">
                <a:solidFill>
                  <a:srgbClr val="FFFFFF"/>
                </a:solidFill>
                <a:latin typeface="Century Gothic" pitchFamily="18" charset="0"/>
              </a:rPr>
              <a:t>CUSTOMER                  CONCERNS: </a:t>
            </a:r>
            <a:endParaRPr lang="fr-FR" sz="2400" b="0" i="0" dirty="0" smtClean="0">
              <a:solidFill>
                <a:srgbClr val="FFFFFF"/>
              </a:solidFill>
              <a:latin typeface="Century Gothic" pitchFamily="18" charset="0"/>
            </a:endParaRPr>
          </a:p>
          <a:p>
            <a:pPr algn="ctr"/>
            <a:endParaRPr lang="fr-FR" sz="2400" dirty="0">
              <a:solidFill>
                <a:schemeClr val="bg1"/>
              </a:solidFill>
              <a:latin typeface="Century Gothic" pitchFamily="34" charset="0"/>
            </a:endParaRPr>
          </a:p>
          <a:p>
            <a:pPr algn="ctr"/>
            <a:r>
              <a:rPr lang="fr-FR" sz="2400" b="0" i="0" dirty="0" smtClean="0">
                <a:solidFill>
                  <a:srgbClr val="FFFFFF"/>
                </a:solidFill>
                <a:latin typeface="Century Gothic" pitchFamily="18" charset="0"/>
              </a:rPr>
              <a:t>DEEP WRINKLES,  </a:t>
            </a:r>
          </a:p>
          <a:p>
            <a:pPr algn="ctr"/>
            <a:r>
              <a:rPr lang="fr-FR" sz="2400" b="0" i="0" dirty="0" smtClean="0">
                <a:solidFill>
                  <a:srgbClr val="FFFFFF"/>
                </a:solidFill>
                <a:latin typeface="Century Gothic" pitchFamily="18" charset="0"/>
              </a:rPr>
              <a:t>LOSS OF VOLUME, </a:t>
            </a:r>
          </a:p>
          <a:p>
            <a:pPr algn="ctr"/>
            <a:r>
              <a:rPr lang="fr-FR" sz="2400" b="0" i="0" dirty="0" smtClean="0">
                <a:solidFill>
                  <a:srgbClr val="FFFFFF"/>
                </a:solidFill>
                <a:latin typeface="Century Gothic" pitchFamily="18" charset="0"/>
              </a:rPr>
              <a:t>IRREGULAR SKIN TEXTURE, </a:t>
            </a:r>
          </a:p>
          <a:p>
            <a:pPr algn="ctr"/>
            <a:r>
              <a:rPr lang="fr-FR" sz="2400" b="0" i="0" dirty="0" smtClean="0">
                <a:solidFill>
                  <a:srgbClr val="FFFFFF"/>
                </a:solidFill>
                <a:latin typeface="Century Gothic" pitchFamily="18" charset="0"/>
              </a:rPr>
              <a:t>FINE LINES </a:t>
            </a:r>
          </a:p>
          <a:p>
            <a:pPr algn="ctr"/>
            <a:endParaRPr lang="fr-FR" sz="2400" dirty="0">
              <a:solidFill>
                <a:schemeClr val="bg1"/>
              </a:solidFill>
              <a:latin typeface="Century Gothic" pitchFamily="34" charset="0"/>
            </a:endParaRPr>
          </a:p>
        </p:txBody>
      </p:sp>
      <p:sp>
        <p:nvSpPr>
          <p:cNvPr id="5" name="Rectangle 16"/>
          <p:cNvSpPr>
            <a:spLocks noChangeArrowheads="1"/>
          </p:cNvSpPr>
          <p:nvPr>
            <p:custDataLst>
              <p:tags r:id="rId1"/>
            </p:custDataLst>
          </p:nvPr>
        </p:nvSpPr>
        <p:spPr bwMode="auto">
          <a:xfrm>
            <a:off x="3131840" y="144796"/>
            <a:ext cx="5921673" cy="95410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r"/>
            <a:r>
              <a:rPr lang="fr-FR" sz="2600" dirty="0">
                <a:solidFill>
                  <a:srgbClr val="B5A692"/>
                </a:solidFill>
                <a:latin typeface="Century Gothic" pitchFamily="18" charset="0"/>
              </a:rPr>
              <a:t>SALES SCENARIO ROLE PLAYS             </a:t>
            </a:r>
            <a:r>
              <a:rPr lang="fr-FR" sz="1800" b="0" i="0" dirty="0" smtClean="0">
                <a:solidFill>
                  <a:srgbClr val="FFFFFF"/>
                </a:solidFill>
                <a:latin typeface="Century Gothic" pitchFamily="18" charset="0"/>
              </a:rPr>
              <a:t>CASE 4: DEEP WRINKLES, LOSS OF VOLUME, </a:t>
            </a:r>
          </a:p>
          <a:p>
            <a:pPr algn="r"/>
            <a:r>
              <a:rPr lang="fr-FR" sz="1800" b="0" i="0" dirty="0" smtClean="0">
                <a:solidFill>
                  <a:srgbClr val="FFFFFF"/>
                </a:solidFill>
                <a:latin typeface="Century Gothic" pitchFamily="18" charset="0"/>
              </a:rPr>
              <a:t>IRREGULAR SKIN TEXTURE, FINE LINES </a:t>
            </a:r>
          </a:p>
        </p:txBody>
      </p:sp>
    </p:spTree>
    <p:extLst>
      <p:ext uri="{BB962C8B-B14F-4D97-AF65-F5344CB8AC3E}">
        <p14:creationId xmlns:p14="http://schemas.microsoft.com/office/powerpoint/2010/main" val="675553850"/>
      </p:ext>
    </p:extLst>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39"/>
          <p:cNvSpPr>
            <a:spLocks noChangeArrowheads="1"/>
          </p:cNvSpPr>
          <p:nvPr/>
        </p:nvSpPr>
        <p:spPr bwMode="auto">
          <a:xfrm>
            <a:off x="3492500" y="116632"/>
            <a:ext cx="5508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sz="2800" b="0" i="0" dirty="0" smtClean="0">
                <a:solidFill>
                  <a:srgbClr val="B5A692"/>
                </a:solidFill>
                <a:latin typeface="Century Gothic" pitchFamily="18" charset="0"/>
              </a:rPr>
              <a:t>HR CUSTOMER CIRCLE                 </a:t>
            </a:r>
            <a:r>
              <a:rPr lang="fr-FR" sz="1800" b="0" i="0" dirty="0" smtClean="0">
                <a:solidFill>
                  <a:srgbClr val="FFFFFF"/>
                </a:solidFill>
                <a:latin typeface="Century Gothic" pitchFamily="18" charset="0"/>
              </a:rPr>
              <a:t>CASE 4: DEEP WRINKLES, LOSS OF VOLUME, </a:t>
            </a:r>
          </a:p>
          <a:p>
            <a:pPr algn="r"/>
            <a:r>
              <a:rPr lang="fr-FR" sz="1800" b="0" i="0" dirty="0" smtClean="0">
                <a:solidFill>
                  <a:srgbClr val="FFFFFF"/>
                </a:solidFill>
                <a:latin typeface="Century Gothic" pitchFamily="18" charset="0"/>
              </a:rPr>
              <a:t>IRREGULAR SKIN TEXTURE, FINE LINES </a:t>
            </a:r>
          </a:p>
        </p:txBody>
      </p:sp>
      <p:sp>
        <p:nvSpPr>
          <p:cNvPr id="28" name="Rectangle 5"/>
          <p:cNvSpPr>
            <a:spLocks noChangeArrowheads="1"/>
          </p:cNvSpPr>
          <p:nvPr/>
        </p:nvSpPr>
        <p:spPr bwMode="auto">
          <a:xfrm>
            <a:off x="212725" y="1196975"/>
            <a:ext cx="2630488" cy="80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1042988" fontAlgn="base">
              <a:spcBef>
                <a:spcPct val="0"/>
              </a:spcBef>
              <a:spcAft>
                <a:spcPct val="0"/>
              </a:spcAft>
              <a:buFont typeface="Calibri" pitchFamily="34" charset="0"/>
              <a:buNone/>
            </a:pPr>
            <a:r>
              <a:rPr lang="fr-FR" sz="1800" b="1" i="0" u="sng" dirty="0" smtClean="0">
                <a:solidFill>
                  <a:srgbClr val="FFFFFF"/>
                </a:solidFill>
                <a:latin typeface="Arial" pitchFamily="18" charset="0"/>
              </a:rPr>
              <a:t>1</a:t>
            </a:r>
            <a:r>
              <a:rPr lang="fr-FR" sz="1000" b="1" i="0" u="sng" dirty="0" smtClean="0">
                <a:solidFill>
                  <a:srgbClr val="FF0000"/>
                </a:solidFill>
                <a:latin typeface="Arial" pitchFamily="18" charset="0"/>
              </a:rPr>
              <a:t> </a:t>
            </a:r>
            <a:r>
              <a:rPr lang="fr-FR" sz="1000" b="1" u="sng" dirty="0" smtClean="0">
                <a:solidFill>
                  <a:srgbClr val="FFFFFF"/>
                </a:solidFill>
                <a:latin typeface="Arial" pitchFamily="18" charset="0"/>
              </a:rPr>
              <a:t>GREETING</a:t>
            </a:r>
            <a:r>
              <a:rPr lang="fr-FR" sz="900" b="1" i="0" dirty="0" smtClean="0">
                <a:solidFill>
                  <a:srgbClr val="FFFFFF"/>
                </a:solidFill>
                <a:latin typeface="Arial" pitchFamily="18" charset="0"/>
              </a:rPr>
              <a:t>– </a:t>
            </a:r>
            <a:r>
              <a:rPr lang="fr-FR" sz="900" b="0" i="0" dirty="0" smtClean="0">
                <a:solidFill>
                  <a:srgbClr val="AD9B83"/>
                </a:solidFill>
              </a:rPr>
              <a:t>Premium and Expert welcome, including the brand presentation</a:t>
            </a:r>
          </a:p>
          <a:p>
            <a:pPr defTabSz="1042988" fontAlgn="base">
              <a:spcBef>
                <a:spcPct val="0"/>
              </a:spcBef>
              <a:spcAft>
                <a:spcPct val="0"/>
              </a:spcAft>
              <a:buFont typeface="Calibri" pitchFamily="34" charset="0"/>
              <a:buNone/>
            </a:pPr>
            <a:endParaRPr lang="fr-FR" sz="900" dirty="0" smtClean="0">
              <a:solidFill>
                <a:srgbClr val="AD9B83"/>
              </a:solidFill>
            </a:endParaRP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29" name="Rectangle 12"/>
          <p:cNvSpPr>
            <a:spLocks noChangeArrowheads="1"/>
          </p:cNvSpPr>
          <p:nvPr/>
        </p:nvSpPr>
        <p:spPr bwMode="auto">
          <a:xfrm>
            <a:off x="179388" y="3000622"/>
            <a:ext cx="3528516" cy="4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3 </a:t>
            </a:r>
            <a:r>
              <a:rPr lang="fr-FR" sz="1000" b="1" i="0" u="sng" dirty="0" smtClean="0">
                <a:solidFill>
                  <a:srgbClr val="FFFFFF"/>
                </a:solidFill>
                <a:latin typeface="Arial" pitchFamily="18" charset="0"/>
              </a:rPr>
              <a:t>ADVISING AND EXPERIENCING</a:t>
            </a:r>
          </a:p>
        </p:txBody>
      </p:sp>
      <p:sp>
        <p:nvSpPr>
          <p:cNvPr id="30" name="Rectangle 33"/>
          <p:cNvSpPr>
            <a:spLocks noChangeArrowheads="1"/>
          </p:cNvSpPr>
          <p:nvPr/>
        </p:nvSpPr>
        <p:spPr bwMode="auto">
          <a:xfrm>
            <a:off x="4356100" y="3352324"/>
            <a:ext cx="2592164"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SENSORIAL EXPERIENCE ON THE HAND</a:t>
            </a:r>
          </a:p>
        </p:txBody>
      </p:sp>
      <p:sp>
        <p:nvSpPr>
          <p:cNvPr id="31" name="Rectangle 34"/>
          <p:cNvSpPr>
            <a:spLocks noChangeArrowheads="1"/>
          </p:cNvSpPr>
          <p:nvPr/>
        </p:nvSpPr>
        <p:spPr bwMode="auto">
          <a:xfrm>
            <a:off x="6306956" y="5301208"/>
            <a:ext cx="287355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  SENSORIAL FACE PROTOCOL  </a:t>
            </a:r>
          </a:p>
        </p:txBody>
      </p:sp>
      <p:sp>
        <p:nvSpPr>
          <p:cNvPr id="32" name="Rectangle 41"/>
          <p:cNvSpPr>
            <a:spLocks noChangeArrowheads="1"/>
          </p:cNvSpPr>
          <p:nvPr/>
        </p:nvSpPr>
        <p:spPr bwMode="auto">
          <a:xfrm>
            <a:off x="250825" y="4869160"/>
            <a:ext cx="4132932" cy="60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1800" b="1" i="0" u="sng" dirty="0" smtClean="0">
                <a:solidFill>
                  <a:srgbClr val="FFFFFF"/>
                </a:solidFill>
                <a:latin typeface="Arial" pitchFamily="18" charset="0"/>
              </a:rPr>
              <a:t>4</a:t>
            </a:r>
            <a:r>
              <a:rPr lang="fr-FR" sz="1000" b="1" i="0" u="sng" dirty="0" smtClean="0">
                <a:solidFill>
                  <a:srgbClr val="FFFFFF"/>
                </a:solidFill>
                <a:latin typeface="Arial" pitchFamily="18" charset="0"/>
              </a:rPr>
              <a:t>  </a:t>
            </a:r>
            <a:r>
              <a:rPr lang="fr-FR" sz="1000" b="1" u="sng" dirty="0" smtClean="0">
                <a:solidFill>
                  <a:srgbClr val="FFFFFF"/>
                </a:solidFill>
                <a:latin typeface="Arial" pitchFamily="18" charset="0"/>
              </a:rPr>
              <a:t>ENGAGING</a:t>
            </a:r>
            <a:r>
              <a:rPr lang="fr-FR" sz="1000" b="1" i="0" u="sng" dirty="0" smtClean="0">
                <a:solidFill>
                  <a:srgbClr val="FFFFFF"/>
                </a:solidFill>
                <a:latin typeface="Arial" pitchFamily="18" charset="0"/>
              </a:rPr>
              <a:t> –  </a:t>
            </a:r>
            <a:r>
              <a:rPr lang="fr-FR" sz="900" b="0" i="0" dirty="0" smtClean="0">
                <a:solidFill>
                  <a:srgbClr val="AD9B83"/>
                </a:solidFill>
              </a:rPr>
              <a:t>Samples, Loyalty, Service</a:t>
            </a:r>
          </a:p>
          <a:p>
            <a:pPr fontAlgn="base">
              <a:lnSpc>
                <a:spcPct val="120000"/>
              </a:lnSpc>
              <a:spcBef>
                <a:spcPct val="0"/>
              </a:spcBef>
              <a:spcAft>
                <a:spcPct val="0"/>
              </a:spcAft>
            </a:pPr>
            <a:endParaRPr lang="fr-FR" sz="1050" b="1" dirty="0">
              <a:solidFill>
                <a:srgbClr val="FFFFFF"/>
              </a:solidFill>
              <a:latin typeface="Arial" pitchFamily="34" charset="0"/>
            </a:endParaRPr>
          </a:p>
        </p:txBody>
      </p:sp>
      <p:sp>
        <p:nvSpPr>
          <p:cNvPr id="33" name="Rectangle 34"/>
          <p:cNvSpPr>
            <a:spLocks noChangeArrowheads="1"/>
          </p:cNvSpPr>
          <p:nvPr/>
        </p:nvSpPr>
        <p:spPr bwMode="auto">
          <a:xfrm>
            <a:off x="-108520" y="5301208"/>
            <a:ext cx="4143375"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GIVE SAMPLES WITH APPLICATION ADVICE </a:t>
            </a:r>
            <a:r>
              <a:rPr lang="fr-FR" b="0" i="0" dirty="0" smtClean="0"/>
              <a:t> </a:t>
            </a:r>
          </a:p>
        </p:txBody>
      </p:sp>
      <p:sp>
        <p:nvSpPr>
          <p:cNvPr id="34" name="Flèche droite 33"/>
          <p:cNvSpPr/>
          <p:nvPr/>
        </p:nvSpPr>
        <p:spPr>
          <a:xfrm>
            <a:off x="6228432" y="5996375"/>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35" name="Rectangle 34"/>
          <p:cNvSpPr>
            <a:spLocks noChangeArrowheads="1"/>
          </p:cNvSpPr>
          <p:nvPr/>
        </p:nvSpPr>
        <p:spPr bwMode="auto">
          <a:xfrm>
            <a:off x="3707904" y="5013176"/>
            <a:ext cx="2736304" cy="57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algn="ctr" fontAlgn="base">
              <a:lnSpc>
                <a:spcPct val="120000"/>
              </a:lnSpc>
              <a:spcBef>
                <a:spcPct val="0"/>
              </a:spcBef>
              <a:spcAft>
                <a:spcPct val="0"/>
              </a:spcAft>
            </a:pPr>
            <a:r>
              <a:rPr lang="fr-FR" sz="900" b="1" i="0" dirty="0" smtClean="0">
                <a:solidFill>
                  <a:srgbClr val="FFFFFF"/>
                </a:solidFill>
                <a:latin typeface="Arial" pitchFamily="18" charset="0"/>
              </a:rPr>
              <a:t>INVITATION TO JOIN THE HR CLUB AND RECEIVE THE PERSONALIZED PRESCRIPTION BY EMAIL</a:t>
            </a:r>
          </a:p>
        </p:txBody>
      </p:sp>
      <p:sp>
        <p:nvSpPr>
          <p:cNvPr id="36" name="Rectangle 12"/>
          <p:cNvSpPr>
            <a:spLocks noChangeArrowheads="1"/>
          </p:cNvSpPr>
          <p:nvPr/>
        </p:nvSpPr>
        <p:spPr bwMode="auto">
          <a:xfrm>
            <a:off x="3101126" y="1196975"/>
            <a:ext cx="6151394" cy="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defTabSz="1042988" fontAlgn="base">
              <a:spcBef>
                <a:spcPct val="0"/>
              </a:spcBef>
              <a:spcAft>
                <a:spcPct val="0"/>
              </a:spcAft>
            </a:pPr>
            <a:r>
              <a:rPr lang="fr-FR" sz="1800" b="1" i="0" u="sng" dirty="0" smtClean="0">
                <a:solidFill>
                  <a:srgbClr val="FFFFFF"/>
                </a:solidFill>
                <a:latin typeface="Arial" pitchFamily="18" charset="0"/>
              </a:rPr>
              <a:t>2 </a:t>
            </a:r>
            <a:r>
              <a:rPr lang="fr-FR" sz="1000" b="1" i="0" u="sng" dirty="0" smtClean="0">
                <a:solidFill>
                  <a:srgbClr val="FFFFFF"/>
                </a:solidFill>
                <a:latin typeface="Arial" pitchFamily="18" charset="0"/>
              </a:rPr>
              <a:t>FACE DIAGNOSIS IN THE MIRROR &amp; SKIN ANALYSIS</a:t>
            </a:r>
            <a:r>
              <a:rPr lang="fr-FR" sz="1000" b="1" i="0" dirty="0" smtClean="0">
                <a:solidFill>
                  <a:srgbClr val="FFFFFF"/>
                </a:solidFill>
                <a:latin typeface="Arial" pitchFamily="18" charset="0"/>
              </a:rPr>
              <a:t>– </a:t>
            </a:r>
            <a:r>
              <a:rPr lang="fr-FR" sz="900" b="0" i="0" dirty="0" smtClean="0">
                <a:solidFill>
                  <a:srgbClr val="AD9B83"/>
                </a:solidFill>
              </a:rPr>
              <a:t>Invite the </a:t>
            </a:r>
            <a:r>
              <a:rPr lang="fr-FR" sz="900" dirty="0" err="1" smtClean="0">
                <a:solidFill>
                  <a:srgbClr val="AD9B83"/>
                </a:solidFill>
              </a:rPr>
              <a:t>customer</a:t>
            </a:r>
            <a:r>
              <a:rPr lang="fr-FR" sz="900" b="0" i="0" dirty="0" smtClean="0">
                <a:solidFill>
                  <a:srgbClr val="FF0000"/>
                </a:solidFill>
              </a:rPr>
              <a:t> </a:t>
            </a:r>
            <a:r>
              <a:rPr lang="fr-FR" sz="900" b="0" i="0" dirty="0" smtClean="0">
                <a:solidFill>
                  <a:srgbClr val="AD9B83"/>
                </a:solidFill>
              </a:rPr>
              <a:t>to express her concerns. Needs identification + reformulation</a:t>
            </a:r>
          </a:p>
          <a:p>
            <a:pPr fontAlgn="base">
              <a:lnSpc>
                <a:spcPct val="120000"/>
              </a:lnSpc>
              <a:spcBef>
                <a:spcPct val="0"/>
              </a:spcBef>
              <a:spcAft>
                <a:spcPct val="0"/>
              </a:spcAft>
            </a:pPr>
            <a:endParaRPr lang="fr-FR" sz="900" b="1" dirty="0">
              <a:solidFill>
                <a:srgbClr val="FFFFFF"/>
              </a:solidFill>
              <a:latin typeface="Arial" pitchFamily="34" charset="0"/>
            </a:endParaRPr>
          </a:p>
        </p:txBody>
      </p:sp>
      <p:sp>
        <p:nvSpPr>
          <p:cNvPr id="37" name="Rectangle 33"/>
          <p:cNvSpPr>
            <a:spLocks noChangeArrowheads="1"/>
          </p:cNvSpPr>
          <p:nvPr/>
        </p:nvSpPr>
        <p:spPr bwMode="auto">
          <a:xfrm>
            <a:off x="35496" y="3352324"/>
            <a:ext cx="4248596" cy="2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PRODUCT ROUTINE RECOMMENDATION &amp; PRODUCT DISCOVERY</a:t>
            </a:r>
          </a:p>
        </p:txBody>
      </p:sp>
      <p:sp>
        <p:nvSpPr>
          <p:cNvPr id="38" name="Flèche droite 37"/>
          <p:cNvSpPr/>
          <p:nvPr/>
        </p:nvSpPr>
        <p:spPr>
          <a:xfrm>
            <a:off x="4140200"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pic>
        <p:nvPicPr>
          <p:cNvPr id="39"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54" y="5642515"/>
            <a:ext cx="1808602" cy="117086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
        <p:nvSpPr>
          <p:cNvPr id="40" name="Flèche droite 39"/>
          <p:cNvSpPr/>
          <p:nvPr/>
        </p:nvSpPr>
        <p:spPr>
          <a:xfrm>
            <a:off x="6588472" y="4157444"/>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1" name="Flèche droite 40"/>
          <p:cNvSpPr/>
          <p:nvPr/>
        </p:nvSpPr>
        <p:spPr>
          <a:xfrm>
            <a:off x="3276104" y="5949280"/>
            <a:ext cx="431800" cy="360363"/>
          </a:xfrm>
          <a:prstGeom prst="rightArrow">
            <a:avLst/>
          </a:prstGeom>
          <a:solidFill>
            <a:srgbClr val="B5A4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800">
              <a:solidFill>
                <a:srgbClr val="FFFFFF"/>
              </a:solidFill>
            </a:endParaRPr>
          </a:p>
        </p:txBody>
      </p:sp>
      <p:sp>
        <p:nvSpPr>
          <p:cNvPr id="42" name="Rectangle 33"/>
          <p:cNvSpPr>
            <a:spLocks noChangeArrowheads="1"/>
          </p:cNvSpPr>
          <p:nvPr/>
        </p:nvSpPr>
        <p:spPr bwMode="auto">
          <a:xfrm>
            <a:off x="6989558" y="3352324"/>
            <a:ext cx="2046938" cy="2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p>
            <a:pPr fontAlgn="base">
              <a:lnSpc>
                <a:spcPct val="120000"/>
              </a:lnSpc>
              <a:spcBef>
                <a:spcPct val="0"/>
              </a:spcBef>
              <a:spcAft>
                <a:spcPct val="0"/>
              </a:spcAft>
            </a:pPr>
            <a:r>
              <a:rPr lang="fr-FR" sz="900" b="1" i="0" dirty="0" smtClean="0">
                <a:solidFill>
                  <a:srgbClr val="FFFFFF"/>
                </a:solidFill>
                <a:latin typeface="Arial" pitchFamily="18" charset="0"/>
              </a:rPr>
              <a:t>PERSONALIZED PRESCRIPTION</a:t>
            </a:r>
          </a:p>
        </p:txBody>
      </p:sp>
      <p:pic>
        <p:nvPicPr>
          <p:cNvPr id="43" name="Picture 2" descr="F:\HR CLAIRE\SHOOTING SCENRIO DE SERVICE MAI 2012\RETOUCHE03\RETOUCHE03\DSC76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9517"/>
            <a:ext cx="1721347" cy="11454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F:\HR CLAIRE\SHOOTING SCENRIO DE SERVICE MAI 2012\RETOUCHE03\RETOUCHE03\DSC76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47" y="1727215"/>
            <a:ext cx="1800229" cy="1197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F:\HR CLAIRE\SHOOTING SCENRIO DE SERVICE MAI 2012\RETOUCHE04\RETOUCHE04\DSC7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99539"/>
            <a:ext cx="1799499" cy="11976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F:\HR CLAIRE\SHOOTING SCENRIO DE SERVICE MAI 2012\PHOTOS INCRUSTE IPAD\DSC7718_RETOUCH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833" y="3599441"/>
            <a:ext cx="1800103" cy="11977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F:\HR CLAIRE\SHOOTING SCENRIO DE SERVICE MAI 2012\PHOTOS INCRUSTE IPAD\DSC7783_RETOUCH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8447" y="3671550"/>
            <a:ext cx="1800221" cy="11976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F:\HR CLAIRE\SHOOTING SCENRIO DE SERVICE MAI 2012\RETOUCHE03\RETOUCHE03\DSC7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677" y="3598546"/>
            <a:ext cx="1801539" cy="11986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F:\HR CLAIRE\SHOOTING SCENRIO DE SERVICE MAI 2012\RETOUCHE03\RETOUCHE03\DSC78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993" y="5577750"/>
            <a:ext cx="17999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HR CLAIRE\SHOOTING SCENRIO DE SERVICE MAI 2012\PHOTOS INCRUSTE IPAD\DSC7789_RETOUCH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1" y="5577750"/>
            <a:ext cx="1799751" cy="11976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F:\HR CLAIRE\SHOOTING SCENRIO DE SERVICE MAI 2012\RETOUCHE04\RETOUCHE04\DSC770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1727215"/>
            <a:ext cx="1799678" cy="11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3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animBg="1"/>
      <p:bldP spid="35" grpId="0"/>
      <p:bldP spid="36" grpId="0"/>
      <p:bldP spid="37" grpId="0"/>
      <p:bldP spid="38" grpId="0" animBg="1"/>
      <p:bldP spid="40" grpId="0" animBg="1"/>
      <p:bldP spid="41" grpId="0" animBg="1"/>
      <p:bldP spid="4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19872" y="1700808"/>
            <a:ext cx="5400600" cy="3785652"/>
          </a:xfrm>
          <a:prstGeom prst="rect">
            <a:avLst/>
          </a:prstGeom>
          <a:noFill/>
        </p:spPr>
        <p:txBody>
          <a:bodyPr wrap="square" rtlCol="0">
            <a:spAutoFit/>
          </a:bodyPr>
          <a:lstStyle/>
          <a:p>
            <a:pPr algn="ctr"/>
            <a:r>
              <a:rPr lang="fr-FR" sz="4000" b="0" i="0" dirty="0" smtClean="0">
                <a:solidFill>
                  <a:srgbClr val="B5A692"/>
                </a:solidFill>
                <a:latin typeface="Century Gothic" pitchFamily="18" charset="0"/>
              </a:rPr>
              <a:t>PART 4:</a:t>
            </a:r>
          </a:p>
          <a:p>
            <a:pPr algn="ctr"/>
            <a:endParaRPr lang="fr-FR" sz="4000" dirty="0">
              <a:solidFill>
                <a:schemeClr val="bg1"/>
              </a:solidFill>
              <a:latin typeface="Century Gothic" pitchFamily="34" charset="0"/>
            </a:endParaRPr>
          </a:p>
          <a:p>
            <a:pPr algn="ctr"/>
            <a:r>
              <a:rPr lang="fr-FR" sz="4000" b="0" i="0" dirty="0" smtClean="0">
                <a:solidFill>
                  <a:srgbClr val="FFFFFF"/>
                </a:solidFill>
                <a:latin typeface="Century Gothic" pitchFamily="18" charset="0"/>
              </a:rPr>
              <a:t>KNOWLEDGE TEST </a:t>
            </a:r>
          </a:p>
          <a:p>
            <a:pPr algn="ctr"/>
            <a:r>
              <a:rPr lang="fr-FR" sz="4000" b="0" i="0" dirty="0" smtClean="0">
                <a:solidFill>
                  <a:srgbClr val="FFFFFF"/>
                </a:solidFill>
                <a:latin typeface="Century Gothic" pitchFamily="18" charset="0"/>
              </a:rPr>
              <a:t>AND GRADED ROLE PLAYS</a:t>
            </a:r>
          </a:p>
        </p:txBody>
      </p:sp>
      <p:pic>
        <p:nvPicPr>
          <p:cNvPr id="4" name="Picture 8" descr="F:\HR CLAIRE\SHOOTING SCENRIO DE SERVICE MAI 2012\RETOUCHE03\RETOUCHE03\DSC7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1" y="4576486"/>
            <a:ext cx="3429183" cy="22815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02" t="25372" r="31437" b="15651"/>
          <a:stretch/>
        </p:blipFill>
        <p:spPr bwMode="auto">
          <a:xfrm>
            <a:off x="609525" y="1364262"/>
            <a:ext cx="2234283" cy="314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281274"/>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19872" y="1700808"/>
            <a:ext cx="5400600" cy="3170099"/>
          </a:xfrm>
          <a:prstGeom prst="rect">
            <a:avLst/>
          </a:prstGeom>
          <a:noFill/>
        </p:spPr>
        <p:txBody>
          <a:bodyPr wrap="square" rtlCol="0">
            <a:spAutoFit/>
          </a:bodyPr>
          <a:lstStyle/>
          <a:p>
            <a:pPr algn="ctr"/>
            <a:r>
              <a:rPr lang="fr-FR" sz="4000" b="0" i="0" dirty="0" smtClean="0">
                <a:solidFill>
                  <a:srgbClr val="B5A692"/>
                </a:solidFill>
                <a:latin typeface="Century Gothic" pitchFamily="18" charset="0"/>
              </a:rPr>
              <a:t>PART 5:</a:t>
            </a:r>
          </a:p>
          <a:p>
            <a:pPr algn="ctr"/>
            <a:endParaRPr lang="fr-FR" sz="4000" dirty="0">
              <a:solidFill>
                <a:schemeClr val="bg1"/>
              </a:solidFill>
              <a:latin typeface="Century Gothic" pitchFamily="34" charset="0"/>
            </a:endParaRPr>
          </a:p>
          <a:p>
            <a:pPr algn="ctr"/>
            <a:r>
              <a:rPr lang="fr-FR" sz="4000" b="0" i="0" dirty="0" smtClean="0">
                <a:solidFill>
                  <a:srgbClr val="FFFFFF"/>
                </a:solidFill>
                <a:latin typeface="Century Gothic" pitchFamily="18" charset="0"/>
              </a:rPr>
              <a:t>Re-PLASTY 15’/30’               PROTOCOL TRAINING </a:t>
            </a:r>
          </a:p>
        </p:txBody>
      </p:sp>
      <p:pic>
        <p:nvPicPr>
          <p:cNvPr id="6"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70687"/>
            <a:ext cx="3419872" cy="217048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18469"/>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p:cNvSpPr>
            <a:spLocks noChangeArrowheads="1"/>
          </p:cNvSpPr>
          <p:nvPr/>
        </p:nvSpPr>
        <p:spPr bwMode="auto">
          <a:xfrm>
            <a:off x="3347864" y="313492"/>
            <a:ext cx="5797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spcBef>
                <a:spcPct val="0"/>
              </a:spcBef>
              <a:spcAft>
                <a:spcPct val="0"/>
              </a:spcAft>
            </a:pPr>
            <a:r>
              <a:rPr lang="fr-FR" sz="2800" dirty="0" err="1" smtClean="0">
                <a:solidFill>
                  <a:srgbClr val="B5A692"/>
                </a:solidFill>
                <a:latin typeface="Century Gothic" pitchFamily="34" charset="0"/>
                <a:cs typeface="ＭＳ Ｐゴシック"/>
              </a:rPr>
              <a:t>Re</a:t>
            </a:r>
            <a:r>
              <a:rPr lang="fr-FR" sz="2800" dirty="0" smtClean="0">
                <a:solidFill>
                  <a:srgbClr val="B5A692"/>
                </a:solidFill>
                <a:latin typeface="Century Gothic" pitchFamily="34" charset="0"/>
                <a:cs typeface="ＭＳ Ｐゴシック"/>
              </a:rPr>
              <a:t>-PLASTY 15’/30’ PROTOCOLS</a:t>
            </a:r>
            <a:endParaRPr lang="fr-FR" dirty="0">
              <a:solidFill>
                <a:schemeClr val="bg1"/>
              </a:solidFill>
              <a:latin typeface="Century Gothic" pitchFamily="34" charset="0"/>
              <a:cs typeface="ＭＳ Ｐゴシック"/>
            </a:endParaRPr>
          </a:p>
        </p:txBody>
      </p:sp>
      <p:sp>
        <p:nvSpPr>
          <p:cNvPr id="3" name="ZoneTexte 2"/>
          <p:cNvSpPr txBox="1"/>
          <p:nvPr/>
        </p:nvSpPr>
        <p:spPr>
          <a:xfrm>
            <a:off x="147684" y="1484784"/>
            <a:ext cx="7984544" cy="5416868"/>
          </a:xfrm>
          <a:prstGeom prst="rect">
            <a:avLst/>
          </a:prstGeom>
          <a:noFill/>
        </p:spPr>
        <p:txBody>
          <a:bodyPr wrap="square" rtlCol="0">
            <a:spAutoFit/>
          </a:bodyPr>
          <a:lstStyle/>
          <a:p>
            <a:pPr fontAlgn="auto">
              <a:spcBef>
                <a:spcPts val="0"/>
              </a:spcBef>
              <a:spcAft>
                <a:spcPts val="0"/>
              </a:spcAft>
            </a:pPr>
            <a:endParaRPr lang="en-US" b="1"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PEELING: Re-PLASTY HD PEEL</a:t>
            </a:r>
          </a:p>
          <a:p>
            <a:pPr fontAlgn="auto">
              <a:spcBef>
                <a:spcPts val="0"/>
              </a:spcBef>
              <a:spcAft>
                <a:spcPts val="0"/>
              </a:spcAft>
            </a:pPr>
            <a:r>
              <a:rPr lang="en-US" sz="1600" dirty="0" smtClean="0">
                <a:solidFill>
                  <a:srgbClr val="FFFFFF"/>
                </a:solidFill>
                <a:latin typeface="Century Gothic"/>
              </a:rPr>
              <a:t>“Resurfacing </a:t>
            </a:r>
            <a:r>
              <a:rPr lang="en-US" sz="1600" dirty="0">
                <a:solidFill>
                  <a:srgbClr val="FFFFFF"/>
                </a:solidFill>
                <a:latin typeface="Century Gothic"/>
              </a:rPr>
              <a:t>the epidermis, cellular </a:t>
            </a:r>
            <a:r>
              <a:rPr lang="en-US" sz="1600" dirty="0" smtClean="0">
                <a:solidFill>
                  <a:srgbClr val="FFFFFF"/>
                </a:solidFill>
                <a:latin typeface="Century Gothic"/>
              </a:rPr>
              <a:t>renewal, </a:t>
            </a:r>
            <a:r>
              <a:rPr lang="en-US" sz="1600" dirty="0">
                <a:solidFill>
                  <a:srgbClr val="FFFFFF"/>
                </a:solidFill>
                <a:latin typeface="Century Gothic"/>
              </a:rPr>
              <a:t>polished irregularities, new skin effect,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40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RADIANCE: Re-PLASTY MESOLIFT</a:t>
            </a:r>
          </a:p>
          <a:p>
            <a:pPr fontAlgn="auto">
              <a:spcBef>
                <a:spcPts val="0"/>
              </a:spcBef>
              <a:spcAft>
                <a:spcPts val="0"/>
              </a:spcAft>
            </a:pPr>
            <a:r>
              <a:rPr lang="en-US" sz="1600" dirty="0" smtClean="0">
                <a:solidFill>
                  <a:srgbClr val="FFFFFF"/>
                </a:solidFill>
                <a:latin typeface="Century Gothic"/>
              </a:rPr>
              <a:t>“Immediate </a:t>
            </a:r>
            <a:r>
              <a:rPr lang="en-US" sz="1600" dirty="0">
                <a:solidFill>
                  <a:srgbClr val="FFFFFF"/>
                </a:solidFill>
                <a:latin typeface="Century Gothic"/>
              </a:rPr>
              <a:t>radiance, lift, tonicity,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05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ANTI</a:t>
            </a:r>
            <a:r>
              <a:rPr lang="en-US" b="1" dirty="0" smtClean="0">
                <a:solidFill>
                  <a:srgbClr val="B5A692"/>
                </a:solidFill>
                <a:latin typeface="Century Gothic"/>
              </a:rPr>
              <a:t>-DARK SPOT</a:t>
            </a:r>
            <a:r>
              <a:rPr lang="en-US" b="1" dirty="0">
                <a:solidFill>
                  <a:srgbClr val="B5A692"/>
                </a:solidFill>
                <a:latin typeface="Century Gothic"/>
              </a:rPr>
              <a:t>, EVENNESS: Re-PLASTY LASERIST</a:t>
            </a:r>
          </a:p>
          <a:p>
            <a:pPr fontAlgn="auto">
              <a:spcBef>
                <a:spcPts val="0"/>
              </a:spcBef>
              <a:spcAft>
                <a:spcPts val="0"/>
              </a:spcAft>
            </a:pPr>
            <a:r>
              <a:rPr lang="en-US" sz="1600" dirty="0" smtClean="0">
                <a:solidFill>
                  <a:srgbClr val="FFFFFF"/>
                </a:solidFill>
                <a:latin typeface="Century Gothic"/>
              </a:rPr>
              <a:t>“Anti </a:t>
            </a:r>
            <a:r>
              <a:rPr lang="en-US" sz="1600" dirty="0">
                <a:solidFill>
                  <a:srgbClr val="FFFFFF"/>
                </a:solidFill>
                <a:latin typeface="Century Gothic"/>
              </a:rPr>
              <a:t>dark spot action, clarifying, unifying, smoothing,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05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FILLING, ANTI-WRINKLE: Re-PLASTY PRO FILLER</a:t>
            </a:r>
          </a:p>
          <a:p>
            <a:pPr fontAlgn="auto">
              <a:spcBef>
                <a:spcPts val="0"/>
              </a:spcBef>
              <a:spcAft>
                <a:spcPts val="0"/>
              </a:spcAft>
            </a:pPr>
            <a:r>
              <a:rPr lang="en-US" sz="1600" dirty="0" smtClean="0">
                <a:solidFill>
                  <a:srgbClr val="FFFFFF"/>
                </a:solidFill>
                <a:latin typeface="Century Gothic"/>
              </a:rPr>
              <a:t>“</a:t>
            </a:r>
            <a:r>
              <a:rPr lang="en-US" sz="1600" dirty="0" err="1" smtClean="0">
                <a:solidFill>
                  <a:srgbClr val="FFFFFF"/>
                </a:solidFill>
                <a:latin typeface="Century Gothic"/>
              </a:rPr>
              <a:t>Replumpling</a:t>
            </a:r>
            <a:r>
              <a:rPr lang="en-US" sz="1600" dirty="0">
                <a:solidFill>
                  <a:srgbClr val="FFFFFF"/>
                </a:solidFill>
                <a:latin typeface="Century Gothic"/>
              </a:rPr>
              <a:t>, filling wrinkles, </a:t>
            </a:r>
            <a:r>
              <a:rPr lang="en-US" sz="1600" dirty="0" smtClean="0">
                <a:solidFill>
                  <a:srgbClr val="FFFFFF"/>
                </a:solidFill>
                <a:latin typeface="Century Gothic"/>
              </a:rPr>
              <a:t>stimulation of epidermal elasticity, 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u="sng" dirty="0">
              <a:solidFill>
                <a:srgbClr val="FFFFFF"/>
              </a:solidFill>
              <a:latin typeface="Century Gothic"/>
            </a:endParaRPr>
          </a:p>
        </p:txBody>
      </p:sp>
      <p:pic>
        <p:nvPicPr>
          <p:cNvPr id="4"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810" t="25348" r="25891" b="24999"/>
          <a:stretch/>
        </p:blipFill>
        <p:spPr bwMode="auto">
          <a:xfrm>
            <a:off x="7935787" y="5373216"/>
            <a:ext cx="1028701" cy="1111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HR CLAIRE\MENU DE SOIN HR 2012\WeTransfer-49qr4LD0\LAS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17" r="17702"/>
          <a:stretch/>
        </p:blipFill>
        <p:spPr bwMode="auto">
          <a:xfrm>
            <a:off x="7935788" y="4149080"/>
            <a:ext cx="1028700" cy="1111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71" r="9159"/>
          <a:stretch/>
        </p:blipFill>
        <p:spPr bwMode="auto">
          <a:xfrm>
            <a:off x="7926046" y="2924944"/>
            <a:ext cx="1028702" cy="1109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HR CLAIRE\MENU DE SOIN HR 2012\WeTransfer-49qr4LD0\PE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312" r="6712"/>
          <a:stretch/>
        </p:blipFill>
        <p:spPr bwMode="auto">
          <a:xfrm>
            <a:off x="7926046" y="1669154"/>
            <a:ext cx="1028701" cy="111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78087"/>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19872" y="1700808"/>
            <a:ext cx="5400600" cy="3170099"/>
          </a:xfrm>
          <a:prstGeom prst="rect">
            <a:avLst/>
          </a:prstGeom>
          <a:noFill/>
        </p:spPr>
        <p:txBody>
          <a:bodyPr wrap="square" rtlCol="0">
            <a:spAutoFit/>
          </a:bodyPr>
          <a:lstStyle/>
          <a:p>
            <a:pPr algn="ctr"/>
            <a:r>
              <a:rPr lang="fr-FR" sz="4000" b="0" i="0" dirty="0" smtClean="0">
                <a:solidFill>
                  <a:srgbClr val="B5A692"/>
                </a:solidFill>
                <a:latin typeface="Century Gothic" pitchFamily="18" charset="0"/>
              </a:rPr>
              <a:t>PART 6:</a:t>
            </a:r>
          </a:p>
          <a:p>
            <a:pPr algn="ctr"/>
            <a:endParaRPr lang="fr-FR" sz="4000" dirty="0">
              <a:solidFill>
                <a:schemeClr val="bg1"/>
              </a:solidFill>
              <a:latin typeface="Century Gothic" pitchFamily="34" charset="0"/>
            </a:endParaRPr>
          </a:p>
          <a:p>
            <a:pPr algn="ctr"/>
            <a:r>
              <a:rPr lang="fr-FR" sz="4000" b="0" i="0" dirty="0" smtClean="0">
                <a:solidFill>
                  <a:srgbClr val="FFFFFF"/>
                </a:solidFill>
                <a:latin typeface="Century Gothic" pitchFamily="18" charset="0"/>
              </a:rPr>
              <a:t>Re-PLASTY </a:t>
            </a:r>
            <a:r>
              <a:rPr lang="fr-FR" sz="4000" dirty="0" smtClean="0">
                <a:solidFill>
                  <a:srgbClr val="FFFFFF"/>
                </a:solidFill>
                <a:latin typeface="Century Gothic" pitchFamily="18" charset="0"/>
              </a:rPr>
              <a:t>60</a:t>
            </a:r>
            <a:r>
              <a:rPr lang="fr-FR" sz="4000" dirty="0">
                <a:solidFill>
                  <a:srgbClr val="FFFFFF"/>
                </a:solidFill>
                <a:latin typeface="Century Gothic" pitchFamily="18" charset="0"/>
              </a:rPr>
              <a:t>’/120’</a:t>
            </a:r>
          </a:p>
          <a:p>
            <a:pPr algn="ctr"/>
            <a:r>
              <a:rPr lang="fr-FR" sz="4000" b="0" i="0" dirty="0" smtClean="0">
                <a:solidFill>
                  <a:srgbClr val="FFFFFF"/>
                </a:solidFill>
                <a:latin typeface="Century Gothic" pitchFamily="18" charset="0"/>
              </a:rPr>
              <a:t>    CABIN PROTOCOL TRAINING  </a:t>
            </a:r>
          </a:p>
        </p:txBody>
      </p:sp>
      <p:pic>
        <p:nvPicPr>
          <p:cNvPr id="6" name="Picture 3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70687"/>
            <a:ext cx="3419872" cy="2170481"/>
          </a:xfrm>
          <a:prstGeom prst="rect">
            <a:avLst/>
          </a:prstGeom>
          <a:noFill/>
          <a:ln w="9525">
            <a:solidFill>
              <a:srgbClr val="58474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0092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5" descr="pagetype2"/>
          <p:cNvPicPr>
            <a:picLocks noChangeAspect="1" noChangeArrowheads="1"/>
          </p:cNvPicPr>
          <p:nvPr/>
        </p:nvPicPr>
        <p:blipFill>
          <a:blip r:embed="rId3" cstate="print"/>
          <a:srcRect t="21650" b="15351"/>
          <a:stretch>
            <a:fillRect/>
          </a:stretch>
        </p:blipFill>
        <p:spPr bwMode="auto">
          <a:xfrm>
            <a:off x="0" y="1484784"/>
            <a:ext cx="9144000" cy="4320480"/>
          </a:xfrm>
          <a:prstGeom prst="rect">
            <a:avLst/>
          </a:prstGeom>
          <a:noFill/>
        </p:spPr>
      </p:pic>
      <p:grpSp>
        <p:nvGrpSpPr>
          <p:cNvPr id="2" name="Group 7"/>
          <p:cNvGrpSpPr>
            <a:grpSpLocks/>
          </p:cNvGrpSpPr>
          <p:nvPr/>
        </p:nvGrpSpPr>
        <p:grpSpPr bwMode="auto">
          <a:xfrm>
            <a:off x="1331640" y="3645024"/>
            <a:ext cx="930399" cy="720080"/>
            <a:chOff x="761" y="3067"/>
            <a:chExt cx="545" cy="363"/>
          </a:xfrm>
        </p:grpSpPr>
        <p:sp>
          <p:nvSpPr>
            <p:cNvPr id="5" name="AutoShape 8"/>
            <p:cNvSpPr>
              <a:spLocks noChangeArrowheads="1"/>
            </p:cNvSpPr>
            <p:nvPr/>
          </p:nvSpPr>
          <p:spPr bwMode="auto">
            <a:xfrm>
              <a:off x="761" y="3067"/>
              <a:ext cx="545" cy="36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sp>
          <p:nvSpPr>
            <p:cNvPr id="6" name="Oval 9"/>
            <p:cNvSpPr>
              <a:spLocks noChangeArrowheads="1"/>
            </p:cNvSpPr>
            <p:nvPr/>
          </p:nvSpPr>
          <p:spPr bwMode="auto">
            <a:xfrm>
              <a:off x="988" y="3209"/>
              <a:ext cx="91" cy="90"/>
            </a:xfrm>
            <a:prstGeom prst="ellipse">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grpSp>
      <p:grpSp>
        <p:nvGrpSpPr>
          <p:cNvPr id="4" name="Group 10"/>
          <p:cNvGrpSpPr>
            <a:grpSpLocks/>
          </p:cNvGrpSpPr>
          <p:nvPr/>
        </p:nvGrpSpPr>
        <p:grpSpPr bwMode="auto">
          <a:xfrm>
            <a:off x="2779713" y="4016375"/>
            <a:ext cx="712787" cy="514350"/>
            <a:chOff x="761" y="3067"/>
            <a:chExt cx="545" cy="363"/>
          </a:xfrm>
        </p:grpSpPr>
        <p:sp>
          <p:nvSpPr>
            <p:cNvPr id="8" name="AutoShape 11"/>
            <p:cNvSpPr>
              <a:spLocks noChangeArrowheads="1"/>
            </p:cNvSpPr>
            <p:nvPr/>
          </p:nvSpPr>
          <p:spPr bwMode="auto">
            <a:xfrm>
              <a:off x="761" y="3067"/>
              <a:ext cx="545" cy="36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sp>
          <p:nvSpPr>
            <p:cNvPr id="9" name="Oval 12"/>
            <p:cNvSpPr>
              <a:spLocks noChangeArrowheads="1"/>
            </p:cNvSpPr>
            <p:nvPr/>
          </p:nvSpPr>
          <p:spPr bwMode="auto">
            <a:xfrm>
              <a:off x="988" y="3209"/>
              <a:ext cx="91" cy="90"/>
            </a:xfrm>
            <a:prstGeom prst="ellipse">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grpSp>
      <p:grpSp>
        <p:nvGrpSpPr>
          <p:cNvPr id="7" name="Group 13"/>
          <p:cNvGrpSpPr>
            <a:grpSpLocks/>
          </p:cNvGrpSpPr>
          <p:nvPr/>
        </p:nvGrpSpPr>
        <p:grpSpPr bwMode="auto">
          <a:xfrm>
            <a:off x="2779713" y="3435350"/>
            <a:ext cx="711200" cy="515938"/>
            <a:chOff x="761" y="3067"/>
            <a:chExt cx="545" cy="363"/>
          </a:xfrm>
        </p:grpSpPr>
        <p:sp>
          <p:nvSpPr>
            <p:cNvPr id="11" name="AutoShape 14"/>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12" name="Oval 15"/>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grpSp>
        <p:nvGrpSpPr>
          <p:cNvPr id="10" name="Group 16"/>
          <p:cNvGrpSpPr>
            <a:grpSpLocks/>
          </p:cNvGrpSpPr>
          <p:nvPr/>
        </p:nvGrpSpPr>
        <p:grpSpPr bwMode="auto">
          <a:xfrm>
            <a:off x="5145089" y="4016375"/>
            <a:ext cx="714375" cy="514350"/>
            <a:chOff x="761" y="3067"/>
            <a:chExt cx="545" cy="363"/>
          </a:xfrm>
        </p:grpSpPr>
        <p:sp>
          <p:nvSpPr>
            <p:cNvPr id="15" name="AutoShape 17"/>
            <p:cNvSpPr>
              <a:spLocks noChangeArrowheads="1"/>
            </p:cNvSpPr>
            <p:nvPr/>
          </p:nvSpPr>
          <p:spPr bwMode="auto">
            <a:xfrm>
              <a:off x="761" y="3067"/>
              <a:ext cx="545" cy="36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sp>
          <p:nvSpPr>
            <p:cNvPr id="16" name="Oval 18"/>
            <p:cNvSpPr>
              <a:spLocks noChangeArrowheads="1"/>
            </p:cNvSpPr>
            <p:nvPr/>
          </p:nvSpPr>
          <p:spPr bwMode="auto">
            <a:xfrm>
              <a:off x="988" y="3209"/>
              <a:ext cx="91" cy="90"/>
            </a:xfrm>
            <a:prstGeom prst="ellipse">
              <a:avLst/>
            </a:prstGeom>
            <a:solidFill>
              <a:schemeClr val="bg1"/>
            </a:solidFill>
            <a:ln w="9525">
              <a:solidFill>
                <a:schemeClr val="tx1"/>
              </a:solidFill>
              <a:round/>
              <a:headEnd/>
              <a:tailEnd/>
            </a:ln>
            <a:effectLst/>
          </p:spPr>
          <p:txBody>
            <a:bodyPr wrap="none" anchor="ctr"/>
            <a:lstStyle/>
            <a:p>
              <a:endParaRPr lang="fr-FR">
                <a:solidFill>
                  <a:srgbClr val="000000"/>
                </a:solidFill>
              </a:endParaRPr>
            </a:p>
          </p:txBody>
        </p:sp>
      </p:grpSp>
      <p:grpSp>
        <p:nvGrpSpPr>
          <p:cNvPr id="13" name="Group 19"/>
          <p:cNvGrpSpPr>
            <a:grpSpLocks/>
          </p:cNvGrpSpPr>
          <p:nvPr/>
        </p:nvGrpSpPr>
        <p:grpSpPr bwMode="auto">
          <a:xfrm>
            <a:off x="5143501" y="3435350"/>
            <a:ext cx="712788" cy="515938"/>
            <a:chOff x="761" y="3067"/>
            <a:chExt cx="545" cy="363"/>
          </a:xfrm>
        </p:grpSpPr>
        <p:sp>
          <p:nvSpPr>
            <p:cNvPr id="18" name="AutoShape 20"/>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19" name="Oval 21"/>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grpSp>
        <p:nvGrpSpPr>
          <p:cNvPr id="14" name="Group 22"/>
          <p:cNvGrpSpPr>
            <a:grpSpLocks/>
          </p:cNvGrpSpPr>
          <p:nvPr/>
        </p:nvGrpSpPr>
        <p:grpSpPr bwMode="auto">
          <a:xfrm>
            <a:off x="5143501" y="2987675"/>
            <a:ext cx="712788" cy="369888"/>
            <a:chOff x="761" y="3067"/>
            <a:chExt cx="545" cy="363"/>
          </a:xfrm>
        </p:grpSpPr>
        <p:sp>
          <p:nvSpPr>
            <p:cNvPr id="21" name="AutoShape 23"/>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22" name="Oval 24"/>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grpSp>
        <p:nvGrpSpPr>
          <p:cNvPr id="17" name="Group 25"/>
          <p:cNvGrpSpPr>
            <a:grpSpLocks/>
          </p:cNvGrpSpPr>
          <p:nvPr/>
        </p:nvGrpSpPr>
        <p:grpSpPr bwMode="auto">
          <a:xfrm>
            <a:off x="5141913" y="2628900"/>
            <a:ext cx="711200" cy="266700"/>
            <a:chOff x="761" y="3067"/>
            <a:chExt cx="545" cy="363"/>
          </a:xfrm>
        </p:grpSpPr>
        <p:sp>
          <p:nvSpPr>
            <p:cNvPr id="24" name="AutoShape 26"/>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25" name="Oval 27"/>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grpSp>
        <p:nvGrpSpPr>
          <p:cNvPr id="20" name="Group 28"/>
          <p:cNvGrpSpPr>
            <a:grpSpLocks/>
          </p:cNvGrpSpPr>
          <p:nvPr/>
        </p:nvGrpSpPr>
        <p:grpSpPr bwMode="auto">
          <a:xfrm>
            <a:off x="5140325" y="2379664"/>
            <a:ext cx="711200" cy="173037"/>
            <a:chOff x="761" y="3067"/>
            <a:chExt cx="545" cy="363"/>
          </a:xfrm>
        </p:grpSpPr>
        <p:sp>
          <p:nvSpPr>
            <p:cNvPr id="27" name="AutoShape 29"/>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28" name="Oval 30"/>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grpSp>
        <p:nvGrpSpPr>
          <p:cNvPr id="23" name="Group 31"/>
          <p:cNvGrpSpPr>
            <a:grpSpLocks/>
          </p:cNvGrpSpPr>
          <p:nvPr/>
        </p:nvGrpSpPr>
        <p:grpSpPr bwMode="auto">
          <a:xfrm>
            <a:off x="5143501" y="2197100"/>
            <a:ext cx="712788" cy="141288"/>
            <a:chOff x="761" y="3067"/>
            <a:chExt cx="545" cy="363"/>
          </a:xfrm>
        </p:grpSpPr>
        <p:sp>
          <p:nvSpPr>
            <p:cNvPr id="30" name="AutoShape 32"/>
            <p:cNvSpPr>
              <a:spLocks noChangeArrowheads="1"/>
            </p:cNvSpPr>
            <p:nvPr/>
          </p:nvSpPr>
          <p:spPr bwMode="auto">
            <a:xfrm>
              <a:off x="761" y="3067"/>
              <a:ext cx="545" cy="363"/>
            </a:xfrm>
            <a:prstGeom prst="roundRect">
              <a:avLst>
                <a:gd name="adj" fmla="val 16667"/>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sp>
          <p:nvSpPr>
            <p:cNvPr id="31" name="Oval 33"/>
            <p:cNvSpPr>
              <a:spLocks noChangeArrowheads="1"/>
            </p:cNvSpPr>
            <p:nvPr/>
          </p:nvSpPr>
          <p:spPr bwMode="auto">
            <a:xfrm>
              <a:off x="988" y="3209"/>
              <a:ext cx="91" cy="90"/>
            </a:xfrm>
            <a:prstGeom prst="ellipse">
              <a:avLst/>
            </a:prstGeom>
            <a:solidFill>
              <a:schemeClr val="bg1"/>
            </a:solidFill>
            <a:ln w="9525">
              <a:solidFill>
                <a:schemeClr val="folHlink"/>
              </a:solidFill>
              <a:round/>
              <a:headEnd/>
              <a:tailEnd/>
            </a:ln>
            <a:effectLst/>
          </p:spPr>
          <p:txBody>
            <a:bodyPr wrap="none" anchor="ctr"/>
            <a:lstStyle/>
            <a:p>
              <a:endParaRPr lang="fr-FR">
                <a:solidFill>
                  <a:srgbClr val="000000"/>
                </a:solidFill>
              </a:endParaRPr>
            </a:p>
          </p:txBody>
        </p:sp>
      </p:grpSp>
      <p:sp>
        <p:nvSpPr>
          <p:cNvPr id="32" name="AutoShape 34"/>
          <p:cNvSpPr>
            <a:spLocks noChangeArrowheads="1"/>
          </p:cNvSpPr>
          <p:nvPr/>
        </p:nvSpPr>
        <p:spPr bwMode="auto">
          <a:xfrm>
            <a:off x="5149851" y="2058989"/>
            <a:ext cx="711200" cy="98425"/>
          </a:xfrm>
          <a:prstGeom prst="roundRect">
            <a:avLst>
              <a:gd name="adj" fmla="val 16667"/>
            </a:avLst>
          </a:prstGeom>
          <a:solidFill>
            <a:schemeClr val="bg1"/>
          </a:solidFill>
          <a:ln w="9525">
            <a:solidFill>
              <a:srgbClr val="3366FF"/>
            </a:solidFill>
            <a:round/>
            <a:headEnd/>
            <a:tailEnd/>
          </a:ln>
          <a:effectLst/>
        </p:spPr>
        <p:txBody>
          <a:bodyPr wrap="none" anchor="ctr"/>
          <a:lstStyle/>
          <a:p>
            <a:endParaRPr lang="fr-FR">
              <a:solidFill>
                <a:srgbClr val="000000"/>
              </a:solidFill>
            </a:endParaRPr>
          </a:p>
        </p:txBody>
      </p:sp>
      <p:sp>
        <p:nvSpPr>
          <p:cNvPr id="33" name="AutoShape 35"/>
          <p:cNvSpPr>
            <a:spLocks noChangeArrowheads="1"/>
          </p:cNvSpPr>
          <p:nvPr/>
        </p:nvSpPr>
        <p:spPr bwMode="auto">
          <a:xfrm>
            <a:off x="5145089" y="1944688"/>
            <a:ext cx="714375" cy="55562"/>
          </a:xfrm>
          <a:prstGeom prst="roundRect">
            <a:avLst>
              <a:gd name="adj" fmla="val 16667"/>
            </a:avLst>
          </a:prstGeom>
          <a:solidFill>
            <a:schemeClr val="bg1"/>
          </a:solidFill>
          <a:ln w="9525">
            <a:solidFill>
              <a:srgbClr val="3366FF"/>
            </a:solidFill>
            <a:round/>
            <a:headEnd/>
            <a:tailEnd/>
          </a:ln>
          <a:effectLst/>
        </p:spPr>
        <p:txBody>
          <a:bodyPr wrap="none" anchor="ctr"/>
          <a:lstStyle/>
          <a:p>
            <a:endParaRPr lang="fr-FR">
              <a:solidFill>
                <a:srgbClr val="000000"/>
              </a:solidFill>
            </a:endParaRPr>
          </a:p>
        </p:txBody>
      </p:sp>
      <p:sp>
        <p:nvSpPr>
          <p:cNvPr id="34" name="Line 36"/>
          <p:cNvSpPr>
            <a:spLocks noChangeShapeType="1"/>
          </p:cNvSpPr>
          <p:nvPr/>
        </p:nvSpPr>
        <p:spPr bwMode="auto">
          <a:xfrm>
            <a:off x="1576389" y="1930400"/>
            <a:ext cx="5027612" cy="0"/>
          </a:xfrm>
          <a:prstGeom prst="line">
            <a:avLst/>
          </a:prstGeom>
          <a:noFill/>
          <a:ln w="9525">
            <a:solidFill>
              <a:schemeClr val="tx1"/>
            </a:solidFill>
            <a:round/>
            <a:headEnd/>
            <a:tailEnd/>
          </a:ln>
          <a:effectLst/>
        </p:spPr>
        <p:txBody>
          <a:bodyPr/>
          <a:lstStyle/>
          <a:p>
            <a:endParaRPr lang="fr-FR">
              <a:solidFill>
                <a:srgbClr val="000000"/>
              </a:solidFill>
            </a:endParaRPr>
          </a:p>
        </p:txBody>
      </p:sp>
      <p:sp>
        <p:nvSpPr>
          <p:cNvPr id="35" name="AutoShape 37"/>
          <p:cNvSpPr>
            <a:spLocks noChangeArrowheads="1"/>
          </p:cNvSpPr>
          <p:nvPr/>
        </p:nvSpPr>
        <p:spPr bwMode="auto">
          <a:xfrm rot="16200000">
            <a:off x="5400675" y="1473200"/>
            <a:ext cx="128588" cy="725488"/>
          </a:xfrm>
          <a:prstGeom prst="moon">
            <a:avLst>
              <a:gd name="adj" fmla="val 49995"/>
            </a:avLst>
          </a:prstGeom>
          <a:solidFill>
            <a:schemeClr val="bg1"/>
          </a:solidFill>
          <a:ln w="9525">
            <a:solidFill>
              <a:srgbClr val="FF0000"/>
            </a:solidFill>
            <a:miter lim="800000"/>
            <a:headEnd/>
            <a:tailEnd/>
          </a:ln>
          <a:effectLst/>
        </p:spPr>
        <p:txBody>
          <a:bodyPr wrap="none" anchor="ctr"/>
          <a:lstStyle/>
          <a:p>
            <a:endParaRPr lang="fr-FR">
              <a:solidFill>
                <a:srgbClr val="000000"/>
              </a:solidFill>
            </a:endParaRPr>
          </a:p>
        </p:txBody>
      </p:sp>
      <p:sp>
        <p:nvSpPr>
          <p:cNvPr id="36" name="Text Box 38"/>
          <p:cNvSpPr txBox="1">
            <a:spLocks noChangeArrowheads="1"/>
          </p:cNvSpPr>
          <p:nvPr/>
        </p:nvSpPr>
        <p:spPr bwMode="auto">
          <a:xfrm>
            <a:off x="6629971" y="1783849"/>
            <a:ext cx="1758453" cy="276999"/>
          </a:xfrm>
          <a:prstGeom prst="rect">
            <a:avLst/>
          </a:prstGeom>
          <a:noFill/>
          <a:ln w="9525">
            <a:noFill/>
            <a:miter lim="800000"/>
            <a:headEnd/>
            <a:tailEnd/>
          </a:ln>
          <a:effectLst/>
        </p:spPr>
        <p:txBody>
          <a:bodyPr wrap="square">
            <a:spAutoFit/>
          </a:bodyPr>
          <a:lstStyle/>
          <a:p>
            <a:pPr>
              <a:spcBef>
                <a:spcPct val="50000"/>
              </a:spcBef>
            </a:pPr>
            <a:r>
              <a:rPr lang="en-US" sz="1200" b="1" dirty="0" smtClean="0"/>
              <a:t>Surface of the skin</a:t>
            </a:r>
            <a:endParaRPr lang="en-US" sz="1200" b="1" dirty="0"/>
          </a:p>
        </p:txBody>
      </p:sp>
      <p:sp>
        <p:nvSpPr>
          <p:cNvPr id="37" name="Text Box 39"/>
          <p:cNvSpPr txBox="1">
            <a:spLocks noChangeArrowheads="1"/>
          </p:cNvSpPr>
          <p:nvPr/>
        </p:nvSpPr>
        <p:spPr bwMode="auto">
          <a:xfrm>
            <a:off x="2067197" y="4530725"/>
            <a:ext cx="1136651" cy="246221"/>
          </a:xfrm>
          <a:prstGeom prst="rect">
            <a:avLst/>
          </a:prstGeom>
          <a:noFill/>
          <a:ln w="9525">
            <a:noFill/>
            <a:miter lim="800000"/>
            <a:headEnd/>
            <a:tailEnd/>
          </a:ln>
          <a:effectLst/>
        </p:spPr>
        <p:txBody>
          <a:bodyPr>
            <a:spAutoFit/>
          </a:bodyPr>
          <a:lstStyle/>
          <a:p>
            <a:pPr>
              <a:spcBef>
                <a:spcPct val="50000"/>
              </a:spcBef>
            </a:pPr>
            <a:r>
              <a:rPr lang="en-US" sz="1000" b="1" dirty="0" err="1" smtClean="0"/>
              <a:t>Keratinocyte</a:t>
            </a:r>
            <a:endParaRPr lang="fr-FR" sz="1000" b="1" dirty="0">
              <a:solidFill>
                <a:srgbClr val="000000"/>
              </a:solidFill>
            </a:endParaRPr>
          </a:p>
        </p:txBody>
      </p:sp>
      <p:sp>
        <p:nvSpPr>
          <p:cNvPr id="38" name="Line 40"/>
          <p:cNvSpPr>
            <a:spLocks noChangeShapeType="1"/>
          </p:cNvSpPr>
          <p:nvPr/>
        </p:nvSpPr>
        <p:spPr bwMode="auto">
          <a:xfrm>
            <a:off x="1043608" y="4005064"/>
            <a:ext cx="579439" cy="0"/>
          </a:xfrm>
          <a:prstGeom prst="line">
            <a:avLst/>
          </a:prstGeom>
          <a:noFill/>
          <a:ln w="9525">
            <a:solidFill>
              <a:schemeClr val="tx1"/>
            </a:solidFill>
            <a:round/>
            <a:headEnd/>
            <a:tailEnd type="triangle" w="med" len="med"/>
          </a:ln>
          <a:effectLst/>
        </p:spPr>
        <p:txBody>
          <a:bodyPr/>
          <a:lstStyle/>
          <a:p>
            <a:endParaRPr lang="fr-FR">
              <a:solidFill>
                <a:srgbClr val="000000"/>
              </a:solidFill>
            </a:endParaRPr>
          </a:p>
        </p:txBody>
      </p:sp>
      <p:sp>
        <p:nvSpPr>
          <p:cNvPr id="39" name="Text Box 41"/>
          <p:cNvSpPr txBox="1">
            <a:spLocks noChangeArrowheads="1"/>
          </p:cNvSpPr>
          <p:nvPr/>
        </p:nvSpPr>
        <p:spPr bwMode="auto">
          <a:xfrm>
            <a:off x="467544" y="3902859"/>
            <a:ext cx="1155700" cy="246221"/>
          </a:xfrm>
          <a:prstGeom prst="rect">
            <a:avLst/>
          </a:prstGeom>
          <a:noFill/>
          <a:ln w="9525">
            <a:noFill/>
            <a:miter lim="800000"/>
            <a:headEnd/>
            <a:tailEnd/>
          </a:ln>
          <a:effectLst/>
        </p:spPr>
        <p:txBody>
          <a:bodyPr>
            <a:spAutoFit/>
          </a:bodyPr>
          <a:lstStyle/>
          <a:p>
            <a:pPr>
              <a:spcBef>
                <a:spcPct val="50000"/>
              </a:spcBef>
            </a:pPr>
            <a:r>
              <a:rPr lang="en-US" sz="1000" b="1" dirty="0" smtClean="0"/>
              <a:t>Nucleus</a:t>
            </a:r>
          </a:p>
        </p:txBody>
      </p:sp>
      <p:sp>
        <p:nvSpPr>
          <p:cNvPr id="40" name="AutoShape 42"/>
          <p:cNvSpPr>
            <a:spLocks noChangeArrowheads="1"/>
          </p:cNvSpPr>
          <p:nvPr/>
        </p:nvSpPr>
        <p:spPr bwMode="auto">
          <a:xfrm>
            <a:off x="2165350" y="4792663"/>
            <a:ext cx="919163" cy="239712"/>
          </a:xfrm>
          <a:prstGeom prst="curvedUpArrow">
            <a:avLst>
              <a:gd name="adj1" fmla="val 76689"/>
              <a:gd name="adj2" fmla="val 153378"/>
              <a:gd name="adj3" fmla="val 33333"/>
            </a:avLst>
          </a:prstGeom>
          <a:solidFill>
            <a:srgbClr val="E27A82"/>
          </a:solidFill>
          <a:ln w="9525">
            <a:noFill/>
            <a:miter lim="800000"/>
            <a:headEnd/>
            <a:tailEnd/>
          </a:ln>
          <a:effectLst/>
        </p:spPr>
        <p:txBody>
          <a:bodyPr wrap="none" anchor="ctr"/>
          <a:lstStyle/>
          <a:p>
            <a:pPr algn="ctr"/>
            <a:endParaRPr lang="en-US">
              <a:solidFill>
                <a:srgbClr val="99CCFF"/>
              </a:solidFill>
            </a:endParaRPr>
          </a:p>
        </p:txBody>
      </p:sp>
      <p:sp>
        <p:nvSpPr>
          <p:cNvPr id="41" name="Text Box 43"/>
          <p:cNvSpPr txBox="1">
            <a:spLocks noChangeArrowheads="1"/>
          </p:cNvSpPr>
          <p:nvPr/>
        </p:nvSpPr>
        <p:spPr bwMode="auto">
          <a:xfrm>
            <a:off x="1211263" y="5126995"/>
            <a:ext cx="2773363" cy="477054"/>
          </a:xfrm>
          <a:prstGeom prst="rect">
            <a:avLst/>
          </a:prstGeom>
          <a:noFill/>
          <a:ln w="9525">
            <a:noFill/>
            <a:miter lim="800000"/>
            <a:headEnd/>
            <a:tailEnd/>
          </a:ln>
          <a:effectLst/>
        </p:spPr>
        <p:txBody>
          <a:bodyPr>
            <a:spAutoFit/>
          </a:bodyPr>
          <a:lstStyle/>
          <a:p>
            <a:pPr algn="ctr">
              <a:spcBef>
                <a:spcPct val="50000"/>
              </a:spcBef>
            </a:pPr>
            <a:r>
              <a:rPr lang="en-US" sz="1000" dirty="0" smtClean="0"/>
              <a:t>Divides into</a:t>
            </a:r>
          </a:p>
          <a:p>
            <a:pPr algn="ctr">
              <a:spcBef>
                <a:spcPct val="50000"/>
              </a:spcBef>
            </a:pPr>
            <a:r>
              <a:rPr lang="en-US" sz="1000" dirty="0" smtClean="0"/>
              <a:t> two daughter cells</a:t>
            </a:r>
            <a:endParaRPr lang="en-US" sz="1000" dirty="0"/>
          </a:p>
        </p:txBody>
      </p:sp>
      <p:sp>
        <p:nvSpPr>
          <p:cNvPr id="42" name="Line 44"/>
          <p:cNvSpPr>
            <a:spLocks noChangeShapeType="1"/>
          </p:cNvSpPr>
          <p:nvPr/>
        </p:nvSpPr>
        <p:spPr bwMode="auto">
          <a:xfrm>
            <a:off x="3497264" y="3713163"/>
            <a:ext cx="1609725" cy="0"/>
          </a:xfrm>
          <a:prstGeom prst="line">
            <a:avLst/>
          </a:prstGeom>
          <a:noFill/>
          <a:ln w="38100">
            <a:solidFill>
              <a:schemeClr val="folHlink"/>
            </a:solidFill>
            <a:round/>
            <a:headEnd type="triangle" w="med" len="med"/>
            <a:tailEnd type="triangle" w="med" len="med"/>
          </a:ln>
          <a:effectLst/>
        </p:spPr>
        <p:txBody>
          <a:bodyPr/>
          <a:lstStyle/>
          <a:p>
            <a:endParaRPr lang="fr-FR">
              <a:solidFill>
                <a:srgbClr val="000000"/>
              </a:solidFill>
            </a:endParaRPr>
          </a:p>
        </p:txBody>
      </p:sp>
      <p:sp>
        <p:nvSpPr>
          <p:cNvPr id="43" name="Text Box 45"/>
          <p:cNvSpPr txBox="1">
            <a:spLocks noChangeArrowheads="1"/>
          </p:cNvSpPr>
          <p:nvPr/>
        </p:nvSpPr>
        <p:spPr bwMode="auto">
          <a:xfrm>
            <a:off x="3679825" y="3051176"/>
            <a:ext cx="1249363" cy="861774"/>
          </a:xfrm>
          <a:prstGeom prst="rect">
            <a:avLst/>
          </a:prstGeom>
          <a:solidFill>
            <a:schemeClr val="bg1"/>
          </a:solidFill>
          <a:ln w="9525">
            <a:noFill/>
            <a:miter lim="800000"/>
            <a:headEnd/>
            <a:tailEnd/>
          </a:ln>
          <a:effectLst/>
        </p:spPr>
        <p:txBody>
          <a:bodyPr>
            <a:spAutoFit/>
          </a:bodyPr>
          <a:lstStyle/>
          <a:p>
            <a:pPr algn="ctr">
              <a:spcBef>
                <a:spcPct val="50000"/>
              </a:spcBef>
            </a:pPr>
            <a:r>
              <a:rPr lang="en-US" sz="1000" dirty="0" smtClean="0">
                <a:solidFill>
                  <a:schemeClr val="folHlink"/>
                </a:solidFill>
              </a:rPr>
              <a:t>Daughter cell that will migrate toward the surface of the skin</a:t>
            </a:r>
            <a:endParaRPr lang="en-US" sz="1000" dirty="0">
              <a:solidFill>
                <a:schemeClr val="folHlink"/>
              </a:solidFill>
            </a:endParaRPr>
          </a:p>
        </p:txBody>
      </p:sp>
      <p:sp>
        <p:nvSpPr>
          <p:cNvPr id="44" name="Line 46"/>
          <p:cNvSpPr>
            <a:spLocks noChangeShapeType="1"/>
          </p:cNvSpPr>
          <p:nvPr/>
        </p:nvSpPr>
        <p:spPr bwMode="auto">
          <a:xfrm>
            <a:off x="3503614" y="4305300"/>
            <a:ext cx="1608137" cy="0"/>
          </a:xfrm>
          <a:prstGeom prst="line">
            <a:avLst/>
          </a:prstGeom>
          <a:noFill/>
          <a:ln w="38100">
            <a:solidFill>
              <a:schemeClr val="tx1"/>
            </a:solidFill>
            <a:round/>
            <a:headEnd type="triangle" w="med" len="med"/>
            <a:tailEnd type="triangle" w="med" len="med"/>
          </a:ln>
          <a:effectLst/>
        </p:spPr>
        <p:txBody>
          <a:bodyPr/>
          <a:lstStyle/>
          <a:p>
            <a:endParaRPr lang="fr-FR">
              <a:solidFill>
                <a:srgbClr val="000000"/>
              </a:solidFill>
            </a:endParaRPr>
          </a:p>
        </p:txBody>
      </p:sp>
      <p:sp>
        <p:nvSpPr>
          <p:cNvPr id="45" name="Text Box 47"/>
          <p:cNvSpPr txBox="1">
            <a:spLocks noChangeArrowheads="1"/>
          </p:cNvSpPr>
          <p:nvPr/>
        </p:nvSpPr>
        <p:spPr bwMode="auto">
          <a:xfrm>
            <a:off x="3681414" y="4090988"/>
            <a:ext cx="1250951" cy="553998"/>
          </a:xfrm>
          <a:prstGeom prst="rect">
            <a:avLst/>
          </a:prstGeom>
          <a:solidFill>
            <a:schemeClr val="bg1"/>
          </a:solidFill>
          <a:ln w="9525">
            <a:noFill/>
            <a:miter lim="800000"/>
            <a:headEnd/>
            <a:tailEnd/>
          </a:ln>
          <a:effectLst/>
        </p:spPr>
        <p:txBody>
          <a:bodyPr>
            <a:spAutoFit/>
          </a:bodyPr>
          <a:lstStyle/>
          <a:p>
            <a:pPr algn="ctr">
              <a:spcBef>
                <a:spcPct val="50000"/>
              </a:spcBef>
            </a:pPr>
            <a:r>
              <a:rPr lang="en-US" sz="1000" dirty="0" smtClean="0"/>
              <a:t>Daughter cell that remains to multiply again</a:t>
            </a:r>
            <a:endParaRPr lang="en-US" sz="1000" dirty="0"/>
          </a:p>
        </p:txBody>
      </p:sp>
      <p:sp>
        <p:nvSpPr>
          <p:cNvPr id="46" name="Text Box 48"/>
          <p:cNvSpPr txBox="1">
            <a:spLocks noChangeArrowheads="1"/>
          </p:cNvSpPr>
          <p:nvPr/>
        </p:nvSpPr>
        <p:spPr bwMode="auto">
          <a:xfrm>
            <a:off x="3681414" y="2011364"/>
            <a:ext cx="1257300" cy="553998"/>
          </a:xfrm>
          <a:prstGeom prst="rect">
            <a:avLst/>
          </a:prstGeom>
          <a:noFill/>
          <a:ln w="9525">
            <a:noFill/>
            <a:miter lim="800000"/>
            <a:headEnd/>
            <a:tailEnd/>
          </a:ln>
          <a:effectLst/>
        </p:spPr>
        <p:txBody>
          <a:bodyPr>
            <a:spAutoFit/>
          </a:bodyPr>
          <a:lstStyle/>
          <a:p>
            <a:pPr algn="ctr">
              <a:spcBef>
                <a:spcPct val="50000"/>
              </a:spcBef>
            </a:pPr>
            <a:r>
              <a:rPr lang="en-US" sz="1000" dirty="0" err="1" smtClean="0">
                <a:solidFill>
                  <a:srgbClr val="3366FF"/>
                </a:solidFill>
              </a:rPr>
              <a:t>Keratinocyte</a:t>
            </a:r>
            <a:r>
              <a:rPr lang="en-US" sz="1000" dirty="0" smtClean="0">
                <a:solidFill>
                  <a:srgbClr val="3366FF"/>
                </a:solidFill>
              </a:rPr>
              <a:t> that loses its nucleus = </a:t>
            </a:r>
            <a:r>
              <a:rPr lang="en-US" sz="1000" dirty="0" err="1" smtClean="0">
                <a:solidFill>
                  <a:srgbClr val="3366FF"/>
                </a:solidFill>
              </a:rPr>
              <a:t>corneocytes</a:t>
            </a:r>
            <a:endParaRPr lang="en-US" sz="1000" dirty="0">
              <a:solidFill>
                <a:srgbClr val="3366FF"/>
              </a:solidFill>
            </a:endParaRPr>
          </a:p>
        </p:txBody>
      </p:sp>
      <p:sp>
        <p:nvSpPr>
          <p:cNvPr id="47" name="Text Box 49"/>
          <p:cNvSpPr txBox="1">
            <a:spLocks noChangeArrowheads="1"/>
          </p:cNvSpPr>
          <p:nvPr/>
        </p:nvSpPr>
        <p:spPr bwMode="auto">
          <a:xfrm>
            <a:off x="3681414" y="1625600"/>
            <a:ext cx="1250951" cy="246221"/>
          </a:xfrm>
          <a:prstGeom prst="rect">
            <a:avLst/>
          </a:prstGeom>
          <a:noFill/>
          <a:ln w="9525">
            <a:noFill/>
            <a:miter lim="800000"/>
            <a:headEnd/>
            <a:tailEnd/>
          </a:ln>
          <a:effectLst/>
        </p:spPr>
        <p:txBody>
          <a:bodyPr>
            <a:spAutoFit/>
          </a:bodyPr>
          <a:lstStyle/>
          <a:p>
            <a:pPr algn="ctr">
              <a:spcBef>
                <a:spcPct val="50000"/>
              </a:spcBef>
            </a:pPr>
            <a:r>
              <a:rPr lang="en-US" sz="1000" dirty="0" smtClean="0">
                <a:solidFill>
                  <a:srgbClr val="FF0000"/>
                </a:solidFill>
              </a:rPr>
              <a:t>Dead cell</a:t>
            </a:r>
            <a:endParaRPr lang="en-US" sz="1000" dirty="0">
              <a:solidFill>
                <a:srgbClr val="FF0000"/>
              </a:solidFill>
            </a:endParaRPr>
          </a:p>
        </p:txBody>
      </p:sp>
      <p:sp>
        <p:nvSpPr>
          <p:cNvPr id="48" name="Text Box 50"/>
          <p:cNvSpPr txBox="1">
            <a:spLocks noChangeArrowheads="1"/>
          </p:cNvSpPr>
          <p:nvPr/>
        </p:nvSpPr>
        <p:spPr bwMode="auto">
          <a:xfrm>
            <a:off x="6391276" y="2819401"/>
            <a:ext cx="1637108" cy="461665"/>
          </a:xfrm>
          <a:prstGeom prst="rect">
            <a:avLst/>
          </a:prstGeom>
          <a:noFill/>
          <a:ln w="9525">
            <a:noFill/>
            <a:miter lim="800000"/>
            <a:headEnd/>
            <a:tailEnd/>
          </a:ln>
          <a:effectLst/>
        </p:spPr>
        <p:txBody>
          <a:bodyPr wrap="square">
            <a:spAutoFit/>
          </a:bodyPr>
          <a:lstStyle/>
          <a:p>
            <a:pPr>
              <a:spcBef>
                <a:spcPct val="50000"/>
              </a:spcBef>
            </a:pPr>
            <a:r>
              <a:rPr lang="en-US" sz="1200" b="1" dirty="0" smtClean="0"/>
              <a:t>Approximately 28 days</a:t>
            </a:r>
            <a:endParaRPr lang="en-US" sz="1200" b="1" dirty="0"/>
          </a:p>
        </p:txBody>
      </p:sp>
      <p:sp>
        <p:nvSpPr>
          <p:cNvPr id="49" name="AutoShape 51"/>
          <p:cNvSpPr>
            <a:spLocks noChangeArrowheads="1"/>
          </p:cNvSpPr>
          <p:nvPr/>
        </p:nvSpPr>
        <p:spPr bwMode="auto">
          <a:xfrm rot="16200000">
            <a:off x="4950620" y="2377282"/>
            <a:ext cx="2320925" cy="392113"/>
          </a:xfrm>
          <a:prstGeom prst="curvedUpArrow">
            <a:avLst>
              <a:gd name="adj1" fmla="val 35761"/>
              <a:gd name="adj2" fmla="val 231636"/>
              <a:gd name="adj3" fmla="val 34662"/>
            </a:avLst>
          </a:prstGeom>
          <a:solidFill>
            <a:srgbClr val="E27A82"/>
          </a:solidFill>
          <a:ln w="9525">
            <a:noFill/>
            <a:miter lim="800000"/>
            <a:headEnd/>
            <a:tailEnd/>
          </a:ln>
          <a:effectLst/>
        </p:spPr>
        <p:txBody>
          <a:bodyPr wrap="none" anchor="ctr"/>
          <a:lstStyle/>
          <a:p>
            <a:endParaRPr lang="fr-FR">
              <a:solidFill>
                <a:srgbClr val="000000"/>
              </a:solidFill>
            </a:endParaRPr>
          </a:p>
        </p:txBody>
      </p:sp>
      <p:sp>
        <p:nvSpPr>
          <p:cNvPr id="50" name="Rectangle 52"/>
          <p:cNvSpPr>
            <a:spLocks noChangeArrowheads="1"/>
          </p:cNvSpPr>
          <p:nvPr/>
        </p:nvSpPr>
        <p:spPr bwMode="auto">
          <a:xfrm>
            <a:off x="7667626" y="5084764"/>
            <a:ext cx="514351" cy="236537"/>
          </a:xfrm>
          <a:prstGeom prst="rect">
            <a:avLst/>
          </a:prstGeom>
          <a:solidFill>
            <a:schemeClr val="bg1"/>
          </a:solidFill>
          <a:ln w="9525">
            <a:solidFill>
              <a:schemeClr val="tx1"/>
            </a:solidFill>
            <a:miter lim="800000"/>
            <a:headEnd/>
            <a:tailEnd/>
          </a:ln>
          <a:effectLst/>
        </p:spPr>
        <p:txBody>
          <a:bodyPr wrap="none" anchor="ctr"/>
          <a:lstStyle/>
          <a:p>
            <a:pPr algn="ctr"/>
            <a:r>
              <a:rPr lang="fr-FR" sz="1300">
                <a:solidFill>
                  <a:srgbClr val="000000"/>
                </a:solidFill>
              </a:rPr>
              <a:t>Etc.</a:t>
            </a:r>
          </a:p>
        </p:txBody>
      </p:sp>
      <p:sp>
        <p:nvSpPr>
          <p:cNvPr id="52" name="Text Box 3"/>
          <p:cNvSpPr txBox="1">
            <a:spLocks noChangeArrowheads="1"/>
          </p:cNvSpPr>
          <p:nvPr/>
        </p:nvSpPr>
        <p:spPr bwMode="auto">
          <a:xfrm>
            <a:off x="3419873" y="260648"/>
            <a:ext cx="5635228" cy="769441"/>
          </a:xfrm>
          <a:prstGeom prst="rect">
            <a:avLst/>
          </a:prstGeom>
          <a:noFill/>
          <a:ln w="9525">
            <a:noFill/>
            <a:miter lim="800000"/>
            <a:headEnd/>
            <a:tailEnd/>
          </a:ln>
        </p:spPr>
        <p:txBody>
          <a:bodyPr wrap="square">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chemeClr val="bg1"/>
                </a:solidFill>
                <a:ea typeface="ＭＳ Ｐゴシック" pitchFamily="34" charset="-128"/>
              </a:rPr>
              <a:t>THE CELLULAR REGENERATION PROCESS</a:t>
            </a:r>
          </a:p>
        </p:txBody>
      </p:sp>
      <p:sp>
        <p:nvSpPr>
          <p:cNvPr id="51" name="Text Box 43"/>
          <p:cNvSpPr txBox="1">
            <a:spLocks noChangeArrowheads="1"/>
          </p:cNvSpPr>
          <p:nvPr/>
        </p:nvSpPr>
        <p:spPr bwMode="auto">
          <a:xfrm>
            <a:off x="2627785" y="3028890"/>
            <a:ext cx="864096" cy="400110"/>
          </a:xfrm>
          <a:prstGeom prst="rect">
            <a:avLst/>
          </a:prstGeom>
          <a:noFill/>
          <a:ln w="9525">
            <a:noFill/>
            <a:miter lim="800000"/>
            <a:headEnd/>
            <a:tailEnd/>
          </a:ln>
          <a:effectLst/>
        </p:spPr>
        <p:txBody>
          <a:bodyPr wrap="square">
            <a:spAutoFit/>
          </a:bodyPr>
          <a:lstStyle/>
          <a:p>
            <a:pPr algn="ctr">
              <a:spcBef>
                <a:spcPct val="50000"/>
              </a:spcBef>
            </a:pPr>
            <a:r>
              <a:rPr lang="en-US" sz="1000" b="1" dirty="0" smtClean="0"/>
              <a:t>Daughter cells</a:t>
            </a:r>
            <a:endParaRPr lang="en-US" sz="1000" b="1" dirty="0"/>
          </a:p>
        </p:txBody>
      </p:sp>
      <p:sp>
        <p:nvSpPr>
          <p:cNvPr id="53" name="Flèche droite 52"/>
          <p:cNvSpPr/>
          <p:nvPr/>
        </p:nvSpPr>
        <p:spPr>
          <a:xfrm>
            <a:off x="2411760" y="3789040"/>
            <a:ext cx="216024" cy="720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4" name="Flèche droite 53"/>
          <p:cNvSpPr/>
          <p:nvPr/>
        </p:nvSpPr>
        <p:spPr>
          <a:xfrm>
            <a:off x="2411760" y="4221088"/>
            <a:ext cx="216024" cy="720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422614856"/>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5143867"/>
            <a:ext cx="1404737" cy="171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67544" y="1916832"/>
            <a:ext cx="8496944" cy="2893100"/>
          </a:xfrm>
          <a:prstGeom prst="rect">
            <a:avLst/>
          </a:prstGeom>
          <a:noFill/>
        </p:spPr>
        <p:txBody>
          <a:bodyPr wrap="square" rtlCol="0">
            <a:spAutoFit/>
          </a:bodyPr>
          <a:lstStyle/>
          <a:p>
            <a:pPr algn="ct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r>
              <a:rPr lang="en-US" dirty="0">
                <a:solidFill>
                  <a:srgbClr val="FFFFFF"/>
                </a:solidFill>
                <a:latin typeface="Century Gothic"/>
              </a:rPr>
              <a:t>Made of measure method inspired by aesthetic </a:t>
            </a:r>
            <a:r>
              <a:rPr lang="en-US" dirty="0" smtClean="0">
                <a:solidFill>
                  <a:srgbClr val="FFFFFF"/>
                </a:solidFill>
                <a:latin typeface="Century Gothic"/>
              </a:rPr>
              <a:t>medicine </a:t>
            </a:r>
            <a:r>
              <a:rPr lang="en-US" dirty="0">
                <a:solidFill>
                  <a:srgbClr val="FFFFFF"/>
                </a:solidFill>
                <a:latin typeface="Century Gothic"/>
              </a:rPr>
              <a:t>for immediate results</a:t>
            </a:r>
          </a:p>
          <a:p>
            <a:pPr lvl="1" fontAlgn="auto">
              <a:spcBef>
                <a:spcPts val="0"/>
              </a:spcBef>
              <a:spcAft>
                <a:spcPts val="0"/>
              </a:spcAft>
            </a:pPr>
            <a:r>
              <a:rPr lang="en-US" dirty="0">
                <a:solidFill>
                  <a:srgbClr val="FFFFFF"/>
                </a:solidFill>
                <a:latin typeface="Century Gothic"/>
              </a:rPr>
              <a:t>Personal </a:t>
            </a:r>
            <a:r>
              <a:rPr lang="en-US" dirty="0" smtClean="0">
                <a:solidFill>
                  <a:srgbClr val="FFFFFF"/>
                </a:solidFill>
                <a:latin typeface="Century Gothic"/>
              </a:rPr>
              <a:t>diagnosis</a:t>
            </a:r>
            <a:endParaRPr lang="en-US" dirty="0">
              <a:solidFill>
                <a:srgbClr val="FFFFFF"/>
              </a:solidFill>
              <a:latin typeface="Century Gothic"/>
            </a:endParaRPr>
          </a:p>
          <a:p>
            <a:pPr lvl="1" fontAlgn="auto">
              <a:spcBef>
                <a:spcPts val="0"/>
              </a:spcBef>
              <a:spcAft>
                <a:spcPts val="0"/>
              </a:spcAft>
            </a:pPr>
            <a:r>
              <a:rPr lang="en-US" dirty="0">
                <a:solidFill>
                  <a:srgbClr val="FFFFFF"/>
                </a:solidFill>
                <a:latin typeface="Century Gothic"/>
              </a:rPr>
              <a:t>Personal protocol with specific products</a:t>
            </a:r>
          </a:p>
          <a:p>
            <a:pPr marL="1077913" lvl="3" indent="-354013" fontAlgn="auto">
              <a:spcBef>
                <a:spcPts val="0"/>
              </a:spcBef>
              <a:spcAft>
                <a:spcPts val="0"/>
              </a:spcAft>
              <a:buFont typeface="Wingdings" pitchFamily="2" charset="2"/>
              <a:buChar char="§"/>
            </a:pPr>
            <a:r>
              <a:rPr lang="en-US" dirty="0" smtClean="0">
                <a:solidFill>
                  <a:srgbClr val="FFFFFF"/>
                </a:solidFill>
                <a:latin typeface="Century Gothic"/>
              </a:rPr>
              <a:t>Correct: procedure</a:t>
            </a:r>
            <a:endParaRPr lang="en-US" dirty="0">
              <a:solidFill>
                <a:srgbClr val="FFFFFF"/>
              </a:solidFill>
              <a:latin typeface="Century Gothic"/>
            </a:endParaRPr>
          </a:p>
          <a:p>
            <a:pPr marL="1077913" lvl="3" indent="-354013" fontAlgn="auto">
              <a:spcBef>
                <a:spcPts val="0"/>
              </a:spcBef>
              <a:spcAft>
                <a:spcPts val="0"/>
              </a:spcAft>
              <a:buFont typeface="Wingdings" pitchFamily="2" charset="2"/>
              <a:buChar char="§"/>
            </a:pPr>
            <a:r>
              <a:rPr lang="en-US" dirty="0" smtClean="0">
                <a:solidFill>
                  <a:srgbClr val="FFFFFF"/>
                </a:solidFill>
                <a:latin typeface="Century Gothic"/>
              </a:rPr>
              <a:t>Repair: post-procedure</a:t>
            </a:r>
            <a:endParaRPr lang="en-US" dirty="0">
              <a:solidFill>
                <a:srgbClr val="FFFFFF"/>
              </a:solidFill>
              <a:latin typeface="Century Gothic"/>
            </a:endParaRPr>
          </a:p>
          <a:p>
            <a:pPr marL="1171575" lvl="3" fontAlgn="auto">
              <a:spcBef>
                <a:spcPts val="0"/>
              </a:spcBef>
              <a:spcAft>
                <a:spcPts val="0"/>
              </a:spcAft>
            </a:pPr>
            <a:endParaRPr lang="en-US" dirty="0">
              <a:solidFill>
                <a:srgbClr val="FFFFFF"/>
              </a:solidFill>
              <a:latin typeface="Century Gothic"/>
            </a:endParaRPr>
          </a:p>
          <a:p>
            <a:pPr marL="0" lvl="3" fontAlgn="auto">
              <a:spcBef>
                <a:spcPts val="0"/>
              </a:spcBef>
              <a:spcAft>
                <a:spcPts val="0"/>
              </a:spcAft>
            </a:pPr>
            <a:r>
              <a:rPr lang="en-US" sz="2000" dirty="0" smtClean="0">
                <a:solidFill>
                  <a:srgbClr val="B5A692"/>
                </a:solidFill>
                <a:latin typeface="Century Gothic"/>
              </a:rPr>
              <a:t>“IDEAL </a:t>
            </a:r>
            <a:r>
              <a:rPr lang="en-US" sz="2000" dirty="0">
                <a:solidFill>
                  <a:srgbClr val="B5A692"/>
                </a:solidFill>
                <a:latin typeface="Century Gothic"/>
              </a:rPr>
              <a:t>PLASTICITY OF THE SKIN SURFACE AND </a:t>
            </a:r>
            <a:r>
              <a:rPr lang="en-US" sz="2000" dirty="0" smtClean="0">
                <a:solidFill>
                  <a:srgbClr val="B5A692"/>
                </a:solidFill>
                <a:latin typeface="Century Gothic"/>
              </a:rPr>
              <a:t>DEEP TREATMENT</a:t>
            </a:r>
            <a:r>
              <a:rPr lang="en-US" sz="2000" dirty="0">
                <a:solidFill>
                  <a:srgbClr val="B5A692"/>
                </a:solidFill>
                <a:latin typeface="Century Gothic"/>
              </a:rPr>
              <a:t>, FIRMLESS, </a:t>
            </a:r>
            <a:r>
              <a:rPr lang="en-US" sz="2000" dirty="0" smtClean="0">
                <a:solidFill>
                  <a:srgbClr val="B5A692"/>
                </a:solidFill>
                <a:latin typeface="Century Gothic"/>
              </a:rPr>
              <a:t>IN-DEPTH RESTORATION</a:t>
            </a:r>
            <a:r>
              <a:rPr lang="en-US" sz="2000" dirty="0">
                <a:solidFill>
                  <a:srgbClr val="B5A692"/>
                </a:solidFill>
                <a:latin typeface="Century Gothic"/>
              </a:rPr>
              <a:t>, LIFT </a:t>
            </a:r>
            <a:r>
              <a:rPr lang="en-US" sz="2000" dirty="0" smtClean="0">
                <a:solidFill>
                  <a:srgbClr val="B5A692"/>
                </a:solidFill>
                <a:latin typeface="Century Gothic"/>
              </a:rPr>
              <a:t>EFFECT”</a:t>
            </a:r>
            <a:endParaRPr lang="en-US" sz="2000" dirty="0">
              <a:solidFill>
                <a:srgbClr val="B5A692"/>
              </a:solidFill>
              <a:latin typeface="Century Gothic"/>
            </a:endParaRPr>
          </a:p>
        </p:txBody>
      </p:sp>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512" r="59859"/>
          <a:stretch/>
        </p:blipFill>
        <p:spPr bwMode="auto">
          <a:xfrm>
            <a:off x="3131840" y="5142704"/>
            <a:ext cx="1373201" cy="170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68560" y="1412776"/>
            <a:ext cx="9144000" cy="769441"/>
          </a:xfrm>
          <a:prstGeom prst="rect">
            <a:avLst/>
          </a:prstGeom>
        </p:spPr>
        <p:txBody>
          <a:bodyPr wrap="square">
            <a:spAutoFit/>
          </a:bodyPr>
          <a:lstStyle/>
          <a:p>
            <a:pPr fontAlgn="auto">
              <a:spcBef>
                <a:spcPts val="0"/>
              </a:spcBef>
              <a:spcAft>
                <a:spcPts val="0"/>
              </a:spcAft>
            </a:pPr>
            <a:endParaRPr lang="fr-FR" sz="2400" b="1" dirty="0">
              <a:solidFill>
                <a:srgbClr val="FFFFFF"/>
              </a:solidFill>
              <a:latin typeface="Century Gothic"/>
            </a:endParaRPr>
          </a:p>
          <a:p>
            <a:pPr fontAlgn="auto">
              <a:spcBef>
                <a:spcPts val="0"/>
              </a:spcBef>
              <a:spcAft>
                <a:spcPts val="0"/>
              </a:spcAft>
            </a:pPr>
            <a:r>
              <a:rPr lang="fr-FR" sz="2000" b="1" dirty="0">
                <a:solidFill>
                  <a:srgbClr val="B5A692"/>
                </a:solidFill>
                <a:latin typeface="Century Gothic"/>
              </a:rPr>
              <a:t>RE-PLASTY </a:t>
            </a:r>
            <a:r>
              <a:rPr lang="fr-FR" sz="2000" b="1" dirty="0" smtClean="0">
                <a:solidFill>
                  <a:srgbClr val="B5A692"/>
                </a:solidFill>
                <a:latin typeface="Century Gothic"/>
              </a:rPr>
              <a:t>PERSONAL </a:t>
            </a:r>
            <a:r>
              <a:rPr lang="fr-FR" sz="2000" b="1" dirty="0">
                <a:solidFill>
                  <a:srgbClr val="B5A692"/>
                </a:solidFill>
                <a:latin typeface="Century Gothic"/>
              </a:rPr>
              <a:t>TREATMENT</a:t>
            </a:r>
          </a:p>
        </p:txBody>
      </p:sp>
      <p:sp>
        <p:nvSpPr>
          <p:cNvPr id="4" name="ZoneTexte 3"/>
          <p:cNvSpPr txBox="1"/>
          <p:nvPr/>
        </p:nvSpPr>
        <p:spPr>
          <a:xfrm>
            <a:off x="468560" y="5141365"/>
            <a:ext cx="2088232" cy="369332"/>
          </a:xfrm>
          <a:prstGeom prst="rect">
            <a:avLst/>
          </a:prstGeom>
          <a:noFill/>
        </p:spPr>
        <p:txBody>
          <a:bodyPr wrap="square" rtlCol="0">
            <a:spAutoFit/>
          </a:bodyPr>
          <a:lstStyle/>
          <a:p>
            <a:pPr fontAlgn="auto">
              <a:spcBef>
                <a:spcPts val="0"/>
              </a:spcBef>
              <a:spcAft>
                <a:spcPts val="0"/>
              </a:spcAft>
            </a:pPr>
            <a:r>
              <a:rPr lang="fr-FR" dirty="0">
                <a:solidFill>
                  <a:srgbClr val="FFFFFF"/>
                </a:solidFill>
                <a:latin typeface="Century Gothic"/>
              </a:rPr>
              <a:t>Duration  </a:t>
            </a:r>
            <a:r>
              <a:rPr lang="fr-FR" dirty="0" smtClean="0">
                <a:solidFill>
                  <a:srgbClr val="FFFFFF"/>
                </a:solidFill>
                <a:latin typeface="Century Gothic"/>
              </a:rPr>
              <a:t>1hr 30</a:t>
            </a:r>
            <a:endParaRPr lang="fr-FR" dirty="0">
              <a:solidFill>
                <a:srgbClr val="FFFFFF"/>
              </a:solidFill>
              <a:latin typeface="Century Gothic"/>
            </a:endParaRPr>
          </a:p>
        </p:txBody>
      </p:sp>
      <p:sp>
        <p:nvSpPr>
          <p:cNvPr id="9" name="Rectangle 39"/>
          <p:cNvSpPr>
            <a:spLocks noChangeArrowheads="1"/>
          </p:cNvSpPr>
          <p:nvPr/>
        </p:nvSpPr>
        <p:spPr bwMode="auto">
          <a:xfrm>
            <a:off x="3347864" y="313492"/>
            <a:ext cx="579727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spcBef>
                <a:spcPct val="0"/>
              </a:spcBef>
              <a:spcAft>
                <a:spcPct val="0"/>
              </a:spcAft>
            </a:pPr>
            <a:r>
              <a:rPr lang="fr-FR" sz="2800" dirty="0" err="1">
                <a:solidFill>
                  <a:srgbClr val="B5A692"/>
                </a:solidFill>
                <a:latin typeface="Century Gothic" pitchFamily="34" charset="0"/>
                <a:cs typeface="ＭＳ Ｐゴシック"/>
              </a:rPr>
              <a:t>Re</a:t>
            </a:r>
            <a:r>
              <a:rPr lang="fr-FR" sz="2800" dirty="0">
                <a:solidFill>
                  <a:srgbClr val="B5A692"/>
                </a:solidFill>
                <a:latin typeface="Century Gothic" pitchFamily="34" charset="0"/>
                <a:cs typeface="ＭＳ Ｐゴシック"/>
              </a:rPr>
              <a:t>-PLASTY PROTOCOLS</a:t>
            </a:r>
          </a:p>
          <a:p>
            <a:pPr algn="r" fontAlgn="base">
              <a:spcBef>
                <a:spcPct val="0"/>
              </a:spcBef>
              <a:spcAft>
                <a:spcPct val="0"/>
              </a:spcAft>
            </a:pPr>
            <a:r>
              <a:rPr lang="fr-FR" dirty="0" err="1" smtClean="0">
                <a:solidFill>
                  <a:schemeClr val="bg1"/>
                </a:solidFill>
                <a:latin typeface="Century Gothic" pitchFamily="34" charset="0"/>
                <a:cs typeface="ＭＳ Ｐゴシック"/>
              </a:rPr>
              <a:t>Re</a:t>
            </a:r>
            <a:r>
              <a:rPr lang="fr-FR" dirty="0" smtClean="0">
                <a:solidFill>
                  <a:schemeClr val="bg1"/>
                </a:solidFill>
                <a:latin typeface="Century Gothic" pitchFamily="34" charset="0"/>
                <a:cs typeface="ＭＳ Ｐゴシック"/>
              </a:rPr>
              <a:t>-PLASTY PERSONAL TREATMENT</a:t>
            </a:r>
            <a:endParaRPr lang="fr-FR" dirty="0">
              <a:solidFill>
                <a:schemeClr val="bg1"/>
              </a:solidFill>
              <a:latin typeface="Century Gothic" pitchFamily="34" charset="0"/>
              <a:cs typeface="ＭＳ Ｐゴシック"/>
            </a:endParaRPr>
          </a:p>
        </p:txBody>
      </p:sp>
    </p:spTree>
    <p:extLst>
      <p:ext uri="{BB962C8B-B14F-4D97-AF65-F5344CB8AC3E}">
        <p14:creationId xmlns:p14="http://schemas.microsoft.com/office/powerpoint/2010/main" val="2309703558"/>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p:cNvSpPr txBox="1"/>
          <p:nvPr/>
        </p:nvSpPr>
        <p:spPr>
          <a:xfrm>
            <a:off x="539552" y="1700808"/>
            <a:ext cx="8005406" cy="4431983"/>
          </a:xfrm>
          <a:prstGeom prst="rect">
            <a:avLst/>
          </a:prstGeom>
          <a:noFill/>
        </p:spPr>
        <p:txBody>
          <a:bodyPr wrap="square" rtlCol="0">
            <a:spAutoFit/>
          </a:bodyPr>
          <a:lstStyle/>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a:solidFill>
                <a:srgbClr val="FFFFFF"/>
              </a:solidFill>
              <a:latin typeface="Century Gothic"/>
            </a:endParaRPr>
          </a:p>
          <a:p>
            <a:pPr fontAlgn="auto">
              <a:spcBef>
                <a:spcPts val="0"/>
              </a:spcBef>
              <a:spcAft>
                <a:spcPts val="0"/>
              </a:spcAft>
            </a:pPr>
            <a:r>
              <a:rPr lang="en-US">
                <a:solidFill>
                  <a:srgbClr val="FFFFFF"/>
                </a:solidFill>
                <a:latin typeface="Century Gothic"/>
              </a:rPr>
              <a:t>ATS: The New Powerful Process (electrostimulation) to incredibly enhance the performance of the personal treatment.</a:t>
            </a:r>
          </a:p>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a:solidFill>
                <a:srgbClr val="FFFFFF"/>
              </a:solidFill>
              <a:latin typeface="Century Gothic"/>
            </a:endParaRPr>
          </a:p>
          <a:p>
            <a:pPr algn="ctr" fontAlgn="auto">
              <a:spcBef>
                <a:spcPts val="0"/>
              </a:spcBef>
              <a:spcAft>
                <a:spcPts val="0"/>
              </a:spcAft>
            </a:pPr>
            <a:endParaRPr lang="en-US" sz="1600">
              <a:solidFill>
                <a:srgbClr val="FFFFFF"/>
              </a:solidFill>
              <a:latin typeface="Century Gothic"/>
            </a:endParaRPr>
          </a:p>
          <a:p>
            <a:pPr algn="ctr" fontAlgn="auto">
              <a:spcBef>
                <a:spcPts val="0"/>
              </a:spcBef>
              <a:spcAft>
                <a:spcPts val="0"/>
              </a:spcAft>
            </a:pPr>
            <a:endParaRPr lang="en-US">
              <a:solidFill>
                <a:srgbClr val="FFFFFF">
                  <a:lumMod val="85000"/>
                </a:srgbClr>
              </a:solidFill>
              <a:latin typeface="Century Gothic"/>
            </a:endParaRPr>
          </a:p>
          <a:p>
            <a:pPr algn="ctr" fontAlgn="auto">
              <a:spcBef>
                <a:spcPts val="0"/>
              </a:spcBef>
              <a:spcAft>
                <a:spcPts val="0"/>
              </a:spcAft>
            </a:pPr>
            <a:endParaRPr lang="en-US">
              <a:solidFill>
                <a:srgbClr val="FFFFFF">
                  <a:lumMod val="85000"/>
                </a:srgbClr>
              </a:solidFill>
              <a:latin typeface="Century Gothic"/>
            </a:endParaRPr>
          </a:p>
          <a:p>
            <a:pPr algn="ctr" fontAlgn="auto">
              <a:spcBef>
                <a:spcPts val="0"/>
              </a:spcBef>
              <a:spcAft>
                <a:spcPts val="0"/>
              </a:spcAft>
            </a:pPr>
            <a:endParaRPr lang="en-US">
              <a:solidFill>
                <a:srgbClr val="FFFFFF">
                  <a:lumMod val="85000"/>
                </a:srgbClr>
              </a:solidFill>
              <a:latin typeface="Century Gothic"/>
            </a:endParaRPr>
          </a:p>
          <a:p>
            <a:pPr algn="ctr" fontAlgn="auto">
              <a:spcBef>
                <a:spcPts val="0"/>
              </a:spcBef>
              <a:spcAft>
                <a:spcPts val="0"/>
              </a:spcAft>
            </a:pPr>
            <a:endParaRPr lang="en-US">
              <a:solidFill>
                <a:srgbClr val="FFFFFF"/>
              </a:solidFill>
              <a:latin typeface="Century Gothic"/>
            </a:endParaRPr>
          </a:p>
          <a:p>
            <a:pPr fontAlgn="auto">
              <a:spcBef>
                <a:spcPts val="0"/>
              </a:spcBef>
              <a:spcAft>
                <a:spcPts val="0"/>
              </a:spcAft>
            </a:pPr>
            <a:endParaRPr lang="en-US" sz="1600">
              <a:solidFill>
                <a:srgbClr val="FFFFFF"/>
              </a:solidFill>
              <a:latin typeface="Century Gothic"/>
            </a:endParaRPr>
          </a:p>
          <a:p>
            <a:pPr fontAlgn="auto">
              <a:spcBef>
                <a:spcPts val="0"/>
              </a:spcBef>
              <a:spcAft>
                <a:spcPts val="0"/>
              </a:spcAft>
            </a:pPr>
            <a:endParaRPr lang="en-US" sz="1600">
              <a:solidFill>
                <a:srgbClr val="FFFFFF"/>
              </a:solidFill>
              <a:latin typeface="Century Gothic"/>
            </a:endParaRPr>
          </a:p>
        </p:txBody>
      </p:sp>
      <p:sp>
        <p:nvSpPr>
          <p:cNvPr id="13" name="Rectangle 12"/>
          <p:cNvSpPr/>
          <p:nvPr/>
        </p:nvSpPr>
        <p:spPr>
          <a:xfrm>
            <a:off x="539552" y="1412776"/>
            <a:ext cx="8856984" cy="769441"/>
          </a:xfrm>
          <a:prstGeom prst="rect">
            <a:avLst/>
          </a:prstGeom>
        </p:spPr>
        <p:txBody>
          <a:bodyPr wrap="square">
            <a:spAutoFit/>
          </a:bodyPr>
          <a:lstStyle/>
          <a:p>
            <a:pPr fontAlgn="auto">
              <a:spcBef>
                <a:spcPts val="0"/>
              </a:spcBef>
              <a:spcAft>
                <a:spcPts val="0"/>
              </a:spcAft>
            </a:pPr>
            <a:endParaRPr lang="fr-FR" sz="2400" b="1" dirty="0">
              <a:solidFill>
                <a:srgbClr val="FFFFFF"/>
              </a:solidFill>
              <a:latin typeface="Century Gothic"/>
            </a:endParaRPr>
          </a:p>
          <a:p>
            <a:pPr fontAlgn="auto">
              <a:spcBef>
                <a:spcPts val="0"/>
              </a:spcBef>
              <a:spcAft>
                <a:spcPts val="0"/>
              </a:spcAft>
            </a:pPr>
            <a:r>
              <a:rPr lang="fr-FR" sz="2000" b="1" dirty="0">
                <a:solidFill>
                  <a:srgbClr val="B5A692"/>
                </a:solidFill>
                <a:latin typeface="Century Gothic"/>
              </a:rPr>
              <a:t>RE-PLASTY </a:t>
            </a:r>
            <a:r>
              <a:rPr lang="fr-FR" sz="2000" b="1" dirty="0" smtClean="0">
                <a:solidFill>
                  <a:srgbClr val="B5A692"/>
                </a:solidFill>
                <a:latin typeface="Century Gothic"/>
              </a:rPr>
              <a:t>PERSONAL </a:t>
            </a:r>
            <a:r>
              <a:rPr lang="fr-FR" sz="2000" b="1" dirty="0">
                <a:solidFill>
                  <a:srgbClr val="B5A692"/>
                </a:solidFill>
                <a:latin typeface="Century Gothic"/>
              </a:rPr>
              <a:t>TREATMENT</a:t>
            </a:r>
          </a:p>
        </p:txBody>
      </p:sp>
      <p:sp>
        <p:nvSpPr>
          <p:cNvPr id="7" name="ZoneTexte 6"/>
          <p:cNvSpPr txBox="1"/>
          <p:nvPr/>
        </p:nvSpPr>
        <p:spPr>
          <a:xfrm>
            <a:off x="611560" y="3028311"/>
            <a:ext cx="2088232" cy="369332"/>
          </a:xfrm>
          <a:prstGeom prst="rect">
            <a:avLst/>
          </a:prstGeom>
          <a:noFill/>
        </p:spPr>
        <p:txBody>
          <a:bodyPr wrap="square" rtlCol="0">
            <a:spAutoFit/>
          </a:bodyPr>
          <a:lstStyle/>
          <a:p>
            <a:pPr fontAlgn="auto">
              <a:spcBef>
                <a:spcPts val="0"/>
              </a:spcBef>
              <a:spcAft>
                <a:spcPts val="0"/>
              </a:spcAft>
            </a:pPr>
            <a:r>
              <a:rPr lang="fr-FR" dirty="0">
                <a:solidFill>
                  <a:srgbClr val="FFFFFF"/>
                </a:solidFill>
                <a:latin typeface="Century Gothic"/>
              </a:rPr>
              <a:t>Duration  </a:t>
            </a:r>
            <a:r>
              <a:rPr lang="fr-FR" dirty="0" smtClean="0">
                <a:solidFill>
                  <a:srgbClr val="FFFFFF"/>
                </a:solidFill>
                <a:latin typeface="Century Gothic"/>
              </a:rPr>
              <a:t>2hrs</a:t>
            </a:r>
            <a:endParaRPr lang="fr-FR" dirty="0">
              <a:solidFill>
                <a:srgbClr val="FFFFFF"/>
              </a:solidFill>
              <a:latin typeface="Century Gothic"/>
            </a:endParaRPr>
          </a:p>
        </p:txBody>
      </p:sp>
      <p:pic>
        <p:nvPicPr>
          <p:cNvPr id="1026" name="Picture 2" descr="F:\HR CLAIRE\RI 2012\vlcsnap-3877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25" b="12680"/>
          <a:stretch/>
        </p:blipFill>
        <p:spPr bwMode="auto">
          <a:xfrm>
            <a:off x="1920044" y="3397643"/>
            <a:ext cx="5604284" cy="3296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9"/>
          <p:cNvSpPr>
            <a:spLocks noChangeArrowheads="1"/>
          </p:cNvSpPr>
          <p:nvPr/>
        </p:nvSpPr>
        <p:spPr bwMode="auto">
          <a:xfrm>
            <a:off x="3347864" y="313492"/>
            <a:ext cx="579727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spcBef>
                <a:spcPct val="0"/>
              </a:spcBef>
              <a:spcAft>
                <a:spcPct val="0"/>
              </a:spcAft>
            </a:pPr>
            <a:r>
              <a:rPr lang="fr-FR" sz="2800" dirty="0" err="1" smtClean="0">
                <a:solidFill>
                  <a:srgbClr val="B5A692"/>
                </a:solidFill>
                <a:latin typeface="Century Gothic" pitchFamily="34" charset="0"/>
                <a:cs typeface="ＭＳ Ｐゴシック"/>
              </a:rPr>
              <a:t>Re</a:t>
            </a:r>
            <a:r>
              <a:rPr lang="fr-FR" sz="2800" dirty="0" smtClean="0">
                <a:solidFill>
                  <a:srgbClr val="B5A692"/>
                </a:solidFill>
                <a:latin typeface="Century Gothic" pitchFamily="34" charset="0"/>
                <a:cs typeface="ＭＳ Ｐゴシック"/>
              </a:rPr>
              <a:t>-PLASTY PROTOCOLS</a:t>
            </a:r>
          </a:p>
          <a:p>
            <a:pPr algn="r" fontAlgn="base">
              <a:spcBef>
                <a:spcPct val="0"/>
              </a:spcBef>
              <a:spcAft>
                <a:spcPct val="0"/>
              </a:spcAft>
            </a:pPr>
            <a:r>
              <a:rPr lang="fr-FR" dirty="0" err="1" smtClean="0">
                <a:solidFill>
                  <a:schemeClr val="bg1"/>
                </a:solidFill>
                <a:latin typeface="Century Gothic" pitchFamily="34" charset="0"/>
                <a:cs typeface="ＭＳ Ｐゴシック"/>
              </a:rPr>
              <a:t>Re</a:t>
            </a:r>
            <a:r>
              <a:rPr lang="fr-FR" dirty="0" smtClean="0">
                <a:solidFill>
                  <a:schemeClr val="bg1"/>
                </a:solidFill>
                <a:latin typeface="Century Gothic" pitchFamily="34" charset="0"/>
                <a:cs typeface="ＭＳ Ｐゴシック"/>
              </a:rPr>
              <a:t>-PLASTY PERSONAL TREATMENT</a:t>
            </a:r>
            <a:endParaRPr lang="fr-FR" dirty="0">
              <a:solidFill>
                <a:schemeClr val="bg1"/>
              </a:solidFill>
              <a:latin typeface="Century Gothic" pitchFamily="34" charset="0"/>
              <a:cs typeface="ＭＳ Ｐゴシック"/>
            </a:endParaRPr>
          </a:p>
        </p:txBody>
      </p:sp>
    </p:spTree>
    <p:extLst>
      <p:ext uri="{BB962C8B-B14F-4D97-AF65-F5344CB8AC3E}">
        <p14:creationId xmlns:p14="http://schemas.microsoft.com/office/powerpoint/2010/main" val="2016039268"/>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p:cNvSpPr>
            <a:spLocks noChangeArrowheads="1"/>
          </p:cNvSpPr>
          <p:nvPr/>
        </p:nvSpPr>
        <p:spPr bwMode="auto">
          <a:xfrm>
            <a:off x="3347864" y="313492"/>
            <a:ext cx="5797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spcBef>
                <a:spcPct val="0"/>
              </a:spcBef>
              <a:spcAft>
                <a:spcPct val="0"/>
              </a:spcAft>
            </a:pPr>
            <a:r>
              <a:rPr lang="fr-FR" sz="2800" dirty="0" smtClean="0">
                <a:solidFill>
                  <a:srgbClr val="B5A692"/>
                </a:solidFill>
                <a:latin typeface="Century Gothic" pitchFamily="34" charset="0"/>
                <a:cs typeface="ＭＳ Ｐゴシック"/>
              </a:rPr>
              <a:t>Re-PLASTY1HR </a:t>
            </a:r>
            <a:r>
              <a:rPr lang="fr-FR" sz="2800" dirty="0">
                <a:solidFill>
                  <a:srgbClr val="B5A692"/>
                </a:solidFill>
                <a:latin typeface="Century Gothic" pitchFamily="34" charset="0"/>
                <a:cs typeface="ＭＳ Ｐゴシック"/>
              </a:rPr>
              <a:t>PROTOCOLS</a:t>
            </a:r>
          </a:p>
        </p:txBody>
      </p:sp>
      <p:sp>
        <p:nvSpPr>
          <p:cNvPr id="3" name="ZoneTexte 2"/>
          <p:cNvSpPr txBox="1"/>
          <p:nvPr/>
        </p:nvSpPr>
        <p:spPr>
          <a:xfrm>
            <a:off x="147684" y="1484784"/>
            <a:ext cx="7984544" cy="5416868"/>
          </a:xfrm>
          <a:prstGeom prst="rect">
            <a:avLst/>
          </a:prstGeom>
          <a:noFill/>
        </p:spPr>
        <p:txBody>
          <a:bodyPr wrap="square" rtlCol="0">
            <a:spAutoFit/>
          </a:bodyPr>
          <a:lstStyle/>
          <a:p>
            <a:pPr fontAlgn="auto">
              <a:spcBef>
                <a:spcPts val="0"/>
              </a:spcBef>
              <a:spcAft>
                <a:spcPts val="0"/>
              </a:spcAft>
            </a:pPr>
            <a:endParaRPr lang="en-US" b="1"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PEELING: Re-PLASTY HD PEEL</a:t>
            </a:r>
          </a:p>
          <a:p>
            <a:pPr fontAlgn="auto">
              <a:spcBef>
                <a:spcPts val="0"/>
              </a:spcBef>
              <a:spcAft>
                <a:spcPts val="0"/>
              </a:spcAft>
            </a:pPr>
            <a:r>
              <a:rPr lang="en-US" sz="1600" dirty="0" smtClean="0">
                <a:solidFill>
                  <a:srgbClr val="FFFFFF"/>
                </a:solidFill>
                <a:latin typeface="Century Gothic"/>
              </a:rPr>
              <a:t>“Resurfacing </a:t>
            </a:r>
            <a:r>
              <a:rPr lang="en-US" sz="1600" dirty="0">
                <a:solidFill>
                  <a:srgbClr val="FFFFFF"/>
                </a:solidFill>
                <a:latin typeface="Century Gothic"/>
              </a:rPr>
              <a:t>the epidermis, cellular </a:t>
            </a:r>
            <a:r>
              <a:rPr lang="en-US" sz="1600" dirty="0" smtClean="0">
                <a:solidFill>
                  <a:srgbClr val="FFFFFF"/>
                </a:solidFill>
                <a:latin typeface="Century Gothic"/>
              </a:rPr>
              <a:t>renewal, </a:t>
            </a:r>
            <a:r>
              <a:rPr lang="en-US" sz="1600" dirty="0">
                <a:solidFill>
                  <a:srgbClr val="FFFFFF"/>
                </a:solidFill>
                <a:latin typeface="Century Gothic"/>
              </a:rPr>
              <a:t>polished irregularities, new skin effect,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40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RADIANCE: Re-PLASTY MESOLIFT</a:t>
            </a:r>
          </a:p>
          <a:p>
            <a:pPr fontAlgn="auto">
              <a:spcBef>
                <a:spcPts val="0"/>
              </a:spcBef>
              <a:spcAft>
                <a:spcPts val="0"/>
              </a:spcAft>
            </a:pPr>
            <a:r>
              <a:rPr lang="en-US" sz="1600" dirty="0" smtClean="0">
                <a:solidFill>
                  <a:srgbClr val="FFFFFF"/>
                </a:solidFill>
                <a:latin typeface="Century Gothic"/>
              </a:rPr>
              <a:t>“Immediate </a:t>
            </a:r>
            <a:r>
              <a:rPr lang="en-US" sz="1600" dirty="0">
                <a:solidFill>
                  <a:srgbClr val="FFFFFF"/>
                </a:solidFill>
                <a:latin typeface="Century Gothic"/>
              </a:rPr>
              <a:t>radiance, lift, tonicity,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05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ANTI</a:t>
            </a:r>
            <a:r>
              <a:rPr lang="en-US" b="1" dirty="0" smtClean="0">
                <a:solidFill>
                  <a:srgbClr val="B5A692"/>
                </a:solidFill>
                <a:latin typeface="Century Gothic"/>
              </a:rPr>
              <a:t>-DARK SPOT</a:t>
            </a:r>
            <a:r>
              <a:rPr lang="en-US" b="1" dirty="0">
                <a:solidFill>
                  <a:srgbClr val="B5A692"/>
                </a:solidFill>
                <a:latin typeface="Century Gothic"/>
              </a:rPr>
              <a:t>, EVENNESS: Re-PLASTY LASERIST</a:t>
            </a:r>
          </a:p>
          <a:p>
            <a:pPr fontAlgn="auto">
              <a:spcBef>
                <a:spcPts val="0"/>
              </a:spcBef>
              <a:spcAft>
                <a:spcPts val="0"/>
              </a:spcAft>
            </a:pPr>
            <a:r>
              <a:rPr lang="en-US" sz="1600" dirty="0" smtClean="0">
                <a:solidFill>
                  <a:srgbClr val="FFFFFF"/>
                </a:solidFill>
                <a:latin typeface="Century Gothic"/>
              </a:rPr>
              <a:t>“Anti </a:t>
            </a:r>
            <a:r>
              <a:rPr lang="en-US" sz="1600" dirty="0">
                <a:solidFill>
                  <a:srgbClr val="FFFFFF"/>
                </a:solidFill>
                <a:latin typeface="Century Gothic"/>
              </a:rPr>
              <a:t>dark spot action, clarifying, unifying, smoothing, </a:t>
            </a:r>
            <a:r>
              <a:rPr lang="en-US" sz="1600" dirty="0" smtClean="0">
                <a:solidFill>
                  <a:srgbClr val="FFFFFF"/>
                </a:solidFill>
                <a:latin typeface="Century Gothic"/>
              </a:rPr>
              <a:t>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dirty="0">
              <a:solidFill>
                <a:srgbClr val="FFFFFF"/>
              </a:solidFill>
              <a:latin typeface="Century Gothic"/>
            </a:endParaRPr>
          </a:p>
          <a:p>
            <a:pPr fontAlgn="auto">
              <a:spcBef>
                <a:spcPts val="0"/>
              </a:spcBef>
              <a:spcAft>
                <a:spcPts val="0"/>
              </a:spcAft>
            </a:pPr>
            <a:endParaRPr lang="en-US" sz="1050" dirty="0">
              <a:solidFill>
                <a:srgbClr val="FFFFFF"/>
              </a:solidFill>
              <a:latin typeface="Century Gothic"/>
            </a:endParaRPr>
          </a:p>
          <a:p>
            <a:pPr fontAlgn="auto">
              <a:spcBef>
                <a:spcPts val="0"/>
              </a:spcBef>
              <a:spcAft>
                <a:spcPts val="0"/>
              </a:spcAft>
            </a:pPr>
            <a:r>
              <a:rPr lang="en-US" b="1" dirty="0">
                <a:solidFill>
                  <a:srgbClr val="B5A692"/>
                </a:solidFill>
                <a:latin typeface="Century Gothic"/>
              </a:rPr>
              <a:t>FILLING, ANTI-WRINKLE: Re-PLASTY PRO FILLER</a:t>
            </a:r>
          </a:p>
          <a:p>
            <a:pPr fontAlgn="auto">
              <a:spcBef>
                <a:spcPts val="0"/>
              </a:spcBef>
              <a:spcAft>
                <a:spcPts val="0"/>
              </a:spcAft>
            </a:pPr>
            <a:r>
              <a:rPr lang="en-US" sz="1600" dirty="0" smtClean="0">
                <a:solidFill>
                  <a:srgbClr val="FFFFFF"/>
                </a:solidFill>
                <a:latin typeface="Century Gothic"/>
              </a:rPr>
              <a:t>“</a:t>
            </a:r>
            <a:r>
              <a:rPr lang="en-US" sz="1600" dirty="0" err="1" smtClean="0">
                <a:solidFill>
                  <a:srgbClr val="FFFFFF"/>
                </a:solidFill>
                <a:latin typeface="Century Gothic"/>
              </a:rPr>
              <a:t>Replumpling</a:t>
            </a:r>
            <a:r>
              <a:rPr lang="en-US" sz="1600" dirty="0">
                <a:solidFill>
                  <a:srgbClr val="FFFFFF"/>
                </a:solidFill>
                <a:latin typeface="Century Gothic"/>
              </a:rPr>
              <a:t>, filling wrinkles, </a:t>
            </a:r>
            <a:r>
              <a:rPr lang="en-US" sz="1600" dirty="0" smtClean="0">
                <a:solidFill>
                  <a:srgbClr val="FFFFFF"/>
                </a:solidFill>
              </a:rPr>
              <a:t>stimulation of epidermal </a:t>
            </a:r>
            <a:r>
              <a:rPr lang="en-US" sz="1600" dirty="0" smtClean="0">
                <a:solidFill>
                  <a:srgbClr val="FFFFFF"/>
                </a:solidFill>
                <a:latin typeface="Century Gothic"/>
              </a:rPr>
              <a:t>elasticity, repairing”</a:t>
            </a:r>
            <a:endParaRPr lang="en-US" sz="1600" dirty="0">
              <a:solidFill>
                <a:srgbClr val="FFFFFF"/>
              </a:solidFill>
              <a:latin typeface="Century Gothic"/>
            </a:endParaRPr>
          </a:p>
          <a:p>
            <a:pPr lvl="1" fontAlgn="auto">
              <a:spcBef>
                <a:spcPts val="0"/>
              </a:spcBef>
              <a:spcAft>
                <a:spcPts val="0"/>
              </a:spcAft>
            </a:pPr>
            <a:r>
              <a:rPr lang="en-US" sz="1600" dirty="0">
                <a:solidFill>
                  <a:srgbClr val="FFFFFF"/>
                </a:solidFill>
                <a:latin typeface="Century Gothic"/>
              </a:rPr>
              <a:t>Duration </a:t>
            </a:r>
            <a:r>
              <a:rPr lang="en-US" sz="1600" dirty="0" smtClean="0">
                <a:solidFill>
                  <a:srgbClr val="FFFFFF"/>
                </a:solidFill>
                <a:latin typeface="Century Gothic"/>
              </a:rPr>
              <a:t>1hr</a:t>
            </a:r>
            <a:endParaRPr lang="en-US" sz="1600" dirty="0">
              <a:solidFill>
                <a:srgbClr val="FFFFFF"/>
              </a:solidFill>
              <a:latin typeface="Century Gothic"/>
            </a:endParaRPr>
          </a:p>
          <a:p>
            <a:pPr fontAlgn="auto">
              <a:spcBef>
                <a:spcPts val="0"/>
              </a:spcBef>
              <a:spcAft>
                <a:spcPts val="0"/>
              </a:spcAft>
            </a:pPr>
            <a:endParaRPr lang="en-US" sz="1600" u="sng" dirty="0">
              <a:solidFill>
                <a:srgbClr val="FFFFFF"/>
              </a:solidFill>
              <a:latin typeface="Century Gothic"/>
            </a:endParaRPr>
          </a:p>
        </p:txBody>
      </p:sp>
      <p:pic>
        <p:nvPicPr>
          <p:cNvPr id="4"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810" t="25348" r="25891" b="24999"/>
          <a:stretch/>
        </p:blipFill>
        <p:spPr bwMode="auto">
          <a:xfrm>
            <a:off x="7935787" y="5373216"/>
            <a:ext cx="1028701" cy="1111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HR CLAIRE\MENU DE SOIN HR 2012\WeTransfer-49qr4LD0\LAS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17" r="17702"/>
          <a:stretch/>
        </p:blipFill>
        <p:spPr bwMode="auto">
          <a:xfrm>
            <a:off x="7935788" y="4149080"/>
            <a:ext cx="1028700" cy="1111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71" r="9159"/>
          <a:stretch/>
        </p:blipFill>
        <p:spPr bwMode="auto">
          <a:xfrm>
            <a:off x="7926046" y="2924944"/>
            <a:ext cx="1028702" cy="1109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HR CLAIRE\MENU DE SOIN HR 2012\WeTransfer-49qr4LD0\PE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312" r="6712"/>
          <a:stretch/>
        </p:blipFill>
        <p:spPr bwMode="auto">
          <a:xfrm>
            <a:off x="7926046" y="1669154"/>
            <a:ext cx="1028701" cy="111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841925"/>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r="47412"/>
          <a:stretch/>
        </p:blipFill>
        <p:spPr>
          <a:xfrm>
            <a:off x="2570051" y="1916833"/>
            <a:ext cx="3919053" cy="2952327"/>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57065"/>
          <a:stretch/>
        </p:blipFill>
        <p:spPr>
          <a:xfrm>
            <a:off x="3463732" y="4509120"/>
            <a:ext cx="2188388" cy="2019203"/>
          </a:xfrm>
          <a:prstGeom prst="rect">
            <a:avLst/>
          </a:prstGeom>
        </p:spPr>
      </p:pic>
    </p:spTree>
    <p:extLst>
      <p:ext uri="{BB962C8B-B14F-4D97-AF65-F5344CB8AC3E}">
        <p14:creationId xmlns:p14="http://schemas.microsoft.com/office/powerpoint/2010/main" val="30641051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347864" y="3041665"/>
            <a:ext cx="5508104" cy="1323439"/>
          </a:xfrm>
          <a:prstGeom prst="rect">
            <a:avLst/>
          </a:prstGeom>
          <a:noFill/>
        </p:spPr>
        <p:txBody>
          <a:bodyPr wrap="square" rtlCol="0">
            <a:spAutoFit/>
          </a:bodyPr>
          <a:lstStyle/>
          <a:p>
            <a:pPr algn="ctr"/>
            <a:r>
              <a:rPr lang="fr-FR" sz="4000" b="1" dirty="0" smtClean="0">
                <a:solidFill>
                  <a:schemeClr val="bg1"/>
                </a:solidFill>
              </a:rPr>
              <a:t>THE DERMAL-EPIDERMAL JUNCTION  </a:t>
            </a:r>
            <a:endParaRPr lang="fr-FR" sz="4000" b="1" dirty="0">
              <a:solidFill>
                <a:schemeClr val="bg1"/>
              </a:solidFill>
            </a:endParaRPr>
          </a:p>
        </p:txBody>
      </p:sp>
      <p:pic>
        <p:nvPicPr>
          <p:cNvPr id="4" name="Picture 2"/>
          <p:cNvPicPr>
            <a:picLocks noChangeAspect="1" noChangeArrowheads="1"/>
          </p:cNvPicPr>
          <p:nvPr/>
        </p:nvPicPr>
        <p:blipFill>
          <a:blip r:embed="rId3" cstate="print"/>
          <a:srcRect l="13264" t="13056" r="54220" b="20632"/>
          <a:stretch>
            <a:fillRect/>
          </a:stretch>
        </p:blipFill>
        <p:spPr bwMode="auto">
          <a:xfrm>
            <a:off x="179512" y="2132856"/>
            <a:ext cx="2952328" cy="36004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58416" y="5912405"/>
            <a:ext cx="7776864" cy="646331"/>
          </a:xfrm>
          <a:prstGeom prst="rect">
            <a:avLst/>
          </a:prstGeom>
        </p:spPr>
        <p:txBody>
          <a:bodyPr wrap="square">
            <a:spAutoFit/>
          </a:bodyPr>
          <a:lstStyle/>
          <a:p>
            <a:r>
              <a:rPr lang="fr-FR" dirty="0">
                <a:hlinkClick r:id="rId4"/>
              </a:rPr>
              <a:t>http://www.skin-science.fr/_int/_</a:t>
            </a:r>
            <a:r>
              <a:rPr lang="fr-FR" dirty="0" smtClean="0">
                <a:hlinkClick r:id="rId4"/>
              </a:rPr>
              <a:t>fr/SKIN3D/EN/index_droit.htm</a:t>
            </a:r>
            <a:endParaRPr lang="fr-FR" dirty="0" smtClean="0"/>
          </a:p>
          <a:p>
            <a:endParaRPr lang="fr-FR" dirty="0"/>
          </a:p>
        </p:txBody>
      </p:sp>
    </p:spTree>
    <p:extLst>
      <p:ext uri="{BB962C8B-B14F-4D97-AF65-F5344CB8AC3E}">
        <p14:creationId xmlns:p14="http://schemas.microsoft.com/office/powerpoint/2010/main" val="42011730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3"/>
          <p:cNvSpPr txBox="1">
            <a:spLocks noChangeArrowheads="1"/>
          </p:cNvSpPr>
          <p:nvPr/>
        </p:nvSpPr>
        <p:spPr bwMode="auto">
          <a:xfrm>
            <a:off x="3419872" y="116632"/>
            <a:ext cx="5651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spcBef>
                <a:spcPct val="50000"/>
              </a:spcBef>
            </a:pPr>
            <a:r>
              <a:rPr lang="fr-FR" b="0" i="0" dirty="0" smtClean="0"/>
              <a:t> </a:t>
            </a:r>
            <a:r>
              <a:rPr lang="fr-FR" sz="2400" b="0" i="0" dirty="0" smtClean="0">
                <a:solidFill>
                  <a:srgbClr val="B5A692"/>
                </a:solidFill>
              </a:rPr>
              <a:t>FROM AESTHETIC MEDICINE                     TO HR SKINCARE EXPERTISE                        </a:t>
            </a:r>
            <a:r>
              <a:rPr lang="fr-FR" sz="1600" b="0" i="0" dirty="0" smtClean="0">
                <a:solidFill>
                  <a:srgbClr val="FFFFFF"/>
                </a:solidFill>
              </a:rPr>
              <a:t>TRAINING MODULE</a:t>
            </a:r>
          </a:p>
        </p:txBody>
      </p:sp>
      <p:sp>
        <p:nvSpPr>
          <p:cNvPr id="47" name="Text Box 55"/>
          <p:cNvSpPr txBox="1">
            <a:spLocks noChangeArrowheads="1"/>
          </p:cNvSpPr>
          <p:nvPr/>
        </p:nvSpPr>
        <p:spPr bwMode="auto">
          <a:xfrm>
            <a:off x="35496" y="2057351"/>
            <a:ext cx="151216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1:</a:t>
            </a:r>
          </a:p>
          <a:p>
            <a:pPr algn="ctr" eaLnBrk="1" hangingPunct="1">
              <a:lnSpc>
                <a:spcPct val="50000"/>
              </a:lnSpc>
              <a:spcBef>
                <a:spcPct val="50000"/>
              </a:spcBef>
            </a:pPr>
            <a:endParaRPr lang="fr-FR" sz="1100" b="1" dirty="0" smtClean="0">
              <a:solidFill>
                <a:srgbClr val="B5A692"/>
              </a:solidFill>
            </a:endParaRPr>
          </a:p>
          <a:p>
            <a:pPr algn="ctr" eaLnBrk="1" hangingPunct="1">
              <a:lnSpc>
                <a:spcPct val="50000"/>
              </a:lnSpc>
              <a:spcBef>
                <a:spcPct val="50000"/>
              </a:spcBef>
            </a:pPr>
            <a:r>
              <a:rPr lang="fr-FR" sz="1100" b="0" i="0" dirty="0" smtClean="0">
                <a:solidFill>
                  <a:srgbClr val="FFFFFF"/>
                </a:solidFill>
              </a:rPr>
              <a:t> SKIN </a:t>
            </a:r>
          </a:p>
          <a:p>
            <a:pPr algn="ctr" eaLnBrk="1" hangingPunct="1">
              <a:lnSpc>
                <a:spcPct val="50000"/>
              </a:lnSpc>
              <a:spcBef>
                <a:spcPct val="50000"/>
              </a:spcBef>
            </a:pPr>
            <a:r>
              <a:rPr lang="fr-FR" sz="1100" b="0" i="0" dirty="0" smtClean="0">
                <a:solidFill>
                  <a:srgbClr val="FFFFFF"/>
                </a:solidFill>
              </a:rPr>
              <a:t>BIOLOGY</a:t>
            </a:r>
          </a:p>
          <a:p>
            <a:pPr algn="ctr" eaLnBrk="1" hangingPunct="1">
              <a:lnSpc>
                <a:spcPct val="50000"/>
              </a:lnSpc>
              <a:spcBef>
                <a:spcPct val="50000"/>
              </a:spcBef>
            </a:pPr>
            <a:endParaRPr lang="fr-FR" sz="1100" b="1" dirty="0">
              <a:solidFill>
                <a:srgbClr val="B5A692"/>
              </a:solidFill>
            </a:endParaRPr>
          </a:p>
        </p:txBody>
      </p:sp>
      <p:sp>
        <p:nvSpPr>
          <p:cNvPr id="48" name="Text Box 55"/>
          <p:cNvSpPr txBox="1">
            <a:spLocks noChangeArrowheads="1"/>
          </p:cNvSpPr>
          <p:nvPr/>
        </p:nvSpPr>
        <p:spPr bwMode="auto">
          <a:xfrm>
            <a:off x="1416784" y="2057351"/>
            <a:ext cx="1787064" cy="139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2:</a:t>
            </a:r>
          </a:p>
          <a:p>
            <a:pPr algn="ctr" eaLnBrk="1" hangingPunct="1">
              <a:lnSpc>
                <a:spcPct val="50000"/>
              </a:lnSpc>
              <a:spcBef>
                <a:spcPct val="50000"/>
              </a:spcBef>
            </a:pPr>
            <a:endParaRPr lang="fr-FR" sz="1100" b="1" dirty="0" smtClean="0">
              <a:solidFill>
                <a:srgbClr val="B5A692"/>
              </a:solidFill>
            </a:endParaRPr>
          </a:p>
          <a:p>
            <a:pPr algn="ctr" eaLnBrk="1" hangingPunct="1">
              <a:lnSpc>
                <a:spcPct val="50000"/>
              </a:lnSpc>
              <a:spcBef>
                <a:spcPct val="50000"/>
              </a:spcBef>
            </a:pPr>
            <a:r>
              <a:rPr lang="fr-FR" sz="1100" b="0" i="0" dirty="0" smtClean="0">
                <a:solidFill>
                  <a:srgbClr val="FFFFFF"/>
                </a:solidFill>
              </a:rPr>
              <a:t>AESTHETIC  </a:t>
            </a:r>
          </a:p>
          <a:p>
            <a:pPr algn="ctr" eaLnBrk="1" hangingPunct="1">
              <a:lnSpc>
                <a:spcPct val="50000"/>
              </a:lnSpc>
              <a:spcBef>
                <a:spcPct val="50000"/>
              </a:spcBef>
            </a:pPr>
            <a:r>
              <a:rPr lang="fr-FR" sz="1100" b="0" i="0" dirty="0" smtClean="0">
                <a:solidFill>
                  <a:srgbClr val="FFFFFF"/>
                </a:solidFill>
              </a:rPr>
              <a:t>MEDICINE </a:t>
            </a:r>
          </a:p>
          <a:p>
            <a:pPr algn="ctr" eaLnBrk="1" hangingPunct="1">
              <a:lnSpc>
                <a:spcPct val="50000"/>
              </a:lnSpc>
              <a:spcBef>
                <a:spcPct val="50000"/>
              </a:spcBef>
            </a:pPr>
            <a:r>
              <a:rPr lang="fr-FR" sz="1100" b="0" i="0" dirty="0" smtClean="0">
                <a:solidFill>
                  <a:srgbClr val="FFFFFF"/>
                </a:solidFill>
              </a:rPr>
              <a:t>PROCEDURES</a:t>
            </a:r>
          </a:p>
          <a:p>
            <a:pPr algn="ctr" eaLnBrk="1" hangingPunct="1">
              <a:lnSpc>
                <a:spcPct val="50000"/>
              </a:lnSpc>
              <a:spcBef>
                <a:spcPct val="50000"/>
              </a:spcBef>
            </a:pPr>
            <a:r>
              <a:rPr lang="fr-FR" sz="1100" b="0" i="0" dirty="0" smtClean="0">
                <a:solidFill>
                  <a:srgbClr val="FFFFFF"/>
                </a:solidFill>
              </a:rPr>
              <a:t> AND HR </a:t>
            </a:r>
          </a:p>
          <a:p>
            <a:pPr algn="ctr" eaLnBrk="1" hangingPunct="1">
              <a:lnSpc>
                <a:spcPct val="50000"/>
              </a:lnSpc>
              <a:spcBef>
                <a:spcPct val="50000"/>
              </a:spcBef>
            </a:pPr>
            <a:r>
              <a:rPr lang="fr-FR" sz="1100" b="0" i="0" dirty="0" smtClean="0">
                <a:solidFill>
                  <a:srgbClr val="FFFFFF"/>
                </a:solidFill>
              </a:rPr>
              <a:t>SOLUTIONS</a:t>
            </a:r>
          </a:p>
          <a:p>
            <a:pPr algn="ctr" eaLnBrk="1" hangingPunct="1">
              <a:lnSpc>
                <a:spcPct val="50000"/>
              </a:lnSpc>
              <a:spcBef>
                <a:spcPct val="50000"/>
              </a:spcBef>
            </a:pPr>
            <a:endParaRPr lang="fr-FR" sz="1100" dirty="0">
              <a:solidFill>
                <a:srgbClr val="B5A692"/>
              </a:solidFill>
            </a:endParaRPr>
          </a:p>
        </p:txBody>
      </p:sp>
      <p:sp>
        <p:nvSpPr>
          <p:cNvPr id="49" name="Text Box 55"/>
          <p:cNvSpPr txBox="1">
            <a:spLocks noChangeArrowheads="1"/>
          </p:cNvSpPr>
          <p:nvPr/>
        </p:nvSpPr>
        <p:spPr bwMode="auto">
          <a:xfrm>
            <a:off x="4499992" y="2057351"/>
            <a:ext cx="157953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4:</a:t>
            </a:r>
          </a:p>
          <a:p>
            <a:pPr algn="ctr" eaLnBrk="1" hangingPunct="1">
              <a:lnSpc>
                <a:spcPct val="50000"/>
              </a:lnSpc>
              <a:spcBef>
                <a:spcPct val="50000"/>
              </a:spcBef>
            </a:pPr>
            <a:endParaRPr lang="fr-FR" sz="1100" b="1" dirty="0" smtClean="0">
              <a:solidFill>
                <a:srgbClr val="B5A692"/>
              </a:solidFill>
            </a:endParaRPr>
          </a:p>
          <a:p>
            <a:pPr algn="ctr" eaLnBrk="1" hangingPunct="1">
              <a:lnSpc>
                <a:spcPct val="50000"/>
              </a:lnSpc>
              <a:spcBef>
                <a:spcPct val="50000"/>
              </a:spcBef>
            </a:pPr>
            <a:r>
              <a:rPr lang="fr-FR" sz="1100" b="0" i="0" dirty="0" smtClean="0">
                <a:solidFill>
                  <a:srgbClr val="FFFFFF"/>
                </a:solidFill>
              </a:rPr>
              <a:t>EVALUATION TEST: </a:t>
            </a:r>
          </a:p>
          <a:p>
            <a:pPr algn="ctr" eaLnBrk="1" hangingPunct="1">
              <a:lnSpc>
                <a:spcPct val="50000"/>
              </a:lnSpc>
              <a:spcBef>
                <a:spcPct val="50000"/>
              </a:spcBef>
            </a:pPr>
            <a:endParaRPr lang="fr-FR" sz="1100" dirty="0" smtClean="0">
              <a:solidFill>
                <a:srgbClr val="FFFFFF"/>
              </a:solidFill>
            </a:endParaRPr>
          </a:p>
          <a:p>
            <a:pPr marL="171450" indent="-171450" algn="ctr" eaLnBrk="1" hangingPunct="1">
              <a:lnSpc>
                <a:spcPct val="50000"/>
              </a:lnSpc>
              <a:spcBef>
                <a:spcPct val="50000"/>
              </a:spcBef>
              <a:buFontTx/>
              <a:buChar char="-"/>
            </a:pPr>
            <a:r>
              <a:rPr lang="fr-FR" sz="1100" b="0" i="0" dirty="0" smtClean="0">
                <a:solidFill>
                  <a:srgbClr val="FFFFFF"/>
                </a:solidFill>
              </a:rPr>
              <a:t>Knowledge</a:t>
            </a:r>
          </a:p>
          <a:p>
            <a:pPr marL="171450" indent="-171450" algn="ctr" eaLnBrk="1" hangingPunct="1">
              <a:lnSpc>
                <a:spcPct val="50000"/>
              </a:lnSpc>
              <a:spcBef>
                <a:spcPct val="50000"/>
              </a:spcBef>
              <a:buFontTx/>
              <a:buChar char="-"/>
            </a:pPr>
            <a:r>
              <a:rPr lang="fr-FR" sz="1100" b="0" i="0" dirty="0" smtClean="0">
                <a:solidFill>
                  <a:srgbClr val="FFFFFF"/>
                </a:solidFill>
              </a:rPr>
              <a:t>Sales   </a:t>
            </a:r>
          </a:p>
          <a:p>
            <a:pPr algn="ctr" eaLnBrk="1" hangingPunct="1">
              <a:lnSpc>
                <a:spcPct val="50000"/>
              </a:lnSpc>
              <a:spcBef>
                <a:spcPct val="50000"/>
              </a:spcBef>
            </a:pPr>
            <a:r>
              <a:rPr lang="fr-FR" sz="1100" b="0" i="0" dirty="0" smtClean="0">
                <a:solidFill>
                  <a:srgbClr val="FFFFFF"/>
                </a:solidFill>
              </a:rPr>
              <a:t>scenario</a:t>
            </a:r>
          </a:p>
        </p:txBody>
      </p:sp>
      <p:sp>
        <p:nvSpPr>
          <p:cNvPr id="50" name="Text Box 55"/>
          <p:cNvSpPr txBox="1">
            <a:spLocks noChangeArrowheads="1"/>
          </p:cNvSpPr>
          <p:nvPr/>
        </p:nvSpPr>
        <p:spPr bwMode="auto">
          <a:xfrm>
            <a:off x="6093148" y="2057351"/>
            <a:ext cx="1575196" cy="10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5:</a:t>
            </a:r>
          </a:p>
          <a:p>
            <a:pPr algn="ctr" eaLnBrk="1" hangingPunct="1">
              <a:lnSpc>
                <a:spcPct val="50000"/>
              </a:lnSpc>
              <a:spcBef>
                <a:spcPct val="50000"/>
              </a:spcBef>
            </a:pPr>
            <a:endParaRPr lang="fr-FR" sz="1100" dirty="0" smtClean="0">
              <a:solidFill>
                <a:srgbClr val="FFFFFF"/>
              </a:solidFill>
            </a:endParaRPr>
          </a:p>
          <a:p>
            <a:pPr algn="ctr" eaLnBrk="1" hangingPunct="1">
              <a:lnSpc>
                <a:spcPct val="50000"/>
              </a:lnSpc>
              <a:spcBef>
                <a:spcPct val="50000"/>
              </a:spcBef>
            </a:pPr>
            <a:r>
              <a:rPr lang="fr-FR" sz="1100" dirty="0" err="1" smtClean="0">
                <a:solidFill>
                  <a:srgbClr val="FFFFFF"/>
                </a:solidFill>
              </a:rPr>
              <a:t>Re</a:t>
            </a:r>
            <a:r>
              <a:rPr lang="fr-FR" sz="1100" dirty="0">
                <a:solidFill>
                  <a:srgbClr val="FFFFFF"/>
                </a:solidFill>
              </a:rPr>
              <a:t>-PLASTY 15’/ 30</a:t>
            </a:r>
            <a:r>
              <a:rPr lang="fr-FR" sz="1100" dirty="0" smtClean="0">
                <a:solidFill>
                  <a:srgbClr val="FFFFFF"/>
                </a:solidFill>
              </a:rPr>
              <a:t>’</a:t>
            </a:r>
            <a:endParaRPr lang="fr-FR" sz="1100" b="1" dirty="0" smtClean="0">
              <a:solidFill>
                <a:srgbClr val="B5A692"/>
              </a:solidFill>
            </a:endParaRPr>
          </a:p>
          <a:p>
            <a:pPr algn="ctr" eaLnBrk="1" hangingPunct="1">
              <a:lnSpc>
                <a:spcPct val="50000"/>
              </a:lnSpc>
              <a:spcBef>
                <a:spcPct val="50000"/>
              </a:spcBef>
            </a:pPr>
            <a:r>
              <a:rPr lang="fr-FR" sz="1100" b="0" i="0" dirty="0" smtClean="0">
                <a:solidFill>
                  <a:srgbClr val="FFFFFF"/>
                </a:solidFill>
              </a:rPr>
              <a:t>PROTOCOL</a:t>
            </a:r>
          </a:p>
          <a:p>
            <a:pPr algn="ctr" eaLnBrk="1" hangingPunct="1">
              <a:lnSpc>
                <a:spcPct val="50000"/>
              </a:lnSpc>
              <a:spcBef>
                <a:spcPct val="50000"/>
              </a:spcBef>
            </a:pPr>
            <a:r>
              <a:rPr lang="fr-FR" sz="1100" b="0" i="0" dirty="0" smtClean="0">
                <a:solidFill>
                  <a:srgbClr val="FFFFFF"/>
                </a:solidFill>
              </a:rPr>
              <a:t> TRAINING             </a:t>
            </a:r>
          </a:p>
          <a:p>
            <a:pPr algn="ctr" eaLnBrk="1" hangingPunct="1">
              <a:lnSpc>
                <a:spcPct val="50000"/>
              </a:lnSpc>
              <a:spcBef>
                <a:spcPct val="50000"/>
              </a:spcBef>
            </a:pPr>
            <a:endParaRPr lang="fr-FR" sz="1100" b="1" dirty="0">
              <a:solidFill>
                <a:srgbClr val="B5A692"/>
              </a:solidFill>
            </a:endParaRPr>
          </a:p>
        </p:txBody>
      </p:sp>
      <p:pic>
        <p:nvPicPr>
          <p:cNvPr id="51" name="Picture 4" descr="http://t3.gstatic.com/images?q=tbn:ANd9GcTNtbE6uckCc9v3JKnTk6-RiMW0woxTTHGmwswSs0vfz1OZEuy_"/>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2635"/>
          <a:stretch/>
        </p:blipFill>
        <p:spPr bwMode="auto">
          <a:xfrm>
            <a:off x="4669612" y="3569519"/>
            <a:ext cx="1342547"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e 51"/>
          <p:cNvGrpSpPr/>
          <p:nvPr/>
        </p:nvGrpSpPr>
        <p:grpSpPr>
          <a:xfrm>
            <a:off x="1619673" y="3594881"/>
            <a:ext cx="1363514" cy="1197007"/>
            <a:chOff x="2540855" y="3412944"/>
            <a:chExt cx="1798747" cy="1744248"/>
          </a:xfrm>
        </p:grpSpPr>
        <p:pic>
          <p:nvPicPr>
            <p:cNvPr id="126" name="Picture 3" descr="F:\HR CLAIRE\MENU DE SOIN HR 2012\WeTransfer-49qr4LD0\LAS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49" t="5687" r="22714" b="15462"/>
            <a:stretch/>
          </p:blipFill>
          <p:spPr bwMode="auto">
            <a:xfrm>
              <a:off x="2542302" y="4296191"/>
              <a:ext cx="877173" cy="8610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F:\HR CLAIRE\MENU DE SOIN HR 2012\WeTransfer-49qr4LD0\MES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163" r="12773" b="13567"/>
            <a:stretch/>
          </p:blipFill>
          <p:spPr bwMode="auto">
            <a:xfrm>
              <a:off x="2540855" y="3412944"/>
              <a:ext cx="877570" cy="86955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 descr="F:\HR CLAIRE\MENU DE SOIN HR 2012\WeTransfer-49qr4LD0\PEE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251" t="1706" r="7214" b="-1"/>
            <a:stretch/>
          </p:blipFill>
          <p:spPr bwMode="auto">
            <a:xfrm>
              <a:off x="3438343" y="3412944"/>
              <a:ext cx="901259" cy="869553"/>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F:\HR CLAIRE\MENU DE SOIN HR 2012\WeTransfer-49qr4LD0\HA INJECT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876" t="31958" r="30826" b="29059"/>
            <a:stretch/>
          </p:blipFill>
          <p:spPr bwMode="auto">
            <a:xfrm>
              <a:off x="3438343" y="4296190"/>
              <a:ext cx="901259" cy="861001"/>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4" descr="G:\DPLI_Commun_Helena_Rubinstein_PCI\Service\MATHILDE\Re-PLASTY\VISUEL AMBIANCE GAMME RePLASTY\BD\Packshots détourés gamme Re-PLASTY\Packshot MESOLIF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9672" y="4826087"/>
            <a:ext cx="327782" cy="932090"/>
          </a:xfrm>
          <a:prstGeom prst="rect">
            <a:avLst/>
          </a:prstGeom>
          <a:noFill/>
          <a:extLst>
            <a:ext uri="{909E8E84-426E-40DD-AFC4-6F175D3DCCD1}">
              <a14:hiddenFill xmlns:a14="http://schemas.microsoft.com/office/drawing/2010/main">
                <a:solidFill>
                  <a:srgbClr val="FFFFFF"/>
                </a:solidFill>
              </a14:hiddenFill>
            </a:ext>
          </a:extLst>
        </p:spPr>
      </p:pic>
      <p:sp>
        <p:nvSpPr>
          <p:cNvPr id="54" name="ZoneTexte 63"/>
          <p:cNvSpPr txBox="1"/>
          <p:nvPr/>
        </p:nvSpPr>
        <p:spPr>
          <a:xfrm>
            <a:off x="467544" y="3281487"/>
            <a:ext cx="936104"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2hrs 30 mins</a:t>
            </a:r>
          </a:p>
        </p:txBody>
      </p:sp>
      <p:sp>
        <p:nvSpPr>
          <p:cNvPr id="55" name="ZoneTexte 64"/>
          <p:cNvSpPr txBox="1"/>
          <p:nvPr/>
        </p:nvSpPr>
        <p:spPr>
          <a:xfrm>
            <a:off x="2098123" y="3281487"/>
            <a:ext cx="1033717"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4hrs</a:t>
            </a:r>
          </a:p>
        </p:txBody>
      </p:sp>
      <p:sp>
        <p:nvSpPr>
          <p:cNvPr id="56" name="ZoneTexte 65"/>
          <p:cNvSpPr txBox="1"/>
          <p:nvPr/>
        </p:nvSpPr>
        <p:spPr>
          <a:xfrm>
            <a:off x="3635896" y="3281487"/>
            <a:ext cx="909204"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4hrs</a:t>
            </a:r>
          </a:p>
        </p:txBody>
      </p:sp>
      <p:sp>
        <p:nvSpPr>
          <p:cNvPr id="57" name="Text Box 55"/>
          <p:cNvSpPr txBox="1">
            <a:spLocks noChangeArrowheads="1"/>
          </p:cNvSpPr>
          <p:nvPr/>
        </p:nvSpPr>
        <p:spPr bwMode="auto">
          <a:xfrm>
            <a:off x="3086732" y="2057351"/>
            <a:ext cx="141326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3:</a:t>
            </a:r>
          </a:p>
          <a:p>
            <a:pPr algn="ctr" eaLnBrk="1" hangingPunct="1">
              <a:lnSpc>
                <a:spcPct val="50000"/>
              </a:lnSpc>
              <a:spcBef>
                <a:spcPct val="50000"/>
              </a:spcBef>
            </a:pPr>
            <a:endParaRPr lang="fr-FR" sz="1100" b="1" dirty="0" smtClean="0">
              <a:solidFill>
                <a:srgbClr val="B5A692"/>
              </a:solidFill>
            </a:endParaRPr>
          </a:p>
          <a:p>
            <a:pPr algn="ctr" eaLnBrk="1" hangingPunct="1">
              <a:lnSpc>
                <a:spcPct val="50000"/>
              </a:lnSpc>
              <a:spcBef>
                <a:spcPct val="50000"/>
              </a:spcBef>
            </a:pPr>
            <a:r>
              <a:rPr lang="fr-FR" sz="1100" b="0" i="0" dirty="0" smtClean="0">
                <a:solidFill>
                  <a:srgbClr val="FFFFFF"/>
                </a:solidFill>
              </a:rPr>
              <a:t>REMINDER OF </a:t>
            </a:r>
          </a:p>
          <a:p>
            <a:pPr algn="ctr" eaLnBrk="1" hangingPunct="1">
              <a:lnSpc>
                <a:spcPct val="50000"/>
              </a:lnSpc>
              <a:spcBef>
                <a:spcPct val="50000"/>
              </a:spcBef>
            </a:pPr>
            <a:r>
              <a:rPr lang="fr-FR" sz="1100" b="0" i="0" dirty="0" smtClean="0">
                <a:solidFill>
                  <a:srgbClr val="FFFFFF"/>
                </a:solidFill>
              </a:rPr>
              <a:t>CUSTOMER </a:t>
            </a:r>
          </a:p>
          <a:p>
            <a:pPr algn="ctr" eaLnBrk="1" hangingPunct="1">
              <a:lnSpc>
                <a:spcPct val="50000"/>
              </a:lnSpc>
              <a:spcBef>
                <a:spcPct val="50000"/>
              </a:spcBef>
            </a:pPr>
            <a:r>
              <a:rPr lang="fr-FR" sz="1100" dirty="0" smtClean="0">
                <a:solidFill>
                  <a:srgbClr val="FFFFFF"/>
                </a:solidFill>
              </a:rPr>
              <a:t>CIRCLE</a:t>
            </a:r>
            <a:endParaRPr lang="fr-FR" sz="1100" b="0" i="0" dirty="0" smtClean="0">
              <a:solidFill>
                <a:srgbClr val="FFFFFF"/>
              </a:solidFill>
            </a:endParaRPr>
          </a:p>
          <a:p>
            <a:pPr algn="ctr" eaLnBrk="1" hangingPunct="1">
              <a:lnSpc>
                <a:spcPct val="50000"/>
              </a:lnSpc>
              <a:spcBef>
                <a:spcPct val="50000"/>
              </a:spcBef>
            </a:pPr>
            <a:r>
              <a:rPr lang="fr-FR" sz="1100" b="0" i="0" dirty="0" smtClean="0">
                <a:solidFill>
                  <a:srgbClr val="FFFFFF"/>
                </a:solidFill>
              </a:rPr>
              <a:t>+ SALES  </a:t>
            </a:r>
          </a:p>
          <a:p>
            <a:pPr algn="ctr" eaLnBrk="1" hangingPunct="1">
              <a:lnSpc>
                <a:spcPct val="50000"/>
              </a:lnSpc>
              <a:spcBef>
                <a:spcPct val="50000"/>
              </a:spcBef>
            </a:pPr>
            <a:r>
              <a:rPr lang="fr-FR" sz="1100" b="0" i="0" dirty="0" smtClean="0">
                <a:solidFill>
                  <a:srgbClr val="FFFFFF"/>
                </a:solidFill>
              </a:rPr>
              <a:t>SCENARIO </a:t>
            </a:r>
          </a:p>
        </p:txBody>
      </p:sp>
      <p:pic>
        <p:nvPicPr>
          <p:cNvPr id="58" name="Picture 2" descr="F:\HR CLAIRE\SHOOTING SCENRIO DE SERVICE MAI 2012\PHOTOS RETOUCHEES DEF\DSC764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37" r="17125"/>
          <a:stretch/>
        </p:blipFill>
        <p:spPr bwMode="auto">
          <a:xfrm>
            <a:off x="3157445" y="4505624"/>
            <a:ext cx="1342547" cy="1224135"/>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55"/>
          <p:cNvSpPr txBox="1">
            <a:spLocks noChangeArrowheads="1"/>
          </p:cNvSpPr>
          <p:nvPr/>
        </p:nvSpPr>
        <p:spPr bwMode="auto">
          <a:xfrm>
            <a:off x="7605316" y="2057351"/>
            <a:ext cx="1575196" cy="10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50000"/>
              </a:lnSpc>
              <a:spcBef>
                <a:spcPct val="50000"/>
              </a:spcBef>
            </a:pPr>
            <a:r>
              <a:rPr lang="fr-FR" sz="1400" b="1" i="0" dirty="0" smtClean="0">
                <a:solidFill>
                  <a:srgbClr val="B5A692"/>
                </a:solidFill>
              </a:rPr>
              <a:t>PART 6:</a:t>
            </a:r>
          </a:p>
          <a:p>
            <a:pPr algn="ctr" eaLnBrk="1" hangingPunct="1">
              <a:lnSpc>
                <a:spcPct val="50000"/>
              </a:lnSpc>
              <a:spcBef>
                <a:spcPct val="50000"/>
              </a:spcBef>
            </a:pPr>
            <a:endParaRPr lang="fr-FR" sz="1100" b="1" dirty="0" smtClean="0">
              <a:solidFill>
                <a:srgbClr val="B5A692"/>
              </a:solidFill>
            </a:endParaRPr>
          </a:p>
          <a:p>
            <a:pPr algn="ctr" eaLnBrk="1" hangingPunct="1">
              <a:lnSpc>
                <a:spcPct val="50000"/>
              </a:lnSpc>
              <a:spcBef>
                <a:spcPct val="50000"/>
              </a:spcBef>
            </a:pPr>
            <a:r>
              <a:rPr lang="fr-FR" sz="1100" dirty="0" err="1">
                <a:solidFill>
                  <a:srgbClr val="FFFFFF"/>
                </a:solidFill>
              </a:rPr>
              <a:t>Re</a:t>
            </a:r>
            <a:r>
              <a:rPr lang="fr-FR" sz="1100" dirty="0">
                <a:solidFill>
                  <a:srgbClr val="FFFFFF"/>
                </a:solidFill>
              </a:rPr>
              <a:t>-PLASTY </a:t>
            </a:r>
            <a:r>
              <a:rPr lang="fr-FR" sz="1100" dirty="0" smtClean="0">
                <a:solidFill>
                  <a:srgbClr val="FFFFFF"/>
                </a:solidFill>
              </a:rPr>
              <a:t>1 </a:t>
            </a:r>
            <a:r>
              <a:rPr lang="fr-FR" sz="1100" dirty="0">
                <a:solidFill>
                  <a:srgbClr val="FFFFFF"/>
                </a:solidFill>
              </a:rPr>
              <a:t>&amp; </a:t>
            </a:r>
            <a:r>
              <a:rPr lang="fr-FR" sz="1100" dirty="0" smtClean="0">
                <a:solidFill>
                  <a:srgbClr val="FFFFFF"/>
                </a:solidFill>
              </a:rPr>
              <a:t>2hr</a:t>
            </a:r>
            <a:endParaRPr lang="fr-FR" sz="1100" dirty="0">
              <a:solidFill>
                <a:srgbClr val="FFFFFF"/>
              </a:solidFill>
            </a:endParaRPr>
          </a:p>
          <a:p>
            <a:pPr algn="ctr" eaLnBrk="1" hangingPunct="1">
              <a:lnSpc>
                <a:spcPct val="50000"/>
              </a:lnSpc>
              <a:spcBef>
                <a:spcPct val="50000"/>
              </a:spcBef>
            </a:pPr>
            <a:r>
              <a:rPr lang="fr-FR" sz="1100" b="0" i="0" dirty="0" smtClean="0">
                <a:solidFill>
                  <a:srgbClr val="FFFFFF"/>
                </a:solidFill>
              </a:rPr>
              <a:t>PROTOCOL</a:t>
            </a:r>
          </a:p>
          <a:p>
            <a:pPr algn="ctr" eaLnBrk="1" hangingPunct="1">
              <a:lnSpc>
                <a:spcPct val="50000"/>
              </a:lnSpc>
              <a:spcBef>
                <a:spcPct val="50000"/>
              </a:spcBef>
            </a:pPr>
            <a:r>
              <a:rPr lang="fr-FR" sz="1100" b="0" i="0" dirty="0" smtClean="0">
                <a:solidFill>
                  <a:srgbClr val="FFFFFF"/>
                </a:solidFill>
              </a:rPr>
              <a:t> TRAINING             </a:t>
            </a:r>
          </a:p>
          <a:p>
            <a:pPr algn="ctr" eaLnBrk="1" hangingPunct="1">
              <a:lnSpc>
                <a:spcPct val="50000"/>
              </a:lnSpc>
              <a:spcBef>
                <a:spcPct val="50000"/>
              </a:spcBef>
            </a:pPr>
            <a:endParaRPr lang="fr-FR" sz="1100" b="1" dirty="0">
              <a:solidFill>
                <a:srgbClr val="B5A692"/>
              </a:solidFill>
            </a:endParaRPr>
          </a:p>
        </p:txBody>
      </p:sp>
      <p:pic>
        <p:nvPicPr>
          <p:cNvPr id="60" name="Picture 2" descr="G:\DPLI_Commun_Helena_Rubinstein_PCI\Service\MATHILDE\Re-PLASTY\VISUEL AMBIANCE GAMME RePLASTY\BD\Packshots détourés gamme Re-PLASTY\Packshot HD PEEL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3240" y="4743699"/>
            <a:ext cx="412496" cy="10144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G:\DPLI_Commun_Helena_Rubinstein_PCI\Service\MATHILDE\Re-PLASTY\VISUEL AMBIANCE GAMME RePLASTY\BD\Packshots détourés gamme Re-PLASTY\Packshot LASERIST Detour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31038" y="5046875"/>
            <a:ext cx="624738" cy="7548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 descr="G:\DPLI_Commun_Helena_Rubinstein_PCI\Service\MATHILDE\Re-PLASTY\VISUEL AMBIANCE GAMME RePLASTY\BD\Packshots détourés gamme Re-PLASTY\Packshot PROFILL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67838" y="4693229"/>
            <a:ext cx="359946" cy="1108538"/>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72"/>
          <p:cNvSpPr txBox="1"/>
          <p:nvPr/>
        </p:nvSpPr>
        <p:spPr>
          <a:xfrm>
            <a:off x="3461133" y="6017791"/>
            <a:ext cx="6007411" cy="73866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b="0" i="0" dirty="0" smtClean="0">
                <a:solidFill>
                  <a:srgbClr val="FFFFFF"/>
                </a:solidFill>
              </a:rPr>
              <a:t>AWARDING OF                                         </a:t>
            </a:r>
          </a:p>
          <a:p>
            <a:pPr algn="ctr"/>
            <a:r>
              <a:rPr lang="fr-FR" sz="1400" b="0" i="0" dirty="0" smtClean="0">
                <a:solidFill>
                  <a:srgbClr val="FFFFFF"/>
                </a:solidFill>
              </a:rPr>
              <a:t>INSTANT COSMETIC INTERVENTIONS</a:t>
            </a:r>
            <a:r>
              <a:rPr lang="fr-FR" sz="1400" dirty="0" smtClean="0">
                <a:solidFill>
                  <a:srgbClr val="FFFFFF"/>
                </a:solidFill>
              </a:rPr>
              <a:t> </a:t>
            </a:r>
            <a:r>
              <a:rPr lang="fr-FR" sz="1400" dirty="0">
                <a:solidFill>
                  <a:srgbClr val="FFFFFF"/>
                </a:solidFill>
              </a:rPr>
              <a:t>- </a:t>
            </a:r>
            <a:r>
              <a:rPr lang="fr-FR" sz="1400" dirty="0" err="1" smtClean="0">
                <a:solidFill>
                  <a:srgbClr val="FFFFFF"/>
                </a:solidFill>
              </a:rPr>
              <a:t>Re</a:t>
            </a:r>
            <a:r>
              <a:rPr lang="fr-FR" sz="1400" dirty="0" smtClean="0">
                <a:solidFill>
                  <a:srgbClr val="FFFFFF"/>
                </a:solidFill>
              </a:rPr>
              <a:t>-PLASTY </a:t>
            </a:r>
            <a:r>
              <a:rPr lang="fr-FR" sz="1400" b="0" i="0" dirty="0" smtClean="0">
                <a:solidFill>
                  <a:srgbClr val="FFFFFF"/>
                </a:solidFill>
              </a:rPr>
              <a:t>DIPLOMAS APPROVED BY LACLINIC-MONTREUX</a:t>
            </a:r>
          </a:p>
        </p:txBody>
      </p:sp>
      <p:pic>
        <p:nvPicPr>
          <p:cNvPr id="64"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1398" t="6814" r="11775" b="11394"/>
          <a:stretch/>
        </p:blipFill>
        <p:spPr bwMode="auto">
          <a:xfrm>
            <a:off x="6156176" y="3569519"/>
            <a:ext cx="136815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25"/>
          <p:cNvPicPr preferRelativeResize="0">
            <a:picLocks noChangeArrowheads="1"/>
          </p:cNvPicPr>
          <p:nvPr/>
        </p:nvPicPr>
        <p:blipFill rotWithShape="1">
          <a:blip r:embed="rId15" cstate="print">
            <a:extLst>
              <a:ext uri="{28A0092B-C50C-407E-A947-70E740481C1C}">
                <a14:useLocalDpi xmlns:a14="http://schemas.microsoft.com/office/drawing/2010/main" val="0"/>
              </a:ext>
            </a:extLst>
          </a:blip>
          <a:srcRect l="15551" t="8187" r="10622" b="-1"/>
          <a:stretch/>
        </p:blipFill>
        <p:spPr bwMode="auto">
          <a:xfrm>
            <a:off x="7668344" y="3569519"/>
            <a:ext cx="1367433" cy="1199913"/>
          </a:xfrm>
          <a:prstGeom prst="rect">
            <a:avLst/>
          </a:prstGeom>
          <a:ln>
            <a:noFill/>
          </a:ln>
          <a:effectLst>
            <a:outerShdw blurRad="292100" dist="139700" dir="2700000" algn="tl" rotWithShape="0">
              <a:srgbClr val="333333">
                <a:alpha val="65000"/>
              </a:srgbClr>
            </a:outerShdw>
          </a:effectLst>
          <a:extLst/>
        </p:spPr>
      </p:pic>
      <p:sp>
        <p:nvSpPr>
          <p:cNvPr id="66" name="ZoneTexte 75"/>
          <p:cNvSpPr txBox="1"/>
          <p:nvPr/>
        </p:nvSpPr>
        <p:spPr>
          <a:xfrm>
            <a:off x="5102956" y="3281487"/>
            <a:ext cx="909204"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4hrs</a:t>
            </a:r>
          </a:p>
        </p:txBody>
      </p:sp>
      <p:pic>
        <p:nvPicPr>
          <p:cNvPr id="67" name="Picture 2" descr="F:\HR CLAIRE\SHOOTING SCENRIO DE SERVICE MAI 2012\PHOTOS RETOUCHEES DEF\DSC7648.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4937" r="17125"/>
          <a:stretch/>
        </p:blipFill>
        <p:spPr bwMode="auto">
          <a:xfrm>
            <a:off x="4669613" y="4649639"/>
            <a:ext cx="1342547" cy="1116215"/>
          </a:xfrm>
          <a:prstGeom prst="rect">
            <a:avLst/>
          </a:prstGeom>
          <a:noFill/>
          <a:extLst>
            <a:ext uri="{909E8E84-426E-40DD-AFC4-6F175D3DCCD1}">
              <a14:hiddenFill xmlns:a14="http://schemas.microsoft.com/office/drawing/2010/main">
                <a:solidFill>
                  <a:srgbClr val="FFFFFF"/>
                </a:solidFill>
              </a14:hiddenFill>
            </a:ext>
          </a:extLst>
        </p:spPr>
      </p:pic>
      <p:sp>
        <p:nvSpPr>
          <p:cNvPr id="68" name="ZoneTexte 77"/>
          <p:cNvSpPr txBox="1"/>
          <p:nvPr/>
        </p:nvSpPr>
        <p:spPr>
          <a:xfrm>
            <a:off x="6687132" y="3281487"/>
            <a:ext cx="909204"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8hrs</a:t>
            </a:r>
          </a:p>
        </p:txBody>
      </p:sp>
      <p:sp>
        <p:nvSpPr>
          <p:cNvPr id="69" name="ZoneTexte 78"/>
          <p:cNvSpPr txBox="1"/>
          <p:nvPr/>
        </p:nvSpPr>
        <p:spPr>
          <a:xfrm>
            <a:off x="7668345" y="3281487"/>
            <a:ext cx="1512168"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0" i="1" dirty="0" smtClean="0">
                <a:solidFill>
                  <a:srgbClr val="FFFFFF"/>
                </a:solidFill>
              </a:rPr>
              <a:t>at least 16hrs</a:t>
            </a:r>
          </a:p>
        </p:txBody>
      </p:sp>
      <p:pic>
        <p:nvPicPr>
          <p:cNvPr id="70" name="Picture 69"/>
          <p:cNvPicPr>
            <a:picLocks noChangeAspect="1" noChangeArrowheads="1"/>
          </p:cNvPicPr>
          <p:nvPr/>
        </p:nvPicPr>
        <p:blipFill>
          <a:blip r:embed="rId17" cstate="print">
            <a:extLst>
              <a:ext uri="{28A0092B-C50C-407E-A947-70E740481C1C}">
                <a14:useLocalDpi xmlns:a14="http://schemas.microsoft.com/office/drawing/2010/main" val="0"/>
              </a:ext>
            </a:extLst>
          </a:blip>
          <a:srcRect l="8572" t="16579" r="10562" b="10394"/>
          <a:stretch>
            <a:fillRect/>
          </a:stretch>
        </p:blipFill>
        <p:spPr bwMode="auto">
          <a:xfrm>
            <a:off x="2465560" y="5211807"/>
            <a:ext cx="522264" cy="54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p:cNvSpPr>
            <a:spLocks noChangeArrowheads="1"/>
          </p:cNvSpPr>
          <p:nvPr/>
        </p:nvSpPr>
        <p:spPr bwMode="auto">
          <a:xfrm>
            <a:off x="7668344" y="1625303"/>
            <a:ext cx="1367433" cy="4132874"/>
          </a:xfrm>
          <a:prstGeom prst="rect">
            <a:avLst/>
          </a:prstGeom>
          <a:noFill/>
          <a:ln w="19050">
            <a:solidFill>
              <a:srgbClr val="B5A69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pitchFamily="34" charset="0"/>
            </a:endParaRPr>
          </a:p>
        </p:txBody>
      </p:sp>
      <p:sp>
        <p:nvSpPr>
          <p:cNvPr id="72" name="Rectangle 71"/>
          <p:cNvSpPr>
            <a:spLocks noChangeArrowheads="1"/>
          </p:cNvSpPr>
          <p:nvPr/>
        </p:nvSpPr>
        <p:spPr bwMode="auto">
          <a:xfrm>
            <a:off x="6156176" y="1625303"/>
            <a:ext cx="1368152" cy="4132874"/>
          </a:xfrm>
          <a:prstGeom prst="rect">
            <a:avLst/>
          </a:prstGeom>
          <a:noFill/>
          <a:ln w="19050">
            <a:solidFill>
              <a:srgbClr val="B5A69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pitchFamily="34" charset="0"/>
            </a:endParaRPr>
          </a:p>
        </p:txBody>
      </p:sp>
      <p:pic>
        <p:nvPicPr>
          <p:cNvPr id="73"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430" t="21562" r="19863" b="11231"/>
          <a:stretch/>
        </p:blipFill>
        <p:spPr bwMode="auto">
          <a:xfrm>
            <a:off x="3139772" y="3628220"/>
            <a:ext cx="1362802" cy="102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a:spLocks noChangeArrowheads="1"/>
          </p:cNvSpPr>
          <p:nvPr/>
        </p:nvSpPr>
        <p:spPr bwMode="auto">
          <a:xfrm>
            <a:off x="3139772" y="1625303"/>
            <a:ext cx="2872388" cy="4132874"/>
          </a:xfrm>
          <a:prstGeom prst="rect">
            <a:avLst/>
          </a:prstGeom>
          <a:noFill/>
          <a:ln w="19050">
            <a:solidFill>
              <a:srgbClr val="B5A69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pitchFamily="34" charset="0"/>
            </a:endParaRPr>
          </a:p>
        </p:txBody>
      </p:sp>
      <p:pic>
        <p:nvPicPr>
          <p:cNvPr id="75" name="Image 74"/>
          <p:cNvPicPr>
            <a:picLocks noChangeAspect="1"/>
          </p:cNvPicPr>
          <p:nvPr/>
        </p:nvPicPr>
        <p:blipFill rotWithShape="1">
          <a:blip r:embed="rId19" cstate="print">
            <a:extLst>
              <a:ext uri="{28A0092B-C50C-407E-A947-70E740481C1C}">
                <a14:useLocalDpi xmlns:a14="http://schemas.microsoft.com/office/drawing/2010/main" val="0"/>
              </a:ext>
            </a:extLst>
          </a:blip>
          <a:srcRect l="10713" t="32288" r="19773" b="8428"/>
          <a:stretch/>
        </p:blipFill>
        <p:spPr>
          <a:xfrm rot="5400000">
            <a:off x="195395" y="3511630"/>
            <a:ext cx="1197007" cy="1363513"/>
          </a:xfrm>
          <a:prstGeom prst="rect">
            <a:avLst/>
          </a:prstGeom>
        </p:spPr>
      </p:pic>
      <p:sp>
        <p:nvSpPr>
          <p:cNvPr id="76" name="Rectangle 75"/>
          <p:cNvSpPr>
            <a:spLocks noChangeArrowheads="1"/>
          </p:cNvSpPr>
          <p:nvPr/>
        </p:nvSpPr>
        <p:spPr bwMode="auto">
          <a:xfrm>
            <a:off x="112143" y="1625303"/>
            <a:ext cx="2901286" cy="4132874"/>
          </a:xfrm>
          <a:prstGeom prst="rect">
            <a:avLst/>
          </a:prstGeom>
          <a:noFill/>
          <a:ln w="19050">
            <a:solidFill>
              <a:srgbClr val="B5A69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pitchFamily="34" charset="0"/>
            </a:endParaRPr>
          </a:p>
        </p:txBody>
      </p:sp>
      <p:sp>
        <p:nvSpPr>
          <p:cNvPr id="77" name="ZoneTexte 1"/>
          <p:cNvSpPr txBox="1"/>
          <p:nvPr/>
        </p:nvSpPr>
        <p:spPr>
          <a:xfrm>
            <a:off x="1079612" y="1625303"/>
            <a:ext cx="1404156"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i="0" dirty="0" smtClean="0">
                <a:solidFill>
                  <a:srgbClr val="FFFFFF"/>
                </a:solidFill>
              </a:rPr>
              <a:t>DAY 1</a:t>
            </a:r>
          </a:p>
        </p:txBody>
      </p:sp>
      <p:sp>
        <p:nvSpPr>
          <p:cNvPr id="118" name="ZoneTexte 40"/>
          <p:cNvSpPr txBox="1"/>
          <p:nvPr/>
        </p:nvSpPr>
        <p:spPr>
          <a:xfrm>
            <a:off x="4031940" y="1625303"/>
            <a:ext cx="1404156"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i="0" dirty="0" smtClean="0">
                <a:solidFill>
                  <a:srgbClr val="FFFFFF"/>
                </a:solidFill>
              </a:rPr>
              <a:t>DAY 2</a:t>
            </a:r>
          </a:p>
        </p:txBody>
      </p:sp>
      <p:sp>
        <p:nvSpPr>
          <p:cNvPr id="119" name="ZoneTexte 41"/>
          <p:cNvSpPr txBox="1"/>
          <p:nvPr/>
        </p:nvSpPr>
        <p:spPr>
          <a:xfrm>
            <a:off x="6372200" y="1625303"/>
            <a:ext cx="1404156"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i="0" dirty="0" smtClean="0">
                <a:solidFill>
                  <a:srgbClr val="FFFFFF"/>
                </a:solidFill>
              </a:rPr>
              <a:t>DAY 3</a:t>
            </a:r>
          </a:p>
        </p:txBody>
      </p:sp>
      <p:sp>
        <p:nvSpPr>
          <p:cNvPr id="120" name="ZoneTexte 42"/>
          <p:cNvSpPr txBox="1"/>
          <p:nvPr/>
        </p:nvSpPr>
        <p:spPr>
          <a:xfrm>
            <a:off x="7740352" y="1625303"/>
            <a:ext cx="1404156"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i="0" dirty="0" smtClean="0">
                <a:solidFill>
                  <a:srgbClr val="FFFFFF"/>
                </a:solidFill>
              </a:rPr>
              <a:t>DAYS 4 &amp; 5</a:t>
            </a:r>
          </a:p>
        </p:txBody>
      </p:sp>
      <p:sp>
        <p:nvSpPr>
          <p:cNvPr id="121" name="Rectangle 120"/>
          <p:cNvSpPr>
            <a:spLocks noChangeArrowheads="1"/>
          </p:cNvSpPr>
          <p:nvPr/>
        </p:nvSpPr>
        <p:spPr bwMode="auto">
          <a:xfrm>
            <a:off x="107504" y="1267063"/>
            <a:ext cx="5904655" cy="286232"/>
          </a:xfrm>
          <a:prstGeom prst="rect">
            <a:avLst/>
          </a:prstGeom>
          <a:noFill/>
          <a:ln w="19050">
            <a:solidFill>
              <a:srgbClr val="B5A6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90000"/>
              </a:lnSpc>
              <a:spcBef>
                <a:spcPts val="0"/>
              </a:spcBef>
              <a:spcAft>
                <a:spcPts val="0"/>
              </a:spcAft>
            </a:pPr>
            <a:r>
              <a:rPr lang="fr-FR" sz="1400" b="0" i="0" dirty="0" smtClean="0">
                <a:solidFill>
                  <a:srgbClr val="FFFFFF"/>
                </a:solidFill>
              </a:rPr>
              <a:t>AESTHETIC MEDICINE EXPERTISE</a:t>
            </a:r>
          </a:p>
        </p:txBody>
      </p:sp>
      <p:sp>
        <p:nvSpPr>
          <p:cNvPr id="122" name="Rectangle 121"/>
          <p:cNvSpPr>
            <a:spLocks noChangeArrowheads="1"/>
          </p:cNvSpPr>
          <p:nvPr/>
        </p:nvSpPr>
        <p:spPr bwMode="auto">
          <a:xfrm>
            <a:off x="6156659" y="1267063"/>
            <a:ext cx="2879117" cy="286232"/>
          </a:xfrm>
          <a:prstGeom prst="rect">
            <a:avLst/>
          </a:prstGeom>
          <a:noFill/>
          <a:ln w="19050">
            <a:solidFill>
              <a:srgbClr val="B5A6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90000"/>
              </a:lnSpc>
              <a:spcBef>
                <a:spcPts val="0"/>
              </a:spcBef>
              <a:spcAft>
                <a:spcPts val="0"/>
              </a:spcAft>
            </a:pPr>
            <a:r>
              <a:rPr lang="fr-FR" sz="1400" b="0" i="0" dirty="0" smtClean="0">
                <a:solidFill>
                  <a:srgbClr val="FFFFFF"/>
                </a:solidFill>
              </a:rPr>
              <a:t>PROTOCOL EXPERTISE</a:t>
            </a:r>
          </a:p>
        </p:txBody>
      </p:sp>
      <p:pic>
        <p:nvPicPr>
          <p:cNvPr id="123" name="Picture 3"/>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0986" t="20485" r="15693" b="10827"/>
          <a:stretch/>
        </p:blipFill>
        <p:spPr bwMode="auto">
          <a:xfrm>
            <a:off x="2555776" y="5953483"/>
            <a:ext cx="1228869" cy="85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Accolade fermante 123"/>
          <p:cNvSpPr/>
          <p:nvPr/>
        </p:nvSpPr>
        <p:spPr>
          <a:xfrm rot="5400000">
            <a:off x="4393937" y="1447964"/>
            <a:ext cx="360041" cy="8923631"/>
          </a:xfrm>
          <a:prstGeom prst="rightBrace">
            <a:avLst>
              <a:gd name="adj1" fmla="val 8333"/>
              <a:gd name="adj2" fmla="val 50286"/>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p>
        </p:txBody>
      </p:sp>
      <p:sp>
        <p:nvSpPr>
          <p:cNvPr id="125" name="ZoneTexte 49"/>
          <p:cNvSpPr txBox="1"/>
          <p:nvPr/>
        </p:nvSpPr>
        <p:spPr>
          <a:xfrm>
            <a:off x="7668344" y="4949865"/>
            <a:ext cx="1404156"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800" b="1" i="1" dirty="0" smtClean="0">
                <a:solidFill>
                  <a:srgbClr val="FFFFFF"/>
                </a:solidFill>
              </a:rPr>
              <a:t>Mandatory:</a:t>
            </a:r>
          </a:p>
          <a:p>
            <a:pPr algn="ctr"/>
            <a:r>
              <a:rPr lang="fr-FR" sz="800" b="0" i="1" dirty="0" smtClean="0">
                <a:solidFill>
                  <a:srgbClr val="FFFFFF"/>
                </a:solidFill>
              </a:rPr>
              <a:t>Local aestheticians must be trained by international aesthetician, Emmanuelle Foucaud</a:t>
            </a:r>
          </a:p>
        </p:txBody>
      </p:sp>
    </p:spTree>
    <p:extLst>
      <p:ext uri="{BB962C8B-B14F-4D97-AF65-F5344CB8AC3E}">
        <p14:creationId xmlns:p14="http://schemas.microsoft.com/office/powerpoint/2010/main" val="3578528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707904" y="1403479"/>
            <a:ext cx="5436096" cy="3862596"/>
          </a:xfrm>
          <a:prstGeom prst="rect">
            <a:avLst/>
          </a:prstGeom>
          <a:noFill/>
        </p:spPr>
        <p:txBody>
          <a:bodyPr wrap="square" rtlCol="0">
            <a:spAutoFit/>
          </a:bodyPr>
          <a:lstStyle/>
          <a:p>
            <a:pPr marL="285750" indent="-285750">
              <a:lnSpc>
                <a:spcPct val="150000"/>
              </a:lnSpc>
              <a:buFont typeface="Wingdings" pitchFamily="2" charset="2"/>
              <a:buChar char="§"/>
            </a:pPr>
            <a:r>
              <a:rPr lang="en-US" sz="1400" b="1" dirty="0" smtClean="0">
                <a:solidFill>
                  <a:schemeClr val="bg1"/>
                </a:solidFill>
              </a:rPr>
              <a:t>Dermal-epidermal junction (DEJ):  </a:t>
            </a:r>
            <a:r>
              <a:rPr lang="en-US" sz="1400" dirty="0" smtClean="0">
                <a:solidFill>
                  <a:schemeClr val="bg1"/>
                </a:solidFill>
              </a:rPr>
              <a:t>boundary area between the dermis and the epidermis</a:t>
            </a:r>
          </a:p>
          <a:p>
            <a:pPr marL="273050" indent="-273050">
              <a:lnSpc>
                <a:spcPct val="150000"/>
              </a:lnSpc>
            </a:pPr>
            <a:endParaRPr lang="en-US" sz="1400" b="1" dirty="0" smtClean="0">
              <a:solidFill>
                <a:schemeClr val="bg1"/>
              </a:solidFill>
            </a:endParaRPr>
          </a:p>
          <a:p>
            <a:pPr marL="285750" indent="-285750">
              <a:lnSpc>
                <a:spcPct val="150000"/>
              </a:lnSpc>
              <a:buFont typeface="Wingdings" pitchFamily="2" charset="2"/>
              <a:buChar char="§"/>
            </a:pPr>
            <a:r>
              <a:rPr lang="en-US" sz="1400" b="1" dirty="0" smtClean="0">
                <a:solidFill>
                  <a:schemeClr val="bg1"/>
                </a:solidFill>
              </a:rPr>
              <a:t>Mechanical support </a:t>
            </a:r>
            <a:r>
              <a:rPr lang="en-US" sz="1400" dirty="0" smtClean="0">
                <a:solidFill>
                  <a:schemeClr val="bg1"/>
                </a:solidFill>
              </a:rPr>
              <a:t>for adherence between the epidermis and the dermis </a:t>
            </a:r>
          </a:p>
          <a:p>
            <a:pPr marL="285750" indent="-285750">
              <a:lnSpc>
                <a:spcPct val="150000"/>
              </a:lnSpc>
              <a:buFont typeface="Wingdings" pitchFamily="2" charset="2"/>
              <a:buChar char="§"/>
            </a:pPr>
            <a:endParaRPr lang="en-US" sz="1400" dirty="0" smtClean="0">
              <a:solidFill>
                <a:schemeClr val="bg1"/>
              </a:solidFill>
            </a:endParaRPr>
          </a:p>
          <a:p>
            <a:pPr marL="285750" indent="-285750">
              <a:lnSpc>
                <a:spcPct val="150000"/>
              </a:lnSpc>
              <a:buFont typeface="Wingdings" pitchFamily="2" charset="2"/>
              <a:buChar char="§"/>
            </a:pPr>
            <a:r>
              <a:rPr lang="en-US" sz="1400" b="1" dirty="0" smtClean="0">
                <a:solidFill>
                  <a:schemeClr val="bg1"/>
                </a:solidFill>
              </a:rPr>
              <a:t>Selective barrier </a:t>
            </a:r>
            <a:r>
              <a:rPr lang="en-US" sz="1400" dirty="0" smtClean="0">
                <a:solidFill>
                  <a:schemeClr val="bg1"/>
                </a:solidFill>
              </a:rPr>
              <a:t>that helps control molecular and cellular exchanges between the two compartments</a:t>
            </a:r>
          </a:p>
          <a:p>
            <a:pPr marL="285750" indent="-285750">
              <a:lnSpc>
                <a:spcPct val="150000"/>
              </a:lnSpc>
              <a:buFont typeface="Wingdings" pitchFamily="2" charset="2"/>
              <a:buChar char="§"/>
            </a:pPr>
            <a:endParaRPr lang="en-US" sz="1400" dirty="0" smtClean="0">
              <a:solidFill>
                <a:schemeClr val="bg1"/>
              </a:solidFill>
            </a:endParaRPr>
          </a:p>
          <a:p>
            <a:pPr marL="285750" indent="-285750">
              <a:lnSpc>
                <a:spcPct val="150000"/>
              </a:lnSpc>
              <a:buFont typeface="Wingdings" pitchFamily="2" charset="2"/>
              <a:buChar char="§"/>
            </a:pPr>
            <a:r>
              <a:rPr lang="en-US" sz="1400" b="1" dirty="0" smtClean="0">
                <a:solidFill>
                  <a:schemeClr val="bg1"/>
                </a:solidFill>
              </a:rPr>
              <a:t>Biological role in providing nutrition</a:t>
            </a:r>
            <a:r>
              <a:rPr lang="en-US" sz="1400" dirty="0" smtClean="0">
                <a:solidFill>
                  <a:schemeClr val="bg1"/>
                </a:solidFill>
              </a:rPr>
              <a:t> to the epidermis via vessels in the dermis</a:t>
            </a:r>
            <a:endParaRPr lang="fr-FR" sz="1400" b="1" dirty="0" smtClean="0">
              <a:solidFill>
                <a:srgbClr val="FFFFFF"/>
              </a:solidFill>
            </a:endParaRPr>
          </a:p>
          <a:p>
            <a:pPr marL="273050" indent="-273050">
              <a:buFont typeface="Wingdings" pitchFamily="2" charset="2"/>
              <a:buChar char="§"/>
            </a:pPr>
            <a:endParaRPr lang="fr-FR" sz="1400" dirty="0" smtClean="0">
              <a:solidFill>
                <a:srgbClr val="FFFFFF"/>
              </a:solidFill>
            </a:endParaRPr>
          </a:p>
        </p:txBody>
      </p:sp>
      <p:sp>
        <p:nvSpPr>
          <p:cNvPr id="15" name="Text Box 3"/>
          <p:cNvSpPr txBox="1">
            <a:spLocks noChangeArrowheads="1"/>
          </p:cNvSpPr>
          <p:nvPr/>
        </p:nvSpPr>
        <p:spPr bwMode="auto">
          <a:xfrm>
            <a:off x="3536950" y="260649"/>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EPIDERMIS</a:t>
            </a:r>
          </a:p>
          <a:p>
            <a:pPr algn="r" fontAlgn="base">
              <a:spcAft>
                <a:spcPct val="0"/>
              </a:spcAft>
            </a:pPr>
            <a:r>
              <a:rPr lang="en-US" sz="1600" dirty="0" smtClean="0">
                <a:solidFill>
                  <a:srgbClr val="FFFFFF"/>
                </a:solidFill>
                <a:ea typeface="ＭＳ Ｐゴシック" pitchFamily="34" charset="-128"/>
              </a:rPr>
              <a:t>THE DERMAL-EPIDERMAL JUNCTION</a:t>
            </a:r>
          </a:p>
        </p:txBody>
      </p:sp>
      <p:pic>
        <p:nvPicPr>
          <p:cNvPr id="12" name="Picture 5" descr="D:\Projets en cours\Formation\Helena-Rubinsten\images\fibriline.jpg"/>
          <p:cNvPicPr>
            <a:picLocks noChangeAspect="1" noChangeArrowheads="1"/>
          </p:cNvPicPr>
          <p:nvPr/>
        </p:nvPicPr>
        <p:blipFill>
          <a:blip r:embed="rId3" cstate="print"/>
          <a:srcRect l="5624" r="4388"/>
          <a:stretch>
            <a:fillRect/>
          </a:stretch>
        </p:blipFill>
        <p:spPr bwMode="auto">
          <a:xfrm>
            <a:off x="1691679" y="5386420"/>
            <a:ext cx="1112832" cy="706876"/>
          </a:xfrm>
          <a:prstGeom prst="rect">
            <a:avLst/>
          </a:prstGeom>
          <a:noFill/>
        </p:spPr>
      </p:pic>
      <p:pic>
        <p:nvPicPr>
          <p:cNvPr id="14" name="Picture 2"/>
          <p:cNvPicPr>
            <a:picLocks noChangeAspect="1" noChangeArrowheads="1"/>
          </p:cNvPicPr>
          <p:nvPr/>
        </p:nvPicPr>
        <p:blipFill>
          <a:blip r:embed="rId4" cstate="print"/>
          <a:srcRect l="14095" t="18257" r="53427" b="21932"/>
          <a:stretch>
            <a:fillRect/>
          </a:stretch>
        </p:blipFill>
        <p:spPr bwMode="auto">
          <a:xfrm>
            <a:off x="715221" y="1410989"/>
            <a:ext cx="1814366" cy="2088232"/>
          </a:xfrm>
          <a:prstGeom prst="rect">
            <a:avLst/>
          </a:prstGeom>
          <a:ln>
            <a:noFill/>
          </a:ln>
          <a:effectLst>
            <a:outerShdw blurRad="292100" dist="139700" dir="2700000" algn="tl" rotWithShape="0">
              <a:srgbClr val="333333">
                <a:alpha val="65000"/>
              </a:srgbClr>
            </a:outerShdw>
          </a:effectLst>
        </p:spPr>
      </p:pic>
      <p:pic>
        <p:nvPicPr>
          <p:cNvPr id="17" name="Picture 4" descr="D:\Projets en cours\Formation\Helena-Rubinsten\images\collageneIV.jpg"/>
          <p:cNvPicPr>
            <a:picLocks noChangeAspect="1" noChangeArrowheads="1"/>
          </p:cNvPicPr>
          <p:nvPr/>
        </p:nvPicPr>
        <p:blipFill>
          <a:blip r:embed="rId5" cstate="print"/>
          <a:srcRect l="5855" r="3433"/>
          <a:stretch>
            <a:fillRect/>
          </a:stretch>
        </p:blipFill>
        <p:spPr bwMode="auto">
          <a:xfrm>
            <a:off x="467544" y="5386420"/>
            <a:ext cx="1115563" cy="702735"/>
          </a:xfrm>
          <a:prstGeom prst="rect">
            <a:avLst/>
          </a:prstGeom>
          <a:noFill/>
        </p:spPr>
      </p:pic>
      <p:pic>
        <p:nvPicPr>
          <p:cNvPr id="18" name="Picture 2" descr="D:\Projets en cours\Formation\Helena-Rubinsten\images\young.jpg"/>
          <p:cNvPicPr>
            <a:picLocks noChangeAspect="1" noChangeArrowheads="1"/>
          </p:cNvPicPr>
          <p:nvPr/>
        </p:nvPicPr>
        <p:blipFill>
          <a:blip r:embed="rId6" cstate="print"/>
          <a:srcRect/>
          <a:stretch>
            <a:fillRect/>
          </a:stretch>
        </p:blipFill>
        <p:spPr bwMode="auto">
          <a:xfrm>
            <a:off x="690684" y="3789040"/>
            <a:ext cx="1865092" cy="1296144"/>
          </a:xfrm>
          <a:prstGeom prst="rect">
            <a:avLst/>
          </a:prstGeom>
          <a:noFill/>
        </p:spPr>
      </p:pic>
      <p:sp>
        <p:nvSpPr>
          <p:cNvPr id="11" name="Text Box 10"/>
          <p:cNvSpPr txBox="1">
            <a:spLocks noChangeArrowheads="1"/>
          </p:cNvSpPr>
          <p:nvPr/>
        </p:nvSpPr>
        <p:spPr bwMode="auto">
          <a:xfrm>
            <a:off x="4932040" y="5301208"/>
            <a:ext cx="3024336" cy="738663"/>
          </a:xfrm>
          <a:prstGeom prst="rect">
            <a:avLst/>
          </a:prstGeom>
          <a:noFill/>
          <a:ln w="28575">
            <a:solidFill>
              <a:schemeClr val="bg1"/>
            </a:solidFill>
            <a:miter lim="800000"/>
            <a:headEnd/>
            <a:tailEnd/>
          </a:ln>
          <a:effectLst/>
        </p:spPr>
        <p:txBody>
          <a:bodyPr wrap="square">
            <a:spAutoFit/>
          </a:bodyPr>
          <a:lstStyle/>
          <a:p>
            <a:pPr algn="ctr"/>
            <a:endParaRPr lang="fr-FR" sz="1400" b="1" dirty="0" smtClean="0">
              <a:solidFill>
                <a:srgbClr val="FFFFFF">
                  <a:lumMod val="95000"/>
                </a:srgbClr>
              </a:solidFill>
            </a:endParaRPr>
          </a:p>
          <a:p>
            <a:pPr algn="ctr"/>
            <a:r>
              <a:rPr lang="en-US" sz="1400" b="1" dirty="0" smtClean="0">
                <a:solidFill>
                  <a:schemeClr val="bg1">
                    <a:lumMod val="95000"/>
                  </a:schemeClr>
                </a:solidFill>
              </a:rPr>
              <a:t>Area where wrinkles are formed!</a:t>
            </a:r>
          </a:p>
          <a:p>
            <a:pPr algn="ctr"/>
            <a:endParaRPr lang="fr-FR" sz="1400" b="1" dirty="0">
              <a:solidFill>
                <a:srgbClr val="FFFFFF">
                  <a:lumMod val="95000"/>
                </a:srgbClr>
              </a:solidFill>
            </a:endParaRPr>
          </a:p>
        </p:txBody>
      </p:sp>
      <p:cxnSp>
        <p:nvCxnSpPr>
          <p:cNvPr id="23" name="Connecteur droit avec flèche 22"/>
          <p:cNvCxnSpPr/>
          <p:nvPr/>
        </p:nvCxnSpPr>
        <p:spPr>
          <a:xfrm flipH="1">
            <a:off x="2260628" y="1884580"/>
            <a:ext cx="583180" cy="104260"/>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
        <p:nvSpPr>
          <p:cNvPr id="6" name="ZoneTexte 5"/>
          <p:cNvSpPr txBox="1"/>
          <p:nvPr/>
        </p:nvSpPr>
        <p:spPr>
          <a:xfrm>
            <a:off x="2843808" y="1691516"/>
            <a:ext cx="590226" cy="369332"/>
          </a:xfrm>
          <a:prstGeom prst="rect">
            <a:avLst/>
          </a:prstGeom>
          <a:noFill/>
        </p:spPr>
        <p:txBody>
          <a:bodyPr wrap="none" rtlCol="0">
            <a:spAutoFit/>
          </a:bodyPr>
          <a:lstStyle/>
          <a:p>
            <a:pPr algn="ctr"/>
            <a:r>
              <a:rPr lang="fr-FR" b="1" dirty="0" smtClean="0">
                <a:solidFill>
                  <a:schemeClr val="bg2"/>
                </a:solidFill>
              </a:rPr>
              <a:t>DEJ</a:t>
            </a:r>
            <a:endParaRPr lang="fr-FR" b="1" dirty="0">
              <a:solidFill>
                <a:srgbClr val="EEECE1"/>
              </a:solidFill>
            </a:endParaRPr>
          </a:p>
        </p:txBody>
      </p:sp>
      <p:cxnSp>
        <p:nvCxnSpPr>
          <p:cNvPr id="20" name="Connecteur droit avec flèche 19"/>
          <p:cNvCxnSpPr/>
          <p:nvPr/>
        </p:nvCxnSpPr>
        <p:spPr>
          <a:xfrm flipH="1">
            <a:off x="2195736" y="4044820"/>
            <a:ext cx="583180" cy="104260"/>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
        <p:nvSpPr>
          <p:cNvPr id="21" name="ZoneTexte 20"/>
          <p:cNvSpPr txBox="1"/>
          <p:nvPr/>
        </p:nvSpPr>
        <p:spPr>
          <a:xfrm>
            <a:off x="2778916" y="3851756"/>
            <a:ext cx="590226" cy="369332"/>
          </a:xfrm>
          <a:prstGeom prst="rect">
            <a:avLst/>
          </a:prstGeom>
          <a:noFill/>
        </p:spPr>
        <p:txBody>
          <a:bodyPr wrap="none" rtlCol="0">
            <a:spAutoFit/>
          </a:bodyPr>
          <a:lstStyle/>
          <a:p>
            <a:pPr algn="ctr"/>
            <a:r>
              <a:rPr lang="fr-FR" b="1" dirty="0" smtClean="0">
                <a:solidFill>
                  <a:schemeClr val="bg2"/>
                </a:solidFill>
              </a:rPr>
              <a:t>DEJ</a:t>
            </a:r>
            <a:endParaRPr lang="fr-FR" b="1" dirty="0">
              <a:solidFill>
                <a:srgbClr val="EEECE1"/>
              </a:solidFill>
            </a:endParaRPr>
          </a:p>
        </p:txBody>
      </p:sp>
    </p:spTree>
    <p:extLst>
      <p:ext uri="{BB962C8B-B14F-4D97-AF65-F5344CB8AC3E}">
        <p14:creationId xmlns:p14="http://schemas.microsoft.com/office/powerpoint/2010/main" val="371036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0" y="3297178"/>
            <a:ext cx="3240360" cy="707886"/>
          </a:xfrm>
          <a:prstGeom prst="rect">
            <a:avLst/>
          </a:prstGeom>
          <a:noFill/>
        </p:spPr>
        <p:txBody>
          <a:bodyPr wrap="square" rtlCol="0">
            <a:spAutoFit/>
          </a:bodyPr>
          <a:lstStyle/>
          <a:p>
            <a:r>
              <a:rPr lang="fr-FR" sz="4000" b="1" dirty="0" smtClean="0">
                <a:solidFill>
                  <a:schemeClr val="bg1"/>
                </a:solidFill>
              </a:rPr>
              <a:t>THE DERMIS</a:t>
            </a:r>
            <a:endParaRPr lang="fr-FR" sz="4000" b="1" dirty="0">
              <a:solidFill>
                <a:schemeClr val="bg1"/>
              </a:solidFill>
            </a:endParaRPr>
          </a:p>
        </p:txBody>
      </p:sp>
      <p:pic>
        <p:nvPicPr>
          <p:cNvPr id="7" name="Picture 2"/>
          <p:cNvPicPr>
            <a:picLocks noChangeAspect="1" noChangeArrowheads="1"/>
          </p:cNvPicPr>
          <p:nvPr/>
        </p:nvPicPr>
        <p:blipFill>
          <a:blip r:embed="rId3" cstate="print"/>
          <a:srcRect l="17232" t="13354" r="55336" b="26835"/>
          <a:stretch>
            <a:fillRect/>
          </a:stretch>
        </p:blipFill>
        <p:spPr bwMode="auto">
          <a:xfrm>
            <a:off x="179512" y="1988840"/>
            <a:ext cx="2880320" cy="392520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61692" y="3212976"/>
            <a:ext cx="2654124" cy="12241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6" name="Rectangle 5"/>
          <p:cNvSpPr/>
          <p:nvPr/>
        </p:nvSpPr>
        <p:spPr>
          <a:xfrm>
            <a:off x="1058416" y="5912405"/>
            <a:ext cx="7776864" cy="646331"/>
          </a:xfrm>
          <a:prstGeom prst="rect">
            <a:avLst/>
          </a:prstGeom>
        </p:spPr>
        <p:txBody>
          <a:bodyPr wrap="square">
            <a:spAutoFit/>
          </a:bodyPr>
          <a:lstStyle/>
          <a:p>
            <a:r>
              <a:rPr lang="fr-FR" dirty="0">
                <a:hlinkClick r:id="rId4"/>
              </a:rPr>
              <a:t>http://www.skin-science.fr/_int/_</a:t>
            </a:r>
            <a:r>
              <a:rPr lang="fr-FR" dirty="0" smtClean="0">
                <a:hlinkClick r:id="rId4"/>
              </a:rPr>
              <a:t>fr/SKIN3D/EN/index_droit.htm</a:t>
            </a:r>
            <a:endParaRPr lang="fr-FR" dirty="0" smtClean="0"/>
          </a:p>
          <a:p>
            <a:endParaRPr lang="fr-FR" dirty="0"/>
          </a:p>
        </p:txBody>
      </p:sp>
    </p:spTree>
    <p:extLst>
      <p:ext uri="{BB962C8B-B14F-4D97-AF65-F5344CB8AC3E}">
        <p14:creationId xmlns:p14="http://schemas.microsoft.com/office/powerpoint/2010/main" val="28019831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3485491" cy="5661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8"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DERMIS</a:t>
            </a:r>
          </a:p>
          <a:p>
            <a:pPr algn="r" fontAlgn="base">
              <a:spcAft>
                <a:spcPct val="0"/>
              </a:spcAft>
            </a:pPr>
            <a:r>
              <a:rPr lang="en-US" sz="1600" dirty="0" smtClean="0">
                <a:solidFill>
                  <a:srgbClr val="FFFFFF"/>
                </a:solidFill>
              </a:rPr>
              <a:t>DEFINITION &amp; ROLE</a:t>
            </a:r>
            <a:endParaRPr lang="en-US" sz="1600" dirty="0">
              <a:solidFill>
                <a:srgbClr val="FFFFFF"/>
              </a:solidFill>
            </a:endParaRPr>
          </a:p>
        </p:txBody>
      </p:sp>
      <p:sp>
        <p:nvSpPr>
          <p:cNvPr id="10" name="ZoneTexte 9"/>
          <p:cNvSpPr txBox="1"/>
          <p:nvPr/>
        </p:nvSpPr>
        <p:spPr>
          <a:xfrm>
            <a:off x="3779911" y="1404640"/>
            <a:ext cx="5275189" cy="4832092"/>
          </a:xfrm>
          <a:prstGeom prst="rect">
            <a:avLst/>
          </a:prstGeom>
          <a:noFill/>
        </p:spPr>
        <p:txBody>
          <a:bodyPr wrap="square" rtlCol="0">
            <a:spAutoFit/>
          </a:bodyPr>
          <a:lstStyle/>
          <a:p>
            <a:pPr marL="177800" indent="-177800">
              <a:buFont typeface="Wingdings" pitchFamily="2" charset="2"/>
              <a:buChar char="§"/>
            </a:pPr>
            <a:r>
              <a:rPr lang="en-US" sz="1400" b="1" dirty="0" smtClean="0">
                <a:solidFill>
                  <a:schemeClr val="bg1"/>
                </a:solidFill>
              </a:rPr>
              <a:t>Dermis: support tissue for the skin</a:t>
            </a:r>
          </a:p>
          <a:p>
            <a:pPr marL="177800" indent="-177800"/>
            <a:endParaRPr lang="en-US" sz="1400" dirty="0" smtClean="0">
              <a:solidFill>
                <a:schemeClr val="bg1"/>
              </a:solidFill>
            </a:endParaRPr>
          </a:p>
          <a:p>
            <a:pPr marL="177800" indent="-177800">
              <a:buFont typeface="Wingdings" pitchFamily="2" charset="2"/>
              <a:buChar char="§"/>
            </a:pPr>
            <a:r>
              <a:rPr lang="en-US" sz="1400" dirty="0" smtClean="0">
                <a:solidFill>
                  <a:schemeClr val="bg1"/>
                </a:solidFill>
              </a:rPr>
              <a:t>Made up of 2 parts </a:t>
            </a:r>
          </a:p>
          <a:p>
            <a:pPr marL="900113"/>
            <a:r>
              <a:rPr lang="en-US" sz="1400" dirty="0" smtClean="0">
                <a:solidFill>
                  <a:schemeClr val="bg1"/>
                </a:solidFill>
              </a:rPr>
              <a:t>	The superficial layer of the dermis is called the </a:t>
            </a:r>
            <a:r>
              <a:rPr lang="en-US" sz="1400" b="1" dirty="0" smtClean="0">
                <a:solidFill>
                  <a:schemeClr val="bg1"/>
                </a:solidFill>
              </a:rPr>
              <a:t>dermal papillae </a:t>
            </a:r>
          </a:p>
          <a:p>
            <a:pPr marL="900113"/>
            <a:endParaRPr lang="en-US" sz="1400" dirty="0" smtClean="0">
              <a:solidFill>
                <a:schemeClr val="bg1"/>
              </a:solidFill>
            </a:endParaRPr>
          </a:p>
          <a:p>
            <a:pPr marL="900113"/>
            <a:r>
              <a:rPr lang="en-US" sz="1400" dirty="0" smtClean="0">
                <a:solidFill>
                  <a:schemeClr val="bg1"/>
                </a:solidFill>
              </a:rPr>
              <a:t>	The deep layer of the dermis is called the </a:t>
            </a:r>
            <a:r>
              <a:rPr lang="en-US" sz="1400" b="1" dirty="0" smtClean="0">
                <a:solidFill>
                  <a:schemeClr val="bg1"/>
                </a:solidFill>
              </a:rPr>
              <a:t>reticular dermis </a:t>
            </a:r>
          </a:p>
          <a:p>
            <a:pPr marL="177800" indent="-177800"/>
            <a:endParaRPr lang="en-US" sz="1400" dirty="0" smtClean="0">
              <a:solidFill>
                <a:schemeClr val="bg1"/>
              </a:solidFill>
            </a:endParaRPr>
          </a:p>
          <a:p>
            <a:pPr marL="177800" indent="-177800">
              <a:buFont typeface="Wingdings" pitchFamily="2" charset="2"/>
              <a:buChar char="§"/>
            </a:pPr>
            <a:r>
              <a:rPr lang="en-US" sz="1400" dirty="0" smtClean="0">
                <a:solidFill>
                  <a:schemeClr val="bg1"/>
                </a:solidFill>
              </a:rPr>
              <a:t>Made up of:</a:t>
            </a:r>
          </a:p>
          <a:p>
            <a:pPr marL="900113">
              <a:tabLst>
                <a:tab pos="1163638" algn="l"/>
              </a:tabLst>
            </a:pPr>
            <a:r>
              <a:rPr lang="en-US" sz="1400" b="1" dirty="0" smtClean="0">
                <a:solidFill>
                  <a:schemeClr val="bg1"/>
                </a:solidFill>
              </a:rPr>
              <a:t>Fibroblasts</a:t>
            </a:r>
            <a:r>
              <a:rPr lang="en-US" sz="1400" dirty="0" smtClean="0">
                <a:solidFill>
                  <a:schemeClr val="bg1"/>
                </a:solidFill>
              </a:rPr>
              <a:t> that produce a network made of collagen and elastin fibers that ensure anchorage between the dermis and the epidermis</a:t>
            </a:r>
          </a:p>
          <a:p>
            <a:pPr marL="900113">
              <a:tabLst>
                <a:tab pos="1163638" algn="l"/>
              </a:tabLst>
            </a:pPr>
            <a:r>
              <a:rPr lang="en-US" sz="1400" dirty="0" smtClean="0">
                <a:solidFill>
                  <a:schemeClr val="bg1"/>
                </a:solidFill>
              </a:rPr>
              <a:t>They also synthesize GAGS </a:t>
            </a:r>
          </a:p>
          <a:p>
            <a:pPr marL="900113">
              <a:tabLst>
                <a:tab pos="1163638" algn="l"/>
              </a:tabLst>
            </a:pPr>
            <a:r>
              <a:rPr lang="en-US" sz="1400" dirty="0" smtClean="0">
                <a:solidFill>
                  <a:schemeClr val="bg1"/>
                </a:solidFill>
              </a:rPr>
              <a:t> 80% water - </a:t>
            </a:r>
            <a:r>
              <a:rPr lang="en-US" sz="1400" b="1" dirty="0" err="1" smtClean="0">
                <a:solidFill>
                  <a:schemeClr val="bg1"/>
                </a:solidFill>
              </a:rPr>
              <a:t>G</a:t>
            </a:r>
            <a:r>
              <a:rPr lang="en-US" sz="1400" dirty="0" err="1" smtClean="0">
                <a:solidFill>
                  <a:schemeClr val="bg1"/>
                </a:solidFill>
              </a:rPr>
              <a:t>lyco</a:t>
            </a:r>
            <a:r>
              <a:rPr lang="en-US" sz="1400" b="1" dirty="0" err="1" smtClean="0">
                <a:solidFill>
                  <a:schemeClr val="bg1"/>
                </a:solidFill>
              </a:rPr>
              <a:t>a</a:t>
            </a:r>
            <a:r>
              <a:rPr lang="en-US" sz="1400" dirty="0" err="1" smtClean="0">
                <a:solidFill>
                  <a:schemeClr val="bg1"/>
                </a:solidFill>
              </a:rPr>
              <a:t>mino</a:t>
            </a:r>
            <a:r>
              <a:rPr lang="en-US" sz="1400" b="1" dirty="0" err="1" smtClean="0">
                <a:solidFill>
                  <a:schemeClr val="bg1"/>
                </a:solidFill>
              </a:rPr>
              <a:t>g</a:t>
            </a:r>
            <a:r>
              <a:rPr lang="en-US" sz="1400" dirty="0" err="1" smtClean="0">
                <a:solidFill>
                  <a:schemeClr val="bg1"/>
                </a:solidFill>
              </a:rPr>
              <a:t>lycanes</a:t>
            </a:r>
            <a:r>
              <a:rPr lang="en-US" sz="1400" dirty="0" smtClean="0">
                <a:solidFill>
                  <a:schemeClr val="bg1"/>
                </a:solidFill>
              </a:rPr>
              <a:t> (GAGS)</a:t>
            </a:r>
          </a:p>
          <a:p>
            <a:pPr marL="900113">
              <a:tabLst>
                <a:tab pos="900113" algn="l"/>
              </a:tabLst>
            </a:pPr>
            <a:endParaRPr lang="en-US" sz="1400" dirty="0" smtClean="0">
              <a:solidFill>
                <a:schemeClr val="bg1"/>
              </a:solidFill>
            </a:endParaRPr>
          </a:p>
          <a:p>
            <a:pPr marL="900113">
              <a:tabLst>
                <a:tab pos="900113" algn="l"/>
              </a:tabLst>
            </a:pPr>
            <a:r>
              <a:rPr lang="en-US" sz="1400" dirty="0" smtClean="0">
                <a:solidFill>
                  <a:schemeClr val="bg1"/>
                </a:solidFill>
              </a:rPr>
              <a:t>Blood vessels: nutrient exchange</a:t>
            </a:r>
          </a:p>
          <a:p>
            <a:pPr marL="900113">
              <a:tabLst>
                <a:tab pos="900113" algn="l"/>
              </a:tabLst>
            </a:pPr>
            <a:endParaRPr lang="en-US" sz="1400" dirty="0" smtClean="0">
              <a:solidFill>
                <a:schemeClr val="bg1"/>
              </a:solidFill>
            </a:endParaRPr>
          </a:p>
          <a:p>
            <a:pPr marL="900113">
              <a:tabLst>
                <a:tab pos="900113" algn="l"/>
              </a:tabLst>
            </a:pPr>
            <a:r>
              <a:rPr lang="en-US" sz="1400" dirty="0" smtClean="0">
                <a:solidFill>
                  <a:schemeClr val="bg1"/>
                </a:solidFill>
              </a:rPr>
              <a:t>Nerves: skin sensitivity</a:t>
            </a:r>
          </a:p>
          <a:p>
            <a:pPr marL="900113">
              <a:tabLst>
                <a:tab pos="900113" algn="l"/>
              </a:tabLst>
            </a:pPr>
            <a:endParaRPr lang="en-US" sz="1400" dirty="0" smtClean="0">
              <a:solidFill>
                <a:schemeClr val="bg1"/>
              </a:solidFill>
            </a:endParaRPr>
          </a:p>
          <a:p>
            <a:pPr marL="900113">
              <a:tabLst>
                <a:tab pos="900113" algn="l"/>
              </a:tabLst>
            </a:pPr>
            <a:r>
              <a:rPr lang="en-US" sz="1400" dirty="0" smtClean="0">
                <a:solidFill>
                  <a:schemeClr val="bg1"/>
                </a:solidFill>
              </a:rPr>
              <a:t>Lymphatic system: defense for the organism</a:t>
            </a:r>
          </a:p>
        </p:txBody>
      </p:sp>
      <p:sp>
        <p:nvSpPr>
          <p:cNvPr id="12" name="Flèche droite 11"/>
          <p:cNvSpPr/>
          <p:nvPr/>
        </p:nvSpPr>
        <p:spPr>
          <a:xfrm>
            <a:off x="4247964" y="2852936"/>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8" name="Picture 1" descr="D:\Projets en cours\Helena-Rubinsten\images\derme3.jpg"/>
          <p:cNvPicPr>
            <a:picLocks noChangeAspect="1" noChangeArrowheads="1"/>
          </p:cNvPicPr>
          <p:nvPr/>
        </p:nvPicPr>
        <p:blipFill>
          <a:blip r:embed="rId3" cstate="print"/>
          <a:srcRect/>
          <a:stretch>
            <a:fillRect/>
          </a:stretch>
        </p:blipFill>
        <p:spPr bwMode="auto">
          <a:xfrm>
            <a:off x="251520" y="5013176"/>
            <a:ext cx="1275721" cy="765433"/>
          </a:xfrm>
          <a:prstGeom prst="rect">
            <a:avLst/>
          </a:prstGeom>
          <a:noFill/>
        </p:spPr>
      </p:pic>
      <p:sp>
        <p:nvSpPr>
          <p:cNvPr id="19" name="ZoneTexte 18"/>
          <p:cNvSpPr txBox="1"/>
          <p:nvPr/>
        </p:nvSpPr>
        <p:spPr>
          <a:xfrm>
            <a:off x="35496" y="5877272"/>
            <a:ext cx="1728192" cy="430887"/>
          </a:xfrm>
          <a:prstGeom prst="rect">
            <a:avLst/>
          </a:prstGeom>
          <a:noFill/>
        </p:spPr>
        <p:txBody>
          <a:bodyPr wrap="square" rtlCol="0">
            <a:spAutoFit/>
          </a:bodyPr>
          <a:lstStyle/>
          <a:p>
            <a:pPr algn="ctr"/>
            <a:r>
              <a:rPr lang="fr-FR" sz="1100" i="1" dirty="0" err="1" smtClean="0">
                <a:solidFill>
                  <a:schemeClr val="bg1"/>
                </a:solidFill>
              </a:rPr>
              <a:t>Collagen</a:t>
            </a:r>
            <a:r>
              <a:rPr lang="fr-FR" sz="1100" i="1" dirty="0" smtClean="0">
                <a:solidFill>
                  <a:schemeClr val="bg1"/>
                </a:solidFill>
              </a:rPr>
              <a:t> </a:t>
            </a:r>
            <a:r>
              <a:rPr lang="fr-FR" sz="1100" i="1" dirty="0" err="1" smtClean="0">
                <a:solidFill>
                  <a:schemeClr val="bg1"/>
                </a:solidFill>
              </a:rPr>
              <a:t>fibers</a:t>
            </a:r>
            <a:r>
              <a:rPr lang="fr-FR" sz="1100" i="1" dirty="0" smtClean="0">
                <a:solidFill>
                  <a:schemeClr val="bg1"/>
                </a:solidFill>
              </a:rPr>
              <a:t> </a:t>
            </a:r>
            <a:r>
              <a:rPr lang="fr-FR" sz="1100" i="1" dirty="0" err="1" smtClean="0">
                <a:solidFill>
                  <a:schemeClr val="bg1"/>
                </a:solidFill>
              </a:rPr>
              <a:t>under</a:t>
            </a:r>
            <a:r>
              <a:rPr lang="fr-FR" sz="1100" i="1" dirty="0" smtClean="0">
                <a:solidFill>
                  <a:schemeClr val="bg1"/>
                </a:solidFill>
              </a:rPr>
              <a:t> the microscope </a:t>
            </a:r>
            <a:endParaRPr lang="fr-FR" sz="1100" i="1" dirty="0">
              <a:solidFill>
                <a:schemeClr val="bg1"/>
              </a:solidFill>
            </a:endParaRPr>
          </a:p>
        </p:txBody>
      </p:sp>
      <p:pic>
        <p:nvPicPr>
          <p:cNvPr id="20" name="Picture 2"/>
          <p:cNvPicPr>
            <a:picLocks noChangeAspect="1" noChangeArrowheads="1"/>
          </p:cNvPicPr>
          <p:nvPr/>
        </p:nvPicPr>
        <p:blipFill>
          <a:blip r:embed="rId4" cstate="print"/>
          <a:srcRect l="12256" t="15315" r="50362" b="44159"/>
          <a:stretch>
            <a:fillRect/>
          </a:stretch>
        </p:blipFill>
        <p:spPr bwMode="auto">
          <a:xfrm>
            <a:off x="179512" y="3501008"/>
            <a:ext cx="1381568" cy="936104"/>
          </a:xfrm>
          <a:prstGeom prst="rect">
            <a:avLst/>
          </a:prstGeom>
          <a:ln>
            <a:noFill/>
          </a:ln>
          <a:effectLst>
            <a:outerShdw blurRad="292100" dist="139700" dir="2700000" algn="tl" rotWithShape="0">
              <a:srgbClr val="333333">
                <a:alpha val="65000"/>
              </a:srgbClr>
            </a:outerShdw>
          </a:effectLst>
        </p:spPr>
      </p:pic>
      <p:sp>
        <p:nvSpPr>
          <p:cNvPr id="21" name="ZoneTexte 20"/>
          <p:cNvSpPr txBox="1"/>
          <p:nvPr/>
        </p:nvSpPr>
        <p:spPr>
          <a:xfrm>
            <a:off x="107504" y="4509120"/>
            <a:ext cx="1584176" cy="261610"/>
          </a:xfrm>
          <a:prstGeom prst="rect">
            <a:avLst/>
          </a:prstGeom>
          <a:noFill/>
        </p:spPr>
        <p:txBody>
          <a:bodyPr wrap="square" rtlCol="0">
            <a:spAutoFit/>
          </a:bodyPr>
          <a:lstStyle/>
          <a:p>
            <a:pPr algn="ctr"/>
            <a:r>
              <a:rPr lang="fr-FR" sz="1100" i="1" dirty="0" err="1" smtClean="0">
                <a:solidFill>
                  <a:schemeClr val="bg1"/>
                </a:solidFill>
              </a:rPr>
              <a:t>Collagen</a:t>
            </a:r>
            <a:r>
              <a:rPr lang="fr-FR" sz="1100" i="1" dirty="0" smtClean="0">
                <a:solidFill>
                  <a:schemeClr val="bg1"/>
                </a:solidFill>
              </a:rPr>
              <a:t> </a:t>
            </a:r>
            <a:r>
              <a:rPr lang="fr-FR" sz="1100" i="1" dirty="0" err="1" smtClean="0">
                <a:solidFill>
                  <a:schemeClr val="bg1"/>
                </a:solidFill>
              </a:rPr>
              <a:t>fibers</a:t>
            </a:r>
            <a:endParaRPr lang="fr-FR" sz="1100" i="1" dirty="0">
              <a:solidFill>
                <a:schemeClr val="bg1"/>
              </a:solidFill>
            </a:endParaRPr>
          </a:p>
        </p:txBody>
      </p:sp>
      <p:pic>
        <p:nvPicPr>
          <p:cNvPr id="16" name="Picture 2"/>
          <p:cNvPicPr>
            <a:picLocks noChangeAspect="1" noChangeArrowheads="1"/>
          </p:cNvPicPr>
          <p:nvPr/>
        </p:nvPicPr>
        <p:blipFill>
          <a:blip r:embed="rId5" cstate="print"/>
          <a:srcRect l="13482" t="13354" r="52813" b="35287"/>
          <a:stretch>
            <a:fillRect/>
          </a:stretch>
        </p:blipFill>
        <p:spPr bwMode="auto">
          <a:xfrm>
            <a:off x="1043608" y="1628800"/>
            <a:ext cx="1209735" cy="1152128"/>
          </a:xfrm>
          <a:prstGeom prst="rect">
            <a:avLst/>
          </a:prstGeom>
          <a:ln>
            <a:noFill/>
          </a:ln>
          <a:effectLst>
            <a:outerShdw blurRad="292100" dist="139700" dir="2700000" algn="tl" rotWithShape="0">
              <a:srgbClr val="333333">
                <a:alpha val="65000"/>
              </a:srgbClr>
            </a:outerShdw>
          </a:effectLst>
        </p:spPr>
      </p:pic>
      <p:pic>
        <p:nvPicPr>
          <p:cNvPr id="22" name="Picture 2" descr="D:\Projets en cours\Helena-Rubinsten\images\derme1.jpg"/>
          <p:cNvPicPr>
            <a:picLocks noChangeAspect="1" noChangeArrowheads="1"/>
          </p:cNvPicPr>
          <p:nvPr/>
        </p:nvPicPr>
        <p:blipFill>
          <a:blip r:embed="rId6" cstate="print"/>
          <a:srcRect/>
          <a:stretch>
            <a:fillRect/>
          </a:stretch>
        </p:blipFill>
        <p:spPr bwMode="auto">
          <a:xfrm>
            <a:off x="1691680" y="3501008"/>
            <a:ext cx="1560172" cy="936104"/>
          </a:xfrm>
          <a:prstGeom prst="rect">
            <a:avLst/>
          </a:prstGeom>
          <a:noFill/>
        </p:spPr>
      </p:pic>
      <p:sp>
        <p:nvSpPr>
          <p:cNvPr id="23" name="ZoneTexte 22"/>
          <p:cNvSpPr txBox="1"/>
          <p:nvPr/>
        </p:nvSpPr>
        <p:spPr>
          <a:xfrm>
            <a:off x="1763688" y="4509120"/>
            <a:ext cx="1368152" cy="430887"/>
          </a:xfrm>
          <a:prstGeom prst="rect">
            <a:avLst/>
          </a:prstGeom>
          <a:noFill/>
        </p:spPr>
        <p:txBody>
          <a:bodyPr wrap="square" rtlCol="0">
            <a:spAutoFit/>
          </a:bodyPr>
          <a:lstStyle/>
          <a:p>
            <a:pPr algn="ctr"/>
            <a:r>
              <a:rPr lang="fr-FR" sz="1100" i="1" dirty="0" smtClean="0">
                <a:solidFill>
                  <a:schemeClr val="bg1"/>
                </a:solidFill>
              </a:rPr>
              <a:t> </a:t>
            </a:r>
            <a:r>
              <a:rPr lang="fr-FR" sz="1100" i="1" dirty="0" err="1" smtClean="0">
                <a:solidFill>
                  <a:schemeClr val="bg1"/>
                </a:solidFill>
              </a:rPr>
              <a:t>Elastin</a:t>
            </a:r>
            <a:r>
              <a:rPr lang="fr-FR" sz="1100" i="1" dirty="0" smtClean="0">
                <a:solidFill>
                  <a:schemeClr val="bg1"/>
                </a:solidFill>
              </a:rPr>
              <a:t> </a:t>
            </a:r>
            <a:r>
              <a:rPr lang="fr-FR" sz="1100" i="1" dirty="0" err="1" smtClean="0">
                <a:solidFill>
                  <a:schemeClr val="bg1"/>
                </a:solidFill>
              </a:rPr>
              <a:t>fibers</a:t>
            </a:r>
            <a:r>
              <a:rPr lang="fr-FR" sz="1100" i="1" dirty="0" smtClean="0">
                <a:solidFill>
                  <a:schemeClr val="bg1"/>
                </a:solidFill>
              </a:rPr>
              <a:t> in the </a:t>
            </a:r>
            <a:r>
              <a:rPr lang="fr-FR" sz="1100" i="1" dirty="0" err="1" smtClean="0">
                <a:solidFill>
                  <a:schemeClr val="bg1"/>
                </a:solidFill>
              </a:rPr>
              <a:t>dermis</a:t>
            </a:r>
            <a:endParaRPr lang="fr-FR" sz="1100" i="1" dirty="0">
              <a:solidFill>
                <a:schemeClr val="bg1"/>
              </a:solidFill>
            </a:endParaRPr>
          </a:p>
        </p:txBody>
      </p:sp>
      <p:sp>
        <p:nvSpPr>
          <p:cNvPr id="25" name="ZoneTexte 24"/>
          <p:cNvSpPr txBox="1"/>
          <p:nvPr/>
        </p:nvSpPr>
        <p:spPr>
          <a:xfrm>
            <a:off x="1057402" y="1268760"/>
            <a:ext cx="1282350" cy="276999"/>
          </a:xfrm>
          <a:prstGeom prst="rect">
            <a:avLst/>
          </a:prstGeom>
          <a:noFill/>
        </p:spPr>
        <p:txBody>
          <a:bodyPr wrap="square" rtlCol="0">
            <a:spAutoFit/>
          </a:bodyPr>
          <a:lstStyle/>
          <a:p>
            <a:pPr algn="ctr"/>
            <a:r>
              <a:rPr lang="fr-FR" sz="1200" b="1" i="1" dirty="0" smtClean="0">
                <a:solidFill>
                  <a:schemeClr val="bg1"/>
                </a:solidFill>
              </a:rPr>
              <a:t>FIBROBLASTS</a:t>
            </a:r>
            <a:endParaRPr lang="fr-FR" sz="1200" b="1" i="1" dirty="0" smtClean="0">
              <a:solidFill>
                <a:srgbClr val="FFFFFF"/>
              </a:solidFill>
            </a:endParaRPr>
          </a:p>
        </p:txBody>
      </p:sp>
      <p:sp>
        <p:nvSpPr>
          <p:cNvPr id="24" name="Flèche droite 23"/>
          <p:cNvSpPr/>
          <p:nvPr/>
        </p:nvSpPr>
        <p:spPr>
          <a:xfrm>
            <a:off x="4247964" y="4728057"/>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6" name="Flèche droite 25"/>
          <p:cNvSpPr/>
          <p:nvPr/>
        </p:nvSpPr>
        <p:spPr>
          <a:xfrm>
            <a:off x="4247964" y="6021288"/>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7" name="Flèche droite 26"/>
          <p:cNvSpPr/>
          <p:nvPr/>
        </p:nvSpPr>
        <p:spPr>
          <a:xfrm>
            <a:off x="4247964" y="5160105"/>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1" name="Flèche droite 30"/>
          <p:cNvSpPr/>
          <p:nvPr/>
        </p:nvSpPr>
        <p:spPr>
          <a:xfrm rot="2800480">
            <a:off x="1809987" y="3038808"/>
            <a:ext cx="347167" cy="791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4" name="Flèche droite 33"/>
          <p:cNvSpPr/>
          <p:nvPr/>
        </p:nvSpPr>
        <p:spPr>
          <a:xfrm rot="8509650">
            <a:off x="1141166" y="3023767"/>
            <a:ext cx="347167" cy="791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 name="Flèche droite 27"/>
          <p:cNvSpPr/>
          <p:nvPr/>
        </p:nvSpPr>
        <p:spPr>
          <a:xfrm>
            <a:off x="4247964" y="234888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9" name="Flèche droite 28"/>
          <p:cNvSpPr/>
          <p:nvPr/>
        </p:nvSpPr>
        <p:spPr>
          <a:xfrm>
            <a:off x="4247964" y="364502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0" name="Flèche droite 29"/>
          <p:cNvSpPr/>
          <p:nvPr/>
        </p:nvSpPr>
        <p:spPr>
          <a:xfrm>
            <a:off x="4247964" y="5592153"/>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2564679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2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20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20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2000"/>
                                        <p:tgtEl>
                                          <p:spTgt spid="10">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2000"/>
                                        <p:tgtEl>
                                          <p:spTgt spid="10">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2000"/>
                                        <p:tgtEl>
                                          <p:spTgt spid="10">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fade">
                                      <p:cBhvr>
                                        <p:cTn id="47" dur="2000"/>
                                        <p:tgtEl>
                                          <p:spTgt spid="10">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4" end="14"/>
                                            </p:txEl>
                                          </p:spTgt>
                                        </p:tgtEl>
                                        <p:attrNameLst>
                                          <p:attrName>style.visibility</p:attrName>
                                        </p:attrNameLst>
                                      </p:cBhvr>
                                      <p:to>
                                        <p:strVal val="visible"/>
                                      </p:to>
                                    </p:set>
                                    <p:animEffect transition="in" filter="fade">
                                      <p:cBhvr>
                                        <p:cTn id="52" dur="2000"/>
                                        <p:tgtEl>
                                          <p:spTgt spid="10">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6" end="16"/>
                                            </p:txEl>
                                          </p:spTgt>
                                        </p:tgtEl>
                                        <p:attrNameLst>
                                          <p:attrName>style.visibility</p:attrName>
                                        </p:attrNameLst>
                                      </p:cBhvr>
                                      <p:to>
                                        <p:strVal val="visible"/>
                                      </p:to>
                                    </p:set>
                                    <p:animEffect transition="in" filter="fade">
                                      <p:cBhvr>
                                        <p:cTn id="57" dur="2000"/>
                                        <p:tgtEl>
                                          <p:spTgt spid="10">
                                            <p:txEl>
                                              <p:pRg st="16" end="16"/>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20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2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20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20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95936" y="3513202"/>
            <a:ext cx="4464496" cy="707886"/>
          </a:xfrm>
          <a:prstGeom prst="rect">
            <a:avLst/>
          </a:prstGeom>
          <a:noFill/>
        </p:spPr>
        <p:txBody>
          <a:bodyPr wrap="square" rtlCol="0">
            <a:spAutoFit/>
          </a:bodyPr>
          <a:lstStyle/>
          <a:p>
            <a:r>
              <a:rPr lang="fr-FR" sz="4000" b="1" dirty="0" smtClean="0">
                <a:solidFill>
                  <a:schemeClr val="bg1"/>
                </a:solidFill>
              </a:rPr>
              <a:t>THE HYPODERMIS </a:t>
            </a:r>
            <a:endParaRPr lang="fr-FR" sz="4000" b="1" dirty="0">
              <a:solidFill>
                <a:schemeClr val="bg1"/>
              </a:solidFill>
            </a:endParaRPr>
          </a:p>
        </p:txBody>
      </p:sp>
      <p:pic>
        <p:nvPicPr>
          <p:cNvPr id="4" name="Picture 2"/>
          <p:cNvPicPr>
            <a:picLocks noChangeAspect="1" noChangeArrowheads="1"/>
          </p:cNvPicPr>
          <p:nvPr/>
        </p:nvPicPr>
        <p:blipFill rotWithShape="1">
          <a:blip r:embed="rId3" cstate="print"/>
          <a:srcRect l="11341" t="12374" r="54652" b="19731"/>
          <a:stretch/>
        </p:blipFill>
        <p:spPr bwMode="auto">
          <a:xfrm>
            <a:off x="251522" y="2246815"/>
            <a:ext cx="2736303" cy="3414433"/>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58418" y="3758983"/>
            <a:ext cx="2729407" cy="19022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7" name="Rectangle 6"/>
          <p:cNvSpPr/>
          <p:nvPr/>
        </p:nvSpPr>
        <p:spPr>
          <a:xfrm>
            <a:off x="1058416" y="5912405"/>
            <a:ext cx="7776864" cy="646331"/>
          </a:xfrm>
          <a:prstGeom prst="rect">
            <a:avLst/>
          </a:prstGeom>
        </p:spPr>
        <p:txBody>
          <a:bodyPr wrap="square">
            <a:spAutoFit/>
          </a:bodyPr>
          <a:lstStyle/>
          <a:p>
            <a:r>
              <a:rPr lang="fr-FR" dirty="0">
                <a:hlinkClick r:id="rId4"/>
              </a:rPr>
              <a:t>http://www.skin-science.fr/_int/_</a:t>
            </a:r>
            <a:r>
              <a:rPr lang="fr-FR" dirty="0" smtClean="0">
                <a:hlinkClick r:id="rId4"/>
              </a:rPr>
              <a:t>fr/SKIN3D/EN/index_droit.htm</a:t>
            </a:r>
            <a:endParaRPr lang="fr-FR" dirty="0" smtClean="0"/>
          </a:p>
          <a:p>
            <a:endParaRPr lang="fr-FR" dirty="0"/>
          </a:p>
        </p:txBody>
      </p:sp>
    </p:spTree>
    <p:extLst>
      <p:ext uri="{BB962C8B-B14F-4D97-AF65-F5344CB8AC3E}">
        <p14:creationId xmlns:p14="http://schemas.microsoft.com/office/powerpoint/2010/main" val="52341340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563888"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HYPODERMIS</a:t>
            </a:r>
          </a:p>
          <a:p>
            <a:pPr algn="r" fontAlgn="base">
              <a:spcAft>
                <a:spcPct val="0"/>
              </a:spcAft>
            </a:pPr>
            <a:r>
              <a:rPr lang="en-US" sz="1600" dirty="0" smtClean="0">
                <a:solidFill>
                  <a:srgbClr val="FFFFFF"/>
                </a:solidFill>
              </a:rPr>
              <a:t>DEFINITION &amp; ROLE</a:t>
            </a:r>
          </a:p>
        </p:txBody>
      </p:sp>
      <p:sp>
        <p:nvSpPr>
          <p:cNvPr id="7" name="ZoneTexte 6"/>
          <p:cNvSpPr txBox="1"/>
          <p:nvPr/>
        </p:nvSpPr>
        <p:spPr>
          <a:xfrm>
            <a:off x="3744416" y="1831464"/>
            <a:ext cx="5399584" cy="3970318"/>
          </a:xfrm>
          <a:prstGeom prst="rect">
            <a:avLst/>
          </a:prstGeom>
          <a:noFill/>
        </p:spPr>
        <p:txBody>
          <a:bodyPr wrap="square" rtlCol="0">
            <a:spAutoFit/>
          </a:bodyPr>
          <a:lstStyle/>
          <a:p>
            <a:pPr marL="177800" indent="-177800" eaLnBrk="0" fontAlgn="base" hangingPunct="0">
              <a:lnSpc>
                <a:spcPct val="150000"/>
              </a:lnSpc>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Hypodermis: the deepest compartment of the skin</a:t>
            </a:r>
          </a:p>
          <a:p>
            <a:pPr marL="177800" indent="-177800" eaLnBrk="0" fontAlgn="base" hangingPunct="0">
              <a:lnSpc>
                <a:spcPct val="150000"/>
              </a:lnSpc>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Plays a role in energy storage, protection against impacts and thermal insulation</a:t>
            </a:r>
          </a:p>
          <a:p>
            <a:pPr marL="177800" indent="-177800" eaLnBrk="0" fontAlgn="base" hangingPunct="0">
              <a:lnSpc>
                <a:spcPct val="150000"/>
              </a:lnSpc>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Made up of:</a:t>
            </a: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a:t>
            </a:r>
            <a:r>
              <a:rPr lang="en-US" sz="1400" dirty="0" err="1" smtClean="0">
                <a:solidFill>
                  <a:schemeClr val="bg1"/>
                </a:solidFill>
                <a:ea typeface="Times New Roman" pitchFamily="18" charset="0"/>
                <a:cs typeface="Courier New" pitchFamily="49" charset="0"/>
              </a:rPr>
              <a:t>adipocytes</a:t>
            </a:r>
            <a:r>
              <a:rPr lang="en-US" sz="1400" dirty="0" smtClean="0">
                <a:solidFill>
                  <a:schemeClr val="bg1"/>
                </a:solidFill>
                <a:ea typeface="Times New Roman" pitchFamily="18" charset="0"/>
                <a:cs typeface="Courier New" pitchFamily="49" charset="0"/>
              </a:rPr>
              <a:t>: fat cells</a:t>
            </a: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a:t>
            </a:r>
            <a:r>
              <a:rPr lang="en-US" sz="1400" dirty="0" err="1" smtClean="0">
                <a:solidFill>
                  <a:schemeClr val="bg1"/>
                </a:solidFill>
                <a:ea typeface="Times New Roman" pitchFamily="18" charset="0"/>
                <a:cs typeface="Courier New" pitchFamily="49" charset="0"/>
              </a:rPr>
              <a:t>sudoriferous</a:t>
            </a:r>
            <a:r>
              <a:rPr lang="en-US" sz="1400" dirty="0" smtClean="0">
                <a:solidFill>
                  <a:schemeClr val="bg1"/>
                </a:solidFill>
                <a:ea typeface="Times New Roman" pitchFamily="18" charset="0"/>
                <a:cs typeface="Courier New" pitchFamily="49" charset="0"/>
              </a:rPr>
              <a:t> glands</a:t>
            </a:r>
          </a:p>
          <a:p>
            <a:pPr marL="177800" indent="-177800" eaLnBrk="0" fontAlgn="base" hangingPunct="0">
              <a:lnSpc>
                <a:spcPct val="150000"/>
              </a:lnSpc>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pic>
        <p:nvPicPr>
          <p:cNvPr id="9" name="Picture 2" descr="D:\Projets en cours\3D\Encyclopédie-Recehrche\Encyclo3D\images\hypoderme1.jpg"/>
          <p:cNvPicPr>
            <a:picLocks noChangeAspect="1" noChangeArrowheads="1"/>
          </p:cNvPicPr>
          <p:nvPr/>
        </p:nvPicPr>
        <p:blipFill>
          <a:blip r:embed="rId3" cstate="print"/>
          <a:srcRect r="10377"/>
          <a:stretch>
            <a:fillRect/>
          </a:stretch>
        </p:blipFill>
        <p:spPr bwMode="auto">
          <a:xfrm>
            <a:off x="888835" y="1700808"/>
            <a:ext cx="1882965" cy="1412067"/>
          </a:xfrm>
          <a:prstGeom prst="rect">
            <a:avLst/>
          </a:prstGeom>
          <a:noFill/>
        </p:spPr>
      </p:pic>
      <p:sp>
        <p:nvSpPr>
          <p:cNvPr id="11" name="ZoneTexte 10"/>
          <p:cNvSpPr txBox="1"/>
          <p:nvPr/>
        </p:nvSpPr>
        <p:spPr>
          <a:xfrm>
            <a:off x="724317" y="3212976"/>
            <a:ext cx="2100255" cy="523220"/>
          </a:xfrm>
          <a:prstGeom prst="rect">
            <a:avLst/>
          </a:prstGeom>
          <a:noFill/>
        </p:spPr>
        <p:txBody>
          <a:bodyPr wrap="none" rtlCol="0">
            <a:spAutoFit/>
          </a:bodyPr>
          <a:lstStyle/>
          <a:p>
            <a:pPr algn="ctr"/>
            <a:r>
              <a:rPr lang="fr-FR" sz="1400" dirty="0" smtClean="0">
                <a:solidFill>
                  <a:srgbClr val="FFFFFF"/>
                </a:solidFill>
              </a:rPr>
              <a:t>Adipocytes </a:t>
            </a:r>
            <a:r>
              <a:rPr lang="fr-FR" sz="1400" dirty="0" err="1" smtClean="0">
                <a:solidFill>
                  <a:srgbClr val="FFFFFF"/>
                </a:solidFill>
              </a:rPr>
              <a:t>organized</a:t>
            </a:r>
            <a:endParaRPr lang="fr-FR" sz="1400" dirty="0" smtClean="0">
              <a:solidFill>
                <a:srgbClr val="FFFFFF"/>
              </a:solidFill>
            </a:endParaRPr>
          </a:p>
          <a:p>
            <a:pPr algn="ctr"/>
            <a:r>
              <a:rPr lang="fr-FR" sz="1400" dirty="0" err="1" smtClean="0">
                <a:solidFill>
                  <a:schemeClr val="bg1"/>
                </a:solidFill>
              </a:rPr>
              <a:t>into</a:t>
            </a:r>
            <a:r>
              <a:rPr lang="fr-FR" sz="1400" dirty="0" smtClean="0">
                <a:solidFill>
                  <a:schemeClr val="bg1"/>
                </a:solidFill>
              </a:rPr>
              <a:t> </a:t>
            </a:r>
            <a:r>
              <a:rPr lang="fr-FR" sz="1400" dirty="0" err="1" smtClean="0">
                <a:solidFill>
                  <a:schemeClr val="bg1"/>
                </a:solidFill>
              </a:rPr>
              <a:t>separate</a:t>
            </a:r>
            <a:r>
              <a:rPr lang="fr-FR" sz="1400" dirty="0" smtClean="0">
                <a:solidFill>
                  <a:schemeClr val="bg1"/>
                </a:solidFill>
              </a:rPr>
              <a:t> lobes</a:t>
            </a:r>
            <a:endParaRPr lang="fr-FR" sz="1400" dirty="0">
              <a:solidFill>
                <a:schemeClr val="bg1"/>
              </a:solidFill>
            </a:endParaRPr>
          </a:p>
        </p:txBody>
      </p:sp>
      <p:sp>
        <p:nvSpPr>
          <p:cNvPr id="12" name="Flèche droite 11"/>
          <p:cNvSpPr/>
          <p:nvPr/>
        </p:nvSpPr>
        <p:spPr>
          <a:xfrm>
            <a:off x="4211960" y="4293096"/>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Flèche droite 12"/>
          <p:cNvSpPr/>
          <p:nvPr/>
        </p:nvSpPr>
        <p:spPr>
          <a:xfrm>
            <a:off x="4211960" y="522920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0" name="Picture 1" descr="D:\Projets en cours\Formation\Helena-Rubinsten\images\glande-sudo.jpg"/>
          <p:cNvPicPr>
            <a:picLocks noChangeAspect="1" noChangeArrowheads="1"/>
          </p:cNvPicPr>
          <p:nvPr/>
        </p:nvPicPr>
        <p:blipFill>
          <a:blip r:embed="rId4" cstate="print"/>
          <a:srcRect/>
          <a:stretch>
            <a:fillRect/>
          </a:stretch>
        </p:blipFill>
        <p:spPr bwMode="auto">
          <a:xfrm>
            <a:off x="755576" y="4221088"/>
            <a:ext cx="2160240" cy="1296144"/>
          </a:xfrm>
          <a:prstGeom prst="rect">
            <a:avLst/>
          </a:prstGeom>
          <a:noFill/>
        </p:spPr>
      </p:pic>
      <p:sp>
        <p:nvSpPr>
          <p:cNvPr id="14" name="ZoneTexte 13"/>
          <p:cNvSpPr txBox="1"/>
          <p:nvPr/>
        </p:nvSpPr>
        <p:spPr>
          <a:xfrm>
            <a:off x="854498" y="5589240"/>
            <a:ext cx="1866217" cy="307777"/>
          </a:xfrm>
          <a:prstGeom prst="rect">
            <a:avLst/>
          </a:prstGeom>
          <a:noFill/>
        </p:spPr>
        <p:txBody>
          <a:bodyPr wrap="none" rtlCol="0">
            <a:spAutoFit/>
          </a:bodyPr>
          <a:lstStyle/>
          <a:p>
            <a:r>
              <a:rPr lang="fr-FR" sz="1400" dirty="0" err="1" smtClean="0">
                <a:solidFill>
                  <a:schemeClr val="bg1"/>
                </a:solidFill>
              </a:rPr>
              <a:t>Sudoriferous</a:t>
            </a:r>
            <a:r>
              <a:rPr lang="fr-FR" sz="1400" dirty="0" smtClean="0">
                <a:solidFill>
                  <a:schemeClr val="bg1"/>
                </a:solidFill>
              </a:rPr>
              <a:t> glands</a:t>
            </a:r>
            <a:endParaRPr lang="fr-FR" sz="1400" dirty="0">
              <a:solidFill>
                <a:schemeClr val="bg1"/>
              </a:solidFill>
            </a:endParaRPr>
          </a:p>
        </p:txBody>
      </p:sp>
    </p:spTree>
    <p:extLst>
      <p:ext uri="{BB962C8B-B14F-4D97-AF65-F5344CB8AC3E}">
        <p14:creationId xmlns:p14="http://schemas.microsoft.com/office/powerpoint/2010/main" val="1476299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2000"/>
                                        <p:tgtEl>
                                          <p:spTgt spid="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536950" y="260648"/>
            <a:ext cx="5518151" cy="523220"/>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DIAGRAM OF THE SKIN</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0713" t="28986" r="19773" b="8428"/>
          <a:stretch/>
        </p:blipFill>
        <p:spPr>
          <a:xfrm rot="5400000">
            <a:off x="814608" y="944725"/>
            <a:ext cx="4706470" cy="5832647"/>
          </a:xfrm>
          <a:prstGeom prst="rect">
            <a:avLst/>
          </a:prstGeom>
        </p:spPr>
      </p:pic>
      <p:sp>
        <p:nvSpPr>
          <p:cNvPr id="2" name="ZoneTexte 1"/>
          <p:cNvSpPr txBox="1"/>
          <p:nvPr/>
        </p:nvSpPr>
        <p:spPr>
          <a:xfrm>
            <a:off x="6300192" y="1196752"/>
            <a:ext cx="2739853" cy="4887172"/>
          </a:xfrm>
          <a:prstGeom prst="rect">
            <a:avLst/>
          </a:prstGeom>
          <a:noFill/>
        </p:spPr>
        <p:txBody>
          <a:bodyPr wrap="none" rtlCol="0">
            <a:spAutoFit/>
          </a:bodyPr>
          <a:lstStyle/>
          <a:p>
            <a:pPr marL="342900" indent="-342900"/>
            <a:r>
              <a:rPr lang="fr-FR" dirty="0" smtClean="0">
                <a:solidFill>
                  <a:schemeClr val="bg1"/>
                </a:solidFill>
              </a:rPr>
              <a:t>I    EPIDERMIS</a:t>
            </a:r>
          </a:p>
          <a:p>
            <a:pPr marL="342900" indent="-342900"/>
            <a:r>
              <a:rPr lang="fr-FR" dirty="0" smtClean="0">
                <a:solidFill>
                  <a:schemeClr val="bg1"/>
                </a:solidFill>
              </a:rPr>
              <a:t>II   DERMIS</a:t>
            </a:r>
          </a:p>
          <a:p>
            <a:pPr marL="342900" indent="-342900"/>
            <a:r>
              <a:rPr lang="fr-FR" dirty="0" smtClean="0">
                <a:solidFill>
                  <a:schemeClr val="bg1"/>
                </a:solidFill>
              </a:rPr>
              <a:t>III  HYPODERMIS</a:t>
            </a:r>
          </a:p>
          <a:p>
            <a:pPr marL="342900" indent="-342900"/>
            <a:endParaRPr lang="fr-FR" dirty="0" smtClean="0">
              <a:solidFill>
                <a:schemeClr val="bg1"/>
              </a:solidFill>
            </a:endParaRPr>
          </a:p>
          <a:p>
            <a:pPr marL="450850" indent="-450850">
              <a:lnSpc>
                <a:spcPct val="150000"/>
              </a:lnSpc>
              <a:buAutoNum type="arabicPeriod" startAt="3"/>
            </a:pPr>
            <a:r>
              <a:rPr lang="fr-FR" dirty="0" smtClean="0">
                <a:solidFill>
                  <a:schemeClr val="bg1"/>
                </a:solidFill>
              </a:rPr>
              <a:t>Basal layer</a:t>
            </a:r>
          </a:p>
          <a:p>
            <a:pPr marL="450850" indent="-450850">
              <a:lnSpc>
                <a:spcPct val="150000"/>
              </a:lnSpc>
            </a:pPr>
            <a:r>
              <a:rPr lang="fr-FR" dirty="0" smtClean="0">
                <a:solidFill>
                  <a:schemeClr val="bg1"/>
                </a:solidFill>
              </a:rPr>
              <a:t>6.  	Stratum </a:t>
            </a:r>
            <a:r>
              <a:rPr lang="fr-FR" dirty="0" err="1" smtClean="0">
                <a:solidFill>
                  <a:schemeClr val="bg1"/>
                </a:solidFill>
              </a:rPr>
              <a:t>corneum</a:t>
            </a:r>
            <a:endParaRPr lang="fr-FR" dirty="0" smtClean="0">
              <a:solidFill>
                <a:schemeClr val="bg1"/>
              </a:solidFill>
            </a:endParaRPr>
          </a:p>
          <a:p>
            <a:pPr marL="450850" indent="-450850">
              <a:lnSpc>
                <a:spcPct val="150000"/>
              </a:lnSpc>
            </a:pPr>
            <a:r>
              <a:rPr lang="fr-FR" dirty="0" smtClean="0">
                <a:solidFill>
                  <a:schemeClr val="bg1"/>
                </a:solidFill>
              </a:rPr>
              <a:t>8.  	</a:t>
            </a:r>
            <a:r>
              <a:rPr lang="fr-FR" dirty="0" err="1" smtClean="0">
                <a:solidFill>
                  <a:schemeClr val="bg1"/>
                </a:solidFill>
              </a:rPr>
              <a:t>Keratinocytes</a:t>
            </a:r>
            <a:r>
              <a:rPr lang="fr-FR" dirty="0" smtClean="0">
                <a:solidFill>
                  <a:schemeClr val="bg1"/>
                </a:solidFill>
              </a:rPr>
              <a:t> </a:t>
            </a:r>
          </a:p>
          <a:p>
            <a:pPr marL="450850" indent="-450850">
              <a:lnSpc>
                <a:spcPct val="150000"/>
              </a:lnSpc>
            </a:pPr>
            <a:r>
              <a:rPr lang="fr-FR" dirty="0" smtClean="0">
                <a:solidFill>
                  <a:schemeClr val="bg1"/>
                </a:solidFill>
              </a:rPr>
              <a:t>9. 	</a:t>
            </a:r>
            <a:r>
              <a:rPr lang="fr-FR" dirty="0" err="1" smtClean="0">
                <a:solidFill>
                  <a:schemeClr val="bg1"/>
                </a:solidFill>
              </a:rPr>
              <a:t>Melanocytes</a:t>
            </a:r>
            <a:endParaRPr lang="fr-FR" dirty="0" smtClean="0">
              <a:solidFill>
                <a:schemeClr val="bg1"/>
              </a:solidFill>
            </a:endParaRPr>
          </a:p>
          <a:p>
            <a:pPr marL="450850" indent="-450850">
              <a:lnSpc>
                <a:spcPct val="150000"/>
              </a:lnSpc>
            </a:pPr>
            <a:r>
              <a:rPr lang="fr-FR" dirty="0" smtClean="0">
                <a:solidFill>
                  <a:schemeClr val="bg1"/>
                </a:solidFill>
              </a:rPr>
              <a:t>18.  </a:t>
            </a:r>
            <a:r>
              <a:rPr lang="fr-FR" dirty="0" err="1" smtClean="0">
                <a:solidFill>
                  <a:schemeClr val="bg1"/>
                </a:solidFill>
              </a:rPr>
              <a:t>Ground</a:t>
            </a:r>
            <a:r>
              <a:rPr lang="fr-FR" dirty="0" smtClean="0">
                <a:solidFill>
                  <a:schemeClr val="bg1"/>
                </a:solidFill>
              </a:rPr>
              <a:t> Substance</a:t>
            </a:r>
          </a:p>
          <a:p>
            <a:pPr marL="450850" indent="-450850">
              <a:lnSpc>
                <a:spcPct val="150000"/>
              </a:lnSpc>
            </a:pPr>
            <a:r>
              <a:rPr lang="fr-FR" dirty="0" smtClean="0">
                <a:solidFill>
                  <a:schemeClr val="bg1"/>
                </a:solidFill>
              </a:rPr>
              <a:t>19. 	</a:t>
            </a:r>
            <a:r>
              <a:rPr lang="fr-FR" dirty="0" err="1" smtClean="0">
                <a:solidFill>
                  <a:schemeClr val="bg1"/>
                </a:solidFill>
              </a:rPr>
              <a:t>Elastin</a:t>
            </a:r>
            <a:r>
              <a:rPr lang="fr-FR" dirty="0" smtClean="0">
                <a:solidFill>
                  <a:schemeClr val="bg1"/>
                </a:solidFill>
              </a:rPr>
              <a:t> </a:t>
            </a:r>
            <a:r>
              <a:rPr lang="fr-FR" dirty="0" err="1" smtClean="0">
                <a:solidFill>
                  <a:srgbClr val="FFFFFF"/>
                </a:solidFill>
              </a:rPr>
              <a:t>fibers</a:t>
            </a:r>
            <a:endParaRPr lang="fr-FR" dirty="0" smtClean="0">
              <a:solidFill>
                <a:srgbClr val="FFFFFF"/>
              </a:solidFill>
            </a:endParaRPr>
          </a:p>
          <a:p>
            <a:pPr marL="450850" indent="-450850">
              <a:lnSpc>
                <a:spcPct val="150000"/>
              </a:lnSpc>
            </a:pPr>
            <a:r>
              <a:rPr lang="fr-FR" dirty="0" smtClean="0">
                <a:solidFill>
                  <a:schemeClr val="bg1"/>
                </a:solidFill>
              </a:rPr>
              <a:t>20. 	</a:t>
            </a:r>
            <a:r>
              <a:rPr lang="fr-FR" dirty="0" err="1" smtClean="0">
                <a:solidFill>
                  <a:schemeClr val="bg1"/>
                </a:solidFill>
              </a:rPr>
              <a:t>Collagen</a:t>
            </a:r>
            <a:r>
              <a:rPr lang="fr-FR" dirty="0" smtClean="0">
                <a:solidFill>
                  <a:schemeClr val="bg1"/>
                </a:solidFill>
              </a:rPr>
              <a:t> </a:t>
            </a:r>
            <a:r>
              <a:rPr lang="fr-FR" dirty="0" err="1" smtClean="0">
                <a:solidFill>
                  <a:srgbClr val="FFFFFF"/>
                </a:solidFill>
              </a:rPr>
              <a:t>fibers</a:t>
            </a:r>
            <a:endParaRPr lang="fr-FR" dirty="0" smtClean="0">
              <a:solidFill>
                <a:srgbClr val="FFFFFF"/>
              </a:solidFill>
            </a:endParaRPr>
          </a:p>
          <a:p>
            <a:pPr marL="450850" indent="-450850">
              <a:lnSpc>
                <a:spcPct val="150000"/>
              </a:lnSpc>
            </a:pPr>
            <a:r>
              <a:rPr lang="fr-FR" dirty="0" smtClean="0">
                <a:solidFill>
                  <a:schemeClr val="bg1"/>
                </a:solidFill>
              </a:rPr>
              <a:t>21. 	</a:t>
            </a:r>
            <a:r>
              <a:rPr lang="fr-FR" dirty="0" err="1" smtClean="0">
                <a:solidFill>
                  <a:schemeClr val="bg1"/>
                </a:solidFill>
              </a:rPr>
              <a:t>Fibroblast</a:t>
            </a:r>
            <a:endParaRPr lang="fr-FR" dirty="0" smtClean="0">
              <a:solidFill>
                <a:schemeClr val="bg1"/>
              </a:solidFill>
            </a:endParaRPr>
          </a:p>
          <a:p>
            <a:pPr marL="450850" indent="-450850">
              <a:lnSpc>
                <a:spcPct val="150000"/>
              </a:lnSpc>
            </a:pPr>
            <a:r>
              <a:rPr lang="fr-FR" dirty="0" smtClean="0">
                <a:solidFill>
                  <a:schemeClr val="bg1"/>
                </a:solidFill>
              </a:rPr>
              <a:t>27. 	Adipocytes</a:t>
            </a:r>
          </a:p>
        </p:txBody>
      </p:sp>
      <p:sp>
        <p:nvSpPr>
          <p:cNvPr id="41" name="ZoneTexte 40"/>
          <p:cNvSpPr txBox="1"/>
          <p:nvPr/>
        </p:nvSpPr>
        <p:spPr>
          <a:xfrm>
            <a:off x="611560" y="4077072"/>
            <a:ext cx="444352" cy="369332"/>
          </a:xfrm>
          <a:prstGeom prst="rect">
            <a:avLst/>
          </a:prstGeom>
          <a:noFill/>
          <a:ln>
            <a:solidFill>
              <a:schemeClr val="tx1"/>
            </a:solidFill>
          </a:ln>
        </p:spPr>
        <p:txBody>
          <a:bodyPr wrap="none" rtlCol="0">
            <a:spAutoFit/>
          </a:bodyPr>
          <a:lstStyle/>
          <a:p>
            <a:r>
              <a:rPr lang="fr-FR" b="1" dirty="0" smtClean="0">
                <a:solidFill>
                  <a:srgbClr val="000000"/>
                </a:solidFill>
              </a:rPr>
              <a:t>21</a:t>
            </a:r>
            <a:endParaRPr lang="fr-FR" b="1" dirty="0">
              <a:solidFill>
                <a:srgbClr val="000000"/>
              </a:solidFill>
            </a:endParaRPr>
          </a:p>
        </p:txBody>
      </p:sp>
      <p:sp>
        <p:nvSpPr>
          <p:cNvPr id="42" name="ZoneTexte 41"/>
          <p:cNvSpPr txBox="1"/>
          <p:nvPr/>
        </p:nvSpPr>
        <p:spPr>
          <a:xfrm>
            <a:off x="2818934" y="3717032"/>
            <a:ext cx="444352" cy="369332"/>
          </a:xfrm>
          <a:prstGeom prst="rect">
            <a:avLst/>
          </a:prstGeom>
          <a:noFill/>
          <a:ln>
            <a:solidFill>
              <a:schemeClr val="tx1"/>
            </a:solidFill>
          </a:ln>
        </p:spPr>
        <p:txBody>
          <a:bodyPr wrap="none" rtlCol="0">
            <a:spAutoFit/>
          </a:bodyPr>
          <a:lstStyle/>
          <a:p>
            <a:r>
              <a:rPr lang="fr-FR" b="1" dirty="0" smtClean="0">
                <a:solidFill>
                  <a:srgbClr val="000000"/>
                </a:solidFill>
              </a:rPr>
              <a:t>22</a:t>
            </a:r>
            <a:endParaRPr lang="fr-FR" b="1" dirty="0">
              <a:solidFill>
                <a:srgbClr val="000000"/>
              </a:solidFill>
            </a:endParaRPr>
          </a:p>
        </p:txBody>
      </p:sp>
      <p:sp>
        <p:nvSpPr>
          <p:cNvPr id="43" name="ZoneTexte 42"/>
          <p:cNvSpPr txBox="1"/>
          <p:nvPr/>
        </p:nvSpPr>
        <p:spPr>
          <a:xfrm>
            <a:off x="827584" y="3347700"/>
            <a:ext cx="314510" cy="369332"/>
          </a:xfrm>
          <a:prstGeom prst="rect">
            <a:avLst/>
          </a:prstGeom>
          <a:noFill/>
          <a:ln>
            <a:solidFill>
              <a:schemeClr val="tx1"/>
            </a:solidFill>
          </a:ln>
        </p:spPr>
        <p:txBody>
          <a:bodyPr wrap="none" rtlCol="0">
            <a:spAutoFit/>
          </a:bodyPr>
          <a:lstStyle/>
          <a:p>
            <a:r>
              <a:rPr lang="fr-FR" b="1" dirty="0">
                <a:solidFill>
                  <a:srgbClr val="000000"/>
                </a:solidFill>
              </a:rPr>
              <a:t>9</a:t>
            </a:r>
          </a:p>
        </p:txBody>
      </p:sp>
      <p:sp>
        <p:nvSpPr>
          <p:cNvPr id="44" name="ZoneTexte 43"/>
          <p:cNvSpPr txBox="1"/>
          <p:nvPr/>
        </p:nvSpPr>
        <p:spPr>
          <a:xfrm>
            <a:off x="1043608" y="2771636"/>
            <a:ext cx="314510" cy="369332"/>
          </a:xfrm>
          <a:prstGeom prst="rect">
            <a:avLst/>
          </a:prstGeom>
          <a:noFill/>
          <a:ln>
            <a:solidFill>
              <a:schemeClr val="tx1"/>
            </a:solidFill>
          </a:ln>
        </p:spPr>
        <p:txBody>
          <a:bodyPr wrap="none" rtlCol="0">
            <a:spAutoFit/>
          </a:bodyPr>
          <a:lstStyle/>
          <a:p>
            <a:r>
              <a:rPr lang="fr-FR" b="1" dirty="0" smtClean="0">
                <a:solidFill>
                  <a:srgbClr val="000000"/>
                </a:solidFill>
              </a:rPr>
              <a:t>6</a:t>
            </a:r>
            <a:endParaRPr lang="fr-FR" b="1" dirty="0">
              <a:solidFill>
                <a:srgbClr val="000000"/>
              </a:solidFill>
            </a:endParaRPr>
          </a:p>
        </p:txBody>
      </p:sp>
      <p:sp>
        <p:nvSpPr>
          <p:cNvPr id="45" name="ZoneTexte 44"/>
          <p:cNvSpPr txBox="1"/>
          <p:nvPr/>
        </p:nvSpPr>
        <p:spPr>
          <a:xfrm>
            <a:off x="370662" y="3419708"/>
            <a:ext cx="312906" cy="369332"/>
          </a:xfrm>
          <a:prstGeom prst="rect">
            <a:avLst/>
          </a:prstGeom>
          <a:noFill/>
          <a:ln>
            <a:solidFill>
              <a:schemeClr val="tx1"/>
            </a:solidFill>
          </a:ln>
        </p:spPr>
        <p:txBody>
          <a:bodyPr wrap="none" rtlCol="0">
            <a:spAutoFit/>
          </a:bodyPr>
          <a:lstStyle/>
          <a:p>
            <a:r>
              <a:rPr lang="fr-FR" b="1" dirty="0" smtClean="0">
                <a:solidFill>
                  <a:srgbClr val="000000"/>
                </a:solidFill>
              </a:rPr>
              <a:t>3</a:t>
            </a:r>
            <a:endParaRPr lang="fr-FR" b="1" dirty="0">
              <a:solidFill>
                <a:srgbClr val="000000"/>
              </a:solidFill>
            </a:endParaRPr>
          </a:p>
        </p:txBody>
      </p:sp>
      <p:sp>
        <p:nvSpPr>
          <p:cNvPr id="46" name="ZoneTexte 45"/>
          <p:cNvSpPr txBox="1"/>
          <p:nvPr/>
        </p:nvSpPr>
        <p:spPr>
          <a:xfrm>
            <a:off x="1895400" y="3707740"/>
            <a:ext cx="444352" cy="369332"/>
          </a:xfrm>
          <a:prstGeom prst="rect">
            <a:avLst/>
          </a:prstGeom>
          <a:noFill/>
          <a:ln>
            <a:solidFill>
              <a:schemeClr val="tx1"/>
            </a:solidFill>
          </a:ln>
        </p:spPr>
        <p:txBody>
          <a:bodyPr wrap="none" rtlCol="0">
            <a:spAutoFit/>
          </a:bodyPr>
          <a:lstStyle/>
          <a:p>
            <a:r>
              <a:rPr lang="fr-FR" b="1" dirty="0" smtClean="0">
                <a:solidFill>
                  <a:srgbClr val="000000"/>
                </a:solidFill>
              </a:rPr>
              <a:t>19</a:t>
            </a:r>
            <a:endParaRPr lang="fr-FR" b="1" dirty="0">
              <a:solidFill>
                <a:srgbClr val="000000"/>
              </a:solidFill>
            </a:endParaRPr>
          </a:p>
        </p:txBody>
      </p:sp>
      <p:sp>
        <p:nvSpPr>
          <p:cNvPr id="47" name="ZoneTexte 46"/>
          <p:cNvSpPr txBox="1"/>
          <p:nvPr/>
        </p:nvSpPr>
        <p:spPr>
          <a:xfrm>
            <a:off x="1403648" y="4643844"/>
            <a:ext cx="444352" cy="369332"/>
          </a:xfrm>
          <a:prstGeom prst="rect">
            <a:avLst/>
          </a:prstGeom>
          <a:noFill/>
          <a:ln>
            <a:solidFill>
              <a:schemeClr val="tx1"/>
            </a:solidFill>
          </a:ln>
        </p:spPr>
        <p:txBody>
          <a:bodyPr wrap="none" rtlCol="0">
            <a:spAutoFit/>
          </a:bodyPr>
          <a:lstStyle/>
          <a:p>
            <a:r>
              <a:rPr lang="fr-FR" b="1" dirty="0" smtClean="0">
                <a:solidFill>
                  <a:srgbClr val="000000"/>
                </a:solidFill>
              </a:rPr>
              <a:t>20</a:t>
            </a:r>
            <a:endParaRPr lang="fr-FR" b="1" dirty="0">
              <a:solidFill>
                <a:srgbClr val="000000"/>
              </a:solidFill>
            </a:endParaRPr>
          </a:p>
        </p:txBody>
      </p:sp>
      <p:sp>
        <p:nvSpPr>
          <p:cNvPr id="48" name="ZoneTexte 47"/>
          <p:cNvSpPr txBox="1"/>
          <p:nvPr/>
        </p:nvSpPr>
        <p:spPr>
          <a:xfrm>
            <a:off x="2890942" y="5219908"/>
            <a:ext cx="444352" cy="369332"/>
          </a:xfrm>
          <a:prstGeom prst="rect">
            <a:avLst/>
          </a:prstGeom>
          <a:noFill/>
          <a:ln>
            <a:solidFill>
              <a:schemeClr val="tx1"/>
            </a:solidFill>
          </a:ln>
        </p:spPr>
        <p:txBody>
          <a:bodyPr wrap="none" rtlCol="0">
            <a:spAutoFit/>
          </a:bodyPr>
          <a:lstStyle/>
          <a:p>
            <a:r>
              <a:rPr lang="fr-FR" b="1" dirty="0" smtClean="0">
                <a:solidFill>
                  <a:srgbClr val="000000"/>
                </a:solidFill>
              </a:rPr>
              <a:t>27</a:t>
            </a:r>
            <a:endParaRPr lang="fr-FR" b="1" dirty="0">
              <a:solidFill>
                <a:srgbClr val="000000"/>
              </a:solidFill>
            </a:endParaRPr>
          </a:p>
        </p:txBody>
      </p:sp>
      <p:sp>
        <p:nvSpPr>
          <p:cNvPr id="49" name="ZoneTexte 48"/>
          <p:cNvSpPr txBox="1"/>
          <p:nvPr/>
        </p:nvSpPr>
        <p:spPr>
          <a:xfrm>
            <a:off x="1089138" y="3707740"/>
            <a:ext cx="314510" cy="369332"/>
          </a:xfrm>
          <a:prstGeom prst="rect">
            <a:avLst/>
          </a:prstGeom>
          <a:noFill/>
          <a:ln>
            <a:solidFill>
              <a:schemeClr val="tx1"/>
            </a:solidFill>
          </a:ln>
        </p:spPr>
        <p:txBody>
          <a:bodyPr wrap="none" rtlCol="0">
            <a:spAutoFit/>
          </a:bodyPr>
          <a:lstStyle/>
          <a:p>
            <a:r>
              <a:rPr lang="fr-FR" b="1" dirty="0" smtClean="0">
                <a:solidFill>
                  <a:srgbClr val="000000"/>
                </a:solidFill>
              </a:rPr>
              <a:t>8</a:t>
            </a:r>
            <a:endParaRPr lang="fr-FR" b="1" dirty="0">
              <a:solidFill>
                <a:srgbClr val="000000"/>
              </a:solidFill>
            </a:endParaRPr>
          </a:p>
        </p:txBody>
      </p:sp>
      <p:sp>
        <p:nvSpPr>
          <p:cNvPr id="50" name="ZoneTexte 49"/>
          <p:cNvSpPr txBox="1"/>
          <p:nvPr/>
        </p:nvSpPr>
        <p:spPr>
          <a:xfrm>
            <a:off x="5652120" y="2276872"/>
            <a:ext cx="248786" cy="369332"/>
          </a:xfrm>
          <a:prstGeom prst="rect">
            <a:avLst/>
          </a:prstGeom>
          <a:solidFill>
            <a:schemeClr val="bg1"/>
          </a:solidFill>
          <a:ln>
            <a:solidFill>
              <a:schemeClr val="tx1"/>
            </a:solidFill>
          </a:ln>
        </p:spPr>
        <p:txBody>
          <a:bodyPr wrap="none" rtlCol="0">
            <a:spAutoFit/>
          </a:bodyPr>
          <a:lstStyle/>
          <a:p>
            <a:r>
              <a:rPr lang="fr-FR" b="1" dirty="0" smtClean="0">
                <a:solidFill>
                  <a:srgbClr val="000000"/>
                </a:solidFill>
              </a:rPr>
              <a:t>I</a:t>
            </a:r>
            <a:endParaRPr lang="fr-FR" b="1" dirty="0">
              <a:solidFill>
                <a:srgbClr val="000000"/>
              </a:solidFill>
            </a:endParaRPr>
          </a:p>
        </p:txBody>
      </p:sp>
      <p:sp>
        <p:nvSpPr>
          <p:cNvPr id="51" name="ZoneTexte 50"/>
          <p:cNvSpPr txBox="1"/>
          <p:nvPr/>
        </p:nvSpPr>
        <p:spPr>
          <a:xfrm>
            <a:off x="5660008" y="3491716"/>
            <a:ext cx="312906" cy="369332"/>
          </a:xfrm>
          <a:prstGeom prst="rect">
            <a:avLst/>
          </a:prstGeom>
          <a:solidFill>
            <a:schemeClr val="bg1"/>
          </a:solidFill>
          <a:ln>
            <a:solidFill>
              <a:schemeClr val="tx1"/>
            </a:solidFill>
          </a:ln>
        </p:spPr>
        <p:txBody>
          <a:bodyPr wrap="none" rtlCol="0">
            <a:spAutoFit/>
          </a:bodyPr>
          <a:lstStyle/>
          <a:p>
            <a:r>
              <a:rPr lang="fr-FR" b="1" dirty="0" smtClean="0">
                <a:solidFill>
                  <a:srgbClr val="000000"/>
                </a:solidFill>
              </a:rPr>
              <a:t>II</a:t>
            </a:r>
            <a:endParaRPr lang="fr-FR" b="1" dirty="0">
              <a:solidFill>
                <a:srgbClr val="000000"/>
              </a:solidFill>
            </a:endParaRPr>
          </a:p>
        </p:txBody>
      </p:sp>
      <p:sp>
        <p:nvSpPr>
          <p:cNvPr id="52" name="ZoneTexte 51"/>
          <p:cNvSpPr txBox="1"/>
          <p:nvPr/>
        </p:nvSpPr>
        <p:spPr>
          <a:xfrm>
            <a:off x="5652120" y="4787860"/>
            <a:ext cx="377026" cy="369332"/>
          </a:xfrm>
          <a:prstGeom prst="rect">
            <a:avLst/>
          </a:prstGeom>
          <a:solidFill>
            <a:schemeClr val="bg1"/>
          </a:solidFill>
          <a:ln>
            <a:solidFill>
              <a:schemeClr val="tx1"/>
            </a:solidFill>
          </a:ln>
        </p:spPr>
        <p:txBody>
          <a:bodyPr wrap="none" rtlCol="0">
            <a:spAutoFit/>
          </a:bodyPr>
          <a:lstStyle/>
          <a:p>
            <a:r>
              <a:rPr lang="fr-FR" b="1" dirty="0" smtClean="0">
                <a:solidFill>
                  <a:srgbClr val="000000"/>
                </a:solidFill>
              </a:rPr>
              <a:t>III</a:t>
            </a:r>
            <a:endParaRPr lang="fr-FR" b="1" dirty="0">
              <a:solidFill>
                <a:srgbClr val="000000"/>
              </a:solidFill>
            </a:endParaRPr>
          </a:p>
        </p:txBody>
      </p:sp>
      <p:sp>
        <p:nvSpPr>
          <p:cNvPr id="17" name="ZoneTexte 16"/>
          <p:cNvSpPr txBox="1"/>
          <p:nvPr/>
        </p:nvSpPr>
        <p:spPr>
          <a:xfrm>
            <a:off x="3047528" y="4499828"/>
            <a:ext cx="444352" cy="369332"/>
          </a:xfrm>
          <a:prstGeom prst="rect">
            <a:avLst/>
          </a:prstGeom>
          <a:noFill/>
          <a:ln>
            <a:solidFill>
              <a:schemeClr val="tx1"/>
            </a:solidFill>
          </a:ln>
        </p:spPr>
        <p:txBody>
          <a:bodyPr wrap="none" rtlCol="0">
            <a:spAutoFit/>
          </a:bodyPr>
          <a:lstStyle/>
          <a:p>
            <a:r>
              <a:rPr lang="fr-FR" b="1" dirty="0" smtClean="0">
                <a:solidFill>
                  <a:srgbClr val="000000"/>
                </a:solidFill>
              </a:rPr>
              <a:t>18</a:t>
            </a:r>
            <a:endParaRPr lang="fr-FR" b="1" dirty="0">
              <a:solidFill>
                <a:srgbClr val="000000"/>
              </a:solidFill>
            </a:endParaRPr>
          </a:p>
        </p:txBody>
      </p:sp>
      <p:sp>
        <p:nvSpPr>
          <p:cNvPr id="18" name="ZoneTexte 17"/>
          <p:cNvSpPr txBox="1"/>
          <p:nvPr/>
        </p:nvSpPr>
        <p:spPr>
          <a:xfrm>
            <a:off x="754062" y="6381328"/>
            <a:ext cx="2127505" cy="261610"/>
          </a:xfrm>
          <a:prstGeom prst="rect">
            <a:avLst/>
          </a:prstGeom>
          <a:noFill/>
        </p:spPr>
        <p:txBody>
          <a:bodyPr wrap="none" rtlCol="0">
            <a:spAutoFit/>
          </a:bodyPr>
          <a:lstStyle/>
          <a:p>
            <a:r>
              <a:rPr lang="fr-FR" sz="1100" b="1" i="1" dirty="0" smtClean="0">
                <a:solidFill>
                  <a:srgbClr val="FFFFFF"/>
                </a:solidFill>
              </a:rPr>
              <a:t>PHOTO – INTERNAL USE ONLY</a:t>
            </a:r>
            <a:endParaRPr lang="fr-FR" sz="1100" b="1" i="1" dirty="0">
              <a:solidFill>
                <a:srgbClr val="FFFFFF"/>
              </a:solidFill>
            </a:endParaRPr>
          </a:p>
        </p:txBody>
      </p:sp>
    </p:spTree>
    <p:extLst>
      <p:ext uri="{BB962C8B-B14F-4D97-AF65-F5344CB8AC3E}">
        <p14:creationId xmlns:p14="http://schemas.microsoft.com/office/powerpoint/2010/main" val="237993792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04256" y="3009147"/>
            <a:ext cx="4572000" cy="1323439"/>
          </a:xfrm>
          <a:prstGeom prst="rect">
            <a:avLst/>
          </a:prstGeom>
          <a:noFill/>
        </p:spPr>
        <p:txBody>
          <a:bodyPr wrap="square" rtlCol="0">
            <a:spAutoFit/>
          </a:bodyPr>
          <a:lstStyle/>
          <a:p>
            <a:pPr algn="ctr"/>
            <a:r>
              <a:rPr lang="fr-FR" sz="4000" b="1" dirty="0" smtClean="0">
                <a:solidFill>
                  <a:schemeClr val="bg1"/>
                </a:solidFill>
              </a:rPr>
              <a:t>SKIN</a:t>
            </a:r>
          </a:p>
          <a:p>
            <a:pPr algn="ctr"/>
            <a:r>
              <a:rPr lang="fr-FR" sz="4000" b="1" dirty="0" smtClean="0">
                <a:solidFill>
                  <a:schemeClr val="bg1"/>
                </a:solidFill>
              </a:rPr>
              <a:t>AGEING </a:t>
            </a:r>
            <a:endParaRPr lang="fr-FR" sz="4000" b="1" dirty="0">
              <a:solidFill>
                <a:schemeClr val="bg1"/>
              </a:solidFill>
            </a:endParaRPr>
          </a:p>
        </p:txBody>
      </p:sp>
    </p:spTree>
    <p:extLst>
      <p:ext uri="{BB962C8B-B14F-4D97-AF65-F5344CB8AC3E}">
        <p14:creationId xmlns:p14="http://schemas.microsoft.com/office/powerpoint/2010/main" val="241052244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SKIN </a:t>
            </a:r>
            <a:r>
              <a:rPr lang="en-US" sz="2800" dirty="0">
                <a:solidFill>
                  <a:srgbClr val="B5A692"/>
                </a:solidFill>
                <a:ea typeface="ＭＳ Ｐゴシック" pitchFamily="34" charset="-128"/>
              </a:rPr>
              <a:t>AGEING</a:t>
            </a:r>
          </a:p>
          <a:p>
            <a:pPr algn="r" fontAlgn="base">
              <a:spcAft>
                <a:spcPct val="0"/>
              </a:spcAft>
            </a:pPr>
            <a:r>
              <a:rPr lang="en-US" sz="1600" dirty="0" smtClean="0">
                <a:solidFill>
                  <a:srgbClr val="FFFFFF"/>
                </a:solidFill>
              </a:rPr>
              <a:t>DEFINITION &amp; ROLE</a:t>
            </a:r>
          </a:p>
        </p:txBody>
      </p:sp>
      <p:sp>
        <p:nvSpPr>
          <p:cNvPr id="9" name="ZoneTexte 8"/>
          <p:cNvSpPr txBox="1"/>
          <p:nvPr/>
        </p:nvSpPr>
        <p:spPr>
          <a:xfrm>
            <a:off x="3707904" y="1340470"/>
            <a:ext cx="5148064" cy="4724370"/>
          </a:xfrm>
          <a:prstGeom prst="rect">
            <a:avLst/>
          </a:prstGeom>
          <a:noFill/>
        </p:spPr>
        <p:txBody>
          <a:bodyPr wrap="square" rtlCol="0">
            <a:spAutoFit/>
          </a:bodyPr>
          <a:lstStyle/>
          <a:p>
            <a:pPr algn="ct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a:solidFill>
                <a:srgbClr val="FFFFFF"/>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a:p>
            <a:pPr eaLnBrk="0" fontAlgn="base" hangingPunct="0">
              <a:lnSpc>
                <a:spcPct val="150000"/>
              </a:lnSpc>
              <a:spcBef>
                <a:spcPct val="0"/>
              </a:spcBef>
              <a:spcAft>
                <a:spcPct val="0"/>
              </a:spcAft>
              <a:tabLst>
                <a:tab pos="90011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rgbClr val="FFFFFF"/>
                </a:solidFill>
                <a:ea typeface="Times New Roman" pitchFamily="18" charset="0"/>
                <a:cs typeface="Courier New" pitchFamily="49" charset="0"/>
              </a:rPr>
              <a:t>	</a:t>
            </a:r>
            <a:r>
              <a:rPr lang="fr-FR" sz="1400" b="1" dirty="0" err="1" smtClean="0">
                <a:solidFill>
                  <a:schemeClr val="bg1"/>
                </a:solidFill>
                <a:ea typeface="Times New Roman" pitchFamily="18" charset="0"/>
                <a:cs typeface="Courier New" pitchFamily="49" charset="0"/>
              </a:rPr>
              <a:t>Chronological</a:t>
            </a:r>
            <a:r>
              <a:rPr lang="fr-FR" sz="1400" b="1" dirty="0" smtClean="0">
                <a:solidFill>
                  <a:schemeClr val="bg1"/>
                </a:solidFill>
                <a:ea typeface="Times New Roman" pitchFamily="18" charset="0"/>
                <a:cs typeface="Courier New" pitchFamily="49" charset="0"/>
              </a:rPr>
              <a:t> </a:t>
            </a:r>
            <a:r>
              <a:rPr lang="fr-FR" sz="1400" dirty="0" err="1" smtClean="0">
                <a:solidFill>
                  <a:schemeClr val="bg1"/>
                </a:solidFill>
                <a:ea typeface="Times New Roman" pitchFamily="18" charset="0"/>
                <a:cs typeface="Courier New" pitchFamily="49" charset="0"/>
              </a:rPr>
              <a:t>ageing</a:t>
            </a:r>
            <a:endParaRPr lang="fr-FR" sz="1400" dirty="0">
              <a:solidFill>
                <a:schemeClr val="bg1"/>
              </a:solidFill>
              <a:ea typeface="Times New Roman" pitchFamily="18" charset="0"/>
              <a:cs typeface="Courier New" pitchFamily="49" charset="0"/>
            </a:endParaRPr>
          </a:p>
          <a:p>
            <a:pPr eaLnBrk="0" fontAlgn="base" hangingPunct="0">
              <a:lnSpc>
                <a:spcPct val="150000"/>
              </a:lnSpc>
              <a:spcBef>
                <a:spcPct val="0"/>
              </a:spcBef>
              <a:spcAft>
                <a:spcPct val="0"/>
              </a:spcAft>
              <a:tabLst>
                <a:tab pos="90011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due to passing time</a:t>
            </a:r>
          </a:p>
          <a:p>
            <a:pPr eaLnBrk="0" fontAlgn="base" hangingPunct="0">
              <a:lnSpc>
                <a:spcPct val="150000"/>
              </a:lnSpc>
              <a:spcBef>
                <a:spcPct val="0"/>
              </a:spcBef>
              <a:spcAft>
                <a:spcPct val="0"/>
              </a:spcAft>
              <a:tabLst>
                <a:tab pos="90011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a:t>
            </a: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0011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a:t>
            </a:r>
            <a:r>
              <a:rPr lang="fr-FR" sz="1400" b="1" dirty="0" smtClean="0">
                <a:solidFill>
                  <a:schemeClr val="bg1"/>
                </a:solidFill>
                <a:ea typeface="Times New Roman" pitchFamily="18" charset="0"/>
                <a:cs typeface="Courier New" pitchFamily="49" charset="0"/>
              </a:rPr>
              <a:t>Oxydative </a:t>
            </a:r>
            <a:r>
              <a:rPr lang="fr-FR" sz="1400" dirty="0" err="1">
                <a:solidFill>
                  <a:schemeClr val="bg1"/>
                </a:solidFill>
                <a:ea typeface="Times New Roman" pitchFamily="18" charset="0"/>
                <a:cs typeface="Courier New" pitchFamily="49" charset="0"/>
              </a:rPr>
              <a:t>ageing</a:t>
            </a:r>
            <a:endParaRPr lang="fr-FR" sz="1400" dirty="0" smtClean="0">
              <a:solidFill>
                <a:srgbClr val="FF0000"/>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0011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due to </a:t>
            </a:r>
            <a:r>
              <a:rPr lang="fr-FR" sz="1400" dirty="0" err="1" smtClean="0">
                <a:solidFill>
                  <a:schemeClr val="bg1"/>
                </a:solidFill>
                <a:ea typeface="Times New Roman" pitchFamily="18" charset="0"/>
                <a:cs typeface="Courier New" pitchFamily="49" charset="0"/>
              </a:rPr>
              <a:t>external</a:t>
            </a:r>
            <a:r>
              <a:rPr lang="fr-FR" sz="1400" dirty="0" smtClean="0">
                <a:solidFill>
                  <a:schemeClr val="bg1"/>
                </a:solidFill>
                <a:ea typeface="Times New Roman" pitchFamily="18" charset="0"/>
                <a:cs typeface="Courier New" pitchFamily="49" charset="0"/>
              </a:rPr>
              <a:t> </a:t>
            </a:r>
            <a:r>
              <a:rPr lang="fr-FR" sz="1400" dirty="0" err="1" smtClean="0">
                <a:solidFill>
                  <a:schemeClr val="bg1"/>
                </a:solidFill>
                <a:ea typeface="Times New Roman" pitchFamily="18" charset="0"/>
                <a:cs typeface="Courier New" pitchFamily="49" charset="0"/>
              </a:rPr>
              <a:t>factors</a:t>
            </a:r>
            <a:endParaRPr lang="fr-FR" sz="1400" dirty="0" smtClean="0">
              <a:solidFill>
                <a:schemeClr val="bg1"/>
              </a:solidFill>
              <a:ea typeface="Times New Roman" pitchFamily="18" charset="0"/>
              <a:cs typeface="Courier New" pitchFamily="49" charset="0"/>
            </a:endParaRPr>
          </a:p>
          <a:p>
            <a:pPr marL="177800" indent="-177800" eaLnBrk="0" fontAlgn="base" hangingPunct="0">
              <a:lnSpc>
                <a:spcPct val="150000"/>
              </a:lnSpc>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rgbClr val="FFFFFF"/>
                </a:solidFill>
                <a:ea typeface="Times New Roman" pitchFamily="18" charset="0"/>
                <a:cs typeface="Courier New" pitchFamily="49" charset="0"/>
              </a:rPr>
              <a:t>  	</a:t>
            </a: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rgbClr val="FFFFFF"/>
                </a:solidFill>
                <a:ea typeface="Times New Roman" pitchFamily="18" charset="0"/>
                <a:cs typeface="Courier New" pitchFamily="49" charset="0"/>
              </a:rPr>
              <a:t>			</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52963"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sp>
        <p:nvSpPr>
          <p:cNvPr id="10" name="Flèche droite 9"/>
          <p:cNvSpPr/>
          <p:nvPr/>
        </p:nvSpPr>
        <p:spPr>
          <a:xfrm>
            <a:off x="3923928" y="227687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Flèche droite 10"/>
          <p:cNvSpPr/>
          <p:nvPr/>
        </p:nvSpPr>
        <p:spPr>
          <a:xfrm>
            <a:off x="3995936" y="486916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12" name="Groupe 11"/>
          <p:cNvGrpSpPr/>
          <p:nvPr/>
        </p:nvGrpSpPr>
        <p:grpSpPr>
          <a:xfrm>
            <a:off x="467544" y="3904510"/>
            <a:ext cx="2814097" cy="2316427"/>
            <a:chOff x="251519" y="3203773"/>
            <a:chExt cx="2808313" cy="2961531"/>
          </a:xfrm>
        </p:grpSpPr>
        <p:pic>
          <p:nvPicPr>
            <p:cNvPr id="35842" name="Picture 2" descr="Image Detail"/>
            <p:cNvPicPr>
              <a:picLocks noChangeAspect="1" noChangeArrowheads="1"/>
            </p:cNvPicPr>
            <p:nvPr/>
          </p:nvPicPr>
          <p:blipFill>
            <a:blip r:embed="rId3" cstate="print"/>
            <a:srcRect/>
            <a:stretch>
              <a:fillRect/>
            </a:stretch>
          </p:blipFill>
          <p:spPr bwMode="auto">
            <a:xfrm>
              <a:off x="251519" y="3203773"/>
              <a:ext cx="1386631" cy="1593379"/>
            </a:xfrm>
            <a:prstGeom prst="rect">
              <a:avLst/>
            </a:prstGeom>
            <a:noFill/>
          </p:spPr>
        </p:pic>
        <p:pic>
          <p:nvPicPr>
            <p:cNvPr id="35846" name="Picture 6" descr="Image Detail"/>
            <p:cNvPicPr>
              <a:picLocks noChangeAspect="1" noChangeArrowheads="1"/>
            </p:cNvPicPr>
            <p:nvPr/>
          </p:nvPicPr>
          <p:blipFill>
            <a:blip r:embed="rId4" cstate="print"/>
            <a:srcRect l="30701" t="4845"/>
            <a:stretch>
              <a:fillRect/>
            </a:stretch>
          </p:blipFill>
          <p:spPr bwMode="auto">
            <a:xfrm>
              <a:off x="1619672" y="3212976"/>
              <a:ext cx="1440160" cy="1584176"/>
            </a:xfrm>
            <a:prstGeom prst="rect">
              <a:avLst/>
            </a:prstGeom>
            <a:noFill/>
          </p:spPr>
        </p:pic>
        <p:pic>
          <p:nvPicPr>
            <p:cNvPr id="35848" name="Picture 8" descr="Image Detail"/>
            <p:cNvPicPr>
              <a:picLocks noChangeAspect="1" noChangeArrowheads="1"/>
            </p:cNvPicPr>
            <p:nvPr/>
          </p:nvPicPr>
          <p:blipFill>
            <a:blip r:embed="rId5" cstate="print"/>
            <a:srcRect l="4167" r="8334" b="5000"/>
            <a:stretch>
              <a:fillRect/>
            </a:stretch>
          </p:blipFill>
          <p:spPr bwMode="auto">
            <a:xfrm>
              <a:off x="251520" y="4797152"/>
              <a:ext cx="1512168" cy="1368152"/>
            </a:xfrm>
            <a:prstGeom prst="rect">
              <a:avLst/>
            </a:prstGeom>
            <a:noFill/>
          </p:spPr>
        </p:pic>
        <p:pic>
          <p:nvPicPr>
            <p:cNvPr id="35850" name="Picture 10" descr="http://ts1.mm.bing.net/images/thumbnail.aspx?q=4684976634266632&amp;id=e7e07682b12ee689add14b37abec7cee">
              <a:hlinkClick r:id="rId6" tooltip="Deux sociétés australiennes, Linc Energy et Bio Clean Coal, viennent d’annoncer leur alliance pour la"/>
            </p:cNvPr>
            <p:cNvPicPr>
              <a:picLocks noChangeAspect="1" noChangeArrowheads="1"/>
            </p:cNvPicPr>
            <p:nvPr/>
          </p:nvPicPr>
          <p:blipFill>
            <a:blip r:embed="rId7" cstate="print"/>
            <a:srcRect l="33600" t="5074"/>
            <a:stretch>
              <a:fillRect/>
            </a:stretch>
          </p:blipFill>
          <p:spPr bwMode="auto">
            <a:xfrm>
              <a:off x="1619672" y="4797152"/>
              <a:ext cx="1423045" cy="1347218"/>
            </a:xfrm>
            <a:prstGeom prst="rect">
              <a:avLst/>
            </a:prstGeom>
            <a:noFill/>
          </p:spPr>
        </p:pic>
      </p:grpSp>
      <p:pic>
        <p:nvPicPr>
          <p:cNvPr id="35856" name="Picture 16" descr="Image Detail"/>
          <p:cNvPicPr>
            <a:picLocks noChangeAspect="1" noChangeArrowheads="1"/>
          </p:cNvPicPr>
          <p:nvPr/>
        </p:nvPicPr>
        <p:blipFill>
          <a:blip r:embed="rId8" cstate="print"/>
          <a:srcRect/>
          <a:stretch>
            <a:fillRect/>
          </a:stretch>
        </p:blipFill>
        <p:spPr bwMode="auto">
          <a:xfrm>
            <a:off x="893729" y="1412776"/>
            <a:ext cx="1961726" cy="1961726"/>
          </a:xfrm>
          <a:prstGeom prst="rect">
            <a:avLst/>
          </a:prstGeom>
          <a:noFill/>
        </p:spPr>
      </p:pic>
    </p:spTree>
    <p:extLst>
      <p:ext uri="{BB962C8B-B14F-4D97-AF65-F5344CB8AC3E}">
        <p14:creationId xmlns:p14="http://schemas.microsoft.com/office/powerpoint/2010/main" val="2969227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2000"/>
                                        <p:tgtEl>
                                          <p:spTgt spid="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2000"/>
                                        <p:tgtEl>
                                          <p:spTgt spid="9">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2000"/>
                                        <p:tgtEl>
                                          <p:spTgt spid="9">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Effect transition="in" filter="fade">
                                      <p:cBhvr>
                                        <p:cTn id="19" dur="2000"/>
                                        <p:tgtEl>
                                          <p:spTgt spid="9">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12" end="12"/>
                                            </p:txEl>
                                          </p:spTgt>
                                        </p:tgtEl>
                                        <p:attrNameLst>
                                          <p:attrName>style.visibility</p:attrName>
                                        </p:attrNameLst>
                                      </p:cBhvr>
                                      <p:to>
                                        <p:strVal val="visible"/>
                                      </p:to>
                                    </p:set>
                                    <p:animEffect transition="in" filter="fade">
                                      <p:cBhvr>
                                        <p:cTn id="22" dur="2000"/>
                                        <p:tgtEl>
                                          <p:spTgt spid="9">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animEffect transition="in" filter="fade">
                                      <p:cBhvr>
                                        <p:cTn id="25" dur="2000"/>
                                        <p:tgtEl>
                                          <p:spTgt spid="9">
                                            <p:txEl>
                                              <p:pRg st="13" end="1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SKIN AGEING</a:t>
            </a:r>
          </a:p>
          <a:p>
            <a:pPr algn="r" fontAlgn="base">
              <a:spcAft>
                <a:spcPct val="0"/>
              </a:spcAft>
            </a:pPr>
            <a:r>
              <a:rPr lang="en-US" sz="1600" dirty="0" smtClean="0">
                <a:solidFill>
                  <a:srgbClr val="FFFFFF"/>
                </a:solidFill>
              </a:rPr>
              <a:t>WHAT HAPPENS DURING SKIN AGEING</a:t>
            </a:r>
            <a:r>
              <a:rPr lang="en-US" sz="1600" dirty="0" smtClean="0">
                <a:solidFill>
                  <a:srgbClr val="FFFFFF"/>
                </a:solidFill>
                <a:latin typeface="Century Gothic"/>
              </a:rPr>
              <a:t>?</a:t>
            </a:r>
            <a:endParaRPr lang="en-US" sz="1600" dirty="0" smtClean="0">
              <a:solidFill>
                <a:srgbClr val="FFFFFF"/>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4160125168"/>
              </p:ext>
            </p:extLst>
          </p:nvPr>
        </p:nvGraphicFramePr>
        <p:xfrm>
          <a:off x="467544" y="1925249"/>
          <a:ext cx="8424936" cy="4318342"/>
        </p:xfrm>
        <a:graphic>
          <a:graphicData uri="http://schemas.openxmlformats.org/drawingml/2006/table">
            <a:tbl>
              <a:tblPr firstRow="1" bandRow="1">
                <a:tableStyleId>{5C22544A-7EE6-4342-B048-85BDC9FD1C3A}</a:tableStyleId>
              </a:tblPr>
              <a:tblGrid>
                <a:gridCol w="2201972"/>
                <a:gridCol w="6222964"/>
              </a:tblGrid>
              <a:tr h="1456133">
                <a:tc>
                  <a:txBody>
                    <a:bodyPr/>
                    <a:lstStyle/>
                    <a:p>
                      <a:pPr marL="0" indent="0" algn="ctr" defTabSz="914400" rtl="0" eaLnBrk="1" latinLnBrk="0" hangingPunct="1">
                        <a:buFontTx/>
                        <a:buNone/>
                      </a:pPr>
                      <a:r>
                        <a:rPr lang="fr-FR" sz="1200" b="1" kern="1200" baseline="0" dirty="0" smtClean="0">
                          <a:solidFill>
                            <a:schemeClr val="bg1"/>
                          </a:solidFill>
                          <a:latin typeface="+mn-lt"/>
                          <a:ea typeface="+mn-ea"/>
                          <a:cs typeface="+mn-cs"/>
                        </a:rPr>
                        <a:t>EPIDERMIS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Slowing of cell division: reduction in keratinocytes,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melanocytes (10 to 20% per decade from 30 years old),</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Appearance of pigmentation </a:t>
                      </a:r>
                      <a:r>
                        <a:rPr lang="en-GB" sz="1200" b="0" kern="1200" dirty="0" smtClean="0">
                          <a:solidFill>
                            <a:schemeClr val="bg1"/>
                          </a:solidFill>
                          <a:effectLst/>
                          <a:latin typeface="Century Gothic"/>
                          <a:ea typeface="Times New Roman"/>
                          <a:cs typeface="Times New Roman"/>
                        </a:rPr>
                        <a:t>spots,</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Langerhans cells,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Slowing in the production of vitamin D,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epidermal hydration, which goes from 13% to 7% in mature skin.</a:t>
                      </a:r>
                      <a:endParaRPr lang="en-US" sz="1200" b="0" dirty="0">
                        <a:solidFill>
                          <a:schemeClr val="bg1"/>
                        </a:solidFill>
                        <a:effectLst/>
                        <a:latin typeface="Cambria"/>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972719">
                <a:tc>
                  <a:txBody>
                    <a:bodyPr/>
                    <a:lstStyle/>
                    <a:p>
                      <a:pPr marL="0" indent="0" algn="ctr" defTabSz="914400" rtl="0" eaLnBrk="1" latinLnBrk="0" hangingPunct="1">
                        <a:buFontTx/>
                        <a:buNone/>
                      </a:pPr>
                      <a:r>
                        <a:rPr lang="fr-FR" sz="1200" b="1" kern="1200" baseline="0" dirty="0" smtClean="0">
                          <a:solidFill>
                            <a:schemeClr val="bg1"/>
                          </a:solidFill>
                          <a:latin typeface="+mn-lt"/>
                          <a:ea typeface="+mn-ea"/>
                          <a:cs typeface="+mn-cs"/>
                        </a:rPr>
                        <a:t>THE DERMAL-EPIDERMAL JUNCTION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the adhesion of keratinocytes to the matrix,</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anchoring </a:t>
                      </a:r>
                      <a:r>
                        <a:rPr lang="en-GB" sz="1200" b="0" kern="1200" dirty="0" err="1" smtClean="0">
                          <a:solidFill>
                            <a:schemeClr val="bg1"/>
                          </a:solidFill>
                          <a:effectLst/>
                          <a:latin typeface="Century Gothic"/>
                          <a:ea typeface="Times New Roman"/>
                          <a:cs typeface="Times New Roman"/>
                        </a:rPr>
                        <a:t>fibers</a:t>
                      </a:r>
                      <a:r>
                        <a:rPr lang="en-GB" sz="1200" b="0" kern="1200" dirty="0">
                          <a:solidFill>
                            <a:schemeClr val="bg1"/>
                          </a:solidFill>
                          <a:effectLst/>
                          <a:latin typeface="Century Gothic"/>
                          <a:ea typeface="Times New Roman"/>
                          <a:cs typeface="Times New Roman"/>
                        </a:rPr>
                        <a:t>: as dermal fibroblasts are fewer in number, anchoring </a:t>
                      </a:r>
                      <a:r>
                        <a:rPr lang="en-GB" sz="1200" b="0" kern="1200" dirty="0" err="1" smtClean="0">
                          <a:solidFill>
                            <a:schemeClr val="bg1"/>
                          </a:solidFill>
                          <a:effectLst/>
                          <a:latin typeface="Century Gothic"/>
                          <a:ea typeface="Times New Roman"/>
                          <a:cs typeface="Times New Roman"/>
                        </a:rPr>
                        <a:t>fibers</a:t>
                      </a:r>
                      <a:r>
                        <a:rPr lang="en-GB" sz="1200" b="0" kern="1200" dirty="0" smtClean="0">
                          <a:solidFill>
                            <a:schemeClr val="bg1"/>
                          </a:solidFill>
                          <a:effectLst/>
                          <a:latin typeface="Century Gothic"/>
                          <a:ea typeface="Times New Roman"/>
                          <a:cs typeface="Times New Roman"/>
                        </a:rPr>
                        <a:t> </a:t>
                      </a:r>
                      <a:r>
                        <a:rPr lang="en-GB" sz="1200" b="0" kern="1200" dirty="0">
                          <a:solidFill>
                            <a:schemeClr val="bg1"/>
                          </a:solidFill>
                          <a:effectLst/>
                          <a:latin typeface="Century Gothic"/>
                          <a:ea typeface="Times New Roman"/>
                          <a:cs typeface="Times New Roman"/>
                        </a:rPr>
                        <a:t>no longer play their role as the junction between the dermis and the epidermis,</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Flattening of the DEJ.</a:t>
                      </a:r>
                      <a:endParaRPr lang="en-US" sz="1200" b="0" dirty="0">
                        <a:solidFill>
                          <a:schemeClr val="bg1"/>
                        </a:solidFill>
                        <a:effectLst/>
                        <a:latin typeface="Cambria"/>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326435">
                <a:tc>
                  <a:txBody>
                    <a:bodyPr/>
                    <a:lstStyle/>
                    <a:p>
                      <a:pPr marL="0" indent="0" algn="ctr" defTabSz="914400" rtl="0" eaLnBrk="1" latinLnBrk="0" hangingPunct="1">
                        <a:buFontTx/>
                        <a:buNone/>
                      </a:pPr>
                      <a:r>
                        <a:rPr lang="fr-FR" sz="1200" b="1" kern="1200" baseline="0" dirty="0" smtClean="0">
                          <a:solidFill>
                            <a:schemeClr val="bg1"/>
                          </a:solidFill>
                          <a:latin typeface="+mn-lt"/>
                          <a:ea typeface="+mn-ea"/>
                          <a:cs typeface="+mn-cs"/>
                        </a:rPr>
                        <a:t>DERMIS</a:t>
                      </a:r>
                      <a:endParaRPr lang="fr-FR" sz="1200" b="1" kern="1200" baseline="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Reduction in the size and number of fibroblasts,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The dermis becomes less supple,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Alteration of the elastic </a:t>
                      </a:r>
                      <a:r>
                        <a:rPr lang="en-GB" sz="1200" b="0" kern="1200" dirty="0" err="1" smtClean="0">
                          <a:solidFill>
                            <a:schemeClr val="bg1"/>
                          </a:solidFill>
                          <a:effectLst/>
                          <a:latin typeface="Century Gothic"/>
                          <a:ea typeface="Times New Roman"/>
                          <a:cs typeface="Times New Roman"/>
                        </a:rPr>
                        <a:t>fibers</a:t>
                      </a:r>
                      <a:r>
                        <a:rPr lang="en-GB" sz="1200" b="0" kern="1200" dirty="0" smtClean="0">
                          <a:solidFill>
                            <a:schemeClr val="bg1"/>
                          </a:solidFill>
                          <a:effectLst/>
                          <a:latin typeface="Century Gothic"/>
                          <a:ea typeface="Times New Roman"/>
                          <a:cs typeface="Times New Roman"/>
                        </a:rPr>
                        <a:t> </a:t>
                      </a:r>
                      <a:r>
                        <a:rPr lang="en-GB" sz="1200" b="0" kern="1200" dirty="0">
                          <a:solidFill>
                            <a:schemeClr val="bg1"/>
                          </a:solidFill>
                          <a:effectLst/>
                          <a:latin typeface="Century Gothic"/>
                          <a:ea typeface="Times New Roman"/>
                          <a:cs typeface="Times New Roman"/>
                        </a:rPr>
                        <a:t>in the dermis: loss of suppleness and firmness, </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Significant in-depth dehydration: hyaluronic acid content reduces by a third each </a:t>
                      </a:r>
                      <a:r>
                        <a:rPr lang="en-GB" sz="1200" b="0" kern="1200" dirty="0" smtClean="0">
                          <a:solidFill>
                            <a:schemeClr val="bg1"/>
                          </a:solidFill>
                          <a:effectLst/>
                          <a:latin typeface="Century Gothic"/>
                          <a:ea typeface="Times New Roman"/>
                          <a:cs typeface="Times New Roman"/>
                        </a:rPr>
                        <a:t>day,</a:t>
                      </a:r>
                      <a:endParaRPr lang="en-US" sz="1200" b="0" dirty="0">
                        <a:solidFill>
                          <a:schemeClr val="bg1"/>
                        </a:solidFill>
                        <a:effectLst/>
                        <a:latin typeface="Cambria"/>
                        <a:cs typeface="Times New Roman"/>
                      </a:endParaRPr>
                    </a:p>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Slowing of blood microcirculation: vascular damage, disturbance in thermo-regulation.</a:t>
                      </a:r>
                      <a:endParaRPr lang="en-US" sz="1200" b="0" dirty="0">
                        <a:solidFill>
                          <a:schemeClr val="bg1"/>
                        </a:solidFill>
                        <a:effectLst/>
                        <a:latin typeface="Cambria"/>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484769">
                <a:tc>
                  <a:txBody>
                    <a:bodyPr/>
                    <a:lstStyle/>
                    <a:p>
                      <a:pPr marL="0" indent="0" algn="ctr" defTabSz="914400" rtl="0" eaLnBrk="1" latinLnBrk="0" hangingPunct="1">
                        <a:buFontTx/>
                        <a:buNone/>
                      </a:pPr>
                      <a:r>
                        <a:rPr lang="fr-FR" sz="1200" b="1" kern="1200" baseline="0" dirty="0" smtClean="0">
                          <a:solidFill>
                            <a:schemeClr val="bg1"/>
                          </a:solidFill>
                          <a:latin typeface="+mn-lt"/>
                          <a:ea typeface="+mn-ea"/>
                          <a:cs typeface="+mn-cs"/>
                        </a:rPr>
                        <a:t>HYPODERMIS</a:t>
                      </a:r>
                      <a:endParaRPr lang="fr-FR" sz="1200" b="1" kern="1200" baseline="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342900" lvl="0" indent="-342900">
                        <a:buFont typeface="Arial"/>
                        <a:buChar char="-"/>
                        <a:tabLst>
                          <a:tab pos="457200" algn="l"/>
                        </a:tabLst>
                      </a:pPr>
                      <a:r>
                        <a:rPr lang="en-GB" sz="1200" b="0" kern="1200" dirty="0">
                          <a:solidFill>
                            <a:schemeClr val="bg1"/>
                          </a:solidFill>
                          <a:effectLst/>
                          <a:latin typeface="Century Gothic"/>
                          <a:ea typeface="Times New Roman"/>
                          <a:cs typeface="Times New Roman"/>
                        </a:rPr>
                        <a:t>Adipocytes lose volume, the hypodermis thins in certain areas. </a:t>
                      </a:r>
                      <a:endParaRPr lang="en-US" sz="1200" b="0" dirty="0">
                        <a:solidFill>
                          <a:schemeClr val="bg1"/>
                        </a:solidFill>
                        <a:effectLst/>
                        <a:latin typeface="Cambria"/>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2740236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708920" y="1977802"/>
            <a:ext cx="5399584" cy="523220"/>
          </a:xfrm>
          <a:prstGeom prst="rect">
            <a:avLst/>
          </a:prstGeom>
          <a:noFill/>
        </p:spPr>
        <p:txBody>
          <a:bodyPr wrap="square" rtlCol="0">
            <a:spAutoFit/>
          </a:bodyPr>
          <a:lstStyle/>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sp>
        <p:nvSpPr>
          <p:cNvPr id="9" name="ZoneTexte 8"/>
          <p:cNvSpPr txBox="1"/>
          <p:nvPr/>
        </p:nvSpPr>
        <p:spPr>
          <a:xfrm>
            <a:off x="3816424" y="1832625"/>
            <a:ext cx="5148064" cy="3323987"/>
          </a:xfrm>
          <a:prstGeom prst="rect">
            <a:avLst/>
          </a:prstGeom>
          <a:noFill/>
        </p:spPr>
        <p:txBody>
          <a:bodyPr wrap="square" rtlCol="0">
            <a:spAutoFit/>
          </a:bodyPr>
          <a:lstStyle/>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Chronological and environmental ageing</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	</a:t>
            </a:r>
            <a:r>
              <a:rPr lang="en-US" sz="1400" dirty="0" smtClean="0">
                <a:solidFill>
                  <a:schemeClr val="bg1"/>
                </a:solidFill>
                <a:ea typeface="Times New Roman" pitchFamily="18" charset="0"/>
                <a:cs typeface="Courier New" pitchFamily="49" charset="0"/>
              </a:rPr>
              <a:t>Appearance of wrinkles </a:t>
            </a:r>
            <a:endParaRPr lang="en-US" sz="1400" u="sng"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Dull complexion</a:t>
            </a: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Pigmentation </a:t>
            </a: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803275" indent="-442913" eaLnBrk="0" fontAlgn="base" hangingPunct="0">
              <a:spcBef>
                <a:spcPct val="0"/>
              </a:spcBef>
              <a:spcAft>
                <a:spcPct val="0"/>
              </a:spcAft>
              <a:buFont typeface="Wingdings" pitchFamily="2" charset="2"/>
              <a:buChar char="q"/>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Sagging skin</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sp>
        <p:nvSpPr>
          <p:cNvPr id="5"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SKIN AGEING</a:t>
            </a:r>
          </a:p>
          <a:p>
            <a:pPr algn="r" fontAlgn="base">
              <a:spcAft>
                <a:spcPct val="0"/>
              </a:spcAft>
            </a:pPr>
            <a:r>
              <a:rPr lang="en-US" sz="1600" dirty="0" smtClean="0">
                <a:solidFill>
                  <a:srgbClr val="FFFFFF"/>
                </a:solidFill>
              </a:rPr>
              <a:t>DEFINITION</a:t>
            </a:r>
          </a:p>
        </p:txBody>
      </p:sp>
    </p:spTree>
    <p:extLst>
      <p:ext uri="{BB962C8B-B14F-4D97-AF65-F5344CB8AC3E}">
        <p14:creationId xmlns:p14="http://schemas.microsoft.com/office/powerpoint/2010/main" val="26752220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699792" y="116632"/>
            <a:ext cx="63715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spcBef>
                <a:spcPct val="50000"/>
              </a:spcBef>
            </a:pPr>
            <a:r>
              <a:rPr lang="en-GB" sz="2400" b="0" i="0" dirty="0" smtClean="0">
                <a:solidFill>
                  <a:srgbClr val="B5A692"/>
                </a:solidFill>
              </a:rPr>
              <a:t>FROM AESTHETIC MEDICINE                                TO HR SKINCARE EXPERTISE                    </a:t>
            </a:r>
            <a:r>
              <a:rPr lang="en-GB" sz="1300" dirty="0" smtClean="0">
                <a:solidFill>
                  <a:srgbClr val="FFFFFF"/>
                </a:solidFill>
              </a:rPr>
              <a:t>”INSTANT AESTHETIC PROCEDURES - Re-PLASTY” </a:t>
            </a:r>
            <a:r>
              <a:rPr lang="en-GB" sz="1300" dirty="0">
                <a:solidFill>
                  <a:srgbClr val="FFFFFF"/>
                </a:solidFill>
              </a:rPr>
              <a:t>DIPLOMA</a:t>
            </a:r>
            <a:r>
              <a:rPr lang="en-GB" dirty="0">
                <a:solidFill>
                  <a:srgbClr val="FFFFFF"/>
                </a:solidFill>
              </a:rPr>
              <a:t> </a:t>
            </a:r>
            <a:r>
              <a:rPr lang="en-GB" b="0" i="0" dirty="0" smtClean="0"/>
              <a:t> </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66" t="16308" r="15117" b="13881"/>
          <a:stretch/>
        </p:blipFill>
        <p:spPr bwMode="auto">
          <a:xfrm>
            <a:off x="971600" y="1412776"/>
            <a:ext cx="7416824" cy="521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5874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3_FILM"/>
          <p:cNvPicPr>
            <a:picLocks noChangeAspect="1" noChangeArrowheads="1"/>
          </p:cNvPicPr>
          <p:nvPr/>
        </p:nvPicPr>
        <p:blipFill>
          <a:blip r:embed="rId5" cstate="print">
            <a:extLst>
              <a:ext uri="{28A0092B-C50C-407E-A947-70E740481C1C}">
                <a14:useLocalDpi xmlns:a14="http://schemas.microsoft.com/office/drawing/2010/main" val="0"/>
              </a:ext>
            </a:extLst>
          </a:blip>
          <a:srcRect t="16096" b="15541"/>
          <a:stretch>
            <a:fillRect/>
          </a:stretch>
        </p:blipFill>
        <p:spPr bwMode="auto">
          <a:xfrm>
            <a:off x="0" y="1114425"/>
            <a:ext cx="91440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fleche">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4800" y="537334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SOIN_PRODIGY_POWERCELL_TRAIT_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250" y="3402013"/>
            <a:ext cx="2398713" cy="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pie de AG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4050976" y="1561524"/>
            <a:ext cx="4625480" cy="3700383"/>
          </a:xfrm>
          <a:prstGeom prst="rect">
            <a:avLst/>
          </a:prstGeom>
        </p:spPr>
      </p:pic>
      <p:sp>
        <p:nvSpPr>
          <p:cNvPr id="10" name="Text Box 3"/>
          <p:cNvSpPr txBox="1">
            <a:spLocks noChangeArrowheads="1"/>
          </p:cNvSpPr>
          <p:nvPr/>
        </p:nvSpPr>
        <p:spPr bwMode="auto">
          <a:xfrm>
            <a:off x="3536950" y="260648"/>
            <a:ext cx="5518151" cy="846386"/>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SKIN AGEING</a:t>
            </a:r>
          </a:p>
          <a:p>
            <a:pPr algn="r" fontAlgn="base">
              <a:spcAft>
                <a:spcPct val="0"/>
              </a:spcAft>
            </a:pPr>
            <a:r>
              <a:rPr lang="en-US" sz="2100" dirty="0" smtClean="0">
                <a:solidFill>
                  <a:srgbClr val="FFFFFF"/>
                </a:solidFill>
              </a:rPr>
              <a:t>FILM</a:t>
            </a:r>
          </a:p>
        </p:txBody>
      </p:sp>
      <p:pic>
        <p:nvPicPr>
          <p:cNvPr id="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10" t="15989" r="3305" b="19445"/>
          <a:stretch/>
        </p:blipFill>
        <p:spPr bwMode="auto">
          <a:xfrm>
            <a:off x="7596337" y="5589240"/>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0303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a:solidFill>
                <a:srgbClr val="000000"/>
              </a:solidFill>
              <a:latin typeface="HelveticaNeueLT Com 35 Th" charset="0"/>
            </a:endParaRPr>
          </a:p>
        </p:txBody>
      </p:sp>
    </p:spTree>
    <p:extLst>
      <p:ext uri="{BB962C8B-B14F-4D97-AF65-F5344CB8AC3E}">
        <p14:creationId xmlns:p14="http://schemas.microsoft.com/office/powerpoint/2010/main" val="591998541"/>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SKIN AGEING</a:t>
            </a:r>
          </a:p>
          <a:p>
            <a:pPr algn="r" fontAlgn="base">
              <a:spcAft>
                <a:spcPct val="0"/>
              </a:spcAft>
            </a:pPr>
            <a:r>
              <a:rPr lang="en-US" sz="1600" dirty="0" smtClean="0">
                <a:solidFill>
                  <a:srgbClr val="FFFFFF"/>
                </a:solidFill>
              </a:rPr>
              <a:t>THE AGEING PROCESS – 30 YEARS</a:t>
            </a:r>
          </a:p>
        </p:txBody>
      </p:sp>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0" t="15989" r="3305" b="19445"/>
          <a:stretch/>
        </p:blipFill>
        <p:spPr bwMode="auto">
          <a:xfrm>
            <a:off x="7596337" y="5589240"/>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37" t="30688" r="24784" b="34656"/>
          <a:stretch/>
        </p:blipFill>
        <p:spPr bwMode="auto">
          <a:xfrm>
            <a:off x="3419872" y="1988840"/>
            <a:ext cx="468052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6440041" y="4211796"/>
            <a:ext cx="1660351" cy="369332"/>
          </a:xfrm>
          <a:prstGeom prst="rect">
            <a:avLst/>
          </a:prstGeom>
          <a:noFill/>
        </p:spPr>
        <p:txBody>
          <a:bodyPr wrap="square" rtlCol="0">
            <a:spAutoFit/>
          </a:bodyPr>
          <a:lstStyle/>
          <a:p>
            <a:r>
              <a:rPr lang="fr-FR" dirty="0" smtClean="0">
                <a:latin typeface="Century Gothic"/>
              </a:rPr>
              <a:t>FROM</a:t>
            </a:r>
            <a:endParaRPr lang="fr-FR" dirty="0"/>
          </a:p>
        </p:txBody>
      </p:sp>
    </p:spTree>
    <p:extLst>
      <p:ext uri="{BB962C8B-B14F-4D97-AF65-F5344CB8AC3E}">
        <p14:creationId xmlns:p14="http://schemas.microsoft.com/office/powerpoint/2010/main" val="150662352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SKIN AGEING</a:t>
            </a:r>
          </a:p>
          <a:p>
            <a:pPr algn="r" fontAlgn="base">
              <a:spcAft>
                <a:spcPct val="0"/>
              </a:spcAft>
            </a:pPr>
            <a:r>
              <a:rPr lang="en-US" sz="1600" dirty="0" smtClean="0">
                <a:solidFill>
                  <a:srgbClr val="FFFFFF"/>
                </a:solidFill>
              </a:rPr>
              <a:t>THE AGEING PROCESS – 40 YEARS</a:t>
            </a:r>
          </a:p>
        </p:txBody>
      </p:sp>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0" t="15989" r="3305" b="19445"/>
          <a:stretch/>
        </p:blipFill>
        <p:spPr bwMode="auto">
          <a:xfrm>
            <a:off x="7596337" y="5589240"/>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048" t="1403" r="2728" b="1403"/>
          <a:stretch/>
        </p:blipFill>
        <p:spPr>
          <a:xfrm>
            <a:off x="3419872" y="1988838"/>
            <a:ext cx="4745933" cy="3523889"/>
          </a:xfrm>
          <a:prstGeom prst="rect">
            <a:avLst/>
          </a:prstGeom>
        </p:spPr>
      </p:pic>
      <p:sp>
        <p:nvSpPr>
          <p:cNvPr id="6" name="ZoneTexte 5"/>
          <p:cNvSpPr txBox="1"/>
          <p:nvPr/>
        </p:nvSpPr>
        <p:spPr>
          <a:xfrm>
            <a:off x="6440041" y="4211796"/>
            <a:ext cx="1660351" cy="369332"/>
          </a:xfrm>
          <a:prstGeom prst="rect">
            <a:avLst/>
          </a:prstGeom>
          <a:noFill/>
        </p:spPr>
        <p:txBody>
          <a:bodyPr wrap="square" rtlCol="0">
            <a:spAutoFit/>
          </a:bodyPr>
          <a:lstStyle/>
          <a:p>
            <a:r>
              <a:rPr lang="fr-FR" dirty="0" smtClean="0"/>
              <a:t>FROM</a:t>
            </a:r>
            <a:endParaRPr lang="fr-FR" dirty="0"/>
          </a:p>
        </p:txBody>
      </p:sp>
    </p:spTree>
    <p:extLst>
      <p:ext uri="{BB962C8B-B14F-4D97-AF65-F5344CB8AC3E}">
        <p14:creationId xmlns:p14="http://schemas.microsoft.com/office/powerpoint/2010/main" val="362939686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SKIN AGEING</a:t>
            </a:r>
          </a:p>
          <a:p>
            <a:pPr algn="r" fontAlgn="base">
              <a:spcAft>
                <a:spcPct val="0"/>
              </a:spcAft>
            </a:pPr>
            <a:r>
              <a:rPr lang="en-US" sz="1600" dirty="0" smtClean="0">
                <a:solidFill>
                  <a:srgbClr val="FFFFFF"/>
                </a:solidFill>
              </a:rPr>
              <a:t>THE AGEING PROCESS – </a:t>
            </a:r>
            <a:r>
              <a:rPr lang="en-US" sz="1600" dirty="0">
                <a:solidFill>
                  <a:srgbClr val="FFFFFF"/>
                </a:solidFill>
              </a:rPr>
              <a:t>5</a:t>
            </a:r>
            <a:r>
              <a:rPr lang="en-US" sz="1600" dirty="0" smtClean="0">
                <a:solidFill>
                  <a:srgbClr val="FFFFFF"/>
                </a:solidFill>
              </a:rPr>
              <a:t>0 YEARS</a:t>
            </a:r>
          </a:p>
        </p:txBody>
      </p:sp>
      <p:pic>
        <p:nvPicPr>
          <p:cNvPr id="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0" t="15989" r="3305" b="19445"/>
          <a:stretch/>
        </p:blipFill>
        <p:spPr bwMode="auto">
          <a:xfrm>
            <a:off x="7596337" y="5589240"/>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100" t="1596" r="761" b="1596"/>
          <a:stretch/>
        </p:blipFill>
        <p:spPr>
          <a:xfrm>
            <a:off x="3422805" y="1988840"/>
            <a:ext cx="4749595" cy="3470470"/>
          </a:xfrm>
          <a:prstGeom prst="rect">
            <a:avLst/>
          </a:prstGeom>
        </p:spPr>
      </p:pic>
      <p:sp>
        <p:nvSpPr>
          <p:cNvPr id="5" name="ZoneTexte 4"/>
          <p:cNvSpPr txBox="1"/>
          <p:nvPr/>
        </p:nvSpPr>
        <p:spPr>
          <a:xfrm>
            <a:off x="6440041" y="4211796"/>
            <a:ext cx="1660351" cy="369332"/>
          </a:xfrm>
          <a:prstGeom prst="rect">
            <a:avLst/>
          </a:prstGeom>
          <a:noFill/>
        </p:spPr>
        <p:txBody>
          <a:bodyPr wrap="square" rtlCol="0">
            <a:spAutoFit/>
          </a:bodyPr>
          <a:lstStyle/>
          <a:p>
            <a:r>
              <a:rPr lang="fr-FR" dirty="0" smtClean="0"/>
              <a:t>FROM</a:t>
            </a:r>
            <a:endParaRPr lang="fr-FR" dirty="0"/>
          </a:p>
        </p:txBody>
      </p:sp>
    </p:spTree>
    <p:extLst>
      <p:ext uri="{BB962C8B-B14F-4D97-AF65-F5344CB8AC3E}">
        <p14:creationId xmlns:p14="http://schemas.microsoft.com/office/powerpoint/2010/main" val="20083125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SKIN AGEING</a:t>
            </a:r>
          </a:p>
          <a:p>
            <a:pPr algn="r" fontAlgn="base">
              <a:spcAft>
                <a:spcPct val="0"/>
              </a:spcAft>
            </a:pPr>
            <a:r>
              <a:rPr lang="en-US" sz="1600" dirty="0" smtClean="0">
                <a:solidFill>
                  <a:srgbClr val="FFFFFF"/>
                </a:solidFill>
              </a:rPr>
              <a:t>THE AGEING PROCESS – 6</a:t>
            </a:r>
            <a:r>
              <a:rPr lang="en-US" sz="1600" dirty="0">
                <a:solidFill>
                  <a:srgbClr val="FFFFFF"/>
                </a:solidFill>
              </a:rPr>
              <a:t>0</a:t>
            </a:r>
            <a:r>
              <a:rPr lang="en-US" sz="1600" dirty="0" smtClean="0">
                <a:solidFill>
                  <a:srgbClr val="FFFFFF"/>
                </a:solidFill>
              </a:rPr>
              <a:t> YEARS</a:t>
            </a:r>
          </a:p>
        </p:txBody>
      </p:sp>
      <p:pic>
        <p:nvPicPr>
          <p:cNvPr id="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0" t="15989" r="3305" b="19445"/>
          <a:stretch/>
        </p:blipFill>
        <p:spPr bwMode="auto">
          <a:xfrm>
            <a:off x="7596336" y="5589240"/>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888" t="2389" r="1833" b="3384"/>
          <a:stretch/>
        </p:blipFill>
        <p:spPr>
          <a:xfrm>
            <a:off x="3419873" y="1988840"/>
            <a:ext cx="4735300" cy="3456384"/>
          </a:xfrm>
          <a:prstGeom prst="rect">
            <a:avLst/>
          </a:prstGeom>
        </p:spPr>
      </p:pic>
      <p:sp>
        <p:nvSpPr>
          <p:cNvPr id="6" name="ZoneTexte 5"/>
          <p:cNvSpPr txBox="1"/>
          <p:nvPr/>
        </p:nvSpPr>
        <p:spPr>
          <a:xfrm>
            <a:off x="6440041" y="4211796"/>
            <a:ext cx="1660351" cy="369332"/>
          </a:xfrm>
          <a:prstGeom prst="rect">
            <a:avLst/>
          </a:prstGeom>
          <a:noFill/>
        </p:spPr>
        <p:txBody>
          <a:bodyPr wrap="square" rtlCol="0">
            <a:spAutoFit/>
          </a:bodyPr>
          <a:lstStyle/>
          <a:p>
            <a:r>
              <a:rPr lang="fr-FR" dirty="0" smtClean="0">
                <a:latin typeface="Century Gothic"/>
              </a:rPr>
              <a:t>FROM</a:t>
            </a:r>
            <a:endParaRPr lang="fr-FR" dirty="0"/>
          </a:p>
        </p:txBody>
      </p:sp>
    </p:spTree>
    <p:extLst>
      <p:ext uri="{BB962C8B-B14F-4D97-AF65-F5344CB8AC3E}">
        <p14:creationId xmlns:p14="http://schemas.microsoft.com/office/powerpoint/2010/main" val="115607652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708920" y="1836107"/>
            <a:ext cx="5399584" cy="523220"/>
          </a:xfrm>
          <a:prstGeom prst="rect">
            <a:avLst/>
          </a:prstGeom>
          <a:noFill/>
        </p:spPr>
        <p:txBody>
          <a:bodyPr wrap="square" rtlCol="0">
            <a:spAutoFit/>
          </a:bodyPr>
          <a:lstStyle/>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sp>
        <p:nvSpPr>
          <p:cNvPr id="8"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SKIN AGEING</a:t>
            </a:r>
          </a:p>
          <a:p>
            <a:pPr algn="r" fontAlgn="base">
              <a:spcAft>
                <a:spcPct val="0"/>
              </a:spcAft>
            </a:pPr>
            <a:r>
              <a:rPr lang="en-US" sz="1600" dirty="0" smtClean="0">
                <a:solidFill>
                  <a:srgbClr val="FFFFFF"/>
                </a:solidFill>
                <a:ea typeface="ＭＳ Ｐゴシック" pitchFamily="34" charset="-128"/>
              </a:rPr>
              <a:t>PHOTO-AGEING</a:t>
            </a:r>
          </a:p>
        </p:txBody>
      </p:sp>
      <p:sp>
        <p:nvSpPr>
          <p:cNvPr id="9" name="ZoneTexte 8"/>
          <p:cNvSpPr txBox="1"/>
          <p:nvPr/>
        </p:nvSpPr>
        <p:spPr>
          <a:xfrm>
            <a:off x="3744416" y="1840756"/>
            <a:ext cx="5148064" cy="3539430"/>
          </a:xfrm>
          <a:prstGeom prst="rect">
            <a:avLst/>
          </a:prstGeom>
          <a:noFill/>
        </p:spPr>
        <p:txBody>
          <a:bodyPr wrap="square" rtlCol="0">
            <a:spAutoFit/>
          </a:bodyPr>
          <a:lstStyle/>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UV (Ultraviolet) rays are the main source of free-radicals.</a:t>
            </a: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There are three types of UV rays</a:t>
            </a: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lvl="2"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lvl="2"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	UV-A</a:t>
            </a:r>
            <a:endParaRPr lang="en-US" sz="1400"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lvl="2"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chemeClr val="bg1"/>
              </a:solidFill>
              <a:ea typeface="Times New Roman" pitchFamily="18" charset="0"/>
              <a:cs typeface="Courier New" pitchFamily="49" charset="0"/>
            </a:endParaRPr>
          </a:p>
          <a:p>
            <a:pPr lvl="2"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	UV-B</a:t>
            </a:r>
            <a:endParaRPr lang="en-US" sz="1400"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635000" lvl="1"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lvl="2"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	UV-C</a:t>
            </a:r>
            <a:endParaRPr lang="en-US" sz="1400"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a:solidFill>
                  <a:srgbClr val="FFFFFF"/>
                </a:solidFill>
                <a:ea typeface="Times New Roman" pitchFamily="18" charset="0"/>
                <a:cs typeface="Courier New" pitchFamily="49" charset="0"/>
              </a:rPr>
              <a:t>	</a:t>
            </a:r>
            <a:r>
              <a:rPr lang="fr-FR" sz="1400" dirty="0" smtClean="0">
                <a:solidFill>
                  <a:srgbClr val="FFFFFF"/>
                </a:solidFill>
                <a:ea typeface="Times New Roman" pitchFamily="18" charset="0"/>
                <a:cs typeface="Courier New" pitchFamily="49" charset="0"/>
              </a:rPr>
              <a:t>	</a:t>
            </a:r>
          </a:p>
          <a:p>
            <a:pPr marL="177800" indent="-17780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52963"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02233" y="2533104"/>
            <a:ext cx="4224338"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lèche droite 9"/>
          <p:cNvSpPr/>
          <p:nvPr/>
        </p:nvSpPr>
        <p:spPr>
          <a:xfrm>
            <a:off x="4206111" y="342900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Flèche droite 10"/>
          <p:cNvSpPr/>
          <p:nvPr/>
        </p:nvSpPr>
        <p:spPr>
          <a:xfrm>
            <a:off x="4211960" y="407707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Flèche droite 11"/>
          <p:cNvSpPr/>
          <p:nvPr/>
        </p:nvSpPr>
        <p:spPr>
          <a:xfrm>
            <a:off x="4211960" y="472514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84302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708920" y="1836107"/>
            <a:ext cx="5399584" cy="523220"/>
          </a:xfrm>
          <a:prstGeom prst="rect">
            <a:avLst/>
          </a:prstGeom>
          <a:noFill/>
        </p:spPr>
        <p:txBody>
          <a:bodyPr wrap="square" rtlCol="0">
            <a:spAutoFit/>
          </a:bodyPr>
          <a:lstStyle/>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rgbClr val="FFFFFF"/>
              </a:solidFill>
              <a:ea typeface="Times New Roman" pitchFamily="18" charset="0"/>
              <a:cs typeface="Courier New" pitchFamily="49" charset="0"/>
            </a:endParaRPr>
          </a:p>
        </p:txBody>
      </p:sp>
      <p:sp>
        <p:nvSpPr>
          <p:cNvPr id="8"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SKIN AGEING</a:t>
            </a:r>
          </a:p>
          <a:p>
            <a:pPr algn="r" fontAlgn="base">
              <a:spcAft>
                <a:spcPct val="0"/>
              </a:spcAft>
            </a:pPr>
            <a:r>
              <a:rPr lang="en-US" sz="1600" dirty="0" smtClean="0">
                <a:solidFill>
                  <a:schemeClr val="bg1"/>
                </a:solidFill>
                <a:ea typeface="ＭＳ Ｐゴシック" pitchFamily="34" charset="-128"/>
              </a:rPr>
              <a:t>PHOTO-AGEING</a:t>
            </a:r>
            <a:endParaRPr lang="en-US" sz="2800" dirty="0" smtClean="0">
              <a:solidFill>
                <a:srgbClr val="FFFFFF"/>
              </a:solidFill>
            </a:endParaRPr>
          </a:p>
        </p:txBody>
      </p:sp>
      <p:sp>
        <p:nvSpPr>
          <p:cNvPr id="9" name="ZoneTexte 8"/>
          <p:cNvSpPr txBox="1"/>
          <p:nvPr/>
        </p:nvSpPr>
        <p:spPr>
          <a:xfrm>
            <a:off x="3744416" y="1556792"/>
            <a:ext cx="5148064" cy="4832092"/>
          </a:xfrm>
          <a:prstGeom prst="rect">
            <a:avLst/>
          </a:prstGeom>
          <a:noFill/>
        </p:spPr>
        <p:txBody>
          <a:bodyPr wrap="square" rtlCol="0">
            <a:spAutoFit/>
          </a:bodyPr>
          <a:lstStyle/>
          <a:p>
            <a:pPr marL="285750" indent="-285750" eaLnBrk="0" fontAlgn="base" hangingPunct="0">
              <a:spcBef>
                <a:spcPct val="0"/>
              </a:spcBef>
              <a:spcAft>
                <a:spcPct val="0"/>
              </a:spcAft>
              <a:buFont typeface="Wingdings" pitchFamily="2" charset="2"/>
              <a:buChar char="§"/>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b="1" dirty="0" err="1" smtClean="0">
                <a:solidFill>
                  <a:schemeClr val="bg1"/>
                </a:solidFill>
                <a:ea typeface="Times New Roman" pitchFamily="18" charset="0"/>
                <a:cs typeface="Courier New" pitchFamily="49" charset="0"/>
              </a:rPr>
              <a:t>What</a:t>
            </a:r>
            <a:r>
              <a:rPr lang="fr-FR" sz="1400" b="1" dirty="0" smtClean="0">
                <a:solidFill>
                  <a:schemeClr val="bg1"/>
                </a:solidFill>
                <a:ea typeface="Times New Roman" pitchFamily="18" charset="0"/>
                <a:cs typeface="Courier New" pitchFamily="49" charset="0"/>
              </a:rPr>
              <a:t> are the </a:t>
            </a:r>
            <a:r>
              <a:rPr lang="fr-FR" sz="1400" b="1" dirty="0" err="1" smtClean="0">
                <a:solidFill>
                  <a:schemeClr val="bg1"/>
                </a:solidFill>
                <a:ea typeface="Times New Roman" pitchFamily="18" charset="0"/>
                <a:cs typeface="Courier New" pitchFamily="49" charset="0"/>
              </a:rPr>
              <a:t>effects</a:t>
            </a:r>
            <a:r>
              <a:rPr lang="fr-FR" sz="1400" b="1" dirty="0" smtClean="0">
                <a:solidFill>
                  <a:schemeClr val="bg1"/>
                </a:solidFill>
                <a:ea typeface="Times New Roman" pitchFamily="18" charset="0"/>
                <a:cs typeface="Courier New" pitchFamily="49" charset="0"/>
              </a:rPr>
              <a:t> on the skin? </a:t>
            </a:r>
          </a:p>
          <a:p>
            <a:pPr marL="45085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u="sng" dirty="0" smtClean="0">
              <a:solidFill>
                <a:schemeClr val="bg1"/>
              </a:solidFill>
              <a:ea typeface="Times New Roman" pitchFamily="18" charset="0"/>
              <a:cs typeface="Courier New" pitchFamily="49" charset="0"/>
            </a:endParaRPr>
          </a:p>
          <a:p>
            <a:pPr marL="45085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b="1" u="sng" dirty="0" smtClean="0">
                <a:solidFill>
                  <a:schemeClr val="bg1"/>
                </a:solidFill>
                <a:ea typeface="Times New Roman" pitchFamily="18" charset="0"/>
                <a:cs typeface="Courier New" pitchFamily="49" charset="0"/>
              </a:rPr>
              <a:t>Positive </a:t>
            </a:r>
            <a:r>
              <a:rPr lang="fr-FR" sz="1400" b="1" u="sng" dirty="0" err="1" smtClean="0">
                <a:solidFill>
                  <a:schemeClr val="bg1"/>
                </a:solidFill>
                <a:ea typeface="Times New Roman" pitchFamily="18" charset="0"/>
                <a:cs typeface="Courier New" pitchFamily="49" charset="0"/>
              </a:rPr>
              <a:t>effects</a:t>
            </a:r>
            <a:endParaRPr lang="fr-FR" sz="1400" b="1" u="sng"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a:t>
            </a:r>
          </a:p>
          <a:p>
            <a:pPr marL="80486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Sensation of </a:t>
            </a:r>
            <a:r>
              <a:rPr lang="fr-FR" sz="1400" dirty="0" err="1" smtClean="0">
                <a:solidFill>
                  <a:schemeClr val="bg1"/>
                </a:solidFill>
                <a:ea typeface="Times New Roman" pitchFamily="18" charset="0"/>
                <a:cs typeface="Courier New" pitchFamily="49" charset="0"/>
              </a:rPr>
              <a:t>well</a:t>
            </a:r>
            <a:r>
              <a:rPr lang="fr-FR" sz="1400" dirty="0" smtClean="0">
                <a:solidFill>
                  <a:schemeClr val="bg1"/>
                </a:solidFill>
                <a:ea typeface="Times New Roman" pitchFamily="18" charset="0"/>
                <a:cs typeface="Courier New" pitchFamily="49" charset="0"/>
              </a:rPr>
              <a:t>-</a:t>
            </a:r>
            <a:r>
              <a:rPr lang="fr-FR" sz="1400" dirty="0" err="1" smtClean="0">
                <a:solidFill>
                  <a:schemeClr val="bg1"/>
                </a:solidFill>
                <a:ea typeface="Times New Roman" pitchFamily="18" charset="0"/>
                <a:cs typeface="Courier New" pitchFamily="49" charset="0"/>
              </a:rPr>
              <a:t>being</a:t>
            </a:r>
            <a:endParaRPr lang="fr-FR" sz="1400" dirty="0" smtClean="0">
              <a:solidFill>
                <a:schemeClr val="bg1"/>
              </a:solidFill>
              <a:ea typeface="Times New Roman" pitchFamily="18" charset="0"/>
              <a:cs typeface="Courier New" pitchFamily="49" charset="0"/>
            </a:endParaRPr>
          </a:p>
          <a:p>
            <a:pPr marL="804863"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80486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a:t>
            </a:r>
            <a:r>
              <a:rPr lang="fr-FR" sz="1400" dirty="0" err="1" smtClean="0">
                <a:solidFill>
                  <a:schemeClr val="bg1"/>
                </a:solidFill>
                <a:ea typeface="Times New Roman" pitchFamily="18" charset="0"/>
                <a:cs typeface="Courier New" pitchFamily="49" charset="0"/>
              </a:rPr>
              <a:t>Vitamin</a:t>
            </a:r>
            <a:r>
              <a:rPr lang="fr-FR" sz="1400" dirty="0" smtClean="0">
                <a:solidFill>
                  <a:schemeClr val="bg1"/>
                </a:solidFill>
                <a:ea typeface="Times New Roman" pitchFamily="18" charset="0"/>
                <a:cs typeface="Courier New" pitchFamily="49" charset="0"/>
              </a:rPr>
              <a:t> D </a:t>
            </a:r>
            <a:r>
              <a:rPr lang="fr-FR" sz="1400" dirty="0" err="1" smtClean="0">
                <a:solidFill>
                  <a:schemeClr val="bg1"/>
                </a:solidFill>
                <a:ea typeface="Times New Roman" pitchFamily="18" charset="0"/>
                <a:cs typeface="Courier New" pitchFamily="49" charset="0"/>
              </a:rPr>
              <a:t>synthesis</a:t>
            </a:r>
            <a:endParaRPr lang="fr-FR" sz="1400" dirty="0" smtClean="0">
              <a:solidFill>
                <a:schemeClr val="bg1"/>
              </a:solidFill>
              <a:ea typeface="Times New Roman" pitchFamily="18" charset="0"/>
              <a:cs typeface="Courier New" pitchFamily="49" charset="0"/>
            </a:endParaRPr>
          </a:p>
          <a:p>
            <a:pPr marL="804863"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b="1" dirty="0" smtClean="0">
                <a:solidFill>
                  <a:schemeClr val="bg1"/>
                </a:solidFill>
                <a:ea typeface="Times New Roman" pitchFamily="18" charset="0"/>
                <a:cs typeface="Courier New" pitchFamily="49" charset="0"/>
              </a:rPr>
              <a:t>	</a:t>
            </a:r>
          </a:p>
          <a:p>
            <a:pPr marL="80486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	</a:t>
            </a:r>
            <a:r>
              <a:rPr lang="fr-FR" sz="1400" dirty="0" err="1" smtClean="0">
                <a:solidFill>
                  <a:schemeClr val="bg1"/>
                </a:solidFill>
                <a:ea typeface="Times New Roman" pitchFamily="18" charset="0"/>
                <a:cs typeface="Courier New" pitchFamily="49" charset="0"/>
              </a:rPr>
              <a:t>Tanning</a:t>
            </a:r>
            <a:r>
              <a:rPr lang="fr-FR" sz="1400" dirty="0" smtClean="0">
                <a:solidFill>
                  <a:schemeClr val="bg1"/>
                </a:solidFill>
                <a:ea typeface="Times New Roman" pitchFamily="18" charset="0"/>
                <a:cs typeface="Courier New" pitchFamily="49" charset="0"/>
              </a:rPr>
              <a:t>, </a:t>
            </a:r>
            <a:r>
              <a:rPr lang="fr-FR" sz="1400" dirty="0" err="1" smtClean="0">
                <a:solidFill>
                  <a:schemeClr val="bg1"/>
                </a:solidFill>
                <a:ea typeface="Times New Roman" pitchFamily="18" charset="0"/>
                <a:cs typeface="Courier New" pitchFamily="49" charset="0"/>
              </a:rPr>
              <a:t>sunny</a:t>
            </a:r>
            <a:r>
              <a:rPr lang="fr-FR" sz="1400" dirty="0" smtClean="0">
                <a:solidFill>
                  <a:schemeClr val="bg1"/>
                </a:solidFill>
                <a:ea typeface="Times New Roman" pitchFamily="18" charset="0"/>
                <a:cs typeface="Courier New" pitchFamily="49" charset="0"/>
              </a:rPr>
              <a:t> complexion </a:t>
            </a:r>
          </a:p>
          <a:p>
            <a:pPr marL="804863"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chemeClr val="bg1"/>
              </a:solidFill>
              <a:ea typeface="Times New Roman" pitchFamily="18" charset="0"/>
              <a:cs typeface="Courier New" pitchFamily="49" charset="0"/>
            </a:endParaRPr>
          </a:p>
          <a:p>
            <a:pPr marL="45085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b="1" u="sng" dirty="0" err="1" smtClean="0">
                <a:solidFill>
                  <a:schemeClr val="bg1"/>
                </a:solidFill>
                <a:ea typeface="Times New Roman" pitchFamily="18" charset="0"/>
                <a:cs typeface="Courier New" pitchFamily="49" charset="0"/>
              </a:rPr>
              <a:t>Negative</a:t>
            </a:r>
            <a:r>
              <a:rPr lang="fr-FR" sz="1400" b="1" u="sng" dirty="0" smtClean="0">
                <a:solidFill>
                  <a:schemeClr val="bg1"/>
                </a:solidFill>
                <a:ea typeface="Times New Roman" pitchFamily="18" charset="0"/>
                <a:cs typeface="Courier New" pitchFamily="49" charset="0"/>
              </a:rPr>
              <a:t> </a:t>
            </a:r>
            <a:r>
              <a:rPr lang="fr-FR" sz="1400" b="1" u="sng" dirty="0" err="1" smtClean="0">
                <a:solidFill>
                  <a:schemeClr val="bg1"/>
                </a:solidFill>
                <a:ea typeface="Times New Roman" pitchFamily="18" charset="0"/>
                <a:cs typeface="Courier New" pitchFamily="49" charset="0"/>
              </a:rPr>
              <a:t>effects</a:t>
            </a:r>
            <a:endParaRPr lang="fr-FR" sz="1400" b="1" u="sng" dirty="0" smtClean="0">
              <a:solidFill>
                <a:schemeClr val="bg1"/>
              </a:solidFill>
              <a:ea typeface="Times New Roman" pitchFamily="18" charset="0"/>
              <a:cs typeface="Courier New" pitchFamily="49" charset="0"/>
            </a:endParaRPr>
          </a:p>
          <a:p>
            <a:pPr marL="45085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181100" lvl="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err="1" smtClean="0">
                <a:solidFill>
                  <a:schemeClr val="bg1"/>
                </a:solidFill>
                <a:ea typeface="Times New Roman" pitchFamily="18" charset="0"/>
                <a:cs typeface="Courier New" pitchFamily="49" charset="0"/>
              </a:rPr>
              <a:t>Sunburn</a:t>
            </a:r>
            <a:r>
              <a:rPr lang="fr-FR" sz="1400" dirty="0" smtClean="0">
                <a:solidFill>
                  <a:schemeClr val="bg1"/>
                </a:solidFill>
                <a:ea typeface="Times New Roman" pitchFamily="18" charset="0"/>
                <a:cs typeface="Courier New" pitchFamily="49" charset="0"/>
              </a:rPr>
              <a:t> </a:t>
            </a:r>
          </a:p>
          <a:p>
            <a:pPr marL="1181100" lvl="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181100" lvl="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Photo-</a:t>
            </a:r>
            <a:r>
              <a:rPr lang="fr-FR" sz="1400" dirty="0" err="1" smtClean="0">
                <a:solidFill>
                  <a:schemeClr val="bg1"/>
                </a:solidFill>
                <a:ea typeface="Times New Roman" pitchFamily="18" charset="0"/>
                <a:cs typeface="Courier New" pitchFamily="49" charset="0"/>
              </a:rPr>
              <a:t>ageing</a:t>
            </a:r>
            <a:endParaRPr lang="fr-FR" sz="1400" dirty="0" smtClean="0">
              <a:solidFill>
                <a:schemeClr val="bg1"/>
              </a:solidFill>
              <a:ea typeface="Times New Roman" pitchFamily="18" charset="0"/>
              <a:cs typeface="Courier New" pitchFamily="49" charset="0"/>
            </a:endParaRPr>
          </a:p>
          <a:p>
            <a:pPr marL="1181100" lvl="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dirty="0" smtClean="0">
              <a:solidFill>
                <a:schemeClr val="bg1"/>
              </a:solidFill>
              <a:ea typeface="Times New Roman" pitchFamily="18" charset="0"/>
              <a:cs typeface="Courier New" pitchFamily="49" charset="0"/>
            </a:endParaRPr>
          </a:p>
          <a:p>
            <a:pPr marL="1181100" lvl="3" eaLnBrk="0" fontAlgn="base" hangingPunct="0">
              <a:spcBef>
                <a:spcPct val="0"/>
              </a:spcBef>
              <a:spcAft>
                <a:spcPct val="0"/>
              </a:spcAft>
              <a:tabLst>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smtClean="0">
                <a:solidFill>
                  <a:schemeClr val="bg1"/>
                </a:solidFill>
                <a:ea typeface="Times New Roman" pitchFamily="18" charset="0"/>
                <a:cs typeface="Courier New" pitchFamily="49" charset="0"/>
              </a:rPr>
              <a:t>Skin cancer</a:t>
            </a: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chemeClr val="bg1"/>
              </a:solidFill>
              <a:ea typeface="Times New Roman" pitchFamily="18" charset="0"/>
              <a:cs typeface="Courier New" pitchFamily="49" charset="0"/>
            </a:endParaRP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chemeClr val="bg1"/>
              </a:solidFill>
              <a:ea typeface="Times New Roman" pitchFamily="18" charset="0"/>
              <a:cs typeface="Courier New" pitchFamily="49" charset="0"/>
            </a:endParaRPr>
          </a:p>
          <a:p>
            <a:pPr marL="285750" indent="-285750" eaLnBrk="0" fontAlgn="base" hangingPunct="0">
              <a:spcBef>
                <a:spcPct val="0"/>
              </a:spcBef>
              <a:spcAft>
                <a:spcPct val="0"/>
              </a:spcAft>
              <a:buFont typeface="Wingdings" pitchFamily="2" charset="2"/>
              <a:buChar char="§"/>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b="1" dirty="0" err="1" smtClean="0">
                <a:solidFill>
                  <a:schemeClr val="bg1"/>
                </a:solidFill>
                <a:ea typeface="Times New Roman" pitchFamily="18" charset="0"/>
                <a:cs typeface="Courier New" pitchFamily="49" charset="0"/>
              </a:rPr>
              <a:t>What</a:t>
            </a:r>
            <a:r>
              <a:rPr lang="fr-FR" sz="1400" b="1" dirty="0" smtClean="0">
                <a:solidFill>
                  <a:schemeClr val="bg1"/>
                </a:solidFill>
                <a:ea typeface="Times New Roman" pitchFamily="18" charset="0"/>
                <a:cs typeface="Courier New" pitchFamily="49" charset="0"/>
              </a:rPr>
              <a:t> </a:t>
            </a:r>
            <a:r>
              <a:rPr lang="fr-FR" sz="1400" b="1" dirty="0" err="1" smtClean="0">
                <a:solidFill>
                  <a:schemeClr val="bg1"/>
                </a:solidFill>
                <a:ea typeface="Times New Roman" pitchFamily="18" charset="0"/>
                <a:cs typeface="Courier New" pitchFamily="49" charset="0"/>
              </a:rPr>
              <a:t>is</a:t>
            </a:r>
            <a:r>
              <a:rPr lang="fr-FR" sz="1400" b="1" dirty="0" smtClean="0">
                <a:solidFill>
                  <a:schemeClr val="bg1"/>
                </a:solidFill>
                <a:ea typeface="Times New Roman" pitchFamily="18" charset="0"/>
                <a:cs typeface="Courier New" pitchFamily="49" charset="0"/>
              </a:rPr>
              <a:t> a </a:t>
            </a:r>
            <a:r>
              <a:rPr lang="fr-FR" sz="1400" b="1" dirty="0" err="1" smtClean="0">
                <a:solidFill>
                  <a:schemeClr val="bg1"/>
                </a:solidFill>
                <a:ea typeface="Times New Roman" pitchFamily="18" charset="0"/>
                <a:cs typeface="Courier New" pitchFamily="49" charset="0"/>
              </a:rPr>
              <a:t>sun</a:t>
            </a:r>
            <a:r>
              <a:rPr lang="fr-FR" sz="1400" b="1" dirty="0" smtClean="0">
                <a:solidFill>
                  <a:schemeClr val="bg1"/>
                </a:solidFill>
                <a:ea typeface="Times New Roman" pitchFamily="18" charset="0"/>
                <a:cs typeface="Courier New" pitchFamily="49" charset="0"/>
              </a:rPr>
              <a:t> protection index?</a:t>
            </a:r>
          </a:p>
          <a:p>
            <a:pPr marL="177800" indent="-177800" eaLnBrk="0" fontAlgn="base" hangingPunct="0">
              <a:spcBef>
                <a:spcPct val="0"/>
              </a:spcBef>
              <a:spcAft>
                <a:spcPct val="0"/>
              </a:spcAft>
              <a:tabLst>
                <a:tab pos="984250"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fr-FR" sz="1400" dirty="0">
                <a:solidFill>
                  <a:srgbClr val="FFFFFF"/>
                </a:solidFill>
                <a:ea typeface="Times New Roman" pitchFamily="18" charset="0"/>
                <a:cs typeface="Courier New" pitchFamily="49" charset="0"/>
              </a:rPr>
              <a:t>	</a:t>
            </a:r>
            <a:r>
              <a:rPr lang="fr-FR" sz="1400" dirty="0" smtClean="0">
                <a:solidFill>
                  <a:srgbClr val="FFFFFF"/>
                </a:solidFill>
                <a:ea typeface="Times New Roman" pitchFamily="18" charset="0"/>
                <a:cs typeface="Courier New" pitchFamily="49" charset="0"/>
              </a:rPr>
              <a:t>	</a:t>
            </a:r>
            <a:endParaRPr lang="fr-FR" sz="1400" dirty="0">
              <a:solidFill>
                <a:srgbClr val="FFFFFF"/>
              </a:solidFill>
              <a:ea typeface="Times New Roman" pitchFamily="18" charset="0"/>
              <a:cs typeface="Courier New" pitchFamily="49"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0294" y="2852677"/>
            <a:ext cx="3700461" cy="214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èche droite 5"/>
          <p:cNvSpPr/>
          <p:nvPr/>
        </p:nvSpPr>
        <p:spPr>
          <a:xfrm>
            <a:off x="4355976" y="256490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Flèche droite 9"/>
          <p:cNvSpPr/>
          <p:nvPr/>
        </p:nvSpPr>
        <p:spPr>
          <a:xfrm>
            <a:off x="4355976" y="299695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Flèche droite 10"/>
          <p:cNvSpPr/>
          <p:nvPr/>
        </p:nvSpPr>
        <p:spPr>
          <a:xfrm>
            <a:off x="4355976" y="342900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Flèche droite 11"/>
          <p:cNvSpPr/>
          <p:nvPr/>
        </p:nvSpPr>
        <p:spPr>
          <a:xfrm>
            <a:off x="4422135" y="4437112"/>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Flèche droite 12"/>
          <p:cNvSpPr/>
          <p:nvPr/>
        </p:nvSpPr>
        <p:spPr>
          <a:xfrm>
            <a:off x="4427984" y="486916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Flèche droite 13"/>
          <p:cNvSpPr/>
          <p:nvPr/>
        </p:nvSpPr>
        <p:spPr>
          <a:xfrm>
            <a:off x="4427984" y="5301208"/>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4118406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0" y="2420888"/>
            <a:ext cx="2952328" cy="1938992"/>
          </a:xfrm>
          <a:prstGeom prst="rect">
            <a:avLst/>
          </a:prstGeom>
          <a:noFill/>
        </p:spPr>
        <p:txBody>
          <a:bodyPr wrap="square" rtlCol="0">
            <a:spAutoFit/>
          </a:bodyPr>
          <a:lstStyle/>
          <a:p>
            <a:pPr algn="ctr"/>
            <a:r>
              <a:rPr lang="fr-FR" sz="4000" b="1" dirty="0" smtClean="0">
                <a:solidFill>
                  <a:srgbClr val="FFFFFF"/>
                </a:solidFill>
              </a:rPr>
              <a:t>QUESTIONS </a:t>
            </a:r>
          </a:p>
          <a:p>
            <a:pPr algn="ctr"/>
            <a:r>
              <a:rPr lang="fr-FR" sz="4000" b="1" dirty="0" smtClean="0">
                <a:solidFill>
                  <a:srgbClr val="FFFFFF"/>
                </a:solidFill>
              </a:rPr>
              <a:t>&amp; </a:t>
            </a:r>
          </a:p>
          <a:p>
            <a:pPr algn="ctr"/>
            <a:r>
              <a:rPr lang="fr-FR" sz="4000" b="1" dirty="0" smtClean="0">
                <a:solidFill>
                  <a:schemeClr val="bg1"/>
                </a:solidFill>
              </a:rPr>
              <a:t>ANSWERS</a:t>
            </a:r>
            <a:endParaRPr lang="fr-FR" sz="4000" b="1" dirty="0">
              <a:solidFill>
                <a:srgbClr val="FFFFFF"/>
              </a:solidFill>
            </a:endParaRPr>
          </a:p>
        </p:txBody>
      </p:sp>
      <p:sp>
        <p:nvSpPr>
          <p:cNvPr id="2" name="ZoneTexte 1"/>
          <p:cNvSpPr txBox="1"/>
          <p:nvPr/>
        </p:nvSpPr>
        <p:spPr>
          <a:xfrm>
            <a:off x="971600" y="2651428"/>
            <a:ext cx="1152128" cy="1569660"/>
          </a:xfrm>
          <a:prstGeom prst="rect">
            <a:avLst/>
          </a:prstGeom>
          <a:noFill/>
        </p:spPr>
        <p:txBody>
          <a:bodyPr wrap="square" rtlCol="0">
            <a:spAutoFit/>
          </a:bodyPr>
          <a:lstStyle/>
          <a:p>
            <a:r>
              <a:rPr lang="fr-FR" sz="9600" dirty="0" smtClean="0">
                <a:solidFill>
                  <a:srgbClr val="FFFFFF"/>
                </a:solidFill>
              </a:rPr>
              <a:t>?</a:t>
            </a:r>
            <a:endParaRPr lang="fr-FR" sz="9600" dirty="0">
              <a:solidFill>
                <a:srgbClr val="FFFFFF"/>
              </a:solidFill>
            </a:endParaRPr>
          </a:p>
        </p:txBody>
      </p:sp>
    </p:spTree>
    <p:extLst>
      <p:ext uri="{BB962C8B-B14F-4D97-AF65-F5344CB8AC3E}">
        <p14:creationId xmlns:p14="http://schemas.microsoft.com/office/powerpoint/2010/main" val="90723379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419872" y="1914505"/>
            <a:ext cx="5399584" cy="3170099"/>
          </a:xfrm>
          <a:prstGeom prst="rect">
            <a:avLst/>
          </a:prstGeom>
          <a:noFill/>
        </p:spPr>
        <p:txBody>
          <a:bodyPr wrap="square" rtlCol="0">
            <a:spAutoFit/>
          </a:bodyPr>
          <a:lstStyle/>
          <a:p>
            <a:pPr marL="28575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Does the skin regenerate itself? </a:t>
            </a:r>
          </a:p>
          <a:p>
            <a:pPr marL="28575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chemeClr val="bg1"/>
              </a:solidFill>
              <a:ea typeface="Times New Roman" pitchFamily="18" charset="0"/>
              <a:cs typeface="Courier New" pitchFamily="49" charset="0"/>
            </a:endParaRPr>
          </a:p>
          <a:p>
            <a:pPr marL="263525" indent="-263525"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Yes. The epidermis is completely regenerated every 28 days. The dermis is much slower to regenerate, taking 6 to 12 months. </a:t>
            </a:r>
          </a:p>
          <a:p>
            <a:pPr marL="263525" indent="-263525"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	That is why some deep wounds are slow to heal or sometimes never heal completely. </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chemeClr val="bg1"/>
              </a:solidFill>
              <a:ea typeface="Times New Roman" pitchFamily="18" charset="0"/>
              <a:cs typeface="Courier New" pitchFamily="49" charset="0"/>
            </a:endParaRPr>
          </a:p>
          <a:p>
            <a:pPr marL="285750" lvl="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rgbClr val="FFFFFF"/>
                </a:solidFill>
                <a:ea typeface="Times New Roman" pitchFamily="18" charset="0"/>
                <a:cs typeface="Courier New" pitchFamily="49" charset="0"/>
              </a:rPr>
              <a:t>How long can skin live?</a:t>
            </a:r>
          </a:p>
          <a:p>
            <a:pPr marL="285750" lvl="0" indent="-28575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600" dirty="0" smtClean="0">
                <a:solidFill>
                  <a:schemeClr val="bg1"/>
                </a:solidFill>
                <a:ea typeface="Times New Roman" pitchFamily="18" charset="0"/>
                <a:cs typeface="Courier New" pitchFamily="49" charset="0"/>
              </a:rPr>
              <a:t>	</a:t>
            </a:r>
          </a:p>
          <a:p>
            <a:pPr marL="285750" lvl="0" indent="-28575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600" dirty="0" smtClean="0">
                <a:solidFill>
                  <a:schemeClr val="bg1"/>
                </a:solidFill>
                <a:ea typeface="Times New Roman" pitchFamily="18" charset="0"/>
                <a:cs typeface="Courier New" pitchFamily="49" charset="0"/>
              </a:rPr>
              <a:t>	</a:t>
            </a:r>
            <a:r>
              <a:rPr lang="en-US" sz="1400" dirty="0" smtClean="0">
                <a:solidFill>
                  <a:schemeClr val="bg1"/>
                </a:solidFill>
                <a:ea typeface="Times New Roman" pitchFamily="18" charset="0"/>
                <a:cs typeface="Courier New" pitchFamily="49" charset="0"/>
              </a:rPr>
              <a:t>Its life expectancy is estimated to be at least 130 years. Compared to other organs that age faster, it is certainly the most resistant. Jeanne </a:t>
            </a:r>
            <a:r>
              <a:rPr lang="en-US" sz="1400" dirty="0" err="1" smtClean="0">
                <a:solidFill>
                  <a:schemeClr val="bg1"/>
                </a:solidFill>
                <a:ea typeface="Times New Roman" pitchFamily="18" charset="0"/>
                <a:cs typeface="Courier New" pitchFamily="49" charset="0"/>
              </a:rPr>
              <a:t>Calment</a:t>
            </a:r>
            <a:r>
              <a:rPr lang="en-US" sz="1400" dirty="0" smtClean="0">
                <a:solidFill>
                  <a:schemeClr val="bg1"/>
                </a:solidFill>
                <a:ea typeface="Times New Roman" pitchFamily="18" charset="0"/>
                <a:cs typeface="Courier New" pitchFamily="49" charset="0"/>
              </a:rPr>
              <a:t>, the oldest living French woman, was able to testify to that fact.</a:t>
            </a:r>
            <a:endParaRPr lang="en-US" sz="1400" dirty="0">
              <a:solidFill>
                <a:schemeClr val="bg1"/>
              </a:solidFill>
              <a:ea typeface="Times New Roman" pitchFamily="18" charset="0"/>
              <a:cs typeface="Courier New" pitchFamily="49" charset="0"/>
            </a:endParaRPr>
          </a:p>
        </p:txBody>
      </p:sp>
      <p:sp>
        <p:nvSpPr>
          <p:cNvPr id="8" name="Text Box 3"/>
          <p:cNvSpPr txBox="1">
            <a:spLocks noChangeArrowheads="1"/>
          </p:cNvSpPr>
          <p:nvPr/>
        </p:nvSpPr>
        <p:spPr bwMode="auto">
          <a:xfrm>
            <a:off x="3536950" y="260648"/>
            <a:ext cx="5518151" cy="954107"/>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QUESTIONS &amp; </a:t>
            </a:r>
            <a:r>
              <a:rPr lang="en-US" sz="2800" dirty="0" smtClean="0">
                <a:solidFill>
                  <a:srgbClr val="B5A692"/>
                </a:solidFill>
                <a:ea typeface="ＭＳ Ｐゴシック" pitchFamily="34" charset="-128"/>
              </a:rPr>
              <a:t>ANSWERS </a:t>
            </a:r>
            <a:r>
              <a:rPr lang="en-US" sz="2800" dirty="0" smtClean="0">
                <a:solidFill>
                  <a:srgbClr val="B5A692"/>
                </a:solidFill>
              </a:rPr>
              <a:t>1/3</a:t>
            </a:r>
          </a:p>
          <a:p>
            <a:pPr algn="r" fontAlgn="base">
              <a:spcAft>
                <a:spcPct val="0"/>
              </a:spcAft>
            </a:pPr>
            <a:endParaRPr lang="en-US" sz="2800" dirty="0" smtClean="0">
              <a:solidFill>
                <a:srgbClr val="B5A692"/>
              </a:solidFill>
            </a:endParaRPr>
          </a:p>
        </p:txBody>
      </p:sp>
      <p:sp>
        <p:nvSpPr>
          <p:cNvPr id="9" name="ZoneTexte 8"/>
          <p:cNvSpPr txBox="1"/>
          <p:nvPr/>
        </p:nvSpPr>
        <p:spPr>
          <a:xfrm>
            <a:off x="971600" y="2651428"/>
            <a:ext cx="1152128" cy="1569660"/>
          </a:xfrm>
          <a:prstGeom prst="rect">
            <a:avLst/>
          </a:prstGeom>
          <a:noFill/>
        </p:spPr>
        <p:txBody>
          <a:bodyPr wrap="square" rtlCol="0">
            <a:spAutoFit/>
          </a:bodyPr>
          <a:lstStyle/>
          <a:p>
            <a:r>
              <a:rPr lang="fr-FR" sz="9600" dirty="0" smtClean="0">
                <a:solidFill>
                  <a:srgbClr val="FFFFFF"/>
                </a:solidFill>
              </a:rPr>
              <a:t>?</a:t>
            </a:r>
            <a:endParaRPr lang="fr-FR" sz="9600" dirty="0">
              <a:solidFill>
                <a:srgbClr val="FFFFFF"/>
              </a:solidFill>
            </a:endParaRPr>
          </a:p>
        </p:txBody>
      </p:sp>
    </p:spTree>
    <p:extLst>
      <p:ext uri="{BB962C8B-B14F-4D97-AF65-F5344CB8AC3E}">
        <p14:creationId xmlns:p14="http://schemas.microsoft.com/office/powerpoint/2010/main" val="23115492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19872" y="2420888"/>
            <a:ext cx="5400600" cy="2554545"/>
          </a:xfrm>
          <a:prstGeom prst="rect">
            <a:avLst/>
          </a:prstGeom>
          <a:noFill/>
        </p:spPr>
        <p:txBody>
          <a:bodyPr wrap="square" rtlCol="0">
            <a:spAutoFit/>
          </a:bodyPr>
          <a:lstStyle/>
          <a:p>
            <a:pPr algn="ctr"/>
            <a:r>
              <a:rPr lang="fr-FR" sz="4000" b="0" i="0" dirty="0" smtClean="0">
                <a:solidFill>
                  <a:srgbClr val="B5A692"/>
                </a:solidFill>
              </a:rPr>
              <a:t>PART 1:</a:t>
            </a:r>
          </a:p>
          <a:p>
            <a:pPr algn="ctr"/>
            <a:endParaRPr lang="fr-FR" sz="4000" dirty="0">
              <a:solidFill>
                <a:schemeClr val="bg1"/>
              </a:solidFill>
            </a:endParaRPr>
          </a:p>
          <a:p>
            <a:pPr algn="ctr"/>
            <a:r>
              <a:rPr lang="fr-FR" sz="4000" b="0" i="0" dirty="0" smtClean="0">
                <a:solidFill>
                  <a:srgbClr val="FFFFFF"/>
                </a:solidFill>
              </a:rPr>
              <a:t>SKIN BIOLOGY</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0713" t="29759" r="19773" b="8428"/>
          <a:stretch/>
        </p:blipFill>
        <p:spPr>
          <a:xfrm rot="5400000">
            <a:off x="306255" y="2259599"/>
            <a:ext cx="2800036" cy="3427197"/>
          </a:xfrm>
          <a:prstGeom prst="rect">
            <a:avLst/>
          </a:prstGeom>
        </p:spPr>
      </p:pic>
    </p:spTree>
    <p:extLst>
      <p:ext uri="{BB962C8B-B14F-4D97-AF65-F5344CB8AC3E}">
        <p14:creationId xmlns:p14="http://schemas.microsoft.com/office/powerpoint/2010/main" val="347917860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9872" y="1978962"/>
            <a:ext cx="5472608" cy="3539430"/>
          </a:xfrm>
          <a:prstGeom prst="rect">
            <a:avLst/>
          </a:prstGeom>
        </p:spPr>
        <p:txBody>
          <a:bodyPr wrap="square">
            <a:spAutoFit/>
          </a:bodyPr>
          <a:lstStyle/>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a:solidFill>
                <a:srgbClr val="FFFFFF"/>
              </a:solidFill>
              <a:ea typeface="Times New Roman" pitchFamily="18" charset="0"/>
              <a:cs typeface="Courier New" pitchFamily="49" charset="0"/>
            </a:endParaRPr>
          </a:p>
          <a:p>
            <a:pPr marL="28575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chemeClr val="bg1"/>
                </a:solidFill>
                <a:ea typeface="Times New Roman" pitchFamily="18" charset="0"/>
                <a:cs typeface="Courier New" pitchFamily="49" charset="0"/>
              </a:rPr>
              <a:t>Why do some people have oily skin, others dry skin and others both? </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263525"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Oily skin is located mainly on the face and upper torso. It is caused by the presence of many active sebaceous glands and is also dependent on hormones and genetic heritage. </a:t>
            </a:r>
          </a:p>
          <a:p>
            <a:pPr marL="263525"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chemeClr val="bg1"/>
              </a:solidFill>
              <a:ea typeface="Times New Roman" pitchFamily="18" charset="0"/>
              <a:cs typeface="Courier New" pitchFamily="49" charset="0"/>
            </a:endParaRPr>
          </a:p>
          <a:p>
            <a:pPr marL="263525"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chemeClr val="bg1"/>
                </a:solidFill>
                <a:ea typeface="Times New Roman" pitchFamily="18" charset="0"/>
                <a:cs typeface="Courier New" pitchFamily="49" charset="0"/>
              </a:rPr>
              <a:t>Dry skin is less localized and covers all areas of the body, in particular areas where there are few, slightly active sebaceous glands. That is the case for the lower legs. Dry skin is sensitive to weather conditions (air conditioning, sun …), and dryness increases in winter.</a:t>
            </a:r>
            <a:endParaRPr lang="fr-FR" sz="1400" b="1" dirty="0">
              <a:solidFill>
                <a:srgbClr val="FFFFFF"/>
              </a:solidFill>
              <a:ea typeface="Times New Roman" pitchFamily="18" charset="0"/>
              <a:cs typeface="Courier New" pitchFamily="49" charset="0"/>
            </a:endParaRPr>
          </a:p>
          <a:p>
            <a:pPr marL="28575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rgbClr val="FFFFFF"/>
              </a:solidFill>
              <a:ea typeface="Times New Roman" pitchFamily="18" charset="0"/>
              <a:cs typeface="Courier New" pitchFamily="49" charset="0"/>
            </a:endParaRPr>
          </a:p>
          <a:p>
            <a:pPr marL="285750" indent="-28575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rgbClr val="FFFFFF"/>
              </a:solidFill>
              <a:ea typeface="Times New Roman" pitchFamily="18" charset="0"/>
              <a:cs typeface="Courier New" pitchFamily="49" charset="0"/>
            </a:endParaRPr>
          </a:p>
        </p:txBody>
      </p:sp>
      <p:sp>
        <p:nvSpPr>
          <p:cNvPr id="4" name="Text Box 3"/>
          <p:cNvSpPr txBox="1">
            <a:spLocks noChangeArrowheads="1"/>
          </p:cNvSpPr>
          <p:nvPr/>
        </p:nvSpPr>
        <p:spPr bwMode="auto">
          <a:xfrm>
            <a:off x="3536950" y="260648"/>
            <a:ext cx="5518151" cy="954107"/>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QUESTIONS &amp; </a:t>
            </a:r>
            <a:r>
              <a:rPr lang="en-US" sz="2800" dirty="0" smtClean="0">
                <a:solidFill>
                  <a:srgbClr val="B5A692"/>
                </a:solidFill>
                <a:ea typeface="ＭＳ Ｐゴシック" pitchFamily="34" charset="-128"/>
              </a:rPr>
              <a:t>ANSWERS </a:t>
            </a:r>
            <a:r>
              <a:rPr lang="en-US" sz="2800" dirty="0" smtClean="0">
                <a:solidFill>
                  <a:srgbClr val="B5A692"/>
                </a:solidFill>
              </a:rPr>
              <a:t>2/3</a:t>
            </a:r>
          </a:p>
          <a:p>
            <a:pPr algn="r" fontAlgn="base">
              <a:spcAft>
                <a:spcPct val="0"/>
              </a:spcAft>
            </a:pPr>
            <a:endParaRPr lang="en-US" sz="2800" dirty="0" smtClean="0">
              <a:solidFill>
                <a:srgbClr val="B5A692"/>
              </a:solidFill>
            </a:endParaRPr>
          </a:p>
        </p:txBody>
      </p:sp>
      <p:sp>
        <p:nvSpPr>
          <p:cNvPr id="5" name="ZoneTexte 4"/>
          <p:cNvSpPr txBox="1"/>
          <p:nvPr/>
        </p:nvSpPr>
        <p:spPr>
          <a:xfrm>
            <a:off x="971600" y="2651428"/>
            <a:ext cx="1152128" cy="1569660"/>
          </a:xfrm>
          <a:prstGeom prst="rect">
            <a:avLst/>
          </a:prstGeom>
          <a:noFill/>
        </p:spPr>
        <p:txBody>
          <a:bodyPr wrap="square" rtlCol="0">
            <a:spAutoFit/>
          </a:bodyPr>
          <a:lstStyle/>
          <a:p>
            <a:r>
              <a:rPr lang="fr-FR" sz="9600" dirty="0" smtClean="0">
                <a:solidFill>
                  <a:srgbClr val="FFFFFF"/>
                </a:solidFill>
              </a:rPr>
              <a:t>?</a:t>
            </a:r>
            <a:endParaRPr lang="fr-FR" sz="9600" dirty="0">
              <a:solidFill>
                <a:srgbClr val="FFFFFF"/>
              </a:solidFill>
            </a:endParaRPr>
          </a:p>
        </p:txBody>
      </p:sp>
    </p:spTree>
    <p:extLst>
      <p:ext uri="{BB962C8B-B14F-4D97-AF65-F5344CB8AC3E}">
        <p14:creationId xmlns:p14="http://schemas.microsoft.com/office/powerpoint/2010/main" val="210677719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9872" y="1340768"/>
            <a:ext cx="5328592" cy="5047536"/>
          </a:xfrm>
          <a:prstGeom prst="rect">
            <a:avLst/>
          </a:prstGeom>
        </p:spPr>
        <p:txBody>
          <a:bodyPr wrap="square">
            <a:spAutoFit/>
          </a:bodyPr>
          <a:lstStyle/>
          <a:p>
            <a:pPr marL="285750" lvl="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rgbClr val="FFFFFF"/>
                </a:solidFill>
                <a:ea typeface="Times New Roman" pitchFamily="18" charset="0"/>
                <a:cs typeface="Courier New" pitchFamily="49" charset="0"/>
              </a:rPr>
              <a:t>What are the skin’s main enemies? </a:t>
            </a:r>
          </a:p>
          <a:p>
            <a:pPr marL="285750" lvl="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rgbClr val="FFFFFF"/>
              </a:solidFill>
              <a:ea typeface="Times New Roman" pitchFamily="18" charset="0"/>
              <a:cs typeface="Courier New" pitchFamily="49" charset="0"/>
            </a:endParaRPr>
          </a:p>
          <a:p>
            <a:pPr marL="539750" lvl="0" indent="-179388"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 	The sun</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Certain micro-organisms (bacteria, yeasts, viruses) </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Natural ageing</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Pollution</a:t>
            </a:r>
          </a:p>
          <a:p>
            <a:pPr marL="539750" lvl="0" indent="-179388"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 	Certain hormonal disorders</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Certain nutritious deficiencies</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Poor lifestyle </a:t>
            </a:r>
          </a:p>
          <a:p>
            <a:pPr marL="539750" lvl="0" indent="-179388" eaLnBrk="0" fontAlgn="base" hangingPunct="0">
              <a:spcBef>
                <a:spcPct val="0"/>
              </a:spcBef>
              <a:spcAft>
                <a:spcPct val="0"/>
              </a:spcAft>
              <a:buFontTx/>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Tobacco…</a:t>
            </a:r>
          </a:p>
          <a:p>
            <a:pPr lvl="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rgbClr val="FFFFFF"/>
              </a:solidFill>
              <a:ea typeface="Times New Roman" pitchFamily="18" charset="0"/>
              <a:cs typeface="Courier New" pitchFamily="49" charset="0"/>
            </a:endParaRPr>
          </a:p>
          <a:p>
            <a:pPr marL="285750" lvl="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b="1" dirty="0" smtClean="0">
                <a:solidFill>
                  <a:srgbClr val="FFFFFF"/>
                </a:solidFill>
                <a:ea typeface="Times New Roman" pitchFamily="18" charset="0"/>
                <a:cs typeface="Courier New" pitchFamily="49" charset="0"/>
              </a:rPr>
              <a:t>Are we all equal under the sun?</a:t>
            </a:r>
          </a:p>
          <a:p>
            <a:pPr marL="285750" lvl="0" indent="-285750" eaLnBrk="0" fontAlgn="base" hangingPunct="0">
              <a:spcBef>
                <a:spcPct val="0"/>
              </a:spcBef>
              <a:spcAft>
                <a:spcPct val="0"/>
              </a:spcAft>
              <a:buFont typeface="Wingdings" pitchFamily="2" charset="2"/>
              <a:buChar char="§"/>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b="1" dirty="0" smtClean="0">
              <a:solidFill>
                <a:srgbClr val="FFFFFF"/>
              </a:solidFill>
              <a:ea typeface="Times New Roman" pitchFamily="18" charset="0"/>
              <a:cs typeface="Courier New" pitchFamily="49" charset="0"/>
            </a:endParaRPr>
          </a:p>
          <a:p>
            <a:pPr marL="355600" lvl="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Not at all. Although the sun shines on everyone, it does so in a very unequal way. That is why dermatologists </a:t>
            </a:r>
            <a:r>
              <a:rPr lang="en-US" sz="1400" dirty="0" err="1" smtClean="0">
                <a:solidFill>
                  <a:srgbClr val="FFFFFF"/>
                </a:solidFill>
                <a:ea typeface="Times New Roman" pitchFamily="18" charset="0"/>
                <a:cs typeface="Courier New" pitchFamily="49" charset="0"/>
              </a:rPr>
              <a:t>have"classified</a:t>
            </a:r>
            <a:r>
              <a:rPr lang="en-US" sz="1400" dirty="0" smtClean="0">
                <a:solidFill>
                  <a:srgbClr val="FFFFFF"/>
                </a:solidFill>
                <a:ea typeface="Times New Roman" pitchFamily="18" charset="0"/>
                <a:cs typeface="Courier New" pitchFamily="49" charset="0"/>
              </a:rPr>
              <a:t>" different </a:t>
            </a:r>
            <a:r>
              <a:rPr lang="en-US" sz="1400" dirty="0" err="1" smtClean="0">
                <a:solidFill>
                  <a:srgbClr val="FFFFFF"/>
                </a:solidFill>
                <a:ea typeface="Times New Roman" pitchFamily="18" charset="0"/>
                <a:cs typeface="Courier New" pitchFamily="49" charset="0"/>
              </a:rPr>
              <a:t>phototypes</a:t>
            </a:r>
            <a:r>
              <a:rPr lang="en-US" sz="1400" dirty="0" smtClean="0">
                <a:solidFill>
                  <a:srgbClr val="FFFFFF"/>
                </a:solidFill>
                <a:ea typeface="Times New Roman" pitchFamily="18" charset="0"/>
                <a:cs typeface="Courier New" pitchFamily="49" charset="0"/>
              </a:rPr>
              <a:t> according to their tendency to burn (or not) and to tan (or not).</a:t>
            </a:r>
          </a:p>
          <a:p>
            <a:pPr marL="355600" lvl="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en-US" sz="1400" dirty="0" smtClean="0">
              <a:solidFill>
                <a:srgbClr val="FFFFFF"/>
              </a:solidFill>
              <a:ea typeface="Times New Roman" pitchFamily="18" charset="0"/>
              <a:cs typeface="Courier New" pitchFamily="49" charset="0"/>
            </a:endParaRPr>
          </a:p>
          <a:p>
            <a:pPr marL="355600" lvl="0"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r>
              <a:rPr lang="en-US" sz="1400" dirty="0" smtClean="0">
                <a:solidFill>
                  <a:srgbClr val="FFFFFF"/>
                </a:solidFill>
                <a:ea typeface="Times New Roman" pitchFamily="18" charset="0"/>
                <a:cs typeface="Courier New" pitchFamily="49" charset="0"/>
              </a:rPr>
              <a:t>The least protected (for example redheads) always burn and tan very little, while others who are better "armed" (people with deeper skin tones) burn little and always tan. </a:t>
            </a:r>
          </a:p>
          <a:p>
            <a:pPr eaLnBrk="0" fontAlgn="base" hangingPunct="0">
              <a:spcBef>
                <a:spcPct val="0"/>
              </a:spcBef>
              <a:spcAft>
                <a:spcPct val="0"/>
              </a:spcAft>
              <a:tabLst>
                <a:tab pos="627063" algn="l"/>
                <a:tab pos="1160463" algn="l"/>
                <a:tab pos="1744663" algn="l"/>
                <a:tab pos="2327275" algn="l"/>
                <a:tab pos="2908300" algn="l"/>
                <a:tab pos="3489325" algn="l"/>
                <a:tab pos="4071938" algn="l"/>
                <a:tab pos="4667250" algn="l"/>
                <a:tab pos="5235575" algn="l"/>
                <a:tab pos="5816600" algn="l"/>
                <a:tab pos="6397625" algn="l"/>
                <a:tab pos="6980238" algn="l"/>
                <a:tab pos="7561263" algn="l"/>
                <a:tab pos="8143875" algn="l"/>
                <a:tab pos="8724900" algn="l"/>
                <a:tab pos="9305925" algn="l"/>
              </a:tabLst>
            </a:pPr>
            <a:endParaRPr lang="fr-FR" sz="1400" b="1" dirty="0" smtClean="0">
              <a:solidFill>
                <a:srgbClr val="FFFFFF"/>
              </a:solidFill>
              <a:ea typeface="Times New Roman" pitchFamily="18" charset="0"/>
              <a:cs typeface="Courier New" pitchFamily="49" charset="0"/>
            </a:endParaRPr>
          </a:p>
        </p:txBody>
      </p:sp>
      <p:sp>
        <p:nvSpPr>
          <p:cNvPr id="4" name="Text Box 3"/>
          <p:cNvSpPr txBox="1">
            <a:spLocks noChangeArrowheads="1"/>
          </p:cNvSpPr>
          <p:nvPr/>
        </p:nvSpPr>
        <p:spPr bwMode="auto">
          <a:xfrm>
            <a:off x="3536950" y="260648"/>
            <a:ext cx="5518151" cy="954107"/>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rPr>
              <a:t>QUESTIONS &amp; </a:t>
            </a:r>
            <a:r>
              <a:rPr lang="en-US" sz="2800" dirty="0" smtClean="0">
                <a:solidFill>
                  <a:srgbClr val="B5A692"/>
                </a:solidFill>
                <a:ea typeface="ＭＳ Ｐゴシック" pitchFamily="34" charset="-128"/>
              </a:rPr>
              <a:t>ANSWERS </a:t>
            </a:r>
            <a:r>
              <a:rPr lang="en-US" sz="2800" dirty="0" smtClean="0">
                <a:solidFill>
                  <a:srgbClr val="B5A692"/>
                </a:solidFill>
              </a:rPr>
              <a:t>3/3</a:t>
            </a:r>
          </a:p>
          <a:p>
            <a:pPr algn="r" fontAlgn="base">
              <a:spcAft>
                <a:spcPct val="0"/>
              </a:spcAft>
            </a:pPr>
            <a:endParaRPr lang="en-US" sz="2800" dirty="0" smtClean="0">
              <a:solidFill>
                <a:srgbClr val="B5A692"/>
              </a:solidFill>
            </a:endParaRPr>
          </a:p>
        </p:txBody>
      </p:sp>
      <p:sp>
        <p:nvSpPr>
          <p:cNvPr id="5" name="ZoneTexte 4"/>
          <p:cNvSpPr txBox="1"/>
          <p:nvPr/>
        </p:nvSpPr>
        <p:spPr>
          <a:xfrm>
            <a:off x="971600" y="2651428"/>
            <a:ext cx="1152128" cy="1569660"/>
          </a:xfrm>
          <a:prstGeom prst="rect">
            <a:avLst/>
          </a:prstGeom>
          <a:noFill/>
        </p:spPr>
        <p:txBody>
          <a:bodyPr wrap="square" rtlCol="0">
            <a:spAutoFit/>
          </a:bodyPr>
          <a:lstStyle/>
          <a:p>
            <a:r>
              <a:rPr lang="fr-FR" sz="9600" dirty="0" smtClean="0">
                <a:solidFill>
                  <a:srgbClr val="FFFFFF"/>
                </a:solidFill>
              </a:rPr>
              <a:t>?</a:t>
            </a:r>
            <a:endParaRPr lang="fr-FR" sz="9600" dirty="0">
              <a:solidFill>
                <a:srgbClr val="FFFFFF"/>
              </a:solidFill>
            </a:endParaRPr>
          </a:p>
        </p:txBody>
      </p:sp>
    </p:spTree>
    <p:extLst>
      <p:ext uri="{BB962C8B-B14F-4D97-AF65-F5344CB8AC3E}">
        <p14:creationId xmlns:p14="http://schemas.microsoft.com/office/powerpoint/2010/main" val="24348057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19872" y="1700808"/>
            <a:ext cx="5400600" cy="3785652"/>
          </a:xfrm>
          <a:prstGeom prst="rect">
            <a:avLst/>
          </a:prstGeom>
          <a:noFill/>
        </p:spPr>
        <p:txBody>
          <a:bodyPr wrap="square" rtlCol="0">
            <a:spAutoFit/>
          </a:bodyPr>
          <a:lstStyle/>
          <a:p>
            <a:pPr algn="ctr"/>
            <a:r>
              <a:rPr lang="fr-FR" sz="4000" b="0" i="0" dirty="0" smtClean="0">
                <a:solidFill>
                  <a:srgbClr val="B5A692"/>
                </a:solidFill>
              </a:rPr>
              <a:t>PART 2:</a:t>
            </a:r>
          </a:p>
          <a:p>
            <a:pPr algn="ctr"/>
            <a:endParaRPr lang="fr-FR" sz="4000" dirty="0">
              <a:solidFill>
                <a:schemeClr val="bg1"/>
              </a:solidFill>
            </a:endParaRPr>
          </a:p>
          <a:p>
            <a:pPr algn="ctr"/>
            <a:r>
              <a:rPr lang="fr-FR" sz="4000" b="0" i="0" dirty="0" smtClean="0">
                <a:solidFill>
                  <a:srgbClr val="FFFFFF"/>
                </a:solidFill>
              </a:rPr>
              <a:t>AESTHETIC MEDICINE PROCEDURES                               AND HR SOLUTIONS</a:t>
            </a:r>
          </a:p>
        </p:txBody>
      </p:sp>
      <p:pic>
        <p:nvPicPr>
          <p:cNvPr id="5" name="Picture 69"/>
          <p:cNvPicPr>
            <a:picLocks noChangeAspect="1" noChangeArrowheads="1"/>
          </p:cNvPicPr>
          <p:nvPr/>
        </p:nvPicPr>
        <p:blipFill>
          <a:blip r:embed="rId3" cstate="print">
            <a:extLst>
              <a:ext uri="{28A0092B-C50C-407E-A947-70E740481C1C}">
                <a14:useLocalDpi xmlns:a14="http://schemas.microsoft.com/office/drawing/2010/main" val="0"/>
              </a:ext>
            </a:extLst>
          </a:blip>
          <a:srcRect l="8572" t="16579" r="10562" b="10394"/>
          <a:stretch>
            <a:fillRect/>
          </a:stretch>
        </p:blipFill>
        <p:spPr bwMode="auto">
          <a:xfrm>
            <a:off x="2411760" y="5720593"/>
            <a:ext cx="935560" cy="97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p:cNvGrpSpPr/>
          <p:nvPr/>
        </p:nvGrpSpPr>
        <p:grpSpPr>
          <a:xfrm>
            <a:off x="7290" y="1552480"/>
            <a:ext cx="3412582" cy="2956640"/>
            <a:chOff x="2540855" y="3412944"/>
            <a:chExt cx="1798747" cy="1744248"/>
          </a:xfrm>
        </p:grpSpPr>
        <p:pic>
          <p:nvPicPr>
            <p:cNvPr id="7" name="Picture 3" descr="F:\HR CLAIRE\MENU DE SOIN HR 2012\WeTransfer-49qr4LD0\LAS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249" t="5687" r="22714" b="15462"/>
            <a:stretch/>
          </p:blipFill>
          <p:spPr bwMode="auto">
            <a:xfrm>
              <a:off x="2542302" y="4296191"/>
              <a:ext cx="877173" cy="861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3" r="12773" b="13567"/>
            <a:stretch/>
          </p:blipFill>
          <p:spPr bwMode="auto">
            <a:xfrm>
              <a:off x="2540855" y="3412944"/>
              <a:ext cx="877570" cy="869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F:\HR CLAIRE\MENU DE SOIN HR 2012\WeTransfer-49qr4LD0\PE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251" t="1706" r="7214" b="-1"/>
            <a:stretch/>
          </p:blipFill>
          <p:spPr bwMode="auto">
            <a:xfrm>
              <a:off x="3438343" y="3412944"/>
              <a:ext cx="901259" cy="869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HR CLAIRE\MENU DE SOIN HR 2012\WeTransfer-49qr4LD0\HA INJECT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876" t="31958" r="30826" b="29059"/>
            <a:stretch/>
          </p:blipFill>
          <p:spPr bwMode="auto">
            <a:xfrm>
              <a:off x="3438343" y="4296190"/>
              <a:ext cx="901259" cy="86100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DPLI_Commun_Helena_Rubinstein_PCI\Service\MATHILDE\Re-PLASTY\VISUEL AMBIANCE GAMME RePLASTY\BD\Packshots détourés gamme Re-PLASTY\Packshot HD PEEL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4898192"/>
            <a:ext cx="749449" cy="18431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DPLI_Commun_Helena_Rubinstein_PCI\Service\MATHILDE\Re-PLASTY\VISUEL AMBIANCE GAMME RePLASTY\BD\Packshots détourés gamme Re-PLASTY\Packshot LASERIST Detour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600" y="5441836"/>
            <a:ext cx="1135067" cy="13715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DPLI_Commun_Helena_Rubinstein_PCI\Service\MATHILDE\Re-PLASTY\VISUEL AMBIANCE GAMME RePLASTY\BD\Packshots détourés gamme Re-PLASTY\Packshot MESOLIF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87" y="5005850"/>
            <a:ext cx="595535" cy="16934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DPLI_Commun_Helena_Rubinstein_PCI\Service\MATHILDE\Re-PLASTY\VISUEL AMBIANCE GAMME RePLASTY\BD\Packshots détourés gamme Re-PLASTY\Packshot PROFILLE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35696" y="4773937"/>
            <a:ext cx="653975" cy="201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2448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7"/>
          <p:cNvSpPr txBox="1">
            <a:spLocks/>
          </p:cNvSpPr>
          <p:nvPr/>
        </p:nvSpPr>
        <p:spPr>
          <a:xfrm>
            <a:off x="3563491" y="1772816"/>
            <a:ext cx="5400997" cy="4365625"/>
          </a:xfrm>
          <a:prstGeom prst="rect">
            <a:avLst/>
          </a:prstGeom>
        </p:spPr>
        <p:txBody>
          <a:bodyPr vert="horz"/>
          <a:lstStyle>
            <a:lvl1pPr marL="342900" indent="-342900" algn="l" rtl="0" eaLnBrk="0" fontAlgn="base" hangingPunct="0">
              <a:spcBef>
                <a:spcPct val="20000"/>
              </a:spcBef>
              <a:spcAft>
                <a:spcPct val="0"/>
              </a:spcAft>
              <a:buChar char="•"/>
              <a:defRPr sz="3200">
                <a:solidFill>
                  <a:schemeClr val="tx1"/>
                </a:solidFill>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2400">
                <a:solidFill>
                  <a:schemeClr val="tx1"/>
                </a:solidFill>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GB" sz="2000" b="0" i="0" dirty="0" smtClean="0">
                <a:solidFill>
                  <a:srgbClr val="FFFFFF"/>
                </a:solidFill>
                <a:latin typeface="Century Gothic" pitchFamily="18" charset="0"/>
              </a:rPr>
              <a:t>Gentle treatment for the first signs of ageing, from 30 years, to leave the skin visibly younger.</a:t>
            </a:r>
          </a:p>
          <a:p>
            <a:pPr marL="0" indent="0">
              <a:buNone/>
            </a:pPr>
            <a:endParaRPr lang="en-GB" sz="2000" dirty="0" smtClean="0">
              <a:solidFill>
                <a:schemeClr val="bg1"/>
              </a:solidFill>
              <a:latin typeface="Century Gothic" pitchFamily="34" charset="0"/>
            </a:endParaRPr>
          </a:p>
          <a:p>
            <a:pPr marL="0" indent="0">
              <a:buNone/>
            </a:pPr>
            <a:r>
              <a:rPr lang="en-GB" sz="2000" b="0" i="0" dirty="0" smtClean="0">
                <a:solidFill>
                  <a:srgbClr val="FFFFFF"/>
                </a:solidFill>
                <a:latin typeface="Century Gothic" pitchFamily="18" charset="0"/>
              </a:rPr>
              <a:t>Examples:</a:t>
            </a:r>
          </a:p>
          <a:p>
            <a:pPr marL="0" indent="0">
              <a:buNone/>
            </a:pPr>
            <a:r>
              <a:rPr lang="en-GB" sz="2000" b="0" i="0" dirty="0" smtClean="0">
                <a:solidFill>
                  <a:srgbClr val="FFFFFF"/>
                </a:solidFill>
                <a:latin typeface="Century Gothic" pitchFamily="18" charset="0"/>
              </a:rPr>
              <a:t>- Laser: treatment for dark spots, rosacea</a:t>
            </a:r>
          </a:p>
          <a:p>
            <a:pPr marL="0" indent="0">
              <a:buNone/>
            </a:pPr>
            <a:r>
              <a:rPr lang="en-GB" sz="2000" b="0" i="0" dirty="0" smtClean="0">
                <a:solidFill>
                  <a:srgbClr val="FFFFFF"/>
                </a:solidFill>
                <a:latin typeface="Century Gothic" pitchFamily="18" charset="0"/>
              </a:rPr>
              <a:t>- Injections: filling wrinkles, volume</a:t>
            </a:r>
          </a:p>
          <a:p>
            <a:pPr marL="0" indent="0">
              <a:buNone/>
            </a:pPr>
            <a:r>
              <a:rPr lang="en-GB" sz="2000" b="0" i="0" dirty="0" smtClean="0">
                <a:solidFill>
                  <a:srgbClr val="FFFFFF"/>
                </a:solidFill>
                <a:latin typeface="Century Gothic" pitchFamily="18" charset="0"/>
              </a:rPr>
              <a:t>- Peeling: improving skin quality, reducing scars</a:t>
            </a:r>
          </a:p>
          <a:p>
            <a:pPr marL="0" indent="0">
              <a:buNone/>
            </a:pPr>
            <a:r>
              <a:rPr lang="en-GB" sz="2000" b="0" i="0" dirty="0" smtClean="0">
                <a:solidFill>
                  <a:srgbClr val="FFFFFF"/>
                </a:solidFill>
                <a:latin typeface="Century Gothic" pitchFamily="18" charset="0"/>
              </a:rPr>
              <a:t>- </a:t>
            </a:r>
            <a:r>
              <a:rPr lang="en-GB" sz="2000" b="0" i="0" dirty="0" err="1" smtClean="0">
                <a:solidFill>
                  <a:srgbClr val="FFFFFF"/>
                </a:solidFill>
                <a:latin typeface="Century Gothic" pitchFamily="18" charset="0"/>
              </a:rPr>
              <a:t>Mesotherapy</a:t>
            </a:r>
            <a:r>
              <a:rPr lang="en-GB" sz="2000" b="0" i="0" dirty="0" smtClean="0">
                <a:solidFill>
                  <a:srgbClr val="FFFFFF"/>
                </a:solidFill>
                <a:latin typeface="Century Gothic" pitchFamily="18" charset="0"/>
              </a:rPr>
              <a:t>: micro injections of vitamins for radiance and lift </a:t>
            </a:r>
          </a:p>
        </p:txBody>
      </p:sp>
      <p:sp>
        <p:nvSpPr>
          <p:cNvPr id="5" name="Text Box 3"/>
          <p:cNvSpPr txBox="1">
            <a:spLocks noChangeArrowheads="1"/>
          </p:cNvSpPr>
          <p:nvPr/>
        </p:nvSpPr>
        <p:spPr bwMode="auto">
          <a:xfrm>
            <a:off x="3509963" y="266700"/>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smtClean="0">
                <a:solidFill>
                  <a:srgbClr val="D9CEB8"/>
                </a:solidFill>
                <a:latin typeface="Century Gothic" pitchFamily="18" charset="0"/>
              </a:rPr>
              <a:t>		</a:t>
            </a:r>
            <a:r>
              <a:rPr lang="en-GB" sz="2800" b="0" i="0" smtClean="0">
                <a:solidFill>
                  <a:srgbClr val="B5A692"/>
                </a:solidFill>
                <a:latin typeface="Century Gothic" pitchFamily="18" charset="0"/>
              </a:rPr>
              <a:t>INTRODUCTION               </a:t>
            </a:r>
            <a:r>
              <a:rPr lang="en-GB" sz="1600" b="0" i="0" smtClean="0">
                <a:solidFill>
                  <a:srgbClr val="FFFFFF"/>
                </a:solidFill>
                <a:latin typeface="Century Gothic" pitchFamily="18" charset="0"/>
              </a:rPr>
              <a:t>What is aesthetic medicine?</a:t>
            </a:r>
          </a:p>
        </p:txBody>
      </p:sp>
      <p:pic>
        <p:nvPicPr>
          <p:cNvPr id="8"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44" b="13567"/>
          <a:stretch/>
        </p:blipFill>
        <p:spPr bwMode="auto">
          <a:xfrm>
            <a:off x="15401" y="1700808"/>
            <a:ext cx="3403633" cy="2114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F:\HR CLAIRE\MENU DE SOIN HR 2012\WeTransfer-49qr4LD0\PE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07"/>
          <a:stretch/>
        </p:blipFill>
        <p:spPr bwMode="auto">
          <a:xfrm>
            <a:off x="0" y="4293096"/>
            <a:ext cx="3419034" cy="211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702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7"/>
          <p:cNvSpPr txBox="1">
            <a:spLocks/>
          </p:cNvSpPr>
          <p:nvPr/>
        </p:nvSpPr>
        <p:spPr>
          <a:xfrm>
            <a:off x="3419475" y="2204864"/>
            <a:ext cx="5400997" cy="3888432"/>
          </a:xfrm>
          <a:prstGeom prst="rect">
            <a:avLst/>
          </a:prstGeom>
        </p:spPr>
        <p:txBody>
          <a:bodyPr vert="horz"/>
          <a:lstStyle>
            <a:lvl1pPr marL="342900" indent="-342900" algn="l" rtl="0" eaLnBrk="0" fontAlgn="base" hangingPunct="0">
              <a:spcBef>
                <a:spcPct val="20000"/>
              </a:spcBef>
              <a:spcAft>
                <a:spcPct val="0"/>
              </a:spcAft>
              <a:buChar char="•"/>
              <a:defRPr sz="3200">
                <a:solidFill>
                  <a:schemeClr val="tx1"/>
                </a:solidFill>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2400">
                <a:solidFill>
                  <a:schemeClr val="tx1"/>
                </a:solidFill>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just">
              <a:lnSpc>
                <a:spcPct val="90000"/>
              </a:lnSpc>
              <a:spcBef>
                <a:spcPts val="600"/>
              </a:spcBef>
              <a:buNone/>
            </a:pPr>
            <a:r>
              <a:rPr lang="en-GB" sz="2000" b="0" i="0" dirty="0" smtClean="0">
                <a:solidFill>
                  <a:srgbClr val="FFFFFF"/>
                </a:solidFill>
                <a:latin typeface="Century Gothic" pitchFamily="18" charset="0"/>
              </a:rPr>
              <a:t>A surgical procedure to correct deformities or physical features that the patient does not accept.</a:t>
            </a:r>
          </a:p>
          <a:p>
            <a:pPr marL="0" indent="0" algn="just">
              <a:lnSpc>
                <a:spcPct val="90000"/>
              </a:lnSpc>
              <a:spcBef>
                <a:spcPts val="600"/>
              </a:spcBef>
              <a:buNone/>
            </a:pPr>
            <a:endParaRPr lang="en-GB" sz="2000" dirty="0" smtClean="0">
              <a:solidFill>
                <a:schemeClr val="bg1"/>
              </a:solidFill>
              <a:latin typeface="Century Gothic" pitchFamily="34" charset="0"/>
            </a:endParaRPr>
          </a:p>
          <a:p>
            <a:pPr marL="0" indent="0" algn="just">
              <a:lnSpc>
                <a:spcPct val="90000"/>
              </a:lnSpc>
              <a:spcBef>
                <a:spcPts val="600"/>
              </a:spcBef>
              <a:buNone/>
            </a:pPr>
            <a:endParaRPr lang="en-GB" sz="2000" dirty="0" smtClean="0">
              <a:solidFill>
                <a:schemeClr val="bg1"/>
              </a:solidFill>
              <a:latin typeface="Century Gothic" pitchFamily="34" charset="0"/>
            </a:endParaRPr>
          </a:p>
          <a:p>
            <a:pPr marL="0" indent="0" algn="just">
              <a:lnSpc>
                <a:spcPct val="90000"/>
              </a:lnSpc>
              <a:spcBef>
                <a:spcPts val="600"/>
              </a:spcBef>
              <a:buNone/>
            </a:pPr>
            <a:r>
              <a:rPr lang="en-GB" sz="2000" b="0" i="0" dirty="0" smtClean="0">
                <a:solidFill>
                  <a:srgbClr val="FFFFFF"/>
                </a:solidFill>
                <a:latin typeface="Century Gothic" pitchFamily="18" charset="0"/>
              </a:rPr>
              <a:t>Examples:</a:t>
            </a:r>
          </a:p>
          <a:p>
            <a:pPr marL="0" indent="0" algn="just">
              <a:lnSpc>
                <a:spcPct val="90000"/>
              </a:lnSpc>
              <a:spcBef>
                <a:spcPts val="600"/>
              </a:spcBef>
              <a:buNone/>
            </a:pPr>
            <a:r>
              <a:rPr lang="en-GB" sz="2000" b="0" i="0" dirty="0" smtClean="0">
                <a:solidFill>
                  <a:srgbClr val="FFFFFF"/>
                </a:solidFill>
                <a:latin typeface="Century Gothic" pitchFamily="18" charset="0"/>
              </a:rPr>
              <a:t>- liposuction</a:t>
            </a:r>
          </a:p>
          <a:p>
            <a:pPr marL="0" indent="0" algn="just">
              <a:lnSpc>
                <a:spcPct val="90000"/>
              </a:lnSpc>
              <a:spcBef>
                <a:spcPts val="600"/>
              </a:spcBef>
              <a:buNone/>
            </a:pPr>
            <a:r>
              <a:rPr lang="en-GB" sz="2000" b="0" i="0" dirty="0" smtClean="0">
                <a:solidFill>
                  <a:srgbClr val="FFFFFF"/>
                </a:solidFill>
                <a:latin typeface="Century Gothic" pitchFamily="18" charset="0"/>
              </a:rPr>
              <a:t>- breast implants</a:t>
            </a:r>
          </a:p>
          <a:p>
            <a:pPr marL="0" indent="0" algn="just">
              <a:lnSpc>
                <a:spcPct val="90000"/>
              </a:lnSpc>
              <a:spcBef>
                <a:spcPts val="600"/>
              </a:spcBef>
              <a:buNone/>
            </a:pPr>
            <a:r>
              <a:rPr lang="en-GB" sz="2000" b="0" i="0" dirty="0" smtClean="0">
                <a:solidFill>
                  <a:srgbClr val="FFFFFF"/>
                </a:solidFill>
                <a:latin typeface="Century Gothic" pitchFamily="18" charset="0"/>
              </a:rPr>
              <a:t>- </a:t>
            </a:r>
            <a:r>
              <a:rPr lang="en-GB" sz="2000" b="0" i="0" dirty="0" err="1" smtClean="0">
                <a:solidFill>
                  <a:srgbClr val="FFFFFF"/>
                </a:solidFill>
                <a:latin typeface="Century Gothic" pitchFamily="18" charset="0"/>
              </a:rPr>
              <a:t>rhinoplasty</a:t>
            </a:r>
            <a:endParaRPr lang="en-GB" sz="2000" b="0" i="0" dirty="0" smtClean="0">
              <a:solidFill>
                <a:srgbClr val="FFFFFF"/>
              </a:solidFill>
              <a:latin typeface="Century Gothic" pitchFamily="18" charset="0"/>
            </a:endParaRPr>
          </a:p>
          <a:p>
            <a:pPr marL="0" indent="0" algn="just">
              <a:lnSpc>
                <a:spcPct val="90000"/>
              </a:lnSpc>
              <a:spcBef>
                <a:spcPts val="600"/>
              </a:spcBef>
              <a:buNone/>
            </a:pPr>
            <a:r>
              <a:rPr lang="en-GB" sz="2000" b="0" i="0" dirty="0" smtClean="0">
                <a:solidFill>
                  <a:srgbClr val="FFFFFF"/>
                </a:solidFill>
                <a:latin typeface="Century Gothic" pitchFamily="18" charset="0"/>
              </a:rPr>
              <a:t>- face lift</a:t>
            </a:r>
          </a:p>
        </p:txBody>
      </p:sp>
      <p:sp>
        <p:nvSpPr>
          <p:cNvPr id="6" name="Text Box 3"/>
          <p:cNvSpPr txBox="1">
            <a:spLocks noChangeArrowheads="1"/>
          </p:cNvSpPr>
          <p:nvPr/>
        </p:nvSpPr>
        <p:spPr bwMode="auto">
          <a:xfrm>
            <a:off x="3509963" y="266700"/>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smtClean="0">
                <a:solidFill>
                  <a:srgbClr val="D9CEB8"/>
                </a:solidFill>
                <a:latin typeface="Century Gothic" pitchFamily="18" charset="0"/>
              </a:rPr>
              <a:t>		</a:t>
            </a:r>
            <a:r>
              <a:rPr lang="en-GB" sz="2800" b="0" i="0" smtClean="0">
                <a:solidFill>
                  <a:srgbClr val="B5A692"/>
                </a:solidFill>
                <a:latin typeface="Century Gothic" pitchFamily="18" charset="0"/>
              </a:rPr>
              <a:t>INTRODUCTION                </a:t>
            </a:r>
            <a:r>
              <a:rPr lang="en-GB" sz="1600" b="0" i="0" smtClean="0">
                <a:solidFill>
                  <a:srgbClr val="FFFFFF"/>
                </a:solidFill>
                <a:latin typeface="Century Gothic" pitchFamily="18" charset="0"/>
              </a:rPr>
              <a:t>What is aesthetic surgery?</a:t>
            </a:r>
          </a:p>
        </p:txBody>
      </p:sp>
      <p:pic>
        <p:nvPicPr>
          <p:cNvPr id="8" name="Picture 2" descr="N:\DPLI_Marketing_HR\Service\-- BACK-UP SOIN\PACKSHOTS AMBIANCE HR\Re-PLASTY\PHOTOS DE LACLINIC MONTREUX\AUTRES\laclinic-0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109"/>
          <a:stretch/>
        </p:blipFill>
        <p:spPr bwMode="auto">
          <a:xfrm>
            <a:off x="-1" y="1268761"/>
            <a:ext cx="3419475"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9866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7"/>
          <p:cNvSpPr txBox="1">
            <a:spLocks/>
          </p:cNvSpPr>
          <p:nvPr/>
        </p:nvSpPr>
        <p:spPr>
          <a:xfrm>
            <a:off x="3387079" y="1772816"/>
            <a:ext cx="5577409" cy="1944216"/>
          </a:xfrm>
          <a:prstGeom prst="rect">
            <a:avLst/>
          </a:prstGeom>
        </p:spPr>
        <p:txBody>
          <a:bodyPr vert="horz"/>
          <a:lstStyle>
            <a:lvl1pPr marL="342900" indent="-342900" algn="l" rtl="0" eaLnBrk="0" fontAlgn="base" hangingPunct="0">
              <a:spcBef>
                <a:spcPct val="20000"/>
              </a:spcBef>
              <a:spcAft>
                <a:spcPct val="0"/>
              </a:spcAft>
              <a:buChar char="•"/>
              <a:defRPr sz="3200">
                <a:solidFill>
                  <a:schemeClr val="tx1"/>
                </a:solidFill>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2400">
                <a:solidFill>
                  <a:schemeClr val="tx1"/>
                </a:solidFill>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just">
              <a:lnSpc>
                <a:spcPct val="90000"/>
              </a:lnSpc>
              <a:spcBef>
                <a:spcPts val="600"/>
              </a:spcBef>
              <a:buNone/>
            </a:pPr>
            <a:r>
              <a:rPr lang="en-GB" sz="2000" b="1" i="0" dirty="0" smtClean="0">
                <a:solidFill>
                  <a:srgbClr val="FFFFFF"/>
                </a:solidFill>
                <a:latin typeface="Century Gothic" pitchFamily="18" charset="0"/>
              </a:rPr>
              <a:t>Aesthetic medicine </a:t>
            </a:r>
            <a:r>
              <a:rPr lang="fr-FR" sz="2000" dirty="0">
                <a:solidFill>
                  <a:schemeClr val="bg1"/>
                </a:solidFill>
                <a:latin typeface="Century Gothic" pitchFamily="34" charset="0"/>
                <a:sym typeface="Wingdings" pitchFamily="2" charset="2"/>
              </a:rPr>
              <a:t> </a:t>
            </a:r>
            <a:endParaRPr lang="en-GB" sz="2000" b="0" i="0" dirty="0" smtClean="0">
              <a:solidFill>
                <a:srgbClr val="FFFFFF"/>
              </a:solidFill>
              <a:latin typeface="Century Gothic" pitchFamily="18" charset="0"/>
            </a:endParaRPr>
          </a:p>
          <a:p>
            <a:pPr algn="just">
              <a:lnSpc>
                <a:spcPct val="90000"/>
              </a:lnSpc>
              <a:spcBef>
                <a:spcPts val="600"/>
              </a:spcBef>
              <a:buFontTx/>
              <a:buChar char="-"/>
            </a:pPr>
            <a:r>
              <a:rPr lang="en-GB" sz="2000" b="0" i="0" dirty="0" smtClean="0">
                <a:solidFill>
                  <a:srgbClr val="FFFFFF"/>
                </a:solidFill>
                <a:latin typeface="Century Gothic" pitchFamily="18" charset="0"/>
              </a:rPr>
              <a:t>Non-surgical procedure, non-invasive, gentle</a:t>
            </a:r>
          </a:p>
          <a:p>
            <a:pPr algn="just">
              <a:lnSpc>
                <a:spcPct val="90000"/>
              </a:lnSpc>
              <a:spcBef>
                <a:spcPts val="600"/>
              </a:spcBef>
              <a:buFontTx/>
              <a:buChar char="-"/>
            </a:pPr>
            <a:r>
              <a:rPr lang="en-GB" sz="2000" b="0" i="0" dirty="0" smtClean="0">
                <a:solidFill>
                  <a:srgbClr val="FFFFFF"/>
                </a:solidFill>
                <a:latin typeface="Century Gothic" pitchFamily="18" charset="0"/>
              </a:rPr>
              <a:t>Treatment on the skin surface, no deeper than the dermis </a:t>
            </a:r>
          </a:p>
          <a:p>
            <a:pPr algn="just">
              <a:lnSpc>
                <a:spcPct val="90000"/>
              </a:lnSpc>
              <a:spcBef>
                <a:spcPts val="600"/>
              </a:spcBef>
              <a:buFontTx/>
              <a:buChar char="-"/>
            </a:pPr>
            <a:r>
              <a:rPr lang="en-GB" sz="2000" b="0" i="0" dirty="0" smtClean="0">
                <a:solidFill>
                  <a:srgbClr val="FFFFFF"/>
                </a:solidFill>
                <a:latin typeface="Century Gothic" pitchFamily="18" charset="0"/>
              </a:rPr>
              <a:t>Does not involve passing through skin tissue or mucous membranes. </a:t>
            </a:r>
          </a:p>
          <a:p>
            <a:pPr algn="just">
              <a:lnSpc>
                <a:spcPct val="90000"/>
              </a:lnSpc>
              <a:spcBef>
                <a:spcPts val="600"/>
              </a:spcBef>
              <a:buFontTx/>
              <a:buChar char="-"/>
            </a:pPr>
            <a:r>
              <a:rPr lang="en-GB" sz="2000" b="0" i="0" dirty="0" smtClean="0">
                <a:solidFill>
                  <a:srgbClr val="FFFFFF"/>
                </a:solidFill>
                <a:latin typeface="Century Gothic" pitchFamily="18" charset="0"/>
              </a:rPr>
              <a:t>Requires post-procedure care</a:t>
            </a:r>
          </a:p>
        </p:txBody>
      </p:sp>
      <p:sp>
        <p:nvSpPr>
          <p:cNvPr id="10" name="Sous-titre 7"/>
          <p:cNvSpPr txBox="1">
            <a:spLocks/>
          </p:cNvSpPr>
          <p:nvPr/>
        </p:nvSpPr>
        <p:spPr>
          <a:xfrm>
            <a:off x="3419475" y="4581128"/>
            <a:ext cx="5545013" cy="1944216"/>
          </a:xfrm>
          <a:prstGeom prst="rect">
            <a:avLst/>
          </a:prstGeom>
        </p:spPr>
        <p:txBody>
          <a:bodyPr vert="horz"/>
          <a:lstStyle>
            <a:lvl1pPr marL="342900" indent="-342900" algn="l" rtl="0" eaLnBrk="0" fontAlgn="base" hangingPunct="0">
              <a:spcBef>
                <a:spcPct val="20000"/>
              </a:spcBef>
              <a:spcAft>
                <a:spcPct val="0"/>
              </a:spcAft>
              <a:buChar char="•"/>
              <a:defRPr sz="3200">
                <a:solidFill>
                  <a:schemeClr val="tx1"/>
                </a:solidFill>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2400">
                <a:solidFill>
                  <a:schemeClr val="tx1"/>
                </a:solidFill>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just">
              <a:lnSpc>
                <a:spcPct val="90000"/>
              </a:lnSpc>
              <a:spcBef>
                <a:spcPts val="600"/>
              </a:spcBef>
              <a:buNone/>
            </a:pPr>
            <a:r>
              <a:rPr lang="en-GB" sz="2000" b="1" i="0" dirty="0" smtClean="0">
                <a:solidFill>
                  <a:srgbClr val="FFFFFF"/>
                </a:solidFill>
                <a:latin typeface="Century Gothic" pitchFamily="18" charset="0"/>
              </a:rPr>
              <a:t>Aesthetic surgery </a:t>
            </a:r>
            <a:r>
              <a:rPr lang="fr-FR" sz="2000" dirty="0">
                <a:solidFill>
                  <a:schemeClr val="bg1"/>
                </a:solidFill>
                <a:latin typeface="Century Gothic" pitchFamily="34" charset="0"/>
                <a:sym typeface="Wingdings" pitchFamily="2" charset="2"/>
              </a:rPr>
              <a:t> </a:t>
            </a:r>
            <a:endParaRPr lang="en-GB" sz="2000" b="0" i="0" dirty="0" smtClean="0">
              <a:solidFill>
                <a:srgbClr val="FFFFFF"/>
              </a:solidFill>
              <a:latin typeface="Century Gothic" pitchFamily="18" charset="0"/>
            </a:endParaRPr>
          </a:p>
          <a:p>
            <a:pPr algn="just">
              <a:lnSpc>
                <a:spcPct val="90000"/>
              </a:lnSpc>
              <a:spcBef>
                <a:spcPts val="600"/>
              </a:spcBef>
              <a:buFontTx/>
              <a:buChar char="-"/>
            </a:pPr>
            <a:r>
              <a:rPr lang="en-GB" sz="2000" b="0" i="0" dirty="0" smtClean="0">
                <a:solidFill>
                  <a:srgbClr val="FFFFFF"/>
                </a:solidFill>
                <a:latin typeface="Century Gothic" pitchFamily="18" charset="0"/>
              </a:rPr>
              <a:t>Invasive treatment, surgical </a:t>
            </a:r>
          </a:p>
          <a:p>
            <a:pPr algn="just">
              <a:lnSpc>
                <a:spcPct val="90000"/>
              </a:lnSpc>
              <a:spcBef>
                <a:spcPts val="600"/>
              </a:spcBef>
              <a:buFontTx/>
              <a:buChar char="-"/>
            </a:pPr>
            <a:r>
              <a:rPr lang="en-GB" sz="2000" b="0" i="0" dirty="0" smtClean="0">
                <a:solidFill>
                  <a:srgbClr val="FFFFFF"/>
                </a:solidFill>
                <a:latin typeface="Century Gothic" pitchFamily="18" charset="0"/>
              </a:rPr>
              <a:t>Requires the administration of a substance in the patient's blood circulation</a:t>
            </a:r>
          </a:p>
          <a:p>
            <a:pPr marL="0" indent="0" algn="just">
              <a:lnSpc>
                <a:spcPct val="90000"/>
              </a:lnSpc>
              <a:spcBef>
                <a:spcPts val="600"/>
              </a:spcBef>
              <a:buNone/>
            </a:pPr>
            <a:endParaRPr lang="en-GB" sz="2000" dirty="0">
              <a:solidFill>
                <a:schemeClr val="bg1"/>
              </a:solidFill>
              <a:latin typeface="Century Gothic" pitchFamily="34" charset="0"/>
            </a:endParaRPr>
          </a:p>
        </p:txBody>
      </p:sp>
      <p:sp>
        <p:nvSpPr>
          <p:cNvPr id="11" name="Text Box 3"/>
          <p:cNvSpPr txBox="1">
            <a:spLocks noChangeArrowheads="1"/>
          </p:cNvSpPr>
          <p:nvPr/>
        </p:nvSpPr>
        <p:spPr bwMode="auto">
          <a:xfrm>
            <a:off x="3509963" y="266700"/>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smtClean="0">
                <a:solidFill>
                  <a:srgbClr val="D9CEB8"/>
                </a:solidFill>
                <a:latin typeface="Century Gothic" pitchFamily="18" charset="0"/>
              </a:rPr>
              <a:t>		</a:t>
            </a:r>
            <a:r>
              <a:rPr lang="en-GB" sz="2800" b="0" i="0" smtClean="0">
                <a:solidFill>
                  <a:srgbClr val="B5A692"/>
                </a:solidFill>
                <a:latin typeface="Century Gothic" pitchFamily="18" charset="0"/>
              </a:rPr>
              <a:t>INTRODUCTION              </a:t>
            </a:r>
            <a:r>
              <a:rPr lang="en-GB" sz="1600" b="0" i="0" smtClean="0">
                <a:solidFill>
                  <a:srgbClr val="FFFFFF"/>
                </a:solidFill>
                <a:latin typeface="Century Gothic" pitchFamily="18" charset="0"/>
              </a:rPr>
              <a:t>Aesthetic medicine v aesthetic surgery</a:t>
            </a:r>
          </a:p>
        </p:txBody>
      </p:sp>
      <p:pic>
        <p:nvPicPr>
          <p:cNvPr id="14" name="Picture 7" descr="http://t0.gstatic.com/images?q=tbn:ANd9GcRUUKAfCXNoMc4kEJrjcQ2NLY9j2y9qf31OHTaB35yfBfXS4DYbh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52"/>
          <a:stretch/>
        </p:blipFill>
        <p:spPr bwMode="auto">
          <a:xfrm>
            <a:off x="1782191" y="3897573"/>
            <a:ext cx="1637284" cy="226773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p:cNvGrpSpPr/>
          <p:nvPr/>
        </p:nvGrpSpPr>
        <p:grpSpPr>
          <a:xfrm>
            <a:off x="755576" y="6326336"/>
            <a:ext cx="2160240" cy="247649"/>
            <a:chOff x="755576" y="6326336"/>
            <a:chExt cx="2160240" cy="247649"/>
          </a:xfrm>
        </p:grpSpPr>
        <p:sp>
          <p:nvSpPr>
            <p:cNvPr id="16" name="Rectangle 4"/>
            <p:cNvSpPr>
              <a:spLocks noChangeArrowheads="1"/>
            </p:cNvSpPr>
            <p:nvPr/>
          </p:nvSpPr>
          <p:spPr bwMode="auto">
            <a:xfrm>
              <a:off x="755576" y="6332685"/>
              <a:ext cx="1955800" cy="241300"/>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000">
                <a:latin typeface="Helvetica Neue"/>
              </a:endParaRPr>
            </a:p>
          </p:txBody>
        </p:sp>
        <p:sp>
          <p:nvSpPr>
            <p:cNvPr id="17" name="Rectangle 9"/>
            <p:cNvSpPr>
              <a:spLocks noChangeArrowheads="1"/>
            </p:cNvSpPr>
            <p:nvPr/>
          </p:nvSpPr>
          <p:spPr bwMode="auto">
            <a:xfrm>
              <a:off x="889728" y="6326336"/>
              <a:ext cx="202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en-GB" sz="1000" b="0" i="0" smtClean="0">
                  <a:solidFill>
                    <a:srgbClr val="B5A692"/>
                  </a:solidFill>
                  <a:latin typeface="Helvetica Neue" pitchFamily="18" charset="0"/>
                </a:rPr>
                <a:t>AESTHETIC SURGERY</a:t>
              </a:r>
            </a:p>
          </p:txBody>
        </p:sp>
      </p:grpSp>
      <p:grpSp>
        <p:nvGrpSpPr>
          <p:cNvPr id="18" name="Groupe 17"/>
          <p:cNvGrpSpPr/>
          <p:nvPr/>
        </p:nvGrpSpPr>
        <p:grpSpPr>
          <a:xfrm>
            <a:off x="801910" y="3429000"/>
            <a:ext cx="2411092" cy="270305"/>
            <a:chOff x="801910" y="3683557"/>
            <a:chExt cx="2411092" cy="270305"/>
          </a:xfrm>
        </p:grpSpPr>
        <p:sp>
          <p:nvSpPr>
            <p:cNvPr id="19" name="Rectangle 4"/>
            <p:cNvSpPr>
              <a:spLocks noChangeArrowheads="1"/>
            </p:cNvSpPr>
            <p:nvPr/>
          </p:nvSpPr>
          <p:spPr bwMode="auto">
            <a:xfrm>
              <a:off x="801910" y="3712562"/>
              <a:ext cx="1960562" cy="241300"/>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000">
                <a:latin typeface="Helvetica Neue"/>
              </a:endParaRPr>
            </a:p>
          </p:txBody>
        </p:sp>
        <p:sp>
          <p:nvSpPr>
            <p:cNvPr id="20" name="Rectangle 11"/>
            <p:cNvSpPr>
              <a:spLocks noChangeArrowheads="1"/>
            </p:cNvSpPr>
            <p:nvPr/>
          </p:nvSpPr>
          <p:spPr bwMode="auto">
            <a:xfrm>
              <a:off x="899592" y="3683557"/>
              <a:ext cx="2313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en-GB" sz="1000" b="0" i="0" smtClean="0">
                  <a:solidFill>
                    <a:srgbClr val="B5A692"/>
                  </a:solidFill>
                  <a:latin typeface="Helvetica Neue" pitchFamily="18" charset="0"/>
                </a:rPr>
                <a:t>AESTHETIC MEDICINE</a:t>
              </a:r>
            </a:p>
          </p:txBody>
        </p:sp>
      </p:grpSp>
      <p:pic>
        <p:nvPicPr>
          <p:cNvPr id="22" name="Picture 5" descr="F:\HR CLAIRE\MENU DE SOIN HR 2012\WeTransfer-49qr4LD0\PE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07"/>
          <a:stretch/>
        </p:blipFill>
        <p:spPr bwMode="auto">
          <a:xfrm>
            <a:off x="441" y="1268760"/>
            <a:ext cx="3419034" cy="21141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DPLI_Marketing_HR\Service\-- BACK-UP SOIN\PACKSHOTS AMBIANCE HR\Re-PLASTY\PHOTOS DE LACLINIC MONTREUX\AUTRES\laclinic-05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63"/>
          <a:stretch/>
        </p:blipFill>
        <p:spPr bwMode="auto">
          <a:xfrm>
            <a:off x="441" y="3881941"/>
            <a:ext cx="1781749" cy="22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580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N:\DPLI_Marketing_HR\Service\-- BACK-UP SOIN\PACKSHOTS AMBIANCE HR\Re-PLASTY\PHOTOS DE LACLINIC MONTREUX\AUTRES\laclinic-0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3"/>
          <a:stretch/>
        </p:blipFill>
        <p:spPr bwMode="auto">
          <a:xfrm>
            <a:off x="441" y="3881941"/>
            <a:ext cx="1781749" cy="2283363"/>
          </a:xfrm>
          <a:prstGeom prst="rect">
            <a:avLst/>
          </a:prstGeom>
          <a:noFill/>
          <a:extLst>
            <a:ext uri="{909E8E84-426E-40DD-AFC4-6F175D3DCCD1}">
              <a14:hiddenFill xmlns:a14="http://schemas.microsoft.com/office/drawing/2010/main">
                <a:solidFill>
                  <a:srgbClr val="FFFFFF"/>
                </a:solidFill>
              </a14:hiddenFill>
            </a:ext>
          </a:extLst>
        </p:spPr>
      </p:pic>
      <p:sp>
        <p:nvSpPr>
          <p:cNvPr id="5127" name="Text Box 10"/>
          <p:cNvSpPr txBox="1">
            <a:spLocks noChangeArrowheads="1"/>
          </p:cNvSpPr>
          <p:nvPr/>
        </p:nvSpPr>
        <p:spPr bwMode="auto">
          <a:xfrm>
            <a:off x="3419475" y="1556792"/>
            <a:ext cx="5724525" cy="4478149"/>
          </a:xfrm>
          <a:prstGeom prst="rect">
            <a:avLst/>
          </a:prstGeom>
          <a:noFill/>
          <a:ln w="9525">
            <a:noFill/>
            <a:miter lim="800000"/>
            <a:headEnd/>
            <a:tailEnd/>
          </a:ln>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spcBef>
                <a:spcPts val="1200"/>
              </a:spcBef>
              <a:buFont typeface="Arial" pitchFamily="34" charset="0"/>
              <a:buNone/>
            </a:pPr>
            <a:r>
              <a:rPr lang="en-GB" sz="2000" b="0" i="0" dirty="0" smtClean="0">
                <a:solidFill>
                  <a:srgbClr val="FFFFFF"/>
                </a:solidFill>
                <a:latin typeface="Century Gothic" pitchFamily="18" charset="0"/>
              </a:rPr>
              <a:t>81.6%</a:t>
            </a:r>
            <a:r>
              <a:rPr lang="en-GB" sz="2000" b="1" i="0" dirty="0" smtClean="0">
                <a:solidFill>
                  <a:srgbClr val="FFFFFF"/>
                </a:solidFill>
                <a:latin typeface="Century Gothic" pitchFamily="18" charset="0"/>
              </a:rPr>
              <a:t> </a:t>
            </a:r>
            <a:r>
              <a:rPr lang="en-GB" sz="2000" b="0" i="0" dirty="0" smtClean="0">
                <a:solidFill>
                  <a:srgbClr val="FFFFFF"/>
                </a:solidFill>
                <a:latin typeface="Century Gothic" pitchFamily="18" charset="0"/>
              </a:rPr>
              <a:t>of aesthetic procedures are non-surgical</a:t>
            </a:r>
          </a:p>
          <a:p>
            <a:pPr eaLnBrk="1" hangingPunct="1">
              <a:spcBef>
                <a:spcPts val="1800"/>
              </a:spcBef>
              <a:buFont typeface="Arial" pitchFamily="34" charset="0"/>
              <a:buNone/>
            </a:pPr>
            <a:r>
              <a:rPr lang="en-GB" sz="2000" b="0" i="0" dirty="0" smtClean="0">
                <a:solidFill>
                  <a:srgbClr val="FFFFFF"/>
                </a:solidFill>
                <a:latin typeface="Century Gothic" pitchFamily="18" charset="0"/>
              </a:rPr>
              <a:t>Aesthetic surgery is declining (-20%) to the benefit of aesthetic medicine (+99%)*</a:t>
            </a:r>
          </a:p>
          <a:p>
            <a:pPr eaLnBrk="1" hangingPunct="1">
              <a:spcBef>
                <a:spcPts val="1800"/>
              </a:spcBef>
              <a:buFont typeface="Arial" pitchFamily="34" charset="0"/>
              <a:buNone/>
            </a:pPr>
            <a:r>
              <a:rPr lang="en-GB" sz="2000" b="0" i="0" dirty="0" smtClean="0">
                <a:solidFill>
                  <a:srgbClr val="FFFFFF"/>
                </a:solidFill>
                <a:latin typeface="Century Gothic" pitchFamily="18" charset="0"/>
              </a:rPr>
              <a:t>The growth of aesthetic medicine will increase by +10% </a:t>
            </a:r>
            <a:r>
              <a:rPr lang="en-GB" sz="2000" dirty="0" smtClean="0">
                <a:solidFill>
                  <a:schemeClr val="bg1"/>
                </a:solidFill>
                <a:latin typeface="Century Gothic" pitchFamily="34" charset="0"/>
                <a:sym typeface="Wingdings" pitchFamily="2" charset="2"/>
              </a:rPr>
              <a:t></a:t>
            </a:r>
            <a:r>
              <a:rPr lang="en-GB" sz="2000" b="0" i="0" dirty="0" smtClean="0">
                <a:solidFill>
                  <a:srgbClr val="FFFFFF"/>
                </a:solidFill>
                <a:latin typeface="Century Gothic" pitchFamily="18" charset="0"/>
              </a:rPr>
              <a:t> 2013</a:t>
            </a:r>
          </a:p>
          <a:p>
            <a:pPr eaLnBrk="1" hangingPunct="1">
              <a:spcBef>
                <a:spcPts val="1800"/>
              </a:spcBef>
              <a:buFont typeface="Arial" pitchFamily="34" charset="0"/>
              <a:buNone/>
            </a:pPr>
            <a:r>
              <a:rPr lang="en-GB" sz="2000" b="0" i="0" dirty="0" smtClean="0">
                <a:solidFill>
                  <a:srgbClr val="FFFFFF"/>
                </a:solidFill>
                <a:latin typeface="Century Gothic" pitchFamily="18" charset="0"/>
              </a:rPr>
              <a:t>TOP 5 AESTHETIC PROCEDURES**</a:t>
            </a:r>
          </a:p>
          <a:p>
            <a:pPr eaLnBrk="1" hangingPunct="1">
              <a:buFont typeface="Arial" pitchFamily="34" charset="0"/>
              <a:buNone/>
            </a:pPr>
            <a:r>
              <a:rPr lang="en-GB" sz="2000" b="0" i="0" dirty="0" smtClean="0">
                <a:solidFill>
                  <a:srgbClr val="FFFFFF"/>
                </a:solidFill>
                <a:latin typeface="Century Gothic" pitchFamily="18" charset="0"/>
              </a:rPr>
              <a:t>1. </a:t>
            </a:r>
            <a:r>
              <a:rPr lang="en-GB" sz="2000" b="0" i="0" dirty="0" err="1" smtClean="0">
                <a:solidFill>
                  <a:srgbClr val="FFFFFF"/>
                </a:solidFill>
                <a:latin typeface="Century Gothic" pitchFamily="18" charset="0"/>
              </a:rPr>
              <a:t>Botulinum</a:t>
            </a:r>
            <a:r>
              <a:rPr lang="en-GB" sz="2000" b="0" i="0" dirty="0" smtClean="0">
                <a:solidFill>
                  <a:srgbClr val="FFFFFF"/>
                </a:solidFill>
                <a:latin typeface="Century Gothic" pitchFamily="18" charset="0"/>
              </a:rPr>
              <a:t> toxin injections</a:t>
            </a:r>
          </a:p>
          <a:p>
            <a:pPr eaLnBrk="1" hangingPunct="1">
              <a:buFont typeface="Arial" pitchFamily="34" charset="0"/>
              <a:buNone/>
            </a:pPr>
            <a:r>
              <a:rPr lang="en-GB" sz="2000" b="0" i="0" dirty="0" smtClean="0">
                <a:solidFill>
                  <a:srgbClr val="FFFFFF"/>
                </a:solidFill>
                <a:latin typeface="Century Gothic" pitchFamily="18" charset="0"/>
              </a:rPr>
              <a:t>2. Hyaluronic acid injections</a:t>
            </a:r>
          </a:p>
          <a:p>
            <a:pPr eaLnBrk="1" hangingPunct="1">
              <a:buFont typeface="Arial" pitchFamily="34" charset="0"/>
              <a:buNone/>
            </a:pPr>
            <a:r>
              <a:rPr lang="en-GB" sz="2000" b="0" i="0" dirty="0" smtClean="0">
                <a:solidFill>
                  <a:srgbClr val="FFFFFF"/>
                </a:solidFill>
                <a:latin typeface="Century Gothic" pitchFamily="18" charset="0"/>
              </a:rPr>
              <a:t>3. Laser depilation</a:t>
            </a:r>
          </a:p>
          <a:p>
            <a:pPr eaLnBrk="1" hangingPunct="1">
              <a:buFont typeface="Arial" pitchFamily="34" charset="0"/>
              <a:buNone/>
            </a:pPr>
            <a:r>
              <a:rPr lang="en-GB" sz="2000" b="0" i="0" dirty="0" smtClean="0">
                <a:solidFill>
                  <a:srgbClr val="FFFFFF"/>
                </a:solidFill>
                <a:latin typeface="Century Gothic" pitchFamily="18" charset="0"/>
              </a:rPr>
              <a:t>4. Microdermabrasion</a:t>
            </a:r>
          </a:p>
          <a:p>
            <a:pPr eaLnBrk="1" hangingPunct="1">
              <a:buFont typeface="Arial" pitchFamily="34" charset="0"/>
              <a:buNone/>
            </a:pPr>
            <a:r>
              <a:rPr lang="en-GB" sz="2000" b="0" i="0" dirty="0" smtClean="0">
                <a:solidFill>
                  <a:srgbClr val="FFFFFF"/>
                </a:solidFill>
                <a:latin typeface="Century Gothic" pitchFamily="18" charset="0"/>
              </a:rPr>
              <a:t>5. Intense Pulsed Light - IPL</a:t>
            </a:r>
          </a:p>
        </p:txBody>
      </p:sp>
      <p:sp>
        <p:nvSpPr>
          <p:cNvPr id="32803" name="Rectangle 7"/>
          <p:cNvSpPr>
            <a:spLocks noChangeArrowheads="1"/>
          </p:cNvSpPr>
          <p:nvPr/>
        </p:nvSpPr>
        <p:spPr bwMode="auto">
          <a:xfrm>
            <a:off x="4193376" y="6448573"/>
            <a:ext cx="4915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ts val="600"/>
              </a:spcBef>
            </a:pPr>
            <a:r>
              <a:rPr lang="en-GB" sz="900" b="0" i="1" dirty="0" smtClean="0">
                <a:solidFill>
                  <a:srgbClr val="B5A692"/>
                </a:solidFill>
                <a:latin typeface="Century Gothic" pitchFamily="18" charset="0"/>
              </a:rPr>
              <a:t>*Source: ASPS for the period 2000 - 2009 **Source:  ASAPS 2009</a:t>
            </a:r>
            <a:r>
              <a:rPr lang="en-GB" sz="900" dirty="0" smtClean="0"/>
              <a:t/>
            </a:r>
            <a:br>
              <a:rPr lang="en-GB" sz="900" dirty="0" smtClean="0"/>
            </a:br>
            <a:r>
              <a:rPr lang="en-GB" sz="900" b="0" i="1" dirty="0" smtClean="0">
                <a:solidFill>
                  <a:srgbClr val="B5A692"/>
                </a:solidFill>
                <a:latin typeface="Century Gothic" pitchFamily="18" charset="0"/>
              </a:rPr>
              <a:t>** Excluding prices at LACLINIC-MONTREUX</a:t>
            </a:r>
          </a:p>
        </p:txBody>
      </p:sp>
      <p:grpSp>
        <p:nvGrpSpPr>
          <p:cNvPr id="5" name="Groupe 4"/>
          <p:cNvGrpSpPr/>
          <p:nvPr/>
        </p:nvGrpSpPr>
        <p:grpSpPr>
          <a:xfrm>
            <a:off x="755576" y="6326336"/>
            <a:ext cx="2160240" cy="247649"/>
            <a:chOff x="755576" y="6326336"/>
            <a:chExt cx="2160240" cy="247649"/>
          </a:xfrm>
        </p:grpSpPr>
        <p:sp>
          <p:nvSpPr>
            <p:cNvPr id="32801" name="Rectangle 4"/>
            <p:cNvSpPr>
              <a:spLocks noChangeArrowheads="1"/>
            </p:cNvSpPr>
            <p:nvPr/>
          </p:nvSpPr>
          <p:spPr bwMode="auto">
            <a:xfrm>
              <a:off x="755576" y="6332685"/>
              <a:ext cx="1955800" cy="241300"/>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latin typeface="Helvetica Neue"/>
              </a:endParaRPr>
            </a:p>
          </p:txBody>
        </p:sp>
        <p:sp>
          <p:nvSpPr>
            <p:cNvPr id="32804" name="Rectangle 9"/>
            <p:cNvSpPr>
              <a:spLocks noChangeArrowheads="1"/>
            </p:cNvSpPr>
            <p:nvPr/>
          </p:nvSpPr>
          <p:spPr bwMode="auto">
            <a:xfrm>
              <a:off x="889728" y="6326336"/>
              <a:ext cx="202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fr-FR" sz="1000" b="0" i="0" dirty="0" smtClean="0">
                  <a:solidFill>
                    <a:srgbClr val="B5A692"/>
                  </a:solidFill>
                  <a:latin typeface="Helvetica Neue" pitchFamily="18" charset="0"/>
                </a:rPr>
                <a:t>AESTHETIC SURGERY</a:t>
              </a:r>
            </a:p>
          </p:txBody>
        </p:sp>
      </p:grpSp>
      <p:grpSp>
        <p:nvGrpSpPr>
          <p:cNvPr id="3" name="Groupe 2"/>
          <p:cNvGrpSpPr/>
          <p:nvPr/>
        </p:nvGrpSpPr>
        <p:grpSpPr>
          <a:xfrm>
            <a:off x="801910" y="3429000"/>
            <a:ext cx="2411092" cy="270305"/>
            <a:chOff x="801910" y="3683557"/>
            <a:chExt cx="2411092" cy="270305"/>
          </a:xfrm>
        </p:grpSpPr>
        <p:sp>
          <p:nvSpPr>
            <p:cNvPr id="32800" name="Rectangle 4"/>
            <p:cNvSpPr>
              <a:spLocks noChangeArrowheads="1"/>
            </p:cNvSpPr>
            <p:nvPr/>
          </p:nvSpPr>
          <p:spPr bwMode="auto">
            <a:xfrm>
              <a:off x="801910" y="3712562"/>
              <a:ext cx="1960562" cy="241300"/>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latin typeface="Helvetica Neue"/>
              </a:endParaRPr>
            </a:p>
          </p:txBody>
        </p:sp>
        <p:sp>
          <p:nvSpPr>
            <p:cNvPr id="32805" name="Rectangle 11"/>
            <p:cNvSpPr>
              <a:spLocks noChangeArrowheads="1"/>
            </p:cNvSpPr>
            <p:nvPr/>
          </p:nvSpPr>
          <p:spPr bwMode="auto">
            <a:xfrm>
              <a:off x="899592" y="3683557"/>
              <a:ext cx="2313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fr-FR" sz="1000" b="0" i="0" dirty="0" smtClean="0">
                  <a:solidFill>
                    <a:srgbClr val="B5A692"/>
                  </a:solidFill>
                  <a:latin typeface="Helvetica Neue" pitchFamily="18" charset="0"/>
                </a:rPr>
                <a:t>AESTHETIC MEDICINE</a:t>
              </a:r>
            </a:p>
          </p:txBody>
        </p:sp>
      </p:grpSp>
      <p:sp>
        <p:nvSpPr>
          <p:cNvPr id="25" name="Flèche vers le haut 24"/>
          <p:cNvSpPr/>
          <p:nvPr/>
        </p:nvSpPr>
        <p:spPr>
          <a:xfrm>
            <a:off x="7236296" y="4725144"/>
            <a:ext cx="301290" cy="327346"/>
          </a:xfrm>
          <a:prstGeom prst="upArrow">
            <a:avLst/>
          </a:prstGeom>
          <a:gradFill>
            <a:gsLst>
              <a:gs pos="0">
                <a:srgbClr val="FFEFD1"/>
              </a:gs>
              <a:gs pos="64999">
                <a:srgbClr val="F0EBD5"/>
              </a:gs>
              <a:gs pos="100000">
                <a:srgbClr val="D1C39F"/>
              </a:gs>
            </a:gsLst>
            <a:lin ang="54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Helvetica Neue"/>
            </a:endParaRPr>
          </a:p>
        </p:txBody>
      </p:sp>
      <p:sp>
        <p:nvSpPr>
          <p:cNvPr id="26" name="Flèche vers le bas 25"/>
          <p:cNvSpPr/>
          <p:nvPr/>
        </p:nvSpPr>
        <p:spPr>
          <a:xfrm>
            <a:off x="6948264" y="4437112"/>
            <a:ext cx="301290" cy="292044"/>
          </a:xfrm>
          <a:prstGeom prst="downArrow">
            <a:avLst/>
          </a:prstGeom>
          <a:gradFill>
            <a:gsLst>
              <a:gs pos="0">
                <a:srgbClr val="FFEFD1"/>
              </a:gs>
              <a:gs pos="64999">
                <a:srgbClr val="F0EBD5"/>
              </a:gs>
              <a:gs pos="100000">
                <a:srgbClr val="D1C39F"/>
              </a:gs>
            </a:gsLst>
            <a:lin ang="54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Helvetica Neue"/>
            </a:endParaRPr>
          </a:p>
        </p:txBody>
      </p:sp>
      <p:sp>
        <p:nvSpPr>
          <p:cNvPr id="19" name="Flèche droite 18"/>
          <p:cNvSpPr/>
          <p:nvPr/>
        </p:nvSpPr>
        <p:spPr>
          <a:xfrm>
            <a:off x="5796136" y="5085184"/>
            <a:ext cx="301290" cy="292046"/>
          </a:xfrm>
          <a:prstGeom prst="rightArrow">
            <a:avLst/>
          </a:prstGeom>
          <a:gradFill>
            <a:gsLst>
              <a:gs pos="0">
                <a:srgbClr val="FFEFD1"/>
              </a:gs>
              <a:gs pos="64999">
                <a:srgbClr val="F0EBD5"/>
              </a:gs>
              <a:gs pos="100000">
                <a:srgbClr val="D1C39F"/>
              </a:gs>
            </a:gsLst>
            <a:lin ang="54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Helvetica Neue"/>
            </a:endParaRPr>
          </a:p>
        </p:txBody>
      </p:sp>
      <p:sp>
        <p:nvSpPr>
          <p:cNvPr id="21" name="Flèche droite 20"/>
          <p:cNvSpPr/>
          <p:nvPr/>
        </p:nvSpPr>
        <p:spPr>
          <a:xfrm>
            <a:off x="6334289" y="5360857"/>
            <a:ext cx="301290" cy="292044"/>
          </a:xfrm>
          <a:prstGeom prst="rightArrow">
            <a:avLst/>
          </a:prstGeom>
          <a:gradFill>
            <a:gsLst>
              <a:gs pos="0">
                <a:srgbClr val="FFEFD1"/>
              </a:gs>
              <a:gs pos="64999">
                <a:srgbClr val="F0EBD5"/>
              </a:gs>
              <a:gs pos="100000">
                <a:srgbClr val="D1C39F"/>
              </a:gs>
            </a:gsLst>
            <a:lin ang="54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Helvetica Neue"/>
            </a:endParaRPr>
          </a:p>
        </p:txBody>
      </p:sp>
      <p:sp>
        <p:nvSpPr>
          <p:cNvPr id="24" name="Flèche vers le haut 23"/>
          <p:cNvSpPr/>
          <p:nvPr/>
        </p:nvSpPr>
        <p:spPr>
          <a:xfrm>
            <a:off x="6804248" y="5618667"/>
            <a:ext cx="301290" cy="288836"/>
          </a:xfrm>
          <a:prstGeom prst="upArrow">
            <a:avLst/>
          </a:prstGeom>
          <a:gradFill>
            <a:gsLst>
              <a:gs pos="0">
                <a:srgbClr val="FFEFD1"/>
              </a:gs>
              <a:gs pos="64999">
                <a:srgbClr val="F0EBD5"/>
              </a:gs>
              <a:gs pos="100000">
                <a:srgbClr val="D1C39F"/>
              </a:gs>
            </a:gsLst>
            <a:lin ang="54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latin typeface="Helvetica Neue"/>
            </a:endParaRPr>
          </a:p>
        </p:txBody>
      </p:sp>
      <p:grpSp>
        <p:nvGrpSpPr>
          <p:cNvPr id="11" name="Groupe 10"/>
          <p:cNvGrpSpPr/>
          <p:nvPr/>
        </p:nvGrpSpPr>
        <p:grpSpPr>
          <a:xfrm>
            <a:off x="-67315" y="1268760"/>
            <a:ext cx="3486790" cy="2114107"/>
            <a:chOff x="-67315" y="1268760"/>
            <a:chExt cx="3486790" cy="2114107"/>
          </a:xfrm>
        </p:grpSpPr>
        <p:pic>
          <p:nvPicPr>
            <p:cNvPr id="34" name="Picture 5" descr="F:\HR CLAIRE\MENU DE SOIN HR 2012\WeTransfer-49qr4LD0\PE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07"/>
            <a:stretch/>
          </p:blipFill>
          <p:spPr bwMode="auto">
            <a:xfrm>
              <a:off x="441" y="1268760"/>
              <a:ext cx="3419034" cy="2114107"/>
            </a:xfrm>
            <a:prstGeom prst="rect">
              <a:avLst/>
            </a:prstGeom>
            <a:noFill/>
            <a:extLst>
              <a:ext uri="{909E8E84-426E-40DD-AFC4-6F175D3DCCD1}">
                <a14:hiddenFill xmlns:a14="http://schemas.microsoft.com/office/drawing/2010/main">
                  <a:solidFill>
                    <a:srgbClr val="FFFFFF"/>
                  </a:solidFill>
                </a14:hiddenFill>
              </a:ext>
            </a:extLst>
          </p:spPr>
        </p:pic>
        <p:grpSp>
          <p:nvGrpSpPr>
            <p:cNvPr id="32820" name="Groupe 37"/>
            <p:cNvGrpSpPr>
              <a:grpSpLocks/>
            </p:cNvGrpSpPr>
            <p:nvPr/>
          </p:nvGrpSpPr>
          <p:grpSpPr bwMode="auto">
            <a:xfrm rot="21105981" flipV="1">
              <a:off x="-67315" y="1639195"/>
              <a:ext cx="3398935" cy="1411923"/>
              <a:chOff x="467544" y="1412776"/>
              <a:chExt cx="1656184" cy="1656184"/>
            </a:xfrm>
          </p:grpSpPr>
          <p:cxnSp>
            <p:nvCxnSpPr>
              <p:cNvPr id="39" name="Connecteur droit 38"/>
              <p:cNvCxnSpPr/>
              <p:nvPr/>
            </p:nvCxnSpPr>
            <p:spPr>
              <a:xfrm>
                <a:off x="467154" y="1413429"/>
                <a:ext cx="648121" cy="216741"/>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rot="16200000" flipH="1">
                <a:off x="923702" y="1835387"/>
                <a:ext cx="504158" cy="143528"/>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a:off x="1237904" y="2163758"/>
                <a:ext cx="590933" cy="214384"/>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p:nvPr/>
            </p:nvCxnSpPr>
            <p:spPr>
              <a:xfrm rot="16200000" flipH="1">
                <a:off x="1608221" y="2590815"/>
                <a:ext cx="720899" cy="288179"/>
              </a:xfrm>
              <a:prstGeom prst="straightConnector1">
                <a:avLst/>
              </a:prstGeom>
              <a:ln w="50800">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sp>
        <p:nvSpPr>
          <p:cNvPr id="28" name="Text Box 3"/>
          <p:cNvSpPr txBox="1">
            <a:spLocks noChangeArrowheads="1"/>
          </p:cNvSpPr>
          <p:nvPr/>
        </p:nvSpPr>
        <p:spPr bwMode="auto">
          <a:xfrm>
            <a:off x="3509963" y="266700"/>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800" b="0" i="0" dirty="0" smtClean="0">
                <a:solidFill>
                  <a:srgbClr val="B5A692"/>
                </a:solidFill>
                <a:latin typeface="Century Gothic" pitchFamily="18" charset="0"/>
              </a:rPr>
              <a:t>INTRODUCTION                  </a:t>
            </a:r>
            <a:r>
              <a:rPr lang="fr-FR" sz="1600" b="0" i="0" dirty="0" smtClean="0">
                <a:solidFill>
                  <a:srgbClr val="FFFFFF"/>
                </a:solidFill>
                <a:latin typeface="Century Gothic" pitchFamily="18" charset="0"/>
              </a:rPr>
              <a:t>The international aesthetic medicine market</a:t>
            </a:r>
          </a:p>
        </p:txBody>
      </p:sp>
      <p:grpSp>
        <p:nvGrpSpPr>
          <p:cNvPr id="2" name="Groupe 1"/>
          <p:cNvGrpSpPr/>
          <p:nvPr/>
        </p:nvGrpSpPr>
        <p:grpSpPr>
          <a:xfrm>
            <a:off x="-11479" y="3897573"/>
            <a:ext cx="3430954" cy="2267731"/>
            <a:chOff x="-11479" y="3897573"/>
            <a:chExt cx="3430954" cy="2267731"/>
          </a:xfrm>
        </p:grpSpPr>
        <p:pic>
          <p:nvPicPr>
            <p:cNvPr id="35" name="Picture 7" descr="http://t0.gstatic.com/images?q=tbn:ANd9GcRUUKAfCXNoMc4kEJrjcQ2NLY9j2y9qf31OHTaB35yfBfXS4DYbh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2"/>
            <a:stretch/>
          </p:blipFill>
          <p:spPr bwMode="auto">
            <a:xfrm>
              <a:off x="1782191" y="3897573"/>
              <a:ext cx="1637284" cy="226773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37"/>
            <p:cNvGrpSpPr>
              <a:grpSpLocks/>
            </p:cNvGrpSpPr>
            <p:nvPr/>
          </p:nvGrpSpPr>
          <p:grpSpPr bwMode="auto">
            <a:xfrm rot="11436495" flipH="1" flipV="1">
              <a:off x="-11479" y="4449426"/>
              <a:ext cx="3398935" cy="1411923"/>
              <a:chOff x="467544" y="1412776"/>
              <a:chExt cx="1656184" cy="1656184"/>
            </a:xfrm>
          </p:grpSpPr>
          <p:cxnSp>
            <p:nvCxnSpPr>
              <p:cNvPr id="45" name="Connecteur droit 44"/>
              <p:cNvCxnSpPr/>
              <p:nvPr/>
            </p:nvCxnSpPr>
            <p:spPr>
              <a:xfrm>
                <a:off x="467154" y="1413429"/>
                <a:ext cx="648121" cy="216741"/>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rot="16200000" flipH="1">
                <a:off x="923702" y="1835387"/>
                <a:ext cx="504158" cy="143528"/>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a:off x="1237904" y="2163758"/>
                <a:ext cx="590933" cy="214384"/>
              </a:xfrm>
              <a:prstGeom prst="line">
                <a:avLst/>
              </a:prstGeom>
              <a:ln w="508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rot="16200000" flipH="1">
                <a:off x="1608221" y="2590815"/>
                <a:ext cx="720899" cy="288179"/>
              </a:xfrm>
              <a:prstGeom prst="straightConnector1">
                <a:avLst/>
              </a:prstGeom>
              <a:ln w="50800">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08044617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99" y="3008014"/>
            <a:ext cx="9144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AN UNPARALLELED PARTNERSHIP WITH LACLINIC-MONTREUX</a:t>
            </a:r>
          </a:p>
        </p:txBody>
      </p:sp>
      <p:pic>
        <p:nvPicPr>
          <p:cNvPr id="7" name="Picture 2" descr="E:\LACLINIC Cabochon Carré.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367" y="1375010"/>
            <a:ext cx="1515244" cy="1477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E:\HR Cabochon Carré.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298" y="1367544"/>
            <a:ext cx="1522710" cy="148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p:nvCxnSpPr>
        <p:spPr>
          <a:xfrm>
            <a:off x="6300192" y="2122741"/>
            <a:ext cx="1236936" cy="0"/>
          </a:xfrm>
          <a:prstGeom prst="line">
            <a:avLst/>
          </a:prstGeom>
          <a:ln w="19050">
            <a:gradFill flip="none" rotWithShape="1">
              <a:gsLst>
                <a:gs pos="0">
                  <a:schemeClr val="bg1">
                    <a:lumMod val="95000"/>
                    <a:alpha val="0"/>
                  </a:schemeClr>
                </a:gs>
                <a:gs pos="100000">
                  <a:prstClr val="white">
                    <a:alpha val="0"/>
                  </a:prstClr>
                </a:gs>
                <a:gs pos="46000">
                  <a:schemeClr val="bg1">
                    <a:lumMod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1678880" y="2122741"/>
            <a:ext cx="1236936" cy="0"/>
          </a:xfrm>
          <a:prstGeom prst="line">
            <a:avLst/>
          </a:prstGeom>
          <a:ln w="19050">
            <a:gradFill flip="none" rotWithShape="1">
              <a:gsLst>
                <a:gs pos="0">
                  <a:schemeClr val="bg1">
                    <a:lumMod val="95000"/>
                    <a:alpha val="0"/>
                  </a:schemeClr>
                </a:gs>
                <a:gs pos="100000">
                  <a:prstClr val="white">
                    <a:alpha val="0"/>
                  </a:prstClr>
                </a:gs>
                <a:gs pos="46000">
                  <a:schemeClr val="bg1">
                    <a:lumMod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170050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fleche">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0" y="2813323"/>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2320925" y="2060848"/>
            <a:ext cx="4810125" cy="3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pitchFamily="34" charset="0"/>
                <a:ea typeface="Microsoft YaHei" charset="0"/>
                <a:cs typeface="Microsoft YaHei" charset="0"/>
              </a:defRPr>
            </a:lvl1pPr>
            <a:lvl2pPr eaLnBrk="0" hangingPunct="0">
              <a:defRPr>
                <a:solidFill>
                  <a:schemeClr val="bg1"/>
                </a:solidFill>
                <a:latin typeface="Arial" pitchFamily="34" charset="0"/>
                <a:ea typeface="Microsoft YaHei" charset="0"/>
                <a:cs typeface="Microsoft YaHei" charset="0"/>
              </a:defRPr>
            </a:lvl2pPr>
            <a:lvl3pPr eaLnBrk="0" hangingPunct="0">
              <a:defRPr>
                <a:solidFill>
                  <a:schemeClr val="bg1"/>
                </a:solidFill>
                <a:latin typeface="Arial" pitchFamily="34" charset="0"/>
                <a:ea typeface="Microsoft YaHei" charset="0"/>
                <a:cs typeface="Microsoft YaHei" charset="0"/>
              </a:defRPr>
            </a:lvl3pPr>
            <a:lvl4pPr eaLnBrk="0" hangingPunct="0">
              <a:defRPr>
                <a:solidFill>
                  <a:schemeClr val="bg1"/>
                </a:solidFill>
                <a:latin typeface="Arial" pitchFamily="34" charset="0"/>
                <a:ea typeface="Microsoft YaHei" charset="0"/>
                <a:cs typeface="Microsoft YaHei" charset="0"/>
              </a:defRPr>
            </a:lvl4pPr>
            <a:lvl5pPr eaLnBrk="0" hangingPunct="0">
              <a:defRPr>
                <a:solidFill>
                  <a:schemeClr val="bg1"/>
                </a:solidFill>
                <a:latin typeface="Arial" pitchFamily="34" charset="0"/>
                <a:ea typeface="Microsoft YaHei" charset="0"/>
                <a:cs typeface="Microsoft YaHei" charset="0"/>
              </a:defRPr>
            </a:lvl5pPr>
            <a:lvl6pPr marL="25146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6pPr>
            <a:lvl7pPr marL="29718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7pPr>
            <a:lvl8pPr marL="34290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8pPr>
            <a:lvl9pPr marL="38862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9pPr>
          </a:lstStyle>
          <a:p>
            <a:pPr algn="ctr" defTabSz="914400" eaLnBrk="1" hangingPunct="1">
              <a:lnSpc>
                <a:spcPct val="50000"/>
              </a:lnSpc>
              <a:spcBef>
                <a:spcPct val="50000"/>
              </a:spcBef>
              <a:buClrTx/>
              <a:buSzTx/>
              <a:buFontTx/>
              <a:buNone/>
            </a:pPr>
            <a:r>
              <a:rPr lang="fr-FR" sz="2600" b="0" i="0" dirty="0" smtClean="0">
                <a:solidFill>
                  <a:srgbClr val="FFFFFF"/>
                </a:solidFill>
                <a:latin typeface="Century Gothic" pitchFamily="18" charset="0"/>
              </a:rPr>
              <a:t>INTERVIEW </a:t>
            </a:r>
            <a:r>
              <a:rPr lang="fr-FR" sz="2600" dirty="0" smtClean="0">
                <a:solidFill>
                  <a:srgbClr val="FFFFFF"/>
                </a:solidFill>
                <a:latin typeface="Century Gothic" pitchFamily="18" charset="0"/>
              </a:rPr>
              <a:t>WITH </a:t>
            </a:r>
            <a:r>
              <a:rPr lang="fr-FR" sz="2600" b="0" i="0" dirty="0" smtClean="0">
                <a:solidFill>
                  <a:srgbClr val="FFFFFF"/>
                </a:solidFill>
                <a:latin typeface="Century Gothic" pitchFamily="18" charset="0"/>
              </a:rPr>
              <a:t>DR. PFULG</a:t>
            </a:r>
          </a:p>
        </p:txBody>
      </p:sp>
      <p:pic>
        <p:nvPicPr>
          <p:cNvPr id="5" name="Picture 11" descr="SOIN_PRODIGY_POWERCELL_TRAIT_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4463" y="2392635"/>
            <a:ext cx="416718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N:\DPLI_Marketing_HR\Service\01.SOIN GROUPE SPECIALISTES\SOIN CHRISTINE\1. Re-P\1. 2011 AGE RECOVERY + LASERIST\1. AGE RECOVERY\2011 AGE RECOVERY NIGHT\VISUELS + PANCARTE\elements divers\SHOOT\FOTOS\1er choix\laclinic-063.jpg"/>
          <p:cNvPicPr>
            <a:picLocks noChangeAspect="1" noChangeArrowheads="1"/>
          </p:cNvPicPr>
          <p:nvPr/>
        </p:nvPicPr>
        <p:blipFill>
          <a:blip r:embed="rId5" cstate="print">
            <a:extLst>
              <a:ext uri="{28A0092B-C50C-407E-A947-70E740481C1C}">
                <a14:useLocalDpi xmlns:a14="http://schemas.microsoft.com/office/drawing/2010/main" val="0"/>
              </a:ext>
            </a:extLst>
          </a:blip>
          <a:srcRect t="18159" r="9615" b="9076"/>
          <a:stretch>
            <a:fillRect/>
          </a:stretch>
        </p:blipFill>
        <p:spPr bwMode="auto">
          <a:xfrm>
            <a:off x="3348887" y="3292673"/>
            <a:ext cx="2754200" cy="3126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AN UNPARALLELED PARTNERSHIP WITH LACLINIC-MONTREUX</a:t>
            </a:r>
          </a:p>
        </p:txBody>
      </p:sp>
    </p:spTree>
    <p:extLst>
      <p:ext uri="{BB962C8B-B14F-4D97-AF65-F5344CB8AC3E}">
        <p14:creationId xmlns:p14="http://schemas.microsoft.com/office/powerpoint/2010/main" val="210789262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AN UNPARALLELED PARTNERSHIP WITH LACLINIC-MONTREUX</a:t>
            </a:r>
          </a:p>
        </p:txBody>
      </p:sp>
    </p:spTree>
    <p:extLst>
      <p:ext uri="{BB962C8B-B14F-4D97-AF65-F5344CB8AC3E}">
        <p14:creationId xmlns:p14="http://schemas.microsoft.com/office/powerpoint/2010/main" val="29263007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0713" t="29759" r="19773" b="8428"/>
          <a:stretch/>
        </p:blipFill>
        <p:spPr>
          <a:xfrm rot="5400000">
            <a:off x="778604" y="813683"/>
            <a:ext cx="4706470" cy="5760640"/>
          </a:xfrm>
          <a:prstGeom prst="rect">
            <a:avLst/>
          </a:prstGeom>
        </p:spPr>
      </p:pic>
      <p:sp>
        <p:nvSpPr>
          <p:cNvPr id="9" name="ZoneTexte 8"/>
          <p:cNvSpPr txBox="1"/>
          <p:nvPr/>
        </p:nvSpPr>
        <p:spPr>
          <a:xfrm>
            <a:off x="6150873" y="1164134"/>
            <a:ext cx="2993127" cy="5693866"/>
          </a:xfrm>
          <a:prstGeom prst="rect">
            <a:avLst/>
          </a:prstGeom>
          <a:noFill/>
        </p:spPr>
        <p:txBody>
          <a:bodyPr wrap="none" rtlCol="0">
            <a:spAutoFit/>
          </a:bodyPr>
          <a:lstStyle/>
          <a:p>
            <a:pPr marL="285750" indent="-285750">
              <a:buFont typeface="+mj-lt"/>
              <a:buAutoNum type="romanUcPeriod"/>
            </a:pPr>
            <a:endParaRPr lang="en-GB" sz="1100" b="1" dirty="0" smtClean="0">
              <a:solidFill>
                <a:schemeClr val="bg1"/>
              </a:solidFill>
            </a:endParaRPr>
          </a:p>
          <a:p>
            <a:pPr marL="285750" indent="-285750">
              <a:buFont typeface="+mj-lt"/>
              <a:buAutoNum type="romanUcPeriod"/>
            </a:pPr>
            <a:r>
              <a:rPr lang="en-GB" sz="1200" b="1" i="0" dirty="0" smtClean="0">
                <a:solidFill>
                  <a:srgbClr val="FFFFFF"/>
                </a:solidFill>
              </a:rPr>
              <a:t>EPIDERMIS</a:t>
            </a:r>
          </a:p>
          <a:p>
            <a:pPr marL="285750" indent="-285750">
              <a:buFont typeface="+mj-lt"/>
              <a:buAutoNum type="romanUcPeriod"/>
            </a:pPr>
            <a:r>
              <a:rPr lang="en-GB" sz="1200" b="1" i="0" dirty="0" smtClean="0">
                <a:solidFill>
                  <a:srgbClr val="FFFFFF"/>
                </a:solidFill>
              </a:rPr>
              <a:t>DERMIS</a:t>
            </a:r>
          </a:p>
          <a:p>
            <a:pPr marL="285750" indent="-285750">
              <a:buFont typeface="+mj-lt"/>
              <a:buAutoNum type="romanUcPeriod"/>
            </a:pPr>
            <a:r>
              <a:rPr lang="en-GB" sz="1200" b="1" i="0" dirty="0" smtClean="0">
                <a:solidFill>
                  <a:srgbClr val="FFFFFF"/>
                </a:solidFill>
              </a:rPr>
              <a:t>HYPODERMIS</a:t>
            </a:r>
          </a:p>
          <a:p>
            <a:pPr marL="342900" indent="-342900">
              <a:buFont typeface="+mj-lt"/>
              <a:buAutoNum type="arabicPeriod"/>
            </a:pPr>
            <a:endParaRPr lang="en-GB" sz="900" dirty="0" smtClean="0">
              <a:solidFill>
                <a:schemeClr val="bg1"/>
              </a:solidFill>
            </a:endParaRPr>
          </a:p>
          <a:p>
            <a:pPr marL="342900" indent="-342900">
              <a:buFont typeface="+mj-lt"/>
              <a:buAutoNum type="arabicPeriod"/>
            </a:pPr>
            <a:r>
              <a:rPr lang="en-GB" sz="1100" b="0" i="0" dirty="0" smtClean="0">
                <a:solidFill>
                  <a:srgbClr val="FFFFFF"/>
                </a:solidFill>
              </a:rPr>
              <a:t>Hair</a:t>
            </a:r>
          </a:p>
          <a:p>
            <a:pPr marL="342900" indent="-342900">
              <a:buFont typeface="+mj-lt"/>
              <a:buAutoNum type="arabicPeriod"/>
            </a:pPr>
            <a:r>
              <a:rPr lang="en-GB" sz="1100" b="0" i="0" dirty="0" smtClean="0">
                <a:solidFill>
                  <a:srgbClr val="FFFFFF"/>
                </a:solidFill>
              </a:rPr>
              <a:t>Sebaceous pore</a:t>
            </a:r>
          </a:p>
          <a:p>
            <a:pPr marL="342900" indent="-342900">
              <a:buFont typeface="+mj-lt"/>
              <a:buAutoNum type="arabicPeriod"/>
            </a:pPr>
            <a:r>
              <a:rPr lang="en-GB" sz="1100" b="0" i="0" dirty="0" smtClean="0">
                <a:solidFill>
                  <a:srgbClr val="FFFFFF"/>
                </a:solidFill>
              </a:rPr>
              <a:t>Stratum </a:t>
            </a:r>
            <a:r>
              <a:rPr lang="en-GB" sz="1100" b="0" i="0" dirty="0" err="1" smtClean="0">
                <a:solidFill>
                  <a:srgbClr val="FFFFFF"/>
                </a:solidFill>
              </a:rPr>
              <a:t>germinativum</a:t>
            </a:r>
            <a:r>
              <a:rPr lang="en-GB" sz="1100" b="0" i="0" dirty="0" smtClean="0">
                <a:solidFill>
                  <a:srgbClr val="FFFFFF"/>
                </a:solidFill>
              </a:rPr>
              <a:t> or basal layer</a:t>
            </a:r>
          </a:p>
          <a:p>
            <a:pPr marL="342900" indent="-342900">
              <a:buFont typeface="+mj-lt"/>
              <a:buAutoNum type="arabicPeriod"/>
            </a:pPr>
            <a:r>
              <a:rPr lang="en-GB" sz="1100" b="0" i="0" dirty="0" smtClean="0">
                <a:solidFill>
                  <a:srgbClr val="FFFFFF"/>
                </a:solidFill>
              </a:rPr>
              <a:t>Stratum </a:t>
            </a:r>
            <a:r>
              <a:rPr lang="en-GB" sz="1100" b="0" i="0" dirty="0" err="1" smtClean="0">
                <a:solidFill>
                  <a:srgbClr val="FFFFFF"/>
                </a:solidFill>
              </a:rPr>
              <a:t>spinosum</a:t>
            </a:r>
            <a:r>
              <a:rPr lang="en-GB" sz="1100" b="0" i="0" dirty="0" smtClean="0">
                <a:solidFill>
                  <a:srgbClr val="FFFFFF"/>
                </a:solidFill>
              </a:rPr>
              <a:t> or Malpighi layer</a:t>
            </a:r>
          </a:p>
          <a:p>
            <a:pPr marL="342900" indent="-342900">
              <a:buFont typeface="+mj-lt"/>
              <a:buAutoNum type="arabicPeriod"/>
            </a:pPr>
            <a:r>
              <a:rPr lang="en-GB" sz="1100" b="0" i="0" dirty="0" smtClean="0">
                <a:solidFill>
                  <a:srgbClr val="FFFFFF"/>
                </a:solidFill>
              </a:rPr>
              <a:t>Stratum </a:t>
            </a:r>
            <a:r>
              <a:rPr lang="en-GB" sz="1100" b="0" i="0" dirty="0" err="1" smtClean="0">
                <a:solidFill>
                  <a:srgbClr val="FFFFFF"/>
                </a:solidFill>
              </a:rPr>
              <a:t>granulosum</a:t>
            </a:r>
            <a:endParaRPr lang="en-GB" sz="1100" b="0" i="0" dirty="0" smtClean="0">
              <a:solidFill>
                <a:srgbClr val="FFFFFF"/>
              </a:solidFill>
            </a:endParaRPr>
          </a:p>
          <a:p>
            <a:pPr marL="342900" indent="-342900">
              <a:buFont typeface="+mj-lt"/>
              <a:buAutoNum type="arabicPeriod"/>
            </a:pPr>
            <a:r>
              <a:rPr lang="en-GB" sz="1100" b="0" i="0" dirty="0" smtClean="0">
                <a:solidFill>
                  <a:srgbClr val="FFFFFF"/>
                </a:solidFill>
              </a:rPr>
              <a:t>Stratum </a:t>
            </a:r>
            <a:r>
              <a:rPr lang="en-GB" sz="1100" b="0" i="0" dirty="0" err="1" smtClean="0">
                <a:solidFill>
                  <a:srgbClr val="FFFFFF"/>
                </a:solidFill>
              </a:rPr>
              <a:t>corneum</a:t>
            </a:r>
            <a:endParaRPr lang="en-GB" sz="1100" b="0" i="0" dirty="0" smtClean="0">
              <a:solidFill>
                <a:srgbClr val="FFFFFF"/>
              </a:solidFill>
            </a:endParaRPr>
          </a:p>
          <a:p>
            <a:pPr marL="342900" indent="-342900">
              <a:buFont typeface="+mj-lt"/>
              <a:buAutoNum type="arabicPeriod"/>
            </a:pPr>
            <a:r>
              <a:rPr lang="en-GB" sz="1100" b="0" i="0" dirty="0" smtClean="0">
                <a:solidFill>
                  <a:srgbClr val="FFFFFF"/>
                </a:solidFill>
              </a:rPr>
              <a:t>Squamous cells</a:t>
            </a:r>
          </a:p>
          <a:p>
            <a:pPr marL="342900" indent="-342900">
              <a:buFont typeface="+mj-lt"/>
              <a:buAutoNum type="arabicPeriod"/>
            </a:pPr>
            <a:r>
              <a:rPr lang="en-GB" sz="1100" b="0" i="0" dirty="0" smtClean="0">
                <a:solidFill>
                  <a:srgbClr val="FFFFFF"/>
                </a:solidFill>
              </a:rPr>
              <a:t>Keratinocytes </a:t>
            </a:r>
          </a:p>
          <a:p>
            <a:pPr marL="342900" indent="-342900">
              <a:buFont typeface="+mj-lt"/>
              <a:buAutoNum type="arabicPeriod"/>
            </a:pPr>
            <a:r>
              <a:rPr lang="en-GB" sz="1100" b="0" i="0" dirty="0" smtClean="0">
                <a:solidFill>
                  <a:srgbClr val="FFFFFF"/>
                </a:solidFill>
              </a:rPr>
              <a:t>Melanocytes </a:t>
            </a:r>
          </a:p>
          <a:p>
            <a:pPr marL="342900" indent="-342900">
              <a:buFont typeface="+mj-lt"/>
              <a:buAutoNum type="arabicPeriod"/>
            </a:pPr>
            <a:r>
              <a:rPr lang="en-GB" sz="1100" b="0" i="0" dirty="0" smtClean="0">
                <a:solidFill>
                  <a:srgbClr val="FFFFFF"/>
                </a:solidFill>
              </a:rPr>
              <a:t>Papillary dermis</a:t>
            </a:r>
          </a:p>
          <a:p>
            <a:pPr marL="342900" indent="-342900">
              <a:buFont typeface="+mj-lt"/>
              <a:buAutoNum type="arabicPeriod"/>
            </a:pPr>
            <a:r>
              <a:rPr lang="en-GB" sz="1100" b="0" i="0" dirty="0" smtClean="0">
                <a:solidFill>
                  <a:srgbClr val="FFFFFF"/>
                </a:solidFill>
              </a:rPr>
              <a:t>Nerve ending</a:t>
            </a:r>
          </a:p>
          <a:p>
            <a:pPr marL="342900" indent="-342900">
              <a:buFont typeface="+mj-lt"/>
              <a:buAutoNum type="arabicPeriod"/>
            </a:pPr>
            <a:r>
              <a:rPr lang="en-GB" sz="1100" b="0" i="0" dirty="0" smtClean="0">
                <a:solidFill>
                  <a:srgbClr val="FFFFFF"/>
                </a:solidFill>
              </a:rPr>
              <a:t>Artery</a:t>
            </a:r>
          </a:p>
          <a:p>
            <a:pPr marL="342900" indent="-342900">
              <a:buFont typeface="+mj-lt"/>
              <a:buAutoNum type="arabicPeriod"/>
            </a:pPr>
            <a:r>
              <a:rPr lang="en-GB" sz="1100" b="0" i="0" dirty="0" smtClean="0">
                <a:solidFill>
                  <a:srgbClr val="FFFFFF"/>
                </a:solidFill>
              </a:rPr>
              <a:t>Arteriole</a:t>
            </a:r>
          </a:p>
          <a:p>
            <a:pPr marL="342900" indent="-342900">
              <a:buFont typeface="+mj-lt"/>
              <a:buAutoNum type="arabicPeriod"/>
            </a:pPr>
            <a:r>
              <a:rPr lang="en-GB" sz="1100" b="0" i="0" dirty="0" smtClean="0">
                <a:solidFill>
                  <a:srgbClr val="FFFFFF"/>
                </a:solidFill>
              </a:rPr>
              <a:t>Capillary network</a:t>
            </a:r>
          </a:p>
          <a:p>
            <a:pPr marL="342900" indent="-342900">
              <a:buFont typeface="+mj-lt"/>
              <a:buAutoNum type="arabicPeriod"/>
            </a:pPr>
            <a:r>
              <a:rPr lang="en-GB" sz="1100" b="0" i="0" dirty="0" err="1" smtClean="0">
                <a:solidFill>
                  <a:srgbClr val="FFFFFF"/>
                </a:solidFill>
              </a:rPr>
              <a:t>Venule</a:t>
            </a:r>
            <a:endParaRPr lang="en-GB" sz="1100" b="0" i="0" dirty="0" smtClean="0">
              <a:solidFill>
                <a:srgbClr val="FFFFFF"/>
              </a:solidFill>
            </a:endParaRPr>
          </a:p>
          <a:p>
            <a:pPr marL="342900" indent="-342900">
              <a:buFont typeface="+mj-lt"/>
              <a:buAutoNum type="arabicPeriod"/>
            </a:pPr>
            <a:r>
              <a:rPr lang="en-GB" sz="1100" b="0" i="0" dirty="0" smtClean="0">
                <a:solidFill>
                  <a:srgbClr val="FFFFFF"/>
                </a:solidFill>
              </a:rPr>
              <a:t>Vein</a:t>
            </a:r>
          </a:p>
          <a:p>
            <a:pPr marL="342900" indent="-342900">
              <a:buFont typeface="+mj-lt"/>
              <a:buAutoNum type="arabicPeriod"/>
            </a:pPr>
            <a:r>
              <a:rPr lang="en-GB" sz="1100" b="0" i="0" dirty="0" smtClean="0">
                <a:solidFill>
                  <a:srgbClr val="FFFFFF"/>
                </a:solidFill>
              </a:rPr>
              <a:t>Lymphatic system</a:t>
            </a:r>
          </a:p>
          <a:p>
            <a:pPr marL="342900" indent="-342900">
              <a:buFont typeface="+mj-lt"/>
              <a:buAutoNum type="arabicPeriod"/>
            </a:pPr>
            <a:r>
              <a:rPr lang="en-GB" sz="1100" b="0" i="0" dirty="0" smtClean="0">
                <a:solidFill>
                  <a:srgbClr val="FFFFFF"/>
                </a:solidFill>
              </a:rPr>
              <a:t>Ground substance</a:t>
            </a:r>
          </a:p>
          <a:p>
            <a:pPr marL="342900" indent="-342900">
              <a:buFont typeface="+mj-lt"/>
              <a:buAutoNum type="arabicPeriod"/>
            </a:pPr>
            <a:r>
              <a:rPr lang="en-GB" sz="1100" b="0" i="0" dirty="0" smtClean="0">
                <a:solidFill>
                  <a:srgbClr val="FFFFFF"/>
                </a:solidFill>
              </a:rPr>
              <a:t>Elastin </a:t>
            </a:r>
            <a:r>
              <a:rPr lang="en-GB" sz="1100" b="0" i="0" dirty="0" err="1" smtClean="0">
                <a:solidFill>
                  <a:schemeClr val="bg1"/>
                </a:solidFill>
              </a:rPr>
              <a:t>fibers</a:t>
            </a:r>
            <a:endParaRPr lang="en-GB" sz="1100" b="0" i="0" dirty="0" smtClean="0">
              <a:solidFill>
                <a:schemeClr val="bg1"/>
              </a:solidFill>
            </a:endParaRPr>
          </a:p>
          <a:p>
            <a:pPr marL="342900" indent="-342900">
              <a:buFont typeface="+mj-lt"/>
              <a:buAutoNum type="arabicPeriod"/>
            </a:pPr>
            <a:r>
              <a:rPr lang="en-GB" sz="1100" b="0" i="0" dirty="0" smtClean="0">
                <a:solidFill>
                  <a:srgbClr val="FFFFFF"/>
                </a:solidFill>
              </a:rPr>
              <a:t>Collagen </a:t>
            </a:r>
            <a:r>
              <a:rPr lang="en-GB" sz="1100" dirty="0" err="1">
                <a:solidFill>
                  <a:schemeClr val="bg1"/>
                </a:solidFill>
              </a:rPr>
              <a:t>fibers</a:t>
            </a:r>
            <a:endParaRPr lang="en-GB" sz="1100" b="0" i="0" dirty="0" smtClean="0">
              <a:solidFill>
                <a:srgbClr val="FF0000"/>
              </a:solidFill>
            </a:endParaRPr>
          </a:p>
          <a:p>
            <a:pPr marL="342900" indent="-342900">
              <a:buFont typeface="+mj-lt"/>
              <a:buAutoNum type="arabicPeriod"/>
            </a:pPr>
            <a:r>
              <a:rPr lang="en-GB" sz="1100" b="0" i="0" dirty="0" smtClean="0">
                <a:solidFill>
                  <a:srgbClr val="FFFFFF"/>
                </a:solidFill>
              </a:rPr>
              <a:t>Fibroblasts</a:t>
            </a:r>
          </a:p>
          <a:p>
            <a:pPr marL="342900" indent="-342900">
              <a:buFont typeface="+mj-lt"/>
              <a:buAutoNum type="arabicPeriod"/>
            </a:pPr>
            <a:r>
              <a:rPr lang="en-GB" sz="1100" b="0" i="0" dirty="0" smtClean="0">
                <a:solidFill>
                  <a:srgbClr val="FFFFFF"/>
                </a:solidFill>
              </a:rPr>
              <a:t>Sebaceous glands</a:t>
            </a:r>
          </a:p>
          <a:p>
            <a:pPr marL="342900" indent="-342900">
              <a:buFont typeface="+mj-lt"/>
              <a:buAutoNum type="arabicPeriod"/>
            </a:pPr>
            <a:r>
              <a:rPr lang="en-GB" sz="1100" b="0" i="0" dirty="0" smtClean="0">
                <a:solidFill>
                  <a:srgbClr val="FFFFFF"/>
                </a:solidFill>
              </a:rPr>
              <a:t>Hair bulb</a:t>
            </a:r>
          </a:p>
          <a:p>
            <a:pPr marL="342900" indent="-342900">
              <a:buFont typeface="+mj-lt"/>
              <a:buAutoNum type="arabicPeriod"/>
            </a:pPr>
            <a:r>
              <a:rPr lang="en-GB" sz="1100" b="0" i="0" dirty="0" err="1" smtClean="0">
                <a:solidFill>
                  <a:srgbClr val="FFFFFF"/>
                </a:solidFill>
              </a:rPr>
              <a:t>Arrector</a:t>
            </a:r>
            <a:r>
              <a:rPr lang="en-GB" sz="1100" b="0" i="0" dirty="0" smtClean="0">
                <a:solidFill>
                  <a:srgbClr val="FFFFFF"/>
                </a:solidFill>
              </a:rPr>
              <a:t> </a:t>
            </a:r>
            <a:r>
              <a:rPr lang="en-GB" sz="1100" b="0" i="0" dirty="0" err="1" smtClean="0">
                <a:solidFill>
                  <a:srgbClr val="FFFFFF"/>
                </a:solidFill>
              </a:rPr>
              <a:t>pili</a:t>
            </a:r>
            <a:r>
              <a:rPr lang="en-GB" sz="1100" b="0" i="0" dirty="0" smtClean="0">
                <a:solidFill>
                  <a:srgbClr val="FFFFFF"/>
                </a:solidFill>
              </a:rPr>
              <a:t> muscle</a:t>
            </a:r>
          </a:p>
          <a:p>
            <a:pPr marL="342900" indent="-342900">
              <a:buFont typeface="+mj-lt"/>
              <a:buAutoNum type="arabicPeriod"/>
            </a:pPr>
            <a:r>
              <a:rPr lang="en-GB" sz="1100" b="0" i="0" dirty="0" err="1" smtClean="0">
                <a:solidFill>
                  <a:srgbClr val="FFFFFF"/>
                </a:solidFill>
              </a:rPr>
              <a:t>Eccrine</a:t>
            </a:r>
            <a:r>
              <a:rPr lang="en-GB" sz="1100" b="0" i="0" dirty="0" smtClean="0">
                <a:solidFill>
                  <a:srgbClr val="FFFFFF"/>
                </a:solidFill>
              </a:rPr>
              <a:t> sudoriferous gland</a:t>
            </a:r>
          </a:p>
          <a:p>
            <a:pPr marL="342900" indent="-342900">
              <a:buFont typeface="+mj-lt"/>
              <a:buAutoNum type="arabicPeriod"/>
            </a:pPr>
            <a:r>
              <a:rPr lang="en-GB" sz="1100" b="0" i="0" dirty="0" smtClean="0">
                <a:solidFill>
                  <a:srgbClr val="FFFFFF"/>
                </a:solidFill>
              </a:rPr>
              <a:t>Apocrine sudoriferous gland</a:t>
            </a:r>
          </a:p>
          <a:p>
            <a:pPr marL="342900" indent="-342900">
              <a:buFont typeface="+mj-lt"/>
              <a:buAutoNum type="arabicPeriod"/>
            </a:pPr>
            <a:r>
              <a:rPr lang="en-GB" sz="1100" b="0" i="0" dirty="0" smtClean="0">
                <a:solidFill>
                  <a:srgbClr val="FFFFFF"/>
                </a:solidFill>
              </a:rPr>
              <a:t>Adipocytes</a:t>
            </a:r>
          </a:p>
          <a:p>
            <a:pPr marL="342900" indent="-342900">
              <a:buFont typeface="+mj-lt"/>
              <a:buAutoNum type="arabicPeriod"/>
            </a:pPr>
            <a:r>
              <a:rPr lang="en-GB" sz="1100" b="0" i="0" dirty="0" smtClean="0">
                <a:solidFill>
                  <a:srgbClr val="FFFFFF"/>
                </a:solidFill>
              </a:rPr>
              <a:t>Adipose tissue</a:t>
            </a:r>
          </a:p>
        </p:txBody>
      </p:sp>
      <p:sp>
        <p:nvSpPr>
          <p:cNvPr id="5" name="ZoneTexte 4"/>
          <p:cNvSpPr txBox="1"/>
          <p:nvPr/>
        </p:nvSpPr>
        <p:spPr>
          <a:xfrm>
            <a:off x="754062" y="6381328"/>
            <a:ext cx="2127505" cy="261610"/>
          </a:xfrm>
          <a:prstGeom prst="rect">
            <a:avLst/>
          </a:prstGeom>
          <a:noFill/>
        </p:spPr>
        <p:txBody>
          <a:bodyPr wrap="none" rtlCol="0">
            <a:spAutoFit/>
          </a:bodyPr>
          <a:lstStyle/>
          <a:p>
            <a:r>
              <a:rPr lang="fr-FR" sz="1100" b="1" i="1" dirty="0" smtClean="0">
                <a:solidFill>
                  <a:srgbClr val="FFFFFF"/>
                </a:solidFill>
              </a:rPr>
              <a:t>PHOTO – INTERNAL USE ONLY</a:t>
            </a: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0713" t="29759" r="19773" b="8428"/>
          <a:stretch/>
        </p:blipFill>
        <p:spPr>
          <a:xfrm rot="5400000">
            <a:off x="778604" y="791100"/>
            <a:ext cx="4706470" cy="5760640"/>
          </a:xfrm>
          <a:prstGeom prst="rect">
            <a:avLst/>
          </a:prstGeom>
        </p:spPr>
      </p:pic>
      <p:sp>
        <p:nvSpPr>
          <p:cNvPr id="10" name="Text Box 3"/>
          <p:cNvSpPr txBox="1">
            <a:spLocks noChangeArrowheads="1"/>
          </p:cNvSpPr>
          <p:nvPr/>
        </p:nvSpPr>
        <p:spPr bwMode="auto">
          <a:xfrm>
            <a:off x="3419872" y="160184"/>
            <a:ext cx="5651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spcBef>
                <a:spcPct val="50000"/>
              </a:spcBef>
            </a:pPr>
            <a:r>
              <a:rPr lang="fr-FR" sz="2800" dirty="0" smtClean="0">
                <a:solidFill>
                  <a:srgbClr val="B5A692"/>
                </a:solidFill>
              </a:rPr>
              <a:t>SKIN BIOLOGY                           </a:t>
            </a:r>
            <a:r>
              <a:rPr lang="fr-FR" sz="1600" dirty="0" smtClean="0">
                <a:solidFill>
                  <a:schemeClr val="bg1"/>
                </a:solidFill>
              </a:rPr>
              <a:t>DIAGRAM OF THE SKIN</a:t>
            </a:r>
          </a:p>
        </p:txBody>
      </p:sp>
    </p:spTree>
    <p:extLst>
      <p:ext uri="{BB962C8B-B14F-4D97-AF65-F5344CB8AC3E}">
        <p14:creationId xmlns:p14="http://schemas.microsoft.com/office/powerpoint/2010/main" val="34576652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7" descr="fleche">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6890" y="4149204"/>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3722315" y="3396729"/>
            <a:ext cx="4810125" cy="3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pitchFamily="34" charset="0"/>
                <a:ea typeface="Microsoft YaHei" charset="0"/>
                <a:cs typeface="Microsoft YaHei" charset="0"/>
              </a:defRPr>
            </a:lvl1pPr>
            <a:lvl2pPr eaLnBrk="0" hangingPunct="0">
              <a:defRPr>
                <a:solidFill>
                  <a:schemeClr val="bg1"/>
                </a:solidFill>
                <a:latin typeface="Arial" pitchFamily="34" charset="0"/>
                <a:ea typeface="Microsoft YaHei" charset="0"/>
                <a:cs typeface="Microsoft YaHei" charset="0"/>
              </a:defRPr>
            </a:lvl2pPr>
            <a:lvl3pPr eaLnBrk="0" hangingPunct="0">
              <a:defRPr>
                <a:solidFill>
                  <a:schemeClr val="bg1"/>
                </a:solidFill>
                <a:latin typeface="Arial" pitchFamily="34" charset="0"/>
                <a:ea typeface="Microsoft YaHei" charset="0"/>
                <a:cs typeface="Microsoft YaHei" charset="0"/>
              </a:defRPr>
            </a:lvl3pPr>
            <a:lvl4pPr eaLnBrk="0" hangingPunct="0">
              <a:defRPr>
                <a:solidFill>
                  <a:schemeClr val="bg1"/>
                </a:solidFill>
                <a:latin typeface="Arial" pitchFamily="34" charset="0"/>
                <a:ea typeface="Microsoft YaHei" charset="0"/>
                <a:cs typeface="Microsoft YaHei" charset="0"/>
              </a:defRPr>
            </a:lvl4pPr>
            <a:lvl5pPr eaLnBrk="0" hangingPunct="0">
              <a:defRPr>
                <a:solidFill>
                  <a:schemeClr val="bg1"/>
                </a:solidFill>
                <a:latin typeface="Arial" pitchFamily="34" charset="0"/>
                <a:ea typeface="Microsoft YaHei" charset="0"/>
                <a:cs typeface="Microsoft YaHei" charset="0"/>
              </a:defRPr>
            </a:lvl5pPr>
            <a:lvl6pPr marL="25146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6pPr>
            <a:lvl7pPr marL="29718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7pPr>
            <a:lvl8pPr marL="34290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8pPr>
            <a:lvl9pPr marL="38862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9pPr>
          </a:lstStyle>
          <a:p>
            <a:pPr algn="ctr" defTabSz="914400" eaLnBrk="1" hangingPunct="1">
              <a:lnSpc>
                <a:spcPct val="50000"/>
              </a:lnSpc>
              <a:spcBef>
                <a:spcPct val="50000"/>
              </a:spcBef>
              <a:buClrTx/>
              <a:buSzTx/>
              <a:buFontTx/>
              <a:buNone/>
            </a:pPr>
            <a:r>
              <a:rPr lang="fr-FR" sz="2600" b="0" i="0" dirty="0" smtClean="0">
                <a:solidFill>
                  <a:srgbClr val="FFFFFF"/>
                </a:solidFill>
                <a:latin typeface="Century Gothic" pitchFamily="18" charset="0"/>
              </a:rPr>
              <a:t>INTERVIEW WITH DR. PFULG</a:t>
            </a:r>
          </a:p>
        </p:txBody>
      </p:sp>
      <p:pic>
        <p:nvPicPr>
          <p:cNvPr id="5" name="Picture 11" descr="SOIN_PRODIGY_POWERCELL_TRAIT_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5853" y="3728516"/>
            <a:ext cx="416718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AN UNPARALLELED PARTNERSHIP WITH LACLINIC-MONTREUX</a:t>
            </a: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59" r="51956"/>
          <a:stretch/>
        </p:blipFill>
        <p:spPr bwMode="auto">
          <a:xfrm>
            <a:off x="0" y="1196751"/>
            <a:ext cx="3455369" cy="568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14917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AN UNPARALLELED PARTNERSHIP WITH LACLINIC-MONTREUX</a:t>
            </a:r>
          </a:p>
        </p:txBody>
      </p:sp>
    </p:spTree>
    <p:extLst>
      <p:ext uri="{BB962C8B-B14F-4D97-AF65-F5344CB8AC3E}">
        <p14:creationId xmlns:p14="http://schemas.microsoft.com/office/powerpoint/2010/main" val="158189475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91680" y="150312"/>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2800" b="0" i="0" smtClean="0">
                <a:solidFill>
                  <a:srgbClr val="D9CEB8"/>
                </a:solidFill>
                <a:latin typeface="Century Gothic" pitchFamily="18" charset="0"/>
              </a:rPr>
              <a:t>		</a:t>
            </a:r>
            <a:r>
              <a:rPr lang="en-GB" sz="2400" b="0" i="0" smtClean="0">
                <a:solidFill>
                  <a:srgbClr val="B5A692"/>
                </a:solidFill>
                <a:latin typeface="Century Gothic" pitchFamily="18" charset="0"/>
              </a:rPr>
              <a:t>PRESENTATION                                         OF LACLINIC-MONTREUX</a:t>
            </a:r>
          </a:p>
        </p:txBody>
      </p:sp>
      <p:sp>
        <p:nvSpPr>
          <p:cNvPr id="3" name="Rectangle 2"/>
          <p:cNvSpPr/>
          <p:nvPr/>
        </p:nvSpPr>
        <p:spPr>
          <a:xfrm>
            <a:off x="-4212976" y="596588"/>
            <a:ext cx="5166320" cy="2246769"/>
          </a:xfrm>
          <a:prstGeom prst="rect">
            <a:avLst/>
          </a:prstGeom>
        </p:spPr>
        <p:txBody>
          <a:bodyPr wrap="square">
            <a:spAutoFit/>
          </a:bodyPr>
          <a:lstStyle/>
          <a:p>
            <a:pPr>
              <a:defRPr/>
            </a:pPr>
            <a:endParaRPr lang="en-GB" sz="2000" smtClean="0">
              <a:solidFill>
                <a:schemeClr val="bg1"/>
              </a:solidFill>
              <a:latin typeface="Century Gothic" pitchFamily="34" charset="0"/>
              <a:cs typeface="ＭＳ Ｐゴシック" charset="0"/>
            </a:endParaRPr>
          </a:p>
          <a:p>
            <a:pPr>
              <a:defRPr/>
            </a:pPr>
            <a:endParaRPr lang="en-GB" sz="2000" smtClean="0">
              <a:solidFill>
                <a:schemeClr val="bg1"/>
              </a:solidFill>
              <a:latin typeface="Century Gothic" pitchFamily="34" charset="0"/>
              <a:cs typeface="ＭＳ Ｐゴシック" charset="0"/>
            </a:endParaRPr>
          </a:p>
          <a:p>
            <a:pPr>
              <a:defRPr/>
            </a:pPr>
            <a:endParaRPr lang="en-GB" sz="2000" smtClean="0">
              <a:solidFill>
                <a:schemeClr val="bg1"/>
              </a:solidFill>
              <a:latin typeface="Century Gothic" pitchFamily="34" charset="0"/>
              <a:cs typeface="ＭＳ Ｐゴシック" charset="0"/>
            </a:endParaRPr>
          </a:p>
          <a:p>
            <a:pPr>
              <a:defRPr/>
            </a:pPr>
            <a:endParaRPr lang="en-GB" sz="2000" smtClean="0">
              <a:solidFill>
                <a:schemeClr val="bg1"/>
              </a:solidFill>
              <a:latin typeface="Century Gothic" pitchFamily="34" charset="0"/>
              <a:cs typeface="ＭＳ Ｐゴシック" charset="0"/>
            </a:endParaRPr>
          </a:p>
          <a:p>
            <a:pPr>
              <a:defRPr/>
            </a:pPr>
            <a:endParaRPr lang="en-GB" sz="2000" smtClean="0">
              <a:solidFill>
                <a:schemeClr val="bg1"/>
              </a:solidFill>
              <a:latin typeface="Century Gothic" pitchFamily="34" charset="0"/>
              <a:cs typeface="ＭＳ Ｐゴシック" charset="0"/>
            </a:endParaRPr>
          </a:p>
          <a:p>
            <a:pPr>
              <a:defRPr/>
            </a:pPr>
            <a:endParaRPr lang="en-GB" sz="2000" smtClean="0">
              <a:solidFill>
                <a:schemeClr val="bg1"/>
              </a:solidFill>
              <a:latin typeface="Century Gothic" pitchFamily="34" charset="0"/>
              <a:cs typeface="ＭＳ Ｐゴシック" charset="0"/>
            </a:endParaRPr>
          </a:p>
          <a:p>
            <a:pPr>
              <a:defRPr/>
            </a:pPr>
            <a:r>
              <a:rPr lang="en-GB" sz="2000" smtClean="0">
                <a:solidFill>
                  <a:schemeClr val="bg1"/>
                </a:solidFill>
                <a:latin typeface="Century Gothic" pitchFamily="34" charset="0"/>
                <a:cs typeface="ＭＳ Ｐゴシック" charset="0"/>
              </a:rPr>
              <a:t>- </a:t>
            </a:r>
            <a:endParaRPr lang="en-GB" sz="2000">
              <a:solidFill>
                <a:schemeClr val="bg1"/>
              </a:solidFill>
              <a:latin typeface="Century Gothic" pitchFamily="34" charset="0"/>
              <a:cs typeface="ＭＳ Ｐゴシック" charset="0"/>
            </a:endParaRPr>
          </a:p>
        </p:txBody>
      </p:sp>
      <p:pic>
        <p:nvPicPr>
          <p:cNvPr id="9" name="Picture 9" descr="LACLINIC-469-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0105" y="4615923"/>
            <a:ext cx="2242077" cy="2242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ACLINIC-044-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8559"/>
            <a:ext cx="3816350" cy="25368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46799" y="2564904"/>
            <a:ext cx="3193553" cy="338554"/>
          </a:xfrm>
          <a:prstGeom prst="rect">
            <a:avLst/>
          </a:prstGeom>
        </p:spPr>
        <p:txBody>
          <a:bodyPr wrap="square">
            <a:spAutoFit/>
          </a:bodyPr>
          <a:lstStyle/>
          <a:p>
            <a:pPr lvl="0">
              <a:defRPr/>
            </a:pPr>
            <a:r>
              <a:rPr lang="en-GB" sz="1600" b="0" i="0" smtClean="0">
                <a:solidFill>
                  <a:srgbClr val="FFFFFF"/>
                </a:solidFill>
                <a:latin typeface="Century Gothic" pitchFamily="18" charset="0"/>
              </a:rPr>
              <a:t>a beauty institute</a:t>
            </a:r>
          </a:p>
        </p:txBody>
      </p:sp>
      <p:sp>
        <p:nvSpPr>
          <p:cNvPr id="13" name="Rectangle 12"/>
          <p:cNvSpPr/>
          <p:nvPr/>
        </p:nvSpPr>
        <p:spPr>
          <a:xfrm>
            <a:off x="335409" y="3964994"/>
            <a:ext cx="3156471" cy="338554"/>
          </a:xfrm>
          <a:prstGeom prst="rect">
            <a:avLst/>
          </a:prstGeom>
        </p:spPr>
        <p:txBody>
          <a:bodyPr wrap="square">
            <a:spAutoFit/>
          </a:bodyPr>
          <a:lstStyle/>
          <a:p>
            <a:pPr lvl="0">
              <a:defRPr/>
            </a:pPr>
            <a:r>
              <a:rPr lang="en-GB" sz="1600" b="0" i="0" smtClean="0">
                <a:solidFill>
                  <a:srgbClr val="FFFFFF"/>
                </a:solidFill>
                <a:latin typeface="Century Gothic" pitchFamily="18" charset="0"/>
              </a:rPr>
              <a:t>a dental clinic</a:t>
            </a:r>
          </a:p>
        </p:txBody>
      </p:sp>
      <p:sp>
        <p:nvSpPr>
          <p:cNvPr id="14" name="Rectangle 13"/>
          <p:cNvSpPr/>
          <p:nvPr/>
        </p:nvSpPr>
        <p:spPr>
          <a:xfrm>
            <a:off x="3923928" y="5520134"/>
            <a:ext cx="3634249" cy="1077218"/>
          </a:xfrm>
          <a:prstGeom prst="rect">
            <a:avLst/>
          </a:prstGeom>
        </p:spPr>
        <p:txBody>
          <a:bodyPr wrap="square">
            <a:spAutoFit/>
          </a:bodyPr>
          <a:lstStyle/>
          <a:p>
            <a:pPr lvl="0">
              <a:defRPr/>
            </a:pPr>
            <a:r>
              <a:rPr lang="en-GB" sz="1600" b="0" i="0" smtClean="0">
                <a:solidFill>
                  <a:srgbClr val="FFFFFF"/>
                </a:solidFill>
                <a:latin typeface="Century Gothic" pitchFamily="18" charset="0"/>
              </a:rPr>
              <a:t>a plastic, reconstructive and aestheic surgery department</a:t>
            </a:r>
          </a:p>
          <a:p>
            <a:pPr lvl="0">
              <a:defRPr/>
            </a:pPr>
            <a:r>
              <a:rPr lang="en-GB" sz="1600" b="0" i="0" smtClean="0">
                <a:solidFill>
                  <a:srgbClr val="FFFFFF"/>
                </a:solidFill>
                <a:latin typeface="Century Gothic" pitchFamily="18" charset="0"/>
              </a:rPr>
              <a:t>on the cutting edge of </a:t>
            </a:r>
          </a:p>
          <a:p>
            <a:pPr lvl="0">
              <a:defRPr/>
            </a:pPr>
            <a:r>
              <a:rPr lang="en-GB" sz="1600" b="0" i="0" smtClean="0">
                <a:solidFill>
                  <a:srgbClr val="FFFFFF"/>
                </a:solidFill>
                <a:latin typeface="Century Gothic" pitchFamily="18" charset="0"/>
              </a:rPr>
              <a:t>technology </a:t>
            </a:r>
          </a:p>
        </p:txBody>
      </p:sp>
      <p:sp>
        <p:nvSpPr>
          <p:cNvPr id="15" name="Rectangle 14"/>
          <p:cNvSpPr/>
          <p:nvPr/>
        </p:nvSpPr>
        <p:spPr>
          <a:xfrm>
            <a:off x="4065185" y="2154342"/>
            <a:ext cx="3819183" cy="338554"/>
          </a:xfrm>
          <a:prstGeom prst="rect">
            <a:avLst/>
          </a:prstGeom>
        </p:spPr>
        <p:txBody>
          <a:bodyPr wrap="square">
            <a:spAutoFit/>
          </a:bodyPr>
          <a:lstStyle/>
          <a:p>
            <a:pPr lvl="0">
              <a:defRPr/>
            </a:pPr>
            <a:r>
              <a:rPr lang="en-GB" sz="1600" b="0" i="0" smtClean="0">
                <a:solidFill>
                  <a:srgbClr val="FFFFFF"/>
                </a:solidFill>
                <a:latin typeface="Century Gothic" pitchFamily="18" charset="0"/>
              </a:rPr>
              <a:t>an aesthetic medicine centre</a:t>
            </a:r>
          </a:p>
        </p:txBody>
      </p:sp>
      <p:pic>
        <p:nvPicPr>
          <p:cNvPr id="8" name="Picture 9" descr="IMG_8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9490" y="1242389"/>
            <a:ext cx="1389412" cy="16578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clinic, Montreux, Suisse  - © Photo : François Bertin, photograph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95532"/>
            <a:ext cx="24765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clinic surplombant la baie de Territet - © Photo : François Bertin, photograph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4038" y="1855291"/>
            <a:ext cx="2143125" cy="14192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ACLINIC-013-00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04" t="16152"/>
          <a:stretch/>
        </p:blipFill>
        <p:spPr bwMode="auto">
          <a:xfrm>
            <a:off x="3779912" y="2900210"/>
            <a:ext cx="4012682" cy="23858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DPLI_Commun_PCI_HR\Service\Commun_HR\2.EDUCATION\17- PHOTOS LACLINIC MONTREUX\HR_LaClinic\HR_LaClinic\_MG_282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9002" y="4327243"/>
            <a:ext cx="1438349" cy="95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5213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91680" y="188640"/>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THE MEDICAL TEAM                                 AT LACLINIC-MONTREUX</a:t>
            </a:r>
          </a:p>
        </p:txBody>
      </p:sp>
      <p:sp>
        <p:nvSpPr>
          <p:cNvPr id="5" name="ZoneTexte 4"/>
          <p:cNvSpPr txBox="1"/>
          <p:nvPr/>
        </p:nvSpPr>
        <p:spPr>
          <a:xfrm>
            <a:off x="1619672" y="1301279"/>
            <a:ext cx="3960440" cy="615553"/>
          </a:xfrm>
          <a:prstGeom prst="rect">
            <a:avLst/>
          </a:prstGeom>
          <a:noFill/>
        </p:spPr>
        <p:txBody>
          <a:bodyPr wrap="square" rtlCol="0">
            <a:spAutoFit/>
          </a:bodyPr>
          <a:lstStyle/>
          <a:p>
            <a:r>
              <a:rPr lang="fr-FR" sz="1700" b="0" i="0" dirty="0" err="1" smtClean="0">
                <a:solidFill>
                  <a:srgbClr val="FFFFFF"/>
                </a:solidFill>
                <a:latin typeface="Century Gothic" pitchFamily="18" charset="0"/>
              </a:rPr>
              <a:t>Aesthetic</a:t>
            </a:r>
            <a:r>
              <a:rPr lang="fr-FR" sz="1700" b="0" i="0" dirty="0" smtClean="0">
                <a:solidFill>
                  <a:srgbClr val="FFFFFF"/>
                </a:solidFill>
                <a:latin typeface="Century Gothic" pitchFamily="18" charset="0"/>
              </a:rPr>
              <a:t> surgeons: </a:t>
            </a:r>
          </a:p>
          <a:p>
            <a:endParaRPr lang="fr-FR" sz="1700" dirty="0">
              <a:solidFill>
                <a:schemeClr val="bg1"/>
              </a:solidFill>
              <a:latin typeface="Century Gothic" pitchFamily="34" charset="0"/>
            </a:endParaRPr>
          </a:p>
        </p:txBody>
      </p:sp>
      <p:sp>
        <p:nvSpPr>
          <p:cNvPr id="8" name="ZoneTexte 7"/>
          <p:cNvSpPr txBox="1"/>
          <p:nvPr/>
        </p:nvSpPr>
        <p:spPr>
          <a:xfrm>
            <a:off x="1691680" y="3554432"/>
            <a:ext cx="2376264" cy="738664"/>
          </a:xfrm>
          <a:prstGeom prst="rect">
            <a:avLst/>
          </a:prstGeom>
          <a:noFill/>
        </p:spPr>
        <p:txBody>
          <a:bodyPr wrap="square" rtlCol="0">
            <a:spAutoFit/>
          </a:bodyPr>
          <a:lstStyle/>
          <a:p>
            <a:pPr algn="ctr"/>
            <a:r>
              <a:rPr lang="fr-FR" sz="1400" b="0" i="0" dirty="0" smtClean="0">
                <a:solidFill>
                  <a:srgbClr val="FFFFFF"/>
                </a:solidFill>
                <a:latin typeface="Century Gothic" pitchFamily="18" charset="0"/>
              </a:rPr>
              <a:t>Dr. Michel Pfulg</a:t>
            </a:r>
          </a:p>
          <a:p>
            <a:pPr algn="ctr"/>
            <a:endParaRPr lang="fr-FR" sz="1400" dirty="0" smtClean="0">
              <a:solidFill>
                <a:schemeClr val="bg1"/>
              </a:solidFill>
              <a:latin typeface="Century Gothic" pitchFamily="34" charset="0"/>
            </a:endParaRPr>
          </a:p>
          <a:p>
            <a:pPr algn="ctr"/>
            <a:endParaRPr lang="fr-FR" sz="1400" dirty="0">
              <a:solidFill>
                <a:schemeClr val="bg1"/>
              </a:solidFill>
              <a:latin typeface="Century Gothic" pitchFamily="34" charset="0"/>
            </a:endParaRPr>
          </a:p>
        </p:txBody>
      </p:sp>
      <p:pic>
        <p:nvPicPr>
          <p:cNvPr id="4100" name="Picture 4" descr="Docteur Serge Lê Huu, chirurgien esthétiq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208" y="1839126"/>
            <a:ext cx="1155926" cy="173389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6512" y="3554432"/>
            <a:ext cx="1889686" cy="523220"/>
          </a:xfrm>
          <a:prstGeom prst="rect">
            <a:avLst/>
          </a:prstGeom>
          <a:noFill/>
        </p:spPr>
        <p:txBody>
          <a:bodyPr wrap="square" rtlCol="0">
            <a:spAutoFit/>
          </a:bodyPr>
          <a:lstStyle/>
          <a:p>
            <a:pPr algn="ctr"/>
            <a:r>
              <a:rPr lang="fr-FR" sz="1400" b="0" i="0" dirty="0" smtClean="0">
                <a:solidFill>
                  <a:srgbClr val="FFFFFF"/>
                </a:solidFill>
                <a:latin typeface="Century Gothic" pitchFamily="18" charset="0"/>
              </a:rPr>
              <a:t>Dr. Serge Lê Huu</a:t>
            </a:r>
          </a:p>
          <a:p>
            <a:pPr algn="ctr"/>
            <a:endParaRPr lang="fr-FR" sz="1400" dirty="0">
              <a:solidFill>
                <a:schemeClr val="bg1"/>
              </a:solidFill>
              <a:latin typeface="Century Gothic" pitchFamily="34" charset="0"/>
            </a:endParaRPr>
          </a:p>
        </p:txBody>
      </p:sp>
      <p:sp>
        <p:nvSpPr>
          <p:cNvPr id="13" name="ZoneTexte 12"/>
          <p:cNvSpPr txBox="1"/>
          <p:nvPr/>
        </p:nvSpPr>
        <p:spPr>
          <a:xfrm>
            <a:off x="3851920" y="3554432"/>
            <a:ext cx="2628292" cy="523220"/>
          </a:xfrm>
          <a:prstGeom prst="rect">
            <a:avLst/>
          </a:prstGeom>
          <a:noFill/>
        </p:spPr>
        <p:txBody>
          <a:bodyPr wrap="square" rtlCol="0">
            <a:spAutoFit/>
          </a:bodyPr>
          <a:lstStyle/>
          <a:p>
            <a:pPr algn="ctr"/>
            <a:r>
              <a:rPr lang="fr-FR" sz="1400" b="0" i="0" dirty="0" smtClean="0">
                <a:solidFill>
                  <a:srgbClr val="FFFFFF"/>
                </a:solidFill>
                <a:latin typeface="Century Gothic" pitchFamily="18" charset="0"/>
              </a:rPr>
              <a:t>Dr. Bertrand Mercadier</a:t>
            </a:r>
          </a:p>
          <a:p>
            <a:pPr algn="ctr"/>
            <a:endParaRPr lang="fr-FR" sz="1400" dirty="0">
              <a:solidFill>
                <a:schemeClr val="bg1"/>
              </a:solidFill>
              <a:latin typeface="Century Gothic" pitchFamily="34" charset="0"/>
            </a:endParaRPr>
          </a:p>
        </p:txBody>
      </p:sp>
      <p:pic>
        <p:nvPicPr>
          <p:cNvPr id="4102" name="Picture 6" descr="Docteur Bertrand Mercadier, chirurgien esthétiq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23" t="8657"/>
          <a:stretch/>
        </p:blipFill>
        <p:spPr bwMode="auto">
          <a:xfrm>
            <a:off x="4572000" y="1839126"/>
            <a:ext cx="1187988" cy="173389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5319" y="4253607"/>
            <a:ext cx="2096971" cy="615553"/>
          </a:xfrm>
          <a:prstGeom prst="rect">
            <a:avLst/>
          </a:prstGeom>
          <a:noFill/>
        </p:spPr>
        <p:txBody>
          <a:bodyPr wrap="square" rtlCol="0">
            <a:spAutoFit/>
          </a:bodyPr>
          <a:lstStyle/>
          <a:p>
            <a:r>
              <a:rPr lang="fr-FR" sz="1700" b="0" i="0" dirty="0" smtClean="0">
                <a:solidFill>
                  <a:srgbClr val="FFFFFF"/>
                </a:solidFill>
                <a:latin typeface="Century Gothic" pitchFamily="18" charset="0"/>
              </a:rPr>
              <a:t>Dermatologist:</a:t>
            </a:r>
          </a:p>
          <a:p>
            <a:endParaRPr lang="fr-FR" sz="1700" dirty="0">
              <a:solidFill>
                <a:schemeClr val="bg1"/>
              </a:solidFill>
              <a:latin typeface="Century Gothic" pitchFamily="34" charset="0"/>
            </a:endParaRPr>
          </a:p>
        </p:txBody>
      </p:sp>
      <p:sp>
        <p:nvSpPr>
          <p:cNvPr id="16" name="ZoneTexte 15"/>
          <p:cNvSpPr txBox="1"/>
          <p:nvPr/>
        </p:nvSpPr>
        <p:spPr>
          <a:xfrm>
            <a:off x="-36867" y="6375231"/>
            <a:ext cx="3024691" cy="523220"/>
          </a:xfrm>
          <a:prstGeom prst="rect">
            <a:avLst/>
          </a:prstGeom>
          <a:noFill/>
        </p:spPr>
        <p:txBody>
          <a:bodyPr wrap="square" rtlCol="0">
            <a:spAutoFit/>
          </a:bodyPr>
          <a:lstStyle/>
          <a:p>
            <a:r>
              <a:rPr lang="fr-FR" sz="1400" b="0" i="0" dirty="0" smtClean="0">
                <a:solidFill>
                  <a:srgbClr val="FFFFFF"/>
                </a:solidFill>
                <a:latin typeface="Century Gothic" pitchFamily="18" charset="0"/>
              </a:rPr>
              <a:t>Dr. Eleonora Gambillara</a:t>
            </a:r>
          </a:p>
          <a:p>
            <a:endParaRPr lang="fr-FR" sz="1400" dirty="0">
              <a:solidFill>
                <a:schemeClr val="bg1"/>
              </a:solidFill>
              <a:latin typeface="Century Gothic" pitchFamily="34" charset="0"/>
            </a:endParaRPr>
          </a:p>
        </p:txBody>
      </p:sp>
      <p:pic>
        <p:nvPicPr>
          <p:cNvPr id="4104" name="Picture 8" descr="http://www.laclinic.ch/data/content/image/8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411" y="4741755"/>
            <a:ext cx="1220023" cy="163347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1403648" y="4149080"/>
            <a:ext cx="3960440" cy="877163"/>
          </a:xfrm>
          <a:prstGeom prst="rect">
            <a:avLst/>
          </a:prstGeom>
          <a:noFill/>
        </p:spPr>
        <p:txBody>
          <a:bodyPr wrap="square" rtlCol="0">
            <a:spAutoFit/>
          </a:bodyPr>
          <a:lstStyle/>
          <a:p>
            <a:pPr algn="ctr"/>
            <a:r>
              <a:rPr lang="fr-FR" sz="1700" b="0" i="0" dirty="0" smtClean="0">
                <a:solidFill>
                  <a:srgbClr val="FFFFFF"/>
                </a:solidFill>
                <a:latin typeface="Century Gothic" pitchFamily="18" charset="0"/>
              </a:rPr>
              <a:t>Aesthetic  </a:t>
            </a:r>
          </a:p>
          <a:p>
            <a:pPr algn="ctr"/>
            <a:r>
              <a:rPr lang="fr-FR" sz="1700" dirty="0" err="1">
                <a:solidFill>
                  <a:srgbClr val="FFFFFF"/>
                </a:solidFill>
                <a:latin typeface="Century Gothic" pitchFamily="18" charset="0"/>
              </a:rPr>
              <a:t>d</a:t>
            </a:r>
            <a:r>
              <a:rPr lang="fr-FR" sz="1700" b="0" i="0" dirty="0" err="1" smtClean="0">
                <a:solidFill>
                  <a:srgbClr val="FFFFFF"/>
                </a:solidFill>
                <a:latin typeface="Century Gothic" pitchFamily="18" charset="0"/>
              </a:rPr>
              <a:t>octor</a:t>
            </a:r>
            <a:r>
              <a:rPr lang="fr-FR" sz="1700" b="0" i="0" dirty="0" smtClean="0">
                <a:solidFill>
                  <a:srgbClr val="FFFFFF"/>
                </a:solidFill>
                <a:latin typeface="Century Gothic" pitchFamily="18" charset="0"/>
              </a:rPr>
              <a:t>: </a:t>
            </a:r>
          </a:p>
          <a:p>
            <a:pPr algn="ctr"/>
            <a:endParaRPr lang="fr-FR" sz="1700" dirty="0">
              <a:solidFill>
                <a:schemeClr val="bg1"/>
              </a:solidFill>
              <a:latin typeface="Century Gothic" pitchFamily="34" charset="0"/>
            </a:endParaRPr>
          </a:p>
        </p:txBody>
      </p:sp>
      <p:pic>
        <p:nvPicPr>
          <p:cNvPr id="4106" name="Picture 10" descr="http://www.laclinic.ch/data/content/image/8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73"/>
          <a:stretch/>
        </p:blipFill>
        <p:spPr bwMode="auto">
          <a:xfrm>
            <a:off x="2796709" y="4741755"/>
            <a:ext cx="1199227" cy="163347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2304079" y="6375231"/>
            <a:ext cx="2483946" cy="523220"/>
          </a:xfrm>
          <a:prstGeom prst="rect">
            <a:avLst/>
          </a:prstGeom>
          <a:noFill/>
        </p:spPr>
        <p:txBody>
          <a:bodyPr wrap="square" rtlCol="0">
            <a:spAutoFit/>
          </a:bodyPr>
          <a:lstStyle/>
          <a:p>
            <a:r>
              <a:rPr lang="fr-FR" sz="1400" b="0" i="0" dirty="0" smtClean="0">
                <a:solidFill>
                  <a:srgbClr val="FFFFFF"/>
                </a:solidFill>
                <a:latin typeface="Century Gothic" pitchFamily="18" charset="0"/>
              </a:rPr>
              <a:t>Dr. Violette Gribinski</a:t>
            </a:r>
          </a:p>
          <a:p>
            <a:endParaRPr lang="fr-FR" sz="1400" dirty="0">
              <a:solidFill>
                <a:schemeClr val="bg1"/>
              </a:solidFill>
              <a:latin typeface="Century Gothic" pitchFamily="34" charset="0"/>
            </a:endParaRPr>
          </a:p>
        </p:txBody>
      </p:sp>
      <p:pic>
        <p:nvPicPr>
          <p:cNvPr id="4108" name="Picture 12" descr="http://www.laclinic.ch/data/content/image/8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6370" y="1833758"/>
            <a:ext cx="1190366" cy="173925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6598298" y="3554432"/>
            <a:ext cx="2592288" cy="738664"/>
          </a:xfrm>
          <a:prstGeom prst="rect">
            <a:avLst/>
          </a:prstGeom>
          <a:noFill/>
        </p:spPr>
        <p:txBody>
          <a:bodyPr wrap="square" rtlCol="0">
            <a:spAutoFit/>
          </a:bodyPr>
          <a:lstStyle/>
          <a:p>
            <a:pPr algn="ctr"/>
            <a:r>
              <a:rPr lang="fr-FR" sz="1400" b="0" i="0" dirty="0" smtClean="0">
                <a:solidFill>
                  <a:srgbClr val="FFFFFF"/>
                </a:solidFill>
                <a:latin typeface="Century Gothic" pitchFamily="18" charset="0"/>
              </a:rPr>
              <a:t>Dr. Jean Blanchard</a:t>
            </a:r>
          </a:p>
          <a:p>
            <a:pPr algn="ctr"/>
            <a:endParaRPr lang="fr-FR" sz="1400" dirty="0" smtClean="0">
              <a:solidFill>
                <a:schemeClr val="bg1"/>
              </a:solidFill>
              <a:latin typeface="Century Gothic" pitchFamily="34" charset="0"/>
            </a:endParaRPr>
          </a:p>
          <a:p>
            <a:pPr algn="ctr"/>
            <a:endParaRPr lang="fr-FR" sz="1400" dirty="0">
              <a:solidFill>
                <a:schemeClr val="bg1"/>
              </a:solidFill>
              <a:latin typeface="Century Gothic" pitchFamily="34" charset="0"/>
            </a:endParaRPr>
          </a:p>
        </p:txBody>
      </p:sp>
      <p:sp>
        <p:nvSpPr>
          <p:cNvPr id="23" name="ZoneTexte 22"/>
          <p:cNvSpPr txBox="1"/>
          <p:nvPr/>
        </p:nvSpPr>
        <p:spPr>
          <a:xfrm>
            <a:off x="6372200" y="1268760"/>
            <a:ext cx="2942254" cy="353943"/>
          </a:xfrm>
          <a:prstGeom prst="rect">
            <a:avLst/>
          </a:prstGeom>
          <a:noFill/>
        </p:spPr>
        <p:txBody>
          <a:bodyPr wrap="square" rtlCol="0">
            <a:spAutoFit/>
          </a:bodyPr>
          <a:lstStyle/>
          <a:p>
            <a:pPr algn="ctr"/>
            <a:r>
              <a:rPr lang="fr-FR" sz="1700" b="0" i="0" dirty="0" err="1" smtClean="0">
                <a:solidFill>
                  <a:srgbClr val="FFFFFF"/>
                </a:solidFill>
                <a:latin typeface="Century Gothic" pitchFamily="18" charset="0"/>
              </a:rPr>
              <a:t>Anaesthesiologist</a:t>
            </a:r>
            <a:r>
              <a:rPr lang="fr-FR" sz="1700" b="0" i="0" dirty="0" smtClean="0">
                <a:solidFill>
                  <a:srgbClr val="FFFFFF"/>
                </a:solidFill>
                <a:latin typeface="Century Gothic" pitchFamily="18" charset="0"/>
              </a:rPr>
              <a:t>: </a:t>
            </a:r>
          </a:p>
        </p:txBody>
      </p:sp>
      <p:pic>
        <p:nvPicPr>
          <p:cNvPr id="4110" name="Picture 14" descr="Milos Tomic, médecin dentis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6512" y="4741755"/>
            <a:ext cx="1312614" cy="1633476"/>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4968374" y="6375231"/>
            <a:ext cx="2483946" cy="523220"/>
          </a:xfrm>
          <a:prstGeom prst="rect">
            <a:avLst/>
          </a:prstGeom>
          <a:noFill/>
        </p:spPr>
        <p:txBody>
          <a:bodyPr wrap="square" rtlCol="0">
            <a:spAutoFit/>
          </a:bodyPr>
          <a:lstStyle/>
          <a:p>
            <a:r>
              <a:rPr lang="fr-FR" sz="1400" b="0" i="0" dirty="0" smtClean="0">
                <a:solidFill>
                  <a:srgbClr val="FFFFFF"/>
                </a:solidFill>
                <a:latin typeface="Century Gothic" pitchFamily="18" charset="0"/>
              </a:rPr>
              <a:t>Dr. Milos Tomic</a:t>
            </a:r>
          </a:p>
          <a:p>
            <a:endParaRPr lang="fr-FR" sz="1400" dirty="0">
              <a:solidFill>
                <a:schemeClr val="bg1"/>
              </a:solidFill>
              <a:latin typeface="Century Gothic" pitchFamily="34" charset="0"/>
            </a:endParaRPr>
          </a:p>
        </p:txBody>
      </p:sp>
      <p:sp>
        <p:nvSpPr>
          <p:cNvPr id="26" name="ZoneTexte 25"/>
          <p:cNvSpPr txBox="1"/>
          <p:nvPr/>
        </p:nvSpPr>
        <p:spPr>
          <a:xfrm>
            <a:off x="4572000" y="4149080"/>
            <a:ext cx="1980220" cy="877163"/>
          </a:xfrm>
          <a:prstGeom prst="rect">
            <a:avLst/>
          </a:prstGeom>
          <a:noFill/>
        </p:spPr>
        <p:txBody>
          <a:bodyPr wrap="square" rtlCol="0">
            <a:spAutoFit/>
          </a:bodyPr>
          <a:lstStyle/>
          <a:p>
            <a:pPr algn="ctr"/>
            <a:r>
              <a:rPr lang="fr-FR" sz="1700" b="0" i="0" dirty="0" smtClean="0">
                <a:solidFill>
                  <a:srgbClr val="FFFFFF"/>
                </a:solidFill>
                <a:latin typeface="Century Gothic" pitchFamily="18" charset="0"/>
              </a:rPr>
              <a:t>Dental </a:t>
            </a:r>
          </a:p>
          <a:p>
            <a:pPr algn="ctr"/>
            <a:r>
              <a:rPr lang="fr-FR" sz="1700" b="0" i="0" dirty="0" smtClean="0">
                <a:solidFill>
                  <a:srgbClr val="FFFFFF"/>
                </a:solidFill>
                <a:latin typeface="Century Gothic" pitchFamily="18" charset="0"/>
              </a:rPr>
              <a:t>surgeon: </a:t>
            </a:r>
          </a:p>
          <a:p>
            <a:pPr algn="ctr"/>
            <a:endParaRPr lang="fr-FR" sz="1700" dirty="0">
              <a:solidFill>
                <a:schemeClr val="bg1"/>
              </a:solidFill>
              <a:latin typeface="Century Gothic" pitchFamily="34" charset="0"/>
            </a:endParaRPr>
          </a:p>
        </p:txBody>
      </p:sp>
      <p:sp>
        <p:nvSpPr>
          <p:cNvPr id="11" name="Rectangle 10"/>
          <p:cNvSpPr/>
          <p:nvPr/>
        </p:nvSpPr>
        <p:spPr>
          <a:xfrm>
            <a:off x="6516216" y="4253607"/>
            <a:ext cx="2736327" cy="353943"/>
          </a:xfrm>
          <a:prstGeom prst="rect">
            <a:avLst/>
          </a:prstGeom>
        </p:spPr>
        <p:txBody>
          <a:bodyPr wrap="square">
            <a:spAutoFit/>
          </a:bodyPr>
          <a:lstStyle/>
          <a:p>
            <a:pPr algn="ctr"/>
            <a:r>
              <a:rPr lang="fr-FR" sz="1700" b="0" i="0" dirty="0" smtClean="0">
                <a:solidFill>
                  <a:srgbClr val="FFFFFF"/>
                </a:solidFill>
                <a:latin typeface="Century Gothic" pitchFamily="18" charset="0"/>
              </a:rPr>
              <a:t>Physiotherapist: </a:t>
            </a:r>
          </a:p>
        </p:txBody>
      </p:sp>
      <p:pic>
        <p:nvPicPr>
          <p:cNvPr id="4112" name="Picture 16" descr="http://www.laclinic.ch/data/content/image/89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749" b="6939"/>
          <a:stretch/>
        </p:blipFill>
        <p:spPr bwMode="auto">
          <a:xfrm>
            <a:off x="7236296" y="4741755"/>
            <a:ext cx="1320356" cy="1633476"/>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7020272" y="6375231"/>
            <a:ext cx="2483946" cy="523220"/>
          </a:xfrm>
          <a:prstGeom prst="rect">
            <a:avLst/>
          </a:prstGeom>
          <a:noFill/>
        </p:spPr>
        <p:txBody>
          <a:bodyPr wrap="square" rtlCol="0">
            <a:spAutoFit/>
          </a:bodyPr>
          <a:lstStyle/>
          <a:p>
            <a:r>
              <a:rPr lang="fr-FR" sz="1400" b="0" i="0" dirty="0" smtClean="0">
                <a:solidFill>
                  <a:srgbClr val="FFFFFF"/>
                </a:solidFill>
                <a:latin typeface="Century Gothic" pitchFamily="18" charset="0"/>
              </a:rPr>
              <a:t>Dr. Jean-Marc Tétier</a:t>
            </a:r>
          </a:p>
          <a:p>
            <a:endParaRPr lang="fr-FR" sz="1400" dirty="0">
              <a:solidFill>
                <a:schemeClr val="bg1"/>
              </a:solidFill>
              <a:latin typeface="Century Gothic" pitchFamily="34" charset="0"/>
            </a:endParaRPr>
          </a:p>
        </p:txBody>
      </p:sp>
      <p:pic>
        <p:nvPicPr>
          <p:cNvPr id="1026"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36437" r="5301"/>
          <a:stretch/>
        </p:blipFill>
        <p:spPr bwMode="auto">
          <a:xfrm>
            <a:off x="2051720" y="1857517"/>
            <a:ext cx="1692878" cy="172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1363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91680" y="188640"/>
            <a:ext cx="74269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D9CEB8"/>
                </a:solidFill>
                <a:latin typeface="Century Gothic" pitchFamily="18" charset="0"/>
              </a:rPr>
              <a:t>		</a:t>
            </a:r>
            <a:r>
              <a:rPr lang="fr-FR" sz="2400" b="0" i="0" dirty="0" smtClean="0">
                <a:solidFill>
                  <a:srgbClr val="B5A692"/>
                </a:solidFill>
                <a:latin typeface="Century Gothic" pitchFamily="18" charset="0"/>
              </a:rPr>
              <a:t>BEAUTY INSTITUTE TEAM                                                 AT LACLINIC-MONTREUX</a:t>
            </a:r>
          </a:p>
        </p:txBody>
      </p:sp>
      <p:pic>
        <p:nvPicPr>
          <p:cNvPr id="5122" name="Picture 2" descr="http://www.laclinic.ch/data/content/image/8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869"/>
          <a:stretch/>
        </p:blipFill>
        <p:spPr bwMode="auto">
          <a:xfrm>
            <a:off x="3275856" y="4005064"/>
            <a:ext cx="2736303" cy="222179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131840" y="6290156"/>
            <a:ext cx="3960619" cy="523220"/>
          </a:xfrm>
          <a:prstGeom prst="rect">
            <a:avLst/>
          </a:prstGeom>
          <a:noFill/>
        </p:spPr>
        <p:txBody>
          <a:bodyPr wrap="square" rtlCol="0">
            <a:spAutoFit/>
          </a:bodyPr>
          <a:lstStyle/>
          <a:p>
            <a:r>
              <a:rPr lang="fr-FR" sz="1400" b="0" i="0" dirty="0" smtClean="0">
                <a:solidFill>
                  <a:srgbClr val="FFFFFF"/>
                </a:solidFill>
                <a:latin typeface="Century Gothic" pitchFamily="18" charset="0"/>
              </a:rPr>
              <a:t>Guilia Longobardi &amp; Irène Bruesch</a:t>
            </a:r>
          </a:p>
          <a:p>
            <a:endParaRPr lang="fr-FR" sz="1400" dirty="0">
              <a:solidFill>
                <a:schemeClr val="bg1"/>
              </a:solidFill>
              <a:latin typeface="Century Gothic" pitchFamily="34" charset="0"/>
            </a:endParaRPr>
          </a:p>
        </p:txBody>
      </p:sp>
      <p:pic>
        <p:nvPicPr>
          <p:cNvPr id="5" name="Picture 8" descr="LACLINIC-013-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4" t="16152"/>
          <a:stretch/>
        </p:blipFill>
        <p:spPr bwMode="auto">
          <a:xfrm>
            <a:off x="2454605" y="1340768"/>
            <a:ext cx="4205627" cy="252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05422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59" r="51956"/>
          <a:stretch/>
        </p:blipFill>
        <p:spPr bwMode="auto">
          <a:xfrm>
            <a:off x="0" y="1196751"/>
            <a:ext cx="3455369" cy="568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3455369" y="44624"/>
            <a:ext cx="566323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300" b="0" i="0" dirty="0" smtClean="0">
                <a:solidFill>
                  <a:srgbClr val="D9CEB8"/>
                </a:solidFill>
                <a:latin typeface="Century Gothic" pitchFamily="18" charset="0"/>
              </a:rPr>
              <a:t>		</a:t>
            </a:r>
            <a:r>
              <a:rPr lang="fr-FR" sz="2300" b="0" i="0" dirty="0" smtClean="0">
                <a:solidFill>
                  <a:srgbClr val="B5A692"/>
                </a:solidFill>
                <a:latin typeface="Century Gothic" pitchFamily="18" charset="0"/>
              </a:rPr>
              <a:t>Dr. MICHEL PFULG, AESTHETIC SURGEON AND FOUNDER OF LACLINIC-MONTREUX</a:t>
            </a:r>
          </a:p>
        </p:txBody>
      </p:sp>
      <p:sp>
        <p:nvSpPr>
          <p:cNvPr id="2" name="Rectangle 1"/>
          <p:cNvSpPr/>
          <p:nvPr/>
        </p:nvSpPr>
        <p:spPr>
          <a:xfrm>
            <a:off x="3419872" y="1469097"/>
            <a:ext cx="5796136" cy="5632311"/>
          </a:xfrm>
          <a:prstGeom prst="rect">
            <a:avLst/>
          </a:prstGeom>
        </p:spPr>
        <p:txBody>
          <a:bodyPr wrap="square">
            <a:spAutoFit/>
          </a:bodyPr>
          <a:lstStyle/>
          <a:p>
            <a:pPr marL="285750" indent="-285750">
              <a:buFontTx/>
              <a:buChar char="-"/>
            </a:pPr>
            <a:r>
              <a:rPr lang="fr-FR" sz="1800" b="0" i="0" dirty="0" smtClean="0">
                <a:solidFill>
                  <a:srgbClr val="FFFFFF"/>
                </a:solidFill>
                <a:latin typeface="Century Gothic" pitchFamily="18" charset="0"/>
              </a:rPr>
              <a:t>Pioneer of the soft-lift, fascinated by facial surgery</a:t>
            </a:r>
          </a:p>
          <a:p>
            <a:pPr marL="285750" indent="-285750">
              <a:buFontTx/>
              <a:buChar char="-"/>
            </a:pPr>
            <a:r>
              <a:rPr lang="fr-FR" sz="1800" b="0" i="0" dirty="0" smtClean="0">
                <a:solidFill>
                  <a:srgbClr val="FFFFFF"/>
                </a:solidFill>
                <a:latin typeface="Century Gothic" pitchFamily="18" charset="0"/>
              </a:rPr>
              <a:t>Art enthusiast and collector </a:t>
            </a:r>
          </a:p>
          <a:p>
            <a:pPr marL="285750" indent="-285750">
              <a:buFontTx/>
              <a:buChar char="-"/>
            </a:pPr>
            <a:r>
              <a:rPr lang="fr-FR" sz="1800" b="0" i="0" dirty="0" smtClean="0">
                <a:solidFill>
                  <a:srgbClr val="FFFFFF"/>
                </a:solidFill>
                <a:latin typeface="Century Gothic" pitchFamily="18" charset="0"/>
              </a:rPr>
              <a:t>Author of the book:  "</a:t>
            </a:r>
            <a:r>
              <a:rPr lang="fr-FR" sz="1800" b="0" i="1" dirty="0" smtClean="0">
                <a:solidFill>
                  <a:srgbClr val="FFFFFF"/>
                </a:solidFill>
                <a:latin typeface="Century Gothic" pitchFamily="18" charset="0"/>
              </a:rPr>
              <a:t>La Beauté, tout un Art</a:t>
            </a:r>
            <a:r>
              <a:rPr lang="fr-FR" sz="1800" b="0" i="0" dirty="0" smtClean="0">
                <a:solidFill>
                  <a:srgbClr val="FFFFFF"/>
                </a:solidFill>
                <a:latin typeface="Century Gothic" pitchFamily="18" charset="0"/>
              </a:rPr>
              <a:t>", published by Editions Arziates (1998</a:t>
            </a:r>
            <a:r>
              <a:rPr lang="fr-FR" dirty="0">
                <a:solidFill>
                  <a:srgbClr val="FFFFFF"/>
                </a:solidFill>
                <a:latin typeface="Century Gothic" pitchFamily="18" charset="0"/>
              </a:rPr>
              <a:t>)</a:t>
            </a:r>
            <a:endParaRPr lang="fr-FR" sz="1800" b="0" i="0" dirty="0" smtClean="0">
              <a:solidFill>
                <a:srgbClr val="FFFFFF"/>
              </a:solidFill>
              <a:latin typeface="Century Gothic" pitchFamily="18" charset="0"/>
            </a:endParaRPr>
          </a:p>
          <a:p>
            <a:pPr marL="285750" indent="-285750">
              <a:buFontTx/>
              <a:buChar char="-"/>
            </a:pPr>
            <a:r>
              <a:rPr lang="fr-FR" sz="1800" b="0" i="0" dirty="0" smtClean="0">
                <a:solidFill>
                  <a:srgbClr val="FFFFFF"/>
                </a:solidFill>
                <a:latin typeface="Century Gothic" pitchFamily="18" charset="0"/>
              </a:rPr>
              <a:t>Member of the IPRAS (International Confederation </a:t>
            </a:r>
            <a:r>
              <a:rPr lang="fr-FR" sz="1800" dirty="0" smtClean="0"/>
              <a:t/>
            </a:r>
            <a:br>
              <a:rPr lang="fr-FR" sz="1800" dirty="0" smtClean="0"/>
            </a:br>
            <a:r>
              <a:rPr lang="fr-FR" sz="1800" b="0" i="0" dirty="0" smtClean="0">
                <a:solidFill>
                  <a:srgbClr val="FFFFFF"/>
                </a:solidFill>
                <a:latin typeface="Century Gothic" pitchFamily="18" charset="0"/>
              </a:rPr>
              <a:t>for Plastic, Reconstructive and Aesthetic </a:t>
            </a:r>
            <a:r>
              <a:rPr lang="fr-FR" sz="1800" b="0" i="0" dirty="0" err="1" smtClean="0">
                <a:solidFill>
                  <a:srgbClr val="FFFFFF"/>
                </a:solidFill>
                <a:latin typeface="Century Gothic" pitchFamily="18" charset="0"/>
              </a:rPr>
              <a:t>Surgery</a:t>
            </a:r>
            <a:r>
              <a:rPr lang="fr-FR" sz="1800" b="0" i="0" dirty="0" smtClean="0">
                <a:solidFill>
                  <a:srgbClr val="FFFFFF"/>
                </a:solidFill>
                <a:latin typeface="Century Gothic" pitchFamily="18" charset="0"/>
              </a:rPr>
              <a:t>)</a:t>
            </a:r>
          </a:p>
          <a:p>
            <a:pPr marL="285750" indent="-285750">
              <a:buFontTx/>
              <a:buChar char="-"/>
            </a:pPr>
            <a:r>
              <a:rPr lang="fr-FR" sz="1800" b="0" i="0" dirty="0" smtClean="0">
                <a:solidFill>
                  <a:srgbClr val="FFFFFF"/>
                </a:solidFill>
                <a:latin typeface="Century Gothic" pitchFamily="18" charset="0"/>
              </a:rPr>
              <a:t>Member of the </a:t>
            </a:r>
            <a:r>
              <a:rPr lang="fr-FR" sz="1800" b="0" i="1" dirty="0" smtClean="0">
                <a:solidFill>
                  <a:srgbClr val="FFFFFF"/>
                </a:solidFill>
                <a:latin typeface="Century Gothic" pitchFamily="18" charset="0"/>
              </a:rPr>
              <a:t>Société Suisse de Chirurgie Plastique, Reconstructive et Esthétique</a:t>
            </a:r>
          </a:p>
          <a:p>
            <a:pPr marL="285750" indent="-285750">
              <a:buFontTx/>
              <a:buChar char="-"/>
            </a:pPr>
            <a:r>
              <a:rPr lang="fr-FR" sz="1800" b="0" i="0" dirty="0" smtClean="0">
                <a:solidFill>
                  <a:srgbClr val="FFFFFF"/>
                </a:solidFill>
                <a:latin typeface="Century Gothic" pitchFamily="18" charset="0"/>
              </a:rPr>
              <a:t>Member and past-president of the </a:t>
            </a:r>
            <a:r>
              <a:rPr lang="fr-FR" sz="1800" b="0" i="1" dirty="0" smtClean="0">
                <a:solidFill>
                  <a:srgbClr val="FFFFFF"/>
                </a:solidFill>
                <a:latin typeface="Century Gothic" pitchFamily="18" charset="0"/>
              </a:rPr>
              <a:t>Société Suisse de Médecine Esthétique</a:t>
            </a:r>
          </a:p>
          <a:p>
            <a:pPr marL="285750" indent="-285750">
              <a:buFontTx/>
              <a:buChar char="-"/>
            </a:pPr>
            <a:r>
              <a:rPr lang="fr-FR" sz="1800" b="0" i="0" dirty="0" smtClean="0">
                <a:solidFill>
                  <a:srgbClr val="FFFFFF"/>
                </a:solidFill>
                <a:latin typeface="Century Gothic" pitchFamily="18" charset="0"/>
              </a:rPr>
              <a:t>Member of the American Society for Aesthetic Plastic Surgery</a:t>
            </a:r>
          </a:p>
          <a:p>
            <a:pPr marL="285750" indent="-285750">
              <a:buFontTx/>
              <a:buChar char="-"/>
            </a:pPr>
            <a:r>
              <a:rPr lang="fr-FR" sz="1800" b="0" i="0" dirty="0" smtClean="0">
                <a:solidFill>
                  <a:srgbClr val="FFFFFF"/>
                </a:solidFill>
                <a:latin typeface="Century Gothic" pitchFamily="18" charset="0"/>
              </a:rPr>
              <a:t>Author of many scientific articles </a:t>
            </a:r>
          </a:p>
          <a:p>
            <a:pPr marL="285750" indent="-285750">
              <a:buFontTx/>
              <a:buChar char="-"/>
            </a:pPr>
            <a:r>
              <a:rPr lang="fr-FR" sz="1800" b="0" i="0" dirty="0" smtClean="0">
                <a:solidFill>
                  <a:srgbClr val="FFFFFF"/>
                </a:solidFill>
                <a:latin typeface="Century Gothic" pitchFamily="18" charset="0"/>
              </a:rPr>
              <a:t>Responsible for training on face lifts at the European Board (EBOPRAS)</a:t>
            </a:r>
          </a:p>
          <a:p>
            <a:pPr marL="285750" indent="-285750">
              <a:buFontTx/>
              <a:buChar char="-"/>
            </a:pPr>
            <a:endParaRPr lang="fr-FR" dirty="0">
              <a:solidFill>
                <a:schemeClr val="bg1"/>
              </a:solidFill>
              <a:latin typeface="Century Gothic" pitchFamily="34" charset="0"/>
            </a:endParaRPr>
          </a:p>
          <a:p>
            <a:pPr marL="285750" indent="-285750">
              <a:buFontTx/>
              <a:buChar char="-"/>
            </a:pP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47420084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35496" y="1268760"/>
            <a:ext cx="90560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gn="ctr" eaLnBrk="1" fontAlgn="base" hangingPunct="1">
              <a:spcBef>
                <a:spcPct val="0"/>
              </a:spcBef>
              <a:spcAft>
                <a:spcPct val="0"/>
              </a:spcAft>
            </a:pPr>
            <a:r>
              <a:rPr lang="en-GB" sz="2000" b="1" i="0" smtClean="0">
                <a:solidFill>
                  <a:srgbClr val="FFFFFF"/>
                </a:solidFill>
                <a:latin typeface="Century Gothic" pitchFamily="18" charset="0"/>
              </a:rPr>
              <a:t>CORRECT:  </a:t>
            </a:r>
            <a:r>
              <a:rPr lang="en-GB" sz="2000" b="0" i="0" smtClean="0">
                <a:solidFill>
                  <a:srgbClr val="B5A692"/>
                </a:solidFill>
                <a:latin typeface="Century Gothic" pitchFamily="18" charset="0"/>
              </a:rPr>
              <a:t>The 4 most popular aesthetic medicine procedures</a:t>
            </a:r>
          </a:p>
          <a:p>
            <a:pPr algn="ctr" eaLnBrk="1" fontAlgn="base" hangingPunct="1">
              <a:spcBef>
                <a:spcPct val="0"/>
              </a:spcBef>
              <a:spcAft>
                <a:spcPct val="0"/>
              </a:spcAft>
            </a:pPr>
            <a:endParaRPr lang="en-GB" sz="1400" smtClean="0">
              <a:solidFill>
                <a:srgbClr val="B5A692"/>
              </a:solidFill>
              <a:latin typeface="Century Gothic" pitchFamily="34" charset="0"/>
            </a:endParaRPr>
          </a:p>
        </p:txBody>
      </p:sp>
      <p:sp>
        <p:nvSpPr>
          <p:cNvPr id="5" name="Text Box 3"/>
          <p:cNvSpPr txBox="1">
            <a:spLocks noChangeArrowheads="1"/>
          </p:cNvSpPr>
          <p:nvPr/>
        </p:nvSpPr>
        <p:spPr bwMode="auto">
          <a:xfrm>
            <a:off x="2627785" y="116632"/>
            <a:ext cx="649081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smtClean="0">
                <a:solidFill>
                  <a:srgbClr val="D9CEB8"/>
                </a:solidFill>
                <a:latin typeface="Century Gothic" pitchFamily="18" charset="0"/>
              </a:rPr>
              <a:t>		</a:t>
            </a:r>
            <a:r>
              <a:rPr lang="en-GB" sz="2800" b="0" i="0" smtClean="0">
                <a:solidFill>
                  <a:srgbClr val="B5A692"/>
                </a:solidFill>
                <a:latin typeface="Century Gothic" pitchFamily="18" charset="0"/>
              </a:rPr>
              <a:t>AESTHETIC MEDICINE                                                    </a:t>
            </a:r>
            <a:r>
              <a:rPr lang="en-GB" sz="1600" b="0" i="0" smtClean="0">
                <a:solidFill>
                  <a:srgbClr val="FFFFFF"/>
                </a:solidFill>
                <a:latin typeface="Century Gothic" pitchFamily="18" charset="0"/>
              </a:rPr>
              <a:t>The most popular aesthetic medicine procedures</a:t>
            </a:r>
            <a:r>
              <a:rPr lang="en-GB" b="0" i="0" smtClean="0"/>
              <a:t> </a:t>
            </a:r>
          </a:p>
        </p:txBody>
      </p:sp>
      <p:pic>
        <p:nvPicPr>
          <p:cNvPr id="5123"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49" t="5687" r="22714" b="15462"/>
          <a:stretch/>
        </p:blipFill>
        <p:spPr bwMode="auto">
          <a:xfrm>
            <a:off x="4644008" y="1844824"/>
            <a:ext cx="2153816" cy="2114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HR CLAIRE\MENU DE SOIN HR 2012\WeTransfer-49qr4LD0\MES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63" r="12773" b="13567"/>
          <a:stretch/>
        </p:blipFill>
        <p:spPr bwMode="auto">
          <a:xfrm>
            <a:off x="0" y="1844824"/>
            <a:ext cx="2133600" cy="2114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F:\HR CLAIRE\MENU DE SOIN HR 2012\WeTransfer-49qr4LD0\P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1" r="7214"/>
          <a:stretch/>
        </p:blipFill>
        <p:spPr bwMode="auto">
          <a:xfrm>
            <a:off x="2346176" y="1844824"/>
            <a:ext cx="2153816" cy="2114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HR CLAIRE\MENU DE SOIN HR 2012\WeTransfer-49qr4LD0\HA INJECTI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876" t="31818" r="30385" b="27400"/>
          <a:stretch/>
        </p:blipFill>
        <p:spPr bwMode="auto">
          <a:xfrm>
            <a:off x="6994450" y="1844824"/>
            <a:ext cx="2153816" cy="21141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6"/>
          <p:cNvSpPr txBox="1">
            <a:spLocks noChangeArrowheads="1"/>
          </p:cNvSpPr>
          <p:nvPr/>
        </p:nvSpPr>
        <p:spPr bwMode="auto">
          <a:xfrm>
            <a:off x="395536" y="3893567"/>
            <a:ext cx="20710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fontAlgn="base" hangingPunct="1">
              <a:spcBef>
                <a:spcPct val="0"/>
              </a:spcBef>
              <a:spcAft>
                <a:spcPct val="0"/>
              </a:spcAft>
            </a:pPr>
            <a:r>
              <a:rPr lang="en-GB" sz="2000" b="0" i="0" smtClean="0">
                <a:solidFill>
                  <a:srgbClr val="B5A692"/>
                </a:solidFill>
                <a:latin typeface="Century Gothic" pitchFamily="18" charset="0"/>
              </a:rPr>
              <a:t>1- Mesolift</a:t>
            </a:r>
          </a:p>
          <a:p>
            <a:pPr eaLnBrk="1" fontAlgn="base" hangingPunct="1">
              <a:spcBef>
                <a:spcPct val="0"/>
              </a:spcBef>
              <a:spcAft>
                <a:spcPct val="0"/>
              </a:spcAft>
            </a:pPr>
            <a:endParaRPr lang="en-GB" sz="1400" smtClean="0">
              <a:solidFill>
                <a:srgbClr val="B5A692"/>
              </a:solidFill>
              <a:latin typeface="Century Gothic" pitchFamily="34" charset="0"/>
            </a:endParaRPr>
          </a:p>
        </p:txBody>
      </p:sp>
      <p:sp>
        <p:nvSpPr>
          <p:cNvPr id="13" name="Text Box 16"/>
          <p:cNvSpPr txBox="1">
            <a:spLocks noChangeArrowheads="1"/>
          </p:cNvSpPr>
          <p:nvPr/>
        </p:nvSpPr>
        <p:spPr bwMode="auto">
          <a:xfrm>
            <a:off x="2771800" y="3893567"/>
            <a:ext cx="172731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fontAlgn="base" hangingPunct="1">
              <a:spcBef>
                <a:spcPct val="0"/>
              </a:spcBef>
              <a:spcAft>
                <a:spcPct val="0"/>
              </a:spcAft>
            </a:pPr>
            <a:r>
              <a:rPr lang="en-GB" sz="2000" b="0" i="0" dirty="0" smtClean="0">
                <a:solidFill>
                  <a:srgbClr val="B5A692"/>
                </a:solidFill>
                <a:latin typeface="Century Gothic" pitchFamily="18" charset="0"/>
              </a:rPr>
              <a:t>2- Peeling</a:t>
            </a:r>
          </a:p>
          <a:p>
            <a:pPr eaLnBrk="1" fontAlgn="base" hangingPunct="1">
              <a:spcBef>
                <a:spcPct val="0"/>
              </a:spcBef>
              <a:spcAft>
                <a:spcPct val="0"/>
              </a:spcAft>
            </a:pPr>
            <a:endParaRPr lang="en-GB" sz="1400" dirty="0" smtClean="0">
              <a:solidFill>
                <a:srgbClr val="B5A692"/>
              </a:solidFill>
              <a:latin typeface="Century Gothic" pitchFamily="34" charset="0"/>
            </a:endParaRPr>
          </a:p>
        </p:txBody>
      </p:sp>
      <p:sp>
        <p:nvSpPr>
          <p:cNvPr id="14" name="Text Box 16"/>
          <p:cNvSpPr txBox="1">
            <a:spLocks noChangeArrowheads="1"/>
          </p:cNvSpPr>
          <p:nvPr/>
        </p:nvSpPr>
        <p:spPr bwMode="auto">
          <a:xfrm>
            <a:off x="7308304" y="3893567"/>
            <a:ext cx="164906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fontAlgn="base" hangingPunct="1">
              <a:spcBef>
                <a:spcPct val="0"/>
              </a:spcBef>
              <a:spcAft>
                <a:spcPct val="0"/>
              </a:spcAft>
            </a:pPr>
            <a:r>
              <a:rPr lang="en-GB" sz="2000" b="0" i="0" smtClean="0">
                <a:solidFill>
                  <a:srgbClr val="B5A692"/>
                </a:solidFill>
                <a:latin typeface="Century Gothic" pitchFamily="18" charset="0"/>
              </a:rPr>
              <a:t>4- Injections</a:t>
            </a:r>
          </a:p>
          <a:p>
            <a:pPr eaLnBrk="1" fontAlgn="base" hangingPunct="1">
              <a:spcBef>
                <a:spcPct val="0"/>
              </a:spcBef>
              <a:spcAft>
                <a:spcPct val="0"/>
              </a:spcAft>
            </a:pPr>
            <a:endParaRPr lang="en-GB" sz="1400" smtClean="0">
              <a:solidFill>
                <a:srgbClr val="B5A692"/>
              </a:solidFill>
              <a:latin typeface="Century Gothic" pitchFamily="34" charset="0"/>
            </a:endParaRPr>
          </a:p>
        </p:txBody>
      </p:sp>
      <p:sp>
        <p:nvSpPr>
          <p:cNvPr id="15" name="Text Box 16"/>
          <p:cNvSpPr txBox="1">
            <a:spLocks noChangeArrowheads="1"/>
          </p:cNvSpPr>
          <p:nvPr/>
        </p:nvSpPr>
        <p:spPr bwMode="auto">
          <a:xfrm>
            <a:off x="5148064" y="3893567"/>
            <a:ext cx="12961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fontAlgn="base" hangingPunct="1">
              <a:spcBef>
                <a:spcPct val="0"/>
              </a:spcBef>
              <a:spcAft>
                <a:spcPct val="0"/>
              </a:spcAft>
            </a:pPr>
            <a:r>
              <a:rPr lang="en-GB" sz="2000" b="0" i="0" smtClean="0">
                <a:solidFill>
                  <a:srgbClr val="B5A692"/>
                </a:solidFill>
                <a:latin typeface="Century Gothic" pitchFamily="18" charset="0"/>
              </a:rPr>
              <a:t>3- Laser</a:t>
            </a:r>
          </a:p>
          <a:p>
            <a:pPr eaLnBrk="1" fontAlgn="base" hangingPunct="1">
              <a:spcBef>
                <a:spcPct val="0"/>
              </a:spcBef>
              <a:spcAft>
                <a:spcPct val="0"/>
              </a:spcAft>
            </a:pPr>
            <a:endParaRPr lang="en-GB" sz="1400" smtClean="0">
              <a:solidFill>
                <a:srgbClr val="B5A692"/>
              </a:solidFill>
              <a:latin typeface="Century Gothic" pitchFamily="34" charset="0"/>
            </a:endParaRPr>
          </a:p>
        </p:txBody>
      </p:sp>
      <p:sp>
        <p:nvSpPr>
          <p:cNvPr id="16" name="Text Box 16"/>
          <p:cNvSpPr txBox="1">
            <a:spLocks noChangeArrowheads="1"/>
          </p:cNvSpPr>
          <p:nvPr/>
        </p:nvSpPr>
        <p:spPr bwMode="auto">
          <a:xfrm>
            <a:off x="62588" y="4437112"/>
            <a:ext cx="90560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gn="ctr" eaLnBrk="1" fontAlgn="base" hangingPunct="1">
              <a:spcBef>
                <a:spcPct val="0"/>
              </a:spcBef>
              <a:spcAft>
                <a:spcPct val="0"/>
              </a:spcAft>
            </a:pPr>
            <a:r>
              <a:rPr lang="en-GB" sz="2000" b="1" i="0" smtClean="0">
                <a:solidFill>
                  <a:srgbClr val="FFFFFF"/>
                </a:solidFill>
                <a:latin typeface="Century Gothic" pitchFamily="18" charset="0"/>
              </a:rPr>
              <a:t>REPAIR: </a:t>
            </a:r>
            <a:r>
              <a:rPr lang="en-GB" sz="2000" b="0" i="0" smtClean="0">
                <a:solidFill>
                  <a:srgbClr val="B5A692"/>
                </a:solidFill>
                <a:latin typeface="Century Gothic" pitchFamily="18" charset="0"/>
              </a:rPr>
              <a:t>Post-procedure care</a:t>
            </a:r>
          </a:p>
          <a:p>
            <a:pPr algn="ctr" eaLnBrk="1" fontAlgn="base" hangingPunct="1">
              <a:spcBef>
                <a:spcPct val="0"/>
              </a:spcBef>
              <a:spcAft>
                <a:spcPct val="0"/>
              </a:spcAft>
            </a:pPr>
            <a:endParaRPr lang="en-GB" sz="1400" smtClean="0">
              <a:solidFill>
                <a:srgbClr val="B5A692"/>
              </a:solidFill>
              <a:latin typeface="Century Gothic" pitchFamily="34" charset="0"/>
            </a:endParaRPr>
          </a:p>
        </p:txBody>
      </p:sp>
      <p:sp>
        <p:nvSpPr>
          <p:cNvPr id="17" name="Text Box 16"/>
          <p:cNvSpPr txBox="1">
            <a:spLocks noChangeArrowheads="1"/>
          </p:cNvSpPr>
          <p:nvPr/>
        </p:nvSpPr>
        <p:spPr bwMode="auto">
          <a:xfrm>
            <a:off x="4356850" y="4048616"/>
            <a:ext cx="71920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fontAlgn="base" hangingPunct="1">
              <a:spcBef>
                <a:spcPct val="0"/>
              </a:spcBef>
              <a:spcAft>
                <a:spcPct val="0"/>
              </a:spcAft>
            </a:pPr>
            <a:r>
              <a:rPr lang="en-GB" sz="3200" smtClean="0">
                <a:solidFill>
                  <a:schemeClr val="bg1"/>
                </a:solidFill>
                <a:latin typeface="Century Gothic" pitchFamily="34" charset="0"/>
              </a:rPr>
              <a:t>+</a:t>
            </a:r>
          </a:p>
          <a:p>
            <a:pPr eaLnBrk="1" fontAlgn="base" hangingPunct="1">
              <a:spcBef>
                <a:spcPct val="0"/>
              </a:spcBef>
              <a:spcAft>
                <a:spcPct val="0"/>
              </a:spcAft>
            </a:pPr>
            <a:endParaRPr lang="en-GB" sz="2000" smtClean="0">
              <a:solidFill>
                <a:schemeClr val="bg1"/>
              </a:solidFill>
              <a:latin typeface="Century Gothic" pitchFamily="34" charset="0"/>
            </a:endParaRPr>
          </a:p>
        </p:txBody>
      </p:sp>
      <p:pic>
        <p:nvPicPr>
          <p:cNvPr id="1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889" b="12345"/>
          <a:stretch/>
        </p:blipFill>
        <p:spPr bwMode="auto">
          <a:xfrm>
            <a:off x="3491880" y="4869160"/>
            <a:ext cx="2153816" cy="185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Tree>
    <p:extLst>
      <p:ext uri="{BB962C8B-B14F-4D97-AF65-F5344CB8AC3E}">
        <p14:creationId xmlns:p14="http://schemas.microsoft.com/office/powerpoint/2010/main" val="124363059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160764"/>
            <a:ext cx="634680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INTERVIEW WITH DR. GAMBILLARA, DERMATOLOGIST AT LACLINIC-MONTREUX</a:t>
            </a:r>
          </a:p>
        </p:txBody>
      </p:sp>
      <p:pic>
        <p:nvPicPr>
          <p:cNvPr id="1028" name="Picture 4" descr="http://www.laclinic.ch/data/content/image/8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900" y="3241049"/>
            <a:ext cx="2016224" cy="26995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491880" y="5991671"/>
            <a:ext cx="2376264" cy="646331"/>
          </a:xfrm>
          <a:prstGeom prst="rect">
            <a:avLst/>
          </a:prstGeom>
          <a:noFill/>
        </p:spPr>
        <p:txBody>
          <a:bodyPr wrap="square" rtlCol="0">
            <a:spAutoFit/>
          </a:bodyPr>
          <a:lstStyle/>
          <a:p>
            <a:pPr algn="ctr"/>
            <a:r>
              <a:rPr lang="fr-FR" sz="1200" b="0" i="0" dirty="0" smtClean="0">
                <a:solidFill>
                  <a:srgbClr val="FFFFFF"/>
                </a:solidFill>
                <a:latin typeface="Century Gothic" pitchFamily="18" charset="0"/>
              </a:rPr>
              <a:t>Dr. Eleonora Gambillara</a:t>
            </a:r>
          </a:p>
          <a:p>
            <a:pPr algn="ctr"/>
            <a:r>
              <a:rPr lang="fr-FR" sz="1200" b="0" i="0" dirty="0" smtClean="0">
                <a:solidFill>
                  <a:srgbClr val="FFFFFF"/>
                </a:solidFill>
                <a:latin typeface="Century Gothic" pitchFamily="18" charset="0"/>
              </a:rPr>
              <a:t>FMH Dermatologist*</a:t>
            </a:r>
          </a:p>
          <a:p>
            <a:pPr algn="ctr"/>
            <a:r>
              <a:rPr lang="fr-FR" sz="1200" b="0" i="0" dirty="0" smtClean="0">
                <a:solidFill>
                  <a:srgbClr val="FFFFFF"/>
                </a:solidFill>
                <a:latin typeface="Century Gothic" pitchFamily="18" charset="0"/>
              </a:rPr>
              <a:t> AT LACLINIC-MONTREUX</a:t>
            </a:r>
          </a:p>
        </p:txBody>
      </p:sp>
      <p:pic>
        <p:nvPicPr>
          <p:cNvPr id="7" name="Picture 7" descr="fleche">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62" y="2705373"/>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2320925" y="2060848"/>
            <a:ext cx="5491435" cy="3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Microsoft YaHei" charset="0"/>
                <a:cs typeface="Microsoft YaHei" charset="0"/>
              </a:defRPr>
            </a:lvl1pPr>
            <a:lvl2pPr eaLnBrk="0" hangingPunct="0">
              <a:defRPr>
                <a:solidFill>
                  <a:schemeClr val="bg1"/>
                </a:solidFill>
                <a:latin typeface="Arial" pitchFamily="34" charset="0"/>
                <a:ea typeface="Microsoft YaHei" charset="0"/>
                <a:cs typeface="Microsoft YaHei" charset="0"/>
              </a:defRPr>
            </a:lvl2pPr>
            <a:lvl3pPr eaLnBrk="0" hangingPunct="0">
              <a:defRPr>
                <a:solidFill>
                  <a:schemeClr val="bg1"/>
                </a:solidFill>
                <a:latin typeface="Arial" pitchFamily="34" charset="0"/>
                <a:ea typeface="Microsoft YaHei" charset="0"/>
                <a:cs typeface="Microsoft YaHei" charset="0"/>
              </a:defRPr>
            </a:lvl3pPr>
            <a:lvl4pPr eaLnBrk="0" hangingPunct="0">
              <a:defRPr>
                <a:solidFill>
                  <a:schemeClr val="bg1"/>
                </a:solidFill>
                <a:latin typeface="Arial" pitchFamily="34" charset="0"/>
                <a:ea typeface="Microsoft YaHei" charset="0"/>
                <a:cs typeface="Microsoft YaHei" charset="0"/>
              </a:defRPr>
            </a:lvl4pPr>
            <a:lvl5pPr eaLnBrk="0" hangingPunct="0">
              <a:defRPr>
                <a:solidFill>
                  <a:schemeClr val="bg1"/>
                </a:solidFill>
                <a:latin typeface="Arial" pitchFamily="34" charset="0"/>
                <a:ea typeface="Microsoft YaHei" charset="0"/>
                <a:cs typeface="Microsoft YaHei" charset="0"/>
              </a:defRPr>
            </a:lvl5pPr>
            <a:lvl6pPr marL="25146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6pPr>
            <a:lvl7pPr marL="29718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7pPr>
            <a:lvl8pPr marL="34290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8pPr>
            <a:lvl9pPr marL="3886200"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Microsoft YaHei" charset="0"/>
                <a:cs typeface="Microsoft YaHei" charset="0"/>
              </a:defRPr>
            </a:lvl9pPr>
          </a:lstStyle>
          <a:p>
            <a:pPr algn="ctr" defTabSz="914400" eaLnBrk="1" hangingPunct="1">
              <a:lnSpc>
                <a:spcPct val="50000"/>
              </a:lnSpc>
              <a:spcBef>
                <a:spcPct val="50000"/>
              </a:spcBef>
              <a:buClrTx/>
              <a:buSzTx/>
              <a:buFontTx/>
              <a:buNone/>
            </a:pPr>
            <a:r>
              <a:rPr lang="fr-FR" sz="2600" b="0" i="0" dirty="0" smtClean="0">
                <a:solidFill>
                  <a:srgbClr val="FFFFFF"/>
                </a:solidFill>
                <a:latin typeface="Century Gothic" pitchFamily="18" charset="0"/>
              </a:rPr>
              <a:t>INTERVIEW WITH DR. GAMBILLARA</a:t>
            </a:r>
          </a:p>
        </p:txBody>
      </p:sp>
      <p:pic>
        <p:nvPicPr>
          <p:cNvPr id="9" name="Picture 11" descr="SOIN_PRODIGY_POWERCELL_TRAIT_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4463" y="2392635"/>
            <a:ext cx="416718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35496" y="6623774"/>
            <a:ext cx="3888432" cy="261610"/>
          </a:xfrm>
          <a:prstGeom prst="rect">
            <a:avLst/>
          </a:prstGeom>
          <a:noFill/>
        </p:spPr>
        <p:txBody>
          <a:bodyPr wrap="square" rtlCol="0">
            <a:spAutoFit/>
          </a:bodyPr>
          <a:lstStyle/>
          <a:p>
            <a:r>
              <a:rPr lang="fr-FR" sz="11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361719472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059832" y="2774538"/>
            <a:ext cx="57606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eaLnBrk="1" hangingPunct="1">
              <a:spcBef>
                <a:spcPct val="50000"/>
              </a:spcBef>
              <a:defRPr/>
            </a:pPr>
            <a:r>
              <a:rPr lang="fr-FR" sz="4800" b="0" i="0" dirty="0" smtClean="0">
                <a:solidFill>
                  <a:srgbClr val="D9CEB8"/>
                </a:solidFill>
                <a:latin typeface="Century Gothic" pitchFamily="18" charset="0"/>
              </a:rPr>
              <a:t>		</a:t>
            </a:r>
            <a:r>
              <a:rPr lang="fr-FR" sz="4800" b="0" i="0" dirty="0" smtClean="0">
                <a:solidFill>
                  <a:srgbClr val="B5A692"/>
                </a:solidFill>
                <a:latin typeface="Century Gothic" pitchFamily="18" charset="0"/>
              </a:rPr>
              <a:t>MESOTHERAPY</a:t>
            </a:r>
          </a:p>
        </p:txBody>
      </p:sp>
      <p:pic>
        <p:nvPicPr>
          <p:cNvPr id="3"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16" r="22526" b="1554"/>
          <a:stretch/>
        </p:blipFill>
        <p:spPr bwMode="auto">
          <a:xfrm>
            <a:off x="0" y="1196753"/>
            <a:ext cx="3416300" cy="566124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95936" y="5373216"/>
            <a:ext cx="468052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EXPLAINED BY DOCTORS AT </a:t>
            </a:r>
          </a:p>
          <a:p>
            <a:pPr algn="ctr"/>
            <a:r>
              <a:rPr lang="fr-FR" sz="1800" b="0" i="0" dirty="0" smtClean="0">
                <a:solidFill>
                  <a:srgbClr val="FFFFFF"/>
                </a:solidFill>
                <a:latin typeface="Century Gothic" pitchFamily="18" charset="0"/>
              </a:rPr>
              <a:t>LACLINIC-MONTREUX</a:t>
            </a:r>
          </a:p>
        </p:txBody>
      </p:sp>
    </p:spTree>
    <p:extLst>
      <p:ext uri="{BB962C8B-B14F-4D97-AF65-F5344CB8AC3E}">
        <p14:creationId xmlns:p14="http://schemas.microsoft.com/office/powerpoint/2010/main" val="26981323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MESOTHERAPY EXPLAINED BY            DOCTORS AT LACLINIC-MONTREUX</a:t>
            </a:r>
            <a:r>
              <a:rPr lang="fr-FR"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6" name="ZoneTexte 5"/>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7" name="ZoneTexte 6"/>
          <p:cNvSpPr txBox="1"/>
          <p:nvPr/>
        </p:nvSpPr>
        <p:spPr>
          <a:xfrm>
            <a:off x="107504" y="6453336"/>
            <a:ext cx="3960440" cy="415498"/>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
        <p:nvSpPr>
          <p:cNvPr id="4" name="ZoneTexte 3"/>
          <p:cNvSpPr txBox="1"/>
          <p:nvPr/>
        </p:nvSpPr>
        <p:spPr>
          <a:xfrm>
            <a:off x="3131840" y="1772816"/>
            <a:ext cx="5832648" cy="3970318"/>
          </a:xfrm>
          <a:prstGeom prst="rect">
            <a:avLst/>
          </a:prstGeom>
          <a:noFill/>
        </p:spPr>
        <p:txBody>
          <a:bodyPr wrap="square" rtlCol="0">
            <a:spAutoFit/>
          </a:bodyPr>
          <a:lstStyle/>
          <a:p>
            <a:pPr algn="just"/>
            <a:r>
              <a:rPr lang="en-GB" dirty="0" smtClean="0">
                <a:solidFill>
                  <a:srgbClr val="FFFFFF"/>
                </a:solidFill>
                <a:latin typeface="Century Gothic" pitchFamily="18" charset="0"/>
              </a:rPr>
              <a:t>“</a:t>
            </a:r>
            <a:r>
              <a:rPr lang="en-GB" sz="1800" b="0" i="0" dirty="0" smtClean="0">
                <a:solidFill>
                  <a:srgbClr val="FFFFFF"/>
                </a:solidFill>
                <a:latin typeface="Century Gothic" pitchFamily="18" charset="0"/>
              </a:rPr>
              <a:t>MESOTHERAPY: </a:t>
            </a:r>
            <a:r>
              <a:rPr lang="en-GB" sz="1800" b="1" i="0" dirty="0" smtClean="0">
                <a:solidFill>
                  <a:srgbClr val="FFFFFF"/>
                </a:solidFill>
                <a:latin typeface="Century Gothic" pitchFamily="18" charset="0"/>
              </a:rPr>
              <a:t>Sub-cutaneous injection of active ingredients </a:t>
            </a:r>
            <a:r>
              <a:rPr lang="en-GB" sz="1800" b="0" i="0" dirty="0" smtClean="0">
                <a:solidFill>
                  <a:srgbClr val="FFFFFF"/>
                </a:solidFill>
                <a:latin typeface="Century Gothic" pitchFamily="18" charset="0"/>
              </a:rPr>
              <a:t>(droplets of medication are deposited under the skin using fine needles). </a:t>
            </a:r>
          </a:p>
          <a:p>
            <a:pPr algn="just"/>
            <a:endParaRPr lang="en-GB" dirty="0" smtClean="0">
              <a:solidFill>
                <a:schemeClr val="bg1"/>
              </a:solidFill>
              <a:latin typeface="Century Gothic" pitchFamily="34" charset="0"/>
            </a:endParaRPr>
          </a:p>
          <a:p>
            <a:pPr algn="just"/>
            <a:endParaRPr lang="en-GB" dirty="0" smtClean="0">
              <a:solidFill>
                <a:schemeClr val="bg1"/>
              </a:solidFill>
              <a:latin typeface="Century Gothic" pitchFamily="34" charset="0"/>
            </a:endParaRPr>
          </a:p>
          <a:p>
            <a:pPr algn="just"/>
            <a:r>
              <a:rPr lang="en-GB" sz="1800" b="0" i="0" dirty="0" smtClean="0">
                <a:solidFill>
                  <a:srgbClr val="FFFFFF"/>
                </a:solidFill>
                <a:latin typeface="Century Gothic" pitchFamily="18" charset="0"/>
              </a:rPr>
              <a:t>Main advantage:  Achieve a local effect with no toxicity for the other organs and without any drug-related interaction.”</a:t>
            </a:r>
          </a:p>
          <a:p>
            <a:pPr marL="171450" indent="-171450" algn="just">
              <a:buFontTx/>
              <a:buChar char="-"/>
            </a:pPr>
            <a:endParaRPr lang="en-GB" dirty="0" smtClean="0">
              <a:solidFill>
                <a:schemeClr val="bg1"/>
              </a:solidFill>
              <a:latin typeface="Century Gothic" pitchFamily="34" charset="0"/>
            </a:endParaRPr>
          </a:p>
          <a:p>
            <a:pPr marL="171450" indent="-171450" algn="just">
              <a:buFontTx/>
              <a:buChar char="-"/>
            </a:pPr>
            <a:endParaRPr lang="en-GB" dirty="0" smtClean="0">
              <a:solidFill>
                <a:schemeClr val="bg1"/>
              </a:solidFill>
              <a:latin typeface="Century Gothic" pitchFamily="34" charset="0"/>
            </a:endParaRPr>
          </a:p>
          <a:p>
            <a:pPr algn="just"/>
            <a:r>
              <a:rPr lang="en-GB" sz="1800" b="0" i="0" dirty="0" smtClean="0">
                <a:solidFill>
                  <a:srgbClr val="FFFFFF"/>
                </a:solidFill>
                <a:latin typeface="Century Gothic" pitchFamily="18" charset="0"/>
              </a:rPr>
              <a:t>In </a:t>
            </a:r>
            <a:r>
              <a:rPr lang="en-GB" sz="1800" b="1" i="0" dirty="0" smtClean="0">
                <a:solidFill>
                  <a:srgbClr val="FFFFFF"/>
                </a:solidFill>
                <a:latin typeface="Century Gothic" pitchFamily="18" charset="0"/>
              </a:rPr>
              <a:t>aesthetic medicine</a:t>
            </a:r>
            <a:r>
              <a:rPr lang="en-GB" sz="1800" b="0" i="0" dirty="0" smtClean="0">
                <a:solidFill>
                  <a:srgbClr val="FFFFFF"/>
                </a:solidFill>
                <a:latin typeface="Century Gothic" pitchFamily="18" charset="0"/>
              </a:rPr>
              <a:t>, </a:t>
            </a:r>
            <a:r>
              <a:rPr lang="en-GB" sz="1800" b="0" i="0" dirty="0" err="1" smtClean="0">
                <a:solidFill>
                  <a:srgbClr val="FFFFFF"/>
                </a:solidFill>
                <a:latin typeface="Century Gothic" pitchFamily="18" charset="0"/>
              </a:rPr>
              <a:t>mesotherapy</a:t>
            </a:r>
            <a:r>
              <a:rPr lang="en-GB" sz="1800" b="0" i="0" dirty="0" smtClean="0">
                <a:solidFill>
                  <a:srgbClr val="FFFFFF"/>
                </a:solidFill>
                <a:latin typeface="Century Gothic" pitchFamily="18" charset="0"/>
              </a:rPr>
              <a:t> helps to treat: </a:t>
            </a:r>
          </a:p>
          <a:p>
            <a:pPr marL="285750" indent="-285750" algn="just">
              <a:buFontTx/>
              <a:buChar char="-"/>
            </a:pPr>
            <a:r>
              <a:rPr lang="en-GB" sz="1800" b="1" i="0" dirty="0" smtClean="0">
                <a:solidFill>
                  <a:srgbClr val="FFFFFF"/>
                </a:solidFill>
                <a:latin typeface="Century Gothic" pitchFamily="18" charset="0"/>
              </a:rPr>
              <a:t>Skin ageing </a:t>
            </a:r>
          </a:p>
          <a:p>
            <a:pPr marL="285750" indent="-285750" algn="just">
              <a:buFontTx/>
              <a:buChar char="-"/>
            </a:pPr>
            <a:r>
              <a:rPr lang="en-GB" sz="1800" b="1" i="0" dirty="0" smtClean="0">
                <a:solidFill>
                  <a:srgbClr val="FFFFFF"/>
                </a:solidFill>
                <a:latin typeface="Century Gothic" pitchFamily="18" charset="0"/>
              </a:rPr>
              <a:t>Cellulite</a:t>
            </a:r>
          </a:p>
          <a:p>
            <a:pPr marL="285750" indent="-285750" algn="just">
              <a:buFontTx/>
              <a:buChar char="-"/>
            </a:pPr>
            <a:r>
              <a:rPr lang="en-GB" sz="1800" b="1" i="0" dirty="0" smtClean="0">
                <a:solidFill>
                  <a:srgbClr val="FFFFFF"/>
                </a:solidFill>
                <a:latin typeface="Century Gothic" pitchFamily="18" charset="0"/>
              </a:rPr>
              <a:t>Hair loss </a:t>
            </a:r>
          </a:p>
        </p:txBody>
      </p:sp>
      <p:pic>
        <p:nvPicPr>
          <p:cNvPr id="12"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3" r="12773" b="13567"/>
          <a:stretch/>
        </p:blipFill>
        <p:spPr bwMode="auto">
          <a:xfrm>
            <a:off x="64952" y="3796436"/>
            <a:ext cx="2634840" cy="261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7205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617291" y="1200809"/>
            <a:ext cx="5491213" cy="5324535"/>
          </a:xfrm>
          <a:prstGeom prst="rect">
            <a:avLst/>
          </a:prstGeom>
          <a:noFill/>
        </p:spPr>
        <p:txBody>
          <a:bodyPr wrap="square" rtlCol="0">
            <a:spAutoFit/>
          </a:bodyPr>
          <a:lstStyle/>
          <a:p>
            <a:pPr marL="444500" indent="-266700"/>
            <a:endParaRPr lang="fr-FR" sz="1600" b="1" dirty="0" smtClean="0">
              <a:solidFill>
                <a:schemeClr val="bg1"/>
              </a:solidFill>
            </a:endParaRPr>
          </a:p>
          <a:p>
            <a:pPr marL="460375" indent="-285750">
              <a:buFont typeface="Wingdings" pitchFamily="2" charset="2"/>
              <a:buChar char="§"/>
            </a:pPr>
            <a:r>
              <a:rPr lang="en-US" sz="1200" b="1" dirty="0" smtClean="0">
                <a:solidFill>
                  <a:schemeClr val="bg1"/>
                </a:solidFill>
              </a:rPr>
              <a:t>The skin</a:t>
            </a:r>
          </a:p>
          <a:p>
            <a:pPr marL="174625" indent="3175" defTabSz="928688">
              <a:tabLst>
                <a:tab pos="900113" algn="l"/>
                <a:tab pos="4033838" algn="l"/>
              </a:tabLst>
            </a:pPr>
            <a:r>
              <a:rPr lang="en-US" sz="1200" b="1" dirty="0" smtClean="0">
                <a:solidFill>
                  <a:schemeClr val="bg1"/>
                </a:solidFill>
              </a:rPr>
              <a:t>	</a:t>
            </a:r>
            <a:r>
              <a:rPr lang="en-US" sz="1200" dirty="0" smtClean="0">
                <a:solidFill>
                  <a:schemeClr val="bg1"/>
                </a:solidFill>
              </a:rPr>
              <a:t>- Definition and role		</a:t>
            </a:r>
          </a:p>
          <a:p>
            <a:pPr marL="174625" indent="3175" defTabSz="928688">
              <a:tabLst>
                <a:tab pos="900113" algn="l"/>
                <a:tab pos="3860800" algn="l"/>
              </a:tabLst>
            </a:pPr>
            <a:r>
              <a:rPr lang="en-US" sz="1200" dirty="0" smtClean="0">
                <a:solidFill>
                  <a:schemeClr val="bg1"/>
                </a:solidFill>
              </a:rPr>
              <a:t>	- The cell</a:t>
            </a:r>
          </a:p>
          <a:p>
            <a:pPr marL="174625" indent="3175" defTabSz="928688">
              <a:tabLst>
                <a:tab pos="900113" algn="l"/>
                <a:tab pos="3860800" algn="l"/>
              </a:tabLst>
            </a:pPr>
            <a:r>
              <a:rPr lang="en-US" sz="1200" dirty="0" smtClean="0">
                <a:solidFill>
                  <a:schemeClr val="bg1"/>
                </a:solidFill>
              </a:rPr>
              <a:t>	- Skin types</a:t>
            </a:r>
          </a:p>
          <a:p>
            <a:pPr marL="174625" indent="3175" defTabSz="928688">
              <a:tabLst>
                <a:tab pos="900113" algn="l"/>
                <a:tab pos="3411538" algn="l"/>
              </a:tabLst>
            </a:pPr>
            <a:r>
              <a:rPr lang="en-US" sz="1200" dirty="0" smtClean="0">
                <a:solidFill>
                  <a:schemeClr val="bg1"/>
                </a:solidFill>
              </a:rPr>
              <a:t>	- Biological characteristics of the skin</a:t>
            </a:r>
          </a:p>
          <a:p>
            <a:pPr marL="174625" indent="3175" defTabSz="928688">
              <a:tabLst>
                <a:tab pos="900113" algn="l"/>
                <a:tab pos="3411538" algn="l"/>
              </a:tabLst>
            </a:pPr>
            <a:endParaRPr lang="en-US" sz="1200" dirty="0" smtClean="0">
              <a:solidFill>
                <a:schemeClr val="bg1"/>
              </a:solidFill>
            </a:endParaRPr>
          </a:p>
          <a:p>
            <a:pPr marL="444500" indent="-266700" defTabSz="928688">
              <a:buFont typeface="Wingdings" pitchFamily="2" charset="2"/>
              <a:buChar char="§"/>
            </a:pPr>
            <a:r>
              <a:rPr lang="en-US" sz="1200" b="1" dirty="0" smtClean="0">
                <a:solidFill>
                  <a:schemeClr val="bg1"/>
                </a:solidFill>
              </a:rPr>
              <a:t>Epidermis</a:t>
            </a:r>
          </a:p>
          <a:p>
            <a:pPr marL="177800" defTabSz="928688"/>
            <a:r>
              <a:rPr lang="en-US" sz="1200" dirty="0" smtClean="0">
                <a:solidFill>
                  <a:schemeClr val="bg1"/>
                </a:solidFill>
              </a:rPr>
              <a:t>	- Definition and role </a:t>
            </a:r>
          </a:p>
          <a:p>
            <a:pPr marL="177800" defTabSz="928688"/>
            <a:r>
              <a:rPr lang="en-US" sz="1200" dirty="0" smtClean="0">
                <a:solidFill>
                  <a:schemeClr val="bg1"/>
                </a:solidFill>
              </a:rPr>
              <a:t>	- </a:t>
            </a:r>
            <a:r>
              <a:rPr lang="en-US" sz="1200" dirty="0" err="1" smtClean="0">
                <a:solidFill>
                  <a:schemeClr val="bg1"/>
                </a:solidFill>
              </a:rPr>
              <a:t>Keratinocytes</a:t>
            </a:r>
            <a:r>
              <a:rPr lang="en-US" sz="1200" dirty="0" smtClean="0">
                <a:solidFill>
                  <a:schemeClr val="bg1"/>
                </a:solidFill>
              </a:rPr>
              <a:t> &amp; </a:t>
            </a:r>
            <a:r>
              <a:rPr lang="en-US" sz="1200" dirty="0" err="1" smtClean="0">
                <a:solidFill>
                  <a:schemeClr val="bg1"/>
                </a:solidFill>
              </a:rPr>
              <a:t>melanocytes</a:t>
            </a:r>
            <a:endParaRPr lang="en-US" sz="1200" dirty="0" smtClean="0">
              <a:solidFill>
                <a:schemeClr val="bg1"/>
              </a:solidFill>
            </a:endParaRPr>
          </a:p>
          <a:p>
            <a:pPr marL="177800" defTabSz="928688"/>
            <a:r>
              <a:rPr lang="en-US" sz="1200" dirty="0" smtClean="0">
                <a:solidFill>
                  <a:schemeClr val="bg1"/>
                </a:solidFill>
              </a:rPr>
              <a:t>	- The layers in the epidermis</a:t>
            </a:r>
          </a:p>
          <a:p>
            <a:pPr marL="177800" defTabSz="928688"/>
            <a:r>
              <a:rPr lang="en-US" sz="1200" dirty="0" smtClean="0">
                <a:solidFill>
                  <a:schemeClr val="bg1"/>
                </a:solidFill>
              </a:rPr>
              <a:t>	- The cellular regeneration process</a:t>
            </a:r>
          </a:p>
          <a:p>
            <a:pPr marL="177800" defTabSz="928688"/>
            <a:endParaRPr lang="en-US" sz="1200" dirty="0" smtClean="0">
              <a:solidFill>
                <a:schemeClr val="bg1"/>
              </a:solidFill>
            </a:endParaRPr>
          </a:p>
          <a:p>
            <a:pPr marL="463550" indent="-285750" defTabSz="928688">
              <a:buFont typeface="Wingdings" pitchFamily="2" charset="2"/>
              <a:buChar char="§"/>
            </a:pPr>
            <a:r>
              <a:rPr lang="en-US" sz="1200" b="1" dirty="0" smtClean="0">
                <a:solidFill>
                  <a:schemeClr val="bg1"/>
                </a:solidFill>
              </a:rPr>
              <a:t>The dermal-epidermal junction</a:t>
            </a:r>
          </a:p>
          <a:p>
            <a:pPr marL="177800" defTabSz="928688"/>
            <a:r>
              <a:rPr lang="en-US" sz="1200" dirty="0" smtClean="0">
                <a:solidFill>
                  <a:schemeClr val="bg1"/>
                </a:solidFill>
              </a:rPr>
              <a:t>	- Definition and role</a:t>
            </a:r>
          </a:p>
          <a:p>
            <a:pPr marL="177800" defTabSz="928688"/>
            <a:r>
              <a:rPr lang="en-US" sz="1200" dirty="0" smtClean="0">
                <a:solidFill>
                  <a:schemeClr val="bg1"/>
                </a:solidFill>
              </a:rPr>
              <a:t>	</a:t>
            </a:r>
          </a:p>
          <a:p>
            <a:pPr marL="463550" indent="-285750" defTabSz="928688">
              <a:buFont typeface="Wingdings" pitchFamily="2" charset="2"/>
              <a:buChar char="§"/>
            </a:pPr>
            <a:r>
              <a:rPr lang="en-US" sz="1200" b="1" dirty="0" smtClean="0">
                <a:solidFill>
                  <a:schemeClr val="bg1"/>
                </a:solidFill>
              </a:rPr>
              <a:t>The dermis</a:t>
            </a:r>
          </a:p>
          <a:p>
            <a:pPr marL="177800" defTabSz="928688"/>
            <a:r>
              <a:rPr lang="en-US" sz="1200" dirty="0" smtClean="0">
                <a:solidFill>
                  <a:schemeClr val="bg1"/>
                </a:solidFill>
              </a:rPr>
              <a:t>	- Definition and role</a:t>
            </a:r>
          </a:p>
          <a:p>
            <a:pPr marL="177800" defTabSz="928688"/>
            <a:endParaRPr lang="en-US" sz="1200" dirty="0" smtClean="0">
              <a:solidFill>
                <a:schemeClr val="bg1"/>
              </a:solidFill>
            </a:endParaRPr>
          </a:p>
          <a:p>
            <a:pPr marL="463550" indent="-285750" defTabSz="928688">
              <a:buFont typeface="Wingdings" pitchFamily="2" charset="2"/>
              <a:buChar char="§"/>
            </a:pPr>
            <a:r>
              <a:rPr lang="en-US" sz="1200" b="1" dirty="0" smtClean="0">
                <a:solidFill>
                  <a:schemeClr val="bg1"/>
                </a:solidFill>
              </a:rPr>
              <a:t>The hypodermis</a:t>
            </a:r>
          </a:p>
          <a:p>
            <a:pPr marL="635000" lvl="1" defTabSz="928688"/>
            <a:r>
              <a:rPr lang="en-US" sz="1200" dirty="0" smtClean="0">
                <a:solidFill>
                  <a:schemeClr val="bg1"/>
                </a:solidFill>
              </a:rPr>
              <a:t>	- Definition and role</a:t>
            </a:r>
          </a:p>
          <a:p>
            <a:pPr marL="635000" lvl="1" defTabSz="928688"/>
            <a:endParaRPr lang="en-US" sz="1200" dirty="0" smtClean="0">
              <a:solidFill>
                <a:schemeClr val="bg1"/>
              </a:solidFill>
            </a:endParaRPr>
          </a:p>
          <a:p>
            <a:pPr marL="449263" lvl="1" indent="-274638" defTabSz="928688">
              <a:buFont typeface="Wingdings" pitchFamily="2" charset="2"/>
              <a:buChar char="§"/>
            </a:pPr>
            <a:r>
              <a:rPr lang="en-US" sz="1200" b="1" dirty="0" smtClean="0">
                <a:solidFill>
                  <a:schemeClr val="bg1"/>
                </a:solidFill>
              </a:rPr>
              <a:t>Skin </a:t>
            </a:r>
            <a:r>
              <a:rPr lang="en-US" sz="1200" b="1" dirty="0" smtClean="0">
                <a:solidFill>
                  <a:srgbClr val="FFFFFF"/>
                </a:solidFill>
              </a:rPr>
              <a:t>ageing</a:t>
            </a:r>
          </a:p>
          <a:p>
            <a:pPr marL="914400" lvl="3" defTabSz="928688">
              <a:buFontTx/>
              <a:buChar char="-"/>
            </a:pPr>
            <a:r>
              <a:rPr lang="en-US" sz="1200" dirty="0" smtClean="0">
                <a:solidFill>
                  <a:schemeClr val="bg1"/>
                </a:solidFill>
              </a:rPr>
              <a:t> Definition and role</a:t>
            </a:r>
          </a:p>
          <a:p>
            <a:pPr marL="914400" lvl="3" defTabSz="928688">
              <a:buFontTx/>
              <a:buChar char="-"/>
            </a:pPr>
            <a:r>
              <a:rPr lang="en-US" sz="1200" dirty="0" smtClean="0">
                <a:solidFill>
                  <a:schemeClr val="bg1"/>
                </a:solidFill>
              </a:rPr>
              <a:t> The </a:t>
            </a:r>
            <a:r>
              <a:rPr lang="en-US" sz="1200" dirty="0" smtClean="0">
                <a:solidFill>
                  <a:srgbClr val="FFFFFF"/>
                </a:solidFill>
              </a:rPr>
              <a:t>ageing process by stages</a:t>
            </a:r>
          </a:p>
          <a:p>
            <a:pPr marL="914400" lvl="3" defTabSz="928688">
              <a:buFontTx/>
              <a:buChar char="-"/>
            </a:pPr>
            <a:r>
              <a:rPr lang="en-US" sz="1200" dirty="0" smtClean="0">
                <a:solidFill>
                  <a:srgbClr val="FFFFFF"/>
                </a:solidFill>
              </a:rPr>
              <a:t> Photo-ageing</a:t>
            </a:r>
          </a:p>
          <a:p>
            <a:pPr marL="914400" lvl="3" defTabSz="928688">
              <a:buFontTx/>
              <a:buChar char="-"/>
            </a:pPr>
            <a:endParaRPr lang="fr-FR" sz="1200" dirty="0" smtClean="0">
              <a:solidFill>
                <a:srgbClr val="FFFFFF"/>
              </a:solidFill>
            </a:endParaRPr>
          </a:p>
        </p:txBody>
      </p:sp>
      <p:pic>
        <p:nvPicPr>
          <p:cNvPr id="6" name="Picture 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496" y="1196752"/>
            <a:ext cx="3384376" cy="507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54062" y="6381328"/>
            <a:ext cx="2127505" cy="261610"/>
          </a:xfrm>
          <a:prstGeom prst="rect">
            <a:avLst/>
          </a:prstGeom>
          <a:noFill/>
        </p:spPr>
        <p:txBody>
          <a:bodyPr wrap="none" rtlCol="0">
            <a:spAutoFit/>
          </a:bodyPr>
          <a:lstStyle/>
          <a:p>
            <a:r>
              <a:rPr lang="fr-FR" sz="1100" b="1" i="1" dirty="0" smtClean="0">
                <a:solidFill>
                  <a:schemeClr val="bg1"/>
                </a:solidFill>
              </a:rPr>
              <a:t>PHOTO – INTERNAL USE ONLY</a:t>
            </a:r>
            <a:endParaRPr lang="fr-FR" sz="1100" b="1" i="1" dirty="0">
              <a:solidFill>
                <a:schemeClr val="bg1"/>
              </a:solidFill>
            </a:endParaRPr>
          </a:p>
        </p:txBody>
      </p:sp>
      <p:sp>
        <p:nvSpPr>
          <p:cNvPr id="7" name="Text Box 3"/>
          <p:cNvSpPr txBox="1">
            <a:spLocks noChangeArrowheads="1"/>
          </p:cNvSpPr>
          <p:nvPr/>
        </p:nvSpPr>
        <p:spPr bwMode="auto">
          <a:xfrm>
            <a:off x="3419872" y="160184"/>
            <a:ext cx="5651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ＭＳ Ｐゴシック"/>
                <a:cs typeface="ＭＳ Ｐゴシック"/>
              </a:defRPr>
            </a:lvl1pPr>
            <a:lvl2pPr marL="742950" indent="-285750" eaLnBrk="0" hangingPunct="0">
              <a:defRPr>
                <a:solidFill>
                  <a:schemeClr val="tx1"/>
                </a:solidFill>
                <a:latin typeface="Century Gothic" pitchFamily="34" charset="0"/>
                <a:ea typeface="ＭＳ Ｐゴシック"/>
                <a:cs typeface="ＭＳ Ｐゴシック"/>
              </a:defRPr>
            </a:lvl2pPr>
            <a:lvl3pPr marL="1143000" indent="-228600" eaLnBrk="0" hangingPunct="0">
              <a:defRPr>
                <a:solidFill>
                  <a:schemeClr val="tx1"/>
                </a:solidFill>
                <a:latin typeface="Century Gothic" pitchFamily="34" charset="0"/>
                <a:ea typeface="ＭＳ Ｐゴシック"/>
                <a:cs typeface="ＭＳ Ｐゴシック"/>
              </a:defRPr>
            </a:lvl3pPr>
            <a:lvl4pPr marL="1600200" indent="-228600" eaLnBrk="0" hangingPunct="0">
              <a:defRPr>
                <a:solidFill>
                  <a:schemeClr val="tx1"/>
                </a:solidFill>
                <a:latin typeface="Century Gothic" pitchFamily="34" charset="0"/>
                <a:ea typeface="ＭＳ Ｐゴシック"/>
                <a:cs typeface="ＭＳ Ｐゴシック"/>
              </a:defRPr>
            </a:lvl4pPr>
            <a:lvl5pPr marL="2057400" indent="-228600" eaLnBrk="0" hangingPunct="0">
              <a:defRPr>
                <a:solidFill>
                  <a:schemeClr val="tx1"/>
                </a:solidFill>
                <a:latin typeface="Century Gothic"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entury Gothic" pitchFamily="34" charset="0"/>
                <a:ea typeface="ＭＳ Ｐゴシック"/>
                <a:cs typeface="ＭＳ Ｐゴシック"/>
              </a:defRPr>
            </a:lvl9pPr>
          </a:lstStyle>
          <a:p>
            <a:pPr algn="r" eaLnBrk="1" hangingPunct="1">
              <a:spcBef>
                <a:spcPct val="50000"/>
              </a:spcBef>
            </a:pPr>
            <a:r>
              <a:rPr lang="fr-FR" sz="2800" dirty="0" smtClean="0">
                <a:solidFill>
                  <a:srgbClr val="B5A692"/>
                </a:solidFill>
              </a:rPr>
              <a:t>SKIN BIOLOGY                     </a:t>
            </a:r>
            <a:r>
              <a:rPr lang="fr-FR" sz="1600" dirty="0" smtClean="0">
                <a:solidFill>
                  <a:schemeClr val="bg1"/>
                </a:solidFill>
              </a:rPr>
              <a:t>CONTENTS</a:t>
            </a:r>
          </a:p>
        </p:txBody>
      </p:sp>
    </p:spTree>
    <p:extLst>
      <p:ext uri="{BB962C8B-B14F-4D97-AF65-F5344CB8AC3E}">
        <p14:creationId xmlns:p14="http://schemas.microsoft.com/office/powerpoint/2010/main" val="363172602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MESOTHERAPY </a:t>
            </a:r>
            <a:r>
              <a:rPr lang="fr-FR" sz="2000" dirty="0">
                <a:solidFill>
                  <a:srgbClr val="B5A692"/>
                </a:solidFill>
                <a:latin typeface="Century Gothic" pitchFamily="18" charset="0"/>
              </a:rPr>
              <a:t>EXPLAINED BY                     DOCTORS </a:t>
            </a:r>
            <a:r>
              <a:rPr lang="fr-FR" sz="2000" b="0" i="0" dirty="0" smtClean="0">
                <a:solidFill>
                  <a:srgbClr val="B5A692"/>
                </a:solidFill>
                <a:latin typeface="Century Gothic" pitchFamily="18" charset="0"/>
              </a:rPr>
              <a:t>AT LACLINIC-MONTREUX</a:t>
            </a:r>
            <a:r>
              <a:rPr lang="fr-FR"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1302573051"/>
              </p:ext>
            </p:extLst>
          </p:nvPr>
        </p:nvGraphicFramePr>
        <p:xfrm>
          <a:off x="2987824" y="1916832"/>
          <a:ext cx="6120680" cy="4301353"/>
        </p:xfrm>
        <a:graphic>
          <a:graphicData uri="http://schemas.openxmlformats.org/drawingml/2006/table">
            <a:tbl>
              <a:tblPr firstRow="1" bandRow="1">
                <a:tableStyleId>{5C22544A-7EE6-4342-B048-85BDC9FD1C3A}</a:tableStyleId>
              </a:tblPr>
              <a:tblGrid>
                <a:gridCol w="2159304"/>
                <a:gridCol w="2015437"/>
                <a:gridCol w="1945939"/>
              </a:tblGrid>
              <a:tr h="552313">
                <a:tc>
                  <a:txBody>
                    <a:bodyPr/>
                    <a:lstStyle/>
                    <a:p>
                      <a:pPr algn="ctr"/>
                      <a:r>
                        <a:rPr lang="fr-FR" sz="1600" b="1" i="0" dirty="0" smtClean="0">
                          <a:solidFill>
                            <a:srgbClr val="FFFFFF"/>
                          </a:solidFill>
                          <a:latin typeface="Century Gothic" pitchFamily="18" charset="0"/>
                        </a:rPr>
                        <a:t>SKIN AGEING</a:t>
                      </a:r>
                    </a:p>
                  </a:txBody>
                  <a:tcPr>
                    <a:noFill/>
                  </a:tcPr>
                </a:tc>
                <a:tc>
                  <a:txBody>
                    <a:bodyPr/>
                    <a:lstStyle/>
                    <a:p>
                      <a:pPr algn="ctr"/>
                      <a:r>
                        <a:rPr lang="fr-FR" sz="1600" b="1" i="0" dirty="0" smtClean="0">
                          <a:solidFill>
                            <a:srgbClr val="FFFFFF"/>
                          </a:solidFill>
                          <a:latin typeface="Century Gothic" pitchFamily="18" charset="0"/>
                        </a:rPr>
                        <a:t>CELLULITE</a:t>
                      </a:r>
                    </a:p>
                  </a:txBody>
                  <a:tcPr>
                    <a:noFill/>
                  </a:tcPr>
                </a:tc>
                <a:tc>
                  <a:txBody>
                    <a:bodyPr/>
                    <a:lstStyle/>
                    <a:p>
                      <a:pPr algn="ctr"/>
                      <a:r>
                        <a:rPr lang="fr-FR" sz="1600" b="1" i="0" dirty="0" smtClean="0">
                          <a:solidFill>
                            <a:srgbClr val="FFFFFF"/>
                          </a:solidFill>
                          <a:latin typeface="Century Gothic" pitchFamily="18" charset="0"/>
                        </a:rPr>
                        <a:t>HAIR LOSS</a:t>
                      </a:r>
                    </a:p>
                  </a:txBody>
                  <a:tcPr>
                    <a:noFill/>
                  </a:tcPr>
                </a:tc>
              </a:tr>
              <a:tr h="1976697">
                <a:tc>
                  <a:txBody>
                    <a:bodyPr/>
                    <a:lstStyle/>
                    <a:p>
                      <a:pPr algn="l"/>
                      <a:r>
                        <a:rPr lang="fr-FR" sz="1600" b="0" i="0" dirty="0" smtClean="0">
                          <a:solidFill>
                            <a:srgbClr val="FFFFFF"/>
                          </a:solidFill>
                          <a:latin typeface="Century Gothic" pitchFamily="18" charset="0"/>
                        </a:rPr>
                        <a:t>Injection of a cocktail of vitamins and hyaluronic acid. </a:t>
                      </a:r>
                    </a:p>
                    <a:p>
                      <a:pPr algn="l"/>
                      <a:endParaRPr lang="fr-FR" sz="1600" dirty="0" smtClean="0">
                        <a:solidFill>
                          <a:schemeClr val="bg1"/>
                        </a:solidFill>
                        <a:latin typeface="Century Gothic" pitchFamily="34" charset="0"/>
                      </a:endParaRPr>
                    </a:p>
                    <a:p>
                      <a:pPr algn="l"/>
                      <a:endParaRPr lang="fr-FR" sz="1600" dirty="0" smtClean="0">
                        <a:solidFill>
                          <a:schemeClr val="bg1"/>
                        </a:solidFill>
                        <a:latin typeface="Century Gothic" pitchFamily="34" charset="0"/>
                      </a:endParaRPr>
                    </a:p>
                    <a:p>
                      <a:pPr algn="l"/>
                      <a:r>
                        <a:rPr lang="fr-FR" sz="1600" b="1" i="0" dirty="0" smtClean="0">
                          <a:solidFill>
                            <a:srgbClr val="FFFFFF"/>
                          </a:solidFill>
                          <a:latin typeface="Century Gothic" pitchFamily="18" charset="0"/>
                        </a:rPr>
                        <a:t>Results: </a:t>
                      </a:r>
                    </a:p>
                    <a:p>
                      <a:pPr algn="l"/>
                      <a:r>
                        <a:rPr lang="fr-FR" sz="1600" b="0" i="0" dirty="0" err="1" smtClean="0">
                          <a:solidFill>
                            <a:srgbClr val="FFFFFF"/>
                          </a:solidFill>
                          <a:latin typeface="Century Gothic" pitchFamily="18" charset="0"/>
                        </a:rPr>
                        <a:t>glossy</a:t>
                      </a:r>
                      <a:r>
                        <a:rPr lang="fr-FR" sz="1600" b="0" i="0" dirty="0" smtClean="0">
                          <a:solidFill>
                            <a:srgbClr val="FFFFFF"/>
                          </a:solidFill>
                          <a:latin typeface="Century Gothic" pitchFamily="18" charset="0"/>
                        </a:rPr>
                        <a:t> </a:t>
                      </a:r>
                      <a:r>
                        <a:rPr lang="fr-FR" sz="1600" b="0" i="0" dirty="0" err="1" smtClean="0">
                          <a:solidFill>
                            <a:srgbClr val="FFFFFF"/>
                          </a:solidFill>
                          <a:latin typeface="Century Gothic" pitchFamily="18" charset="0"/>
                        </a:rPr>
                        <a:t>sheen</a:t>
                      </a:r>
                      <a:r>
                        <a:rPr lang="fr-FR" sz="1600" b="0" i="0" dirty="0" smtClean="0">
                          <a:solidFill>
                            <a:srgbClr val="FFFFFF"/>
                          </a:solidFill>
                          <a:latin typeface="Century Gothic" pitchFamily="18" charset="0"/>
                        </a:rPr>
                        <a:t>, gradual reduction in fine </a:t>
                      </a:r>
                      <a:r>
                        <a:rPr lang="fr-FR" sz="1600" b="0" i="0" dirty="0" err="1" smtClean="0">
                          <a:solidFill>
                            <a:srgbClr val="FFFFFF"/>
                          </a:solidFill>
                          <a:latin typeface="Century Gothic" pitchFamily="18" charset="0"/>
                        </a:rPr>
                        <a:t>wrinkles</a:t>
                      </a:r>
                      <a:r>
                        <a:rPr lang="fr-FR" sz="1600" b="0" i="0" dirty="0" smtClean="0">
                          <a:solidFill>
                            <a:srgbClr val="FFFFFF"/>
                          </a:solidFill>
                          <a:latin typeface="Century Gothic" pitchFamily="18" charset="0"/>
                        </a:rPr>
                        <a:t> and</a:t>
                      </a:r>
                      <a:r>
                        <a:rPr lang="fr-FR" sz="1600" b="0" i="0" baseline="0" dirty="0" smtClean="0">
                          <a:solidFill>
                            <a:srgbClr val="FFFFFF"/>
                          </a:solidFill>
                          <a:latin typeface="Century Gothic" pitchFamily="18" charset="0"/>
                        </a:rPr>
                        <a:t> </a:t>
                      </a:r>
                      <a:r>
                        <a:rPr lang="fr-FR" sz="1600" b="0" i="0" dirty="0" err="1" smtClean="0">
                          <a:solidFill>
                            <a:srgbClr val="FFFFFF"/>
                          </a:solidFill>
                          <a:latin typeface="Century Gothic" pitchFamily="18" charset="0"/>
                        </a:rPr>
                        <a:t>firming</a:t>
                      </a:r>
                      <a:r>
                        <a:rPr lang="fr-FR" sz="1600" b="0" i="0" dirty="0" smtClean="0">
                          <a:solidFill>
                            <a:srgbClr val="FFFFFF"/>
                          </a:solidFill>
                          <a:latin typeface="Century Gothic" pitchFamily="18" charset="0"/>
                        </a:rPr>
                        <a:t> of the skin. </a:t>
                      </a:r>
                    </a:p>
                    <a:p>
                      <a:endParaRPr lang="fr-FR" sz="1600" b="0" i="0" dirty="0" smtClean="0">
                        <a:solidFill>
                          <a:srgbClr val="FFFFFF"/>
                        </a:solidFill>
                        <a:latin typeface="Century Gothic" pitchFamily="18" charset="0"/>
                      </a:endParaRPr>
                    </a:p>
                    <a:p>
                      <a:endParaRPr lang="fr-FR" sz="1600" b="0" i="0" dirty="0" smtClean="0">
                        <a:solidFill>
                          <a:srgbClr val="FFFFFF"/>
                        </a:solidFill>
                        <a:latin typeface="Century Gothic" pitchFamily="18" charset="0"/>
                      </a:endParaRPr>
                    </a:p>
                    <a:p>
                      <a:r>
                        <a:rPr lang="fr-FR" sz="1600" b="0" i="0" dirty="0" smtClean="0">
                          <a:solidFill>
                            <a:srgbClr val="FFFFFF"/>
                          </a:solidFill>
                          <a:latin typeface="Century Gothic" pitchFamily="18" charset="0"/>
                        </a:rPr>
                        <a:t>Price:  €290</a:t>
                      </a:r>
                    </a:p>
                  </a:txBody>
                  <a:tcPr>
                    <a:noFill/>
                  </a:tcPr>
                </a:tc>
                <a:tc>
                  <a:txBody>
                    <a:bodyPr/>
                    <a:lstStyle/>
                    <a:p>
                      <a:r>
                        <a:rPr lang="fr-FR" sz="1600" b="0" i="0" dirty="0" smtClean="0">
                          <a:solidFill>
                            <a:srgbClr val="FFFFFF"/>
                          </a:solidFill>
                          <a:latin typeface="Century Gothic" pitchFamily="18" charset="0"/>
                        </a:rPr>
                        <a:t>Injection of medicines which release the fats and </a:t>
                      </a:r>
                      <a:r>
                        <a:rPr lang="fr-FR" sz="1600" b="0" i="0" dirty="0" err="1" smtClean="0">
                          <a:solidFill>
                            <a:srgbClr val="FFFFFF"/>
                          </a:solidFill>
                          <a:latin typeface="Century Gothic" pitchFamily="18" charset="0"/>
                        </a:rPr>
                        <a:t>tone</a:t>
                      </a:r>
                      <a:r>
                        <a:rPr lang="fr-FR" sz="1600" b="0" i="0" dirty="0" smtClean="0">
                          <a:solidFill>
                            <a:srgbClr val="FFFFFF"/>
                          </a:solidFill>
                          <a:latin typeface="Century Gothic" pitchFamily="18" charset="0"/>
                        </a:rPr>
                        <a:t> up the muscles and veins. </a:t>
                      </a:r>
                    </a:p>
                    <a:p>
                      <a:endParaRPr lang="fr-FR" sz="1600" dirty="0" smtClean="0">
                        <a:solidFill>
                          <a:schemeClr val="bg1"/>
                        </a:solidFill>
                        <a:latin typeface="Century Gothic" pitchFamily="34" charset="0"/>
                      </a:endParaRPr>
                    </a:p>
                    <a:p>
                      <a:r>
                        <a:rPr lang="fr-FR" sz="1600" b="1" i="0" dirty="0" smtClean="0">
                          <a:solidFill>
                            <a:srgbClr val="FFFFFF"/>
                          </a:solidFill>
                          <a:latin typeface="Century Gothic" pitchFamily="18" charset="0"/>
                        </a:rPr>
                        <a:t>Results: </a:t>
                      </a:r>
                    </a:p>
                    <a:p>
                      <a:r>
                        <a:rPr lang="fr-FR" sz="1600" b="0" i="0" dirty="0" err="1" smtClean="0">
                          <a:solidFill>
                            <a:srgbClr val="FFFFFF"/>
                          </a:solidFill>
                          <a:latin typeface="Century Gothic" pitchFamily="18" charset="0"/>
                        </a:rPr>
                        <a:t>loss</a:t>
                      </a:r>
                      <a:r>
                        <a:rPr lang="fr-FR" sz="1600" b="0" i="0" dirty="0" smtClean="0">
                          <a:solidFill>
                            <a:srgbClr val="FFFFFF"/>
                          </a:solidFill>
                          <a:latin typeface="Century Gothic" pitchFamily="18" charset="0"/>
                        </a:rPr>
                        <a:t> of fat </a:t>
                      </a:r>
                      <a:r>
                        <a:rPr lang="fr-FR" sz="1600" b="0" i="0" dirty="0" err="1" smtClean="0">
                          <a:solidFill>
                            <a:srgbClr val="FFFFFF"/>
                          </a:solidFill>
                          <a:latin typeface="Century Gothic" pitchFamily="18" charset="0"/>
                        </a:rPr>
                        <a:t>which</a:t>
                      </a:r>
                      <a:r>
                        <a:rPr lang="fr-FR" sz="1600" b="0" i="0" dirty="0" smtClean="0">
                          <a:solidFill>
                            <a:srgbClr val="FFFFFF"/>
                          </a:solidFill>
                          <a:latin typeface="Century Gothic" pitchFamily="18" charset="0"/>
                        </a:rPr>
                        <a:t> </a:t>
                      </a:r>
                      <a:r>
                        <a:rPr lang="fr-FR" sz="1600" b="0" i="0" dirty="0" err="1" smtClean="0">
                          <a:solidFill>
                            <a:srgbClr val="FFFFFF"/>
                          </a:solidFill>
                          <a:latin typeface="Century Gothic" pitchFamily="18" charset="0"/>
                        </a:rPr>
                        <a:t>can</a:t>
                      </a:r>
                      <a:r>
                        <a:rPr lang="fr-FR" sz="1600" b="0" i="0" dirty="0" smtClean="0">
                          <a:solidFill>
                            <a:srgbClr val="FFFFFF"/>
                          </a:solidFill>
                          <a:latin typeface="Century Gothic" pitchFamily="18" charset="0"/>
                        </a:rPr>
                        <a:t> </a:t>
                      </a:r>
                      <a:r>
                        <a:rPr lang="fr-FR" sz="1600" b="0" i="0" dirty="0" err="1" smtClean="0">
                          <a:solidFill>
                            <a:srgbClr val="FFFFFF"/>
                          </a:solidFill>
                          <a:latin typeface="Century Gothic" pitchFamily="18" charset="0"/>
                        </a:rPr>
                        <a:t>be</a:t>
                      </a:r>
                      <a:r>
                        <a:rPr lang="fr-FR" sz="1600" b="0" i="0" dirty="0" smtClean="0">
                          <a:solidFill>
                            <a:srgbClr val="FFFFFF"/>
                          </a:solidFill>
                          <a:latin typeface="Century Gothic" pitchFamily="18" charset="0"/>
                        </a:rPr>
                        <a:t> </a:t>
                      </a:r>
                      <a:r>
                        <a:rPr lang="fr-FR" sz="1600" b="0" i="0" dirty="0" err="1" smtClean="0">
                          <a:solidFill>
                            <a:srgbClr val="FFFFFF"/>
                          </a:solidFill>
                          <a:latin typeface="Century Gothic" pitchFamily="18" charset="0"/>
                        </a:rPr>
                        <a:t>measured</a:t>
                      </a:r>
                      <a:r>
                        <a:rPr lang="fr-FR" sz="1600" b="0" i="0" baseline="0" dirty="0" smtClean="0">
                          <a:solidFill>
                            <a:srgbClr val="FFFFFF"/>
                          </a:solidFill>
                          <a:latin typeface="Century Gothic" pitchFamily="18" charset="0"/>
                        </a:rPr>
                        <a:t> in </a:t>
                      </a:r>
                      <a:r>
                        <a:rPr lang="fr-FR" sz="1600" b="0" i="0" dirty="0" err="1" smtClean="0">
                          <a:solidFill>
                            <a:srgbClr val="FFFFFF"/>
                          </a:solidFill>
                          <a:latin typeface="Century Gothic" pitchFamily="18" charset="0"/>
                        </a:rPr>
                        <a:t>centimetres</a:t>
                      </a:r>
                      <a:r>
                        <a:rPr lang="fr-FR" sz="1600" b="0" i="0" dirty="0" smtClean="0">
                          <a:solidFill>
                            <a:srgbClr val="FFFFFF"/>
                          </a:solidFill>
                          <a:latin typeface="Century Gothic" pitchFamily="18" charset="0"/>
                        </a:rPr>
                        <a:t> and a </a:t>
                      </a:r>
                      <a:r>
                        <a:rPr lang="fr-FR" sz="1600" b="0" i="0" dirty="0" err="1" smtClean="0">
                          <a:solidFill>
                            <a:srgbClr val="FFFFFF"/>
                          </a:solidFill>
                          <a:latin typeface="Century Gothic" pitchFamily="18" charset="0"/>
                        </a:rPr>
                        <a:t>reduction</a:t>
                      </a:r>
                      <a:r>
                        <a:rPr lang="fr-FR" sz="1600" b="0" i="0" dirty="0" smtClean="0">
                          <a:solidFill>
                            <a:srgbClr val="FFFFFF"/>
                          </a:solidFill>
                          <a:latin typeface="Century Gothic" pitchFamily="18" charset="0"/>
                        </a:rPr>
                        <a:t> in the "orange </a:t>
                      </a:r>
                      <a:r>
                        <a:rPr lang="fr-FR" sz="1600" b="0" i="0" dirty="0" err="1" smtClean="0">
                          <a:solidFill>
                            <a:srgbClr val="FFFFFF"/>
                          </a:solidFill>
                          <a:latin typeface="Century Gothic" pitchFamily="18" charset="0"/>
                        </a:rPr>
                        <a:t>peel</a:t>
                      </a:r>
                      <a:r>
                        <a:rPr lang="fr-FR" sz="1600" b="0" i="0" dirty="0" smtClean="0">
                          <a:solidFill>
                            <a:srgbClr val="FFFFFF"/>
                          </a:solidFill>
                          <a:latin typeface="Century Gothic" pitchFamily="18" charset="0"/>
                        </a:rPr>
                        <a:t> skin" effect. </a:t>
                      </a:r>
                    </a:p>
                    <a:p>
                      <a:r>
                        <a:rPr lang="fr-FR" sz="1600" b="0" i="0" dirty="0" smtClean="0">
                          <a:solidFill>
                            <a:srgbClr val="FFFFFF"/>
                          </a:solidFill>
                          <a:latin typeface="Century Gothic" pitchFamily="18" charset="0"/>
                        </a:rPr>
                        <a:t>Price:  €210</a:t>
                      </a:r>
                    </a:p>
                  </a:txBody>
                  <a:tcPr>
                    <a:noFill/>
                  </a:tcPr>
                </a:tc>
                <a:tc>
                  <a:txBody>
                    <a:bodyPr/>
                    <a:lstStyle/>
                    <a:p>
                      <a:r>
                        <a:rPr lang="fr-FR" sz="1600" b="0" i="0" dirty="0" smtClean="0">
                          <a:solidFill>
                            <a:srgbClr val="FFFFFF"/>
                          </a:solidFill>
                          <a:latin typeface="Century Gothic" pitchFamily="18" charset="0"/>
                        </a:rPr>
                        <a:t>Injection of the vitamins and trace elements required for regrowth. </a:t>
                      </a:r>
                    </a:p>
                    <a:p>
                      <a:endParaRPr lang="fr-FR" sz="1600" dirty="0" smtClean="0">
                        <a:solidFill>
                          <a:schemeClr val="bg1"/>
                        </a:solidFill>
                        <a:latin typeface="Century Gothic" pitchFamily="34" charset="0"/>
                      </a:endParaRPr>
                    </a:p>
                    <a:p>
                      <a:r>
                        <a:rPr lang="fr-FR" sz="1600" b="1" i="0" dirty="0" smtClean="0">
                          <a:solidFill>
                            <a:srgbClr val="FFFFFF"/>
                          </a:solidFill>
                          <a:latin typeface="Century Gothic" pitchFamily="18" charset="0"/>
                        </a:rPr>
                        <a:t>Results: </a:t>
                      </a:r>
                    </a:p>
                    <a:p>
                      <a:r>
                        <a:rPr lang="fr-FR" sz="1600" b="0" i="0" dirty="0" smtClean="0">
                          <a:solidFill>
                            <a:srgbClr val="FFFFFF"/>
                          </a:solidFill>
                          <a:latin typeface="Century Gothic" pitchFamily="18" charset="0"/>
                        </a:rPr>
                        <a:t>initial</a:t>
                      </a:r>
                      <a:r>
                        <a:rPr lang="fr-FR" sz="1600" b="0" i="0" baseline="0" dirty="0" smtClean="0">
                          <a:solidFill>
                            <a:srgbClr val="FFFFFF"/>
                          </a:solidFill>
                          <a:latin typeface="Century Gothic" pitchFamily="18" charset="0"/>
                        </a:rPr>
                        <a:t> </a:t>
                      </a:r>
                      <a:r>
                        <a:rPr lang="fr-FR" sz="1600" b="0" i="0" dirty="0" smtClean="0">
                          <a:solidFill>
                            <a:srgbClr val="FFFFFF"/>
                          </a:solidFill>
                          <a:latin typeface="Century Gothic" pitchFamily="18" charset="0"/>
                        </a:rPr>
                        <a:t>cessation of hair loss followed by gradual regrowth. </a:t>
                      </a:r>
                    </a:p>
                    <a:p>
                      <a:endParaRPr lang="fr-FR" sz="1600" dirty="0" smtClean="0">
                        <a:solidFill>
                          <a:schemeClr val="bg1"/>
                        </a:solidFill>
                        <a:latin typeface="Century Gothic" pitchFamily="34" charset="0"/>
                      </a:endParaRPr>
                    </a:p>
                    <a:p>
                      <a:endParaRPr lang="fr-FR" sz="1600" dirty="0" smtClean="0">
                        <a:solidFill>
                          <a:schemeClr val="bg1"/>
                        </a:solidFill>
                        <a:latin typeface="Century Gothic" pitchFamily="34" charset="0"/>
                      </a:endParaRPr>
                    </a:p>
                    <a:p>
                      <a:r>
                        <a:rPr lang="fr-FR" sz="1600" b="0" i="0" dirty="0" smtClean="0">
                          <a:solidFill>
                            <a:srgbClr val="FFFFFF"/>
                          </a:solidFill>
                          <a:latin typeface="Century Gothic" pitchFamily="18" charset="0"/>
                        </a:rPr>
                        <a:t>Price: €210</a:t>
                      </a:r>
                    </a:p>
                  </a:txBody>
                  <a:tcPr>
                    <a:noFill/>
                  </a:tcPr>
                </a:tc>
              </a:tr>
            </a:tbl>
          </a:graphicData>
        </a:graphic>
      </p:graphicFrame>
      <p:pic>
        <p:nvPicPr>
          <p:cNvPr id="12"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3" r="12773" b="13567"/>
          <a:stretch/>
        </p:blipFill>
        <p:spPr bwMode="auto">
          <a:xfrm>
            <a:off x="64952" y="3796436"/>
            <a:ext cx="2634840" cy="26107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3" name="ZoneTexte 12"/>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14" name="ZoneTexte 13"/>
          <p:cNvSpPr txBox="1"/>
          <p:nvPr/>
        </p:nvSpPr>
        <p:spPr>
          <a:xfrm>
            <a:off x="107504" y="6453336"/>
            <a:ext cx="3672408" cy="415498"/>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101234740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124650" y="1772816"/>
            <a:ext cx="5767830" cy="4801314"/>
          </a:xfrm>
          <a:prstGeom prst="rect">
            <a:avLst/>
          </a:prstGeom>
          <a:noFill/>
        </p:spPr>
        <p:txBody>
          <a:bodyPr wrap="square" rtlCol="0">
            <a:spAutoFit/>
          </a:bodyPr>
          <a:lstStyle/>
          <a:p>
            <a:pPr algn="just"/>
            <a:r>
              <a:rPr lang="fr-FR" sz="1800" b="0" i="0" dirty="0" smtClean="0">
                <a:solidFill>
                  <a:srgbClr val="FFFFFF"/>
                </a:solidFill>
                <a:latin typeface="Century Gothic" pitchFamily="18" charset="0"/>
              </a:rPr>
              <a:t>Treatment is administered using very fine needles. </a:t>
            </a:r>
          </a:p>
          <a:p>
            <a:pPr algn="just"/>
            <a:endParaRPr lang="fr-FR" dirty="0" smtClean="0">
              <a:solidFill>
                <a:schemeClr val="bg1"/>
              </a:solidFill>
              <a:latin typeface="Century Gothic" pitchFamily="34" charset="0"/>
            </a:endParaRPr>
          </a:p>
          <a:p>
            <a:pPr algn="just"/>
            <a:endParaRPr lang="fr-FR" dirty="0">
              <a:solidFill>
                <a:schemeClr val="bg1"/>
              </a:solidFill>
              <a:latin typeface="Century Gothic" pitchFamily="34" charset="0"/>
            </a:endParaRPr>
          </a:p>
          <a:p>
            <a:pPr algn="just"/>
            <a:r>
              <a:rPr lang="fr-FR" sz="1800" b="0" i="0" dirty="0" smtClean="0">
                <a:solidFill>
                  <a:srgbClr val="FFFFFF"/>
                </a:solidFill>
                <a:latin typeface="Century Gothic" pitchFamily="18" charset="0"/>
              </a:rPr>
              <a:t>Practically </a:t>
            </a:r>
            <a:r>
              <a:rPr lang="fr-FR" sz="1800" b="1" i="0" dirty="0" smtClean="0">
                <a:solidFill>
                  <a:srgbClr val="FFFFFF"/>
                </a:solidFill>
                <a:latin typeface="Century Gothic" pitchFamily="18" charset="0"/>
              </a:rPr>
              <a:t>painless</a:t>
            </a:r>
            <a:r>
              <a:rPr lang="fr-FR" sz="1800" b="0" i="0" dirty="0" smtClean="0">
                <a:solidFill>
                  <a:srgbClr val="FFFFFF"/>
                </a:solidFill>
                <a:latin typeface="Century Gothic" pitchFamily="18" charset="0"/>
              </a:rPr>
              <a:t> and </a:t>
            </a:r>
            <a:r>
              <a:rPr lang="fr-FR" sz="1800" b="1" i="0" dirty="0" smtClean="0">
                <a:solidFill>
                  <a:srgbClr val="FFFFFF"/>
                </a:solidFill>
                <a:latin typeface="Century Gothic" pitchFamily="18" charset="0"/>
              </a:rPr>
              <a:t>does not require any preparation or particular post-session care</a:t>
            </a:r>
            <a:r>
              <a:rPr lang="fr-FR" sz="1800" b="0" i="0" dirty="0" smtClean="0">
                <a:solidFill>
                  <a:srgbClr val="FFFFFF"/>
                </a:solidFill>
                <a:latin typeface="Century Gothic" pitchFamily="18" charset="0"/>
              </a:rPr>
              <a:t>. </a:t>
            </a:r>
          </a:p>
          <a:p>
            <a:pPr algn="just"/>
            <a:endParaRPr lang="fr-FR" dirty="0" smtClean="0">
              <a:solidFill>
                <a:schemeClr val="bg1"/>
              </a:solidFill>
              <a:latin typeface="Century Gothic" pitchFamily="34" charset="0"/>
            </a:endParaRPr>
          </a:p>
          <a:p>
            <a:pPr algn="just"/>
            <a:endParaRPr lang="fr-FR" dirty="0">
              <a:solidFill>
                <a:schemeClr val="bg1"/>
              </a:solidFill>
              <a:latin typeface="Century Gothic" pitchFamily="34" charset="0"/>
            </a:endParaRPr>
          </a:p>
          <a:p>
            <a:pPr algn="just"/>
            <a:r>
              <a:rPr lang="fr-FR" sz="1800" b="0" i="0" dirty="0" smtClean="0">
                <a:solidFill>
                  <a:srgbClr val="FFFFFF"/>
                </a:solidFill>
                <a:latin typeface="Century Gothic" pitchFamily="18" charset="0"/>
              </a:rPr>
              <a:t>Injections cause </a:t>
            </a:r>
            <a:r>
              <a:rPr lang="fr-FR" sz="1800" b="1" i="0" dirty="0" smtClean="0">
                <a:solidFill>
                  <a:srgbClr val="FFFFFF"/>
                </a:solidFill>
                <a:latin typeface="Century Gothic" pitchFamily="18" charset="0"/>
              </a:rPr>
              <a:t>moderate pain </a:t>
            </a:r>
            <a:r>
              <a:rPr lang="fr-FR" sz="1800" b="0" i="0" dirty="0" smtClean="0">
                <a:solidFill>
                  <a:srgbClr val="FFFFFF"/>
                </a:solidFill>
                <a:latin typeface="Century Gothic" pitchFamily="18" charset="0"/>
              </a:rPr>
              <a:t>which can be described as similar to an insect sting. </a:t>
            </a:r>
          </a:p>
          <a:p>
            <a:pPr algn="just"/>
            <a:r>
              <a:rPr lang="fr-FR" sz="1800" b="0" i="0" dirty="0" smtClean="0">
                <a:solidFill>
                  <a:srgbClr val="FFFFFF"/>
                </a:solidFill>
                <a:latin typeface="Century Gothic" pitchFamily="18" charset="0"/>
              </a:rPr>
              <a:t>May be performed </a:t>
            </a:r>
            <a:r>
              <a:rPr lang="fr-FR" sz="1800" b="1" i="0" dirty="0" smtClean="0">
                <a:solidFill>
                  <a:srgbClr val="FFFFFF"/>
                </a:solidFill>
                <a:latin typeface="Century Gothic" pitchFamily="18" charset="0"/>
              </a:rPr>
              <a:t>by hand</a:t>
            </a:r>
            <a:r>
              <a:rPr lang="fr-FR" sz="1800" b="0" i="0" dirty="0" smtClean="0">
                <a:solidFill>
                  <a:srgbClr val="FFFFFF"/>
                </a:solidFill>
                <a:latin typeface="Century Gothic" pitchFamily="18" charset="0"/>
              </a:rPr>
              <a:t> or using an </a:t>
            </a:r>
            <a:r>
              <a:rPr lang="fr-FR" sz="1800" b="1" i="0" dirty="0" smtClean="0">
                <a:solidFill>
                  <a:srgbClr val="FFFFFF"/>
                </a:solidFill>
                <a:latin typeface="Century Gothic" pitchFamily="18" charset="0"/>
              </a:rPr>
              <a:t>electric gun device.  </a:t>
            </a:r>
          </a:p>
          <a:p>
            <a:pPr algn="just"/>
            <a:endParaRPr lang="fr-FR" dirty="0" smtClean="0">
              <a:solidFill>
                <a:schemeClr val="bg1"/>
              </a:solidFill>
              <a:latin typeface="Century Gothic" pitchFamily="34" charset="0"/>
            </a:endParaRPr>
          </a:p>
          <a:p>
            <a:pPr algn="just"/>
            <a:endParaRPr lang="fr-FR" dirty="0">
              <a:solidFill>
                <a:schemeClr val="bg1"/>
              </a:solidFill>
              <a:latin typeface="Century Gothic" pitchFamily="34" charset="0"/>
            </a:endParaRPr>
          </a:p>
          <a:p>
            <a:pPr algn="just"/>
            <a:r>
              <a:rPr lang="fr-FR" sz="1800" b="0" i="0" dirty="0" smtClean="0">
                <a:solidFill>
                  <a:srgbClr val="FFFFFF"/>
                </a:solidFill>
                <a:latin typeface="Century Gothic" pitchFamily="18" charset="0"/>
              </a:rPr>
              <a:t>Exceptionally, bruising may occur on the face, spreading within a few days to the body. </a:t>
            </a:r>
          </a:p>
          <a:p>
            <a:pPr algn="just"/>
            <a:endParaRPr lang="fr-FR" dirty="0">
              <a:solidFill>
                <a:schemeClr val="bg1"/>
              </a:solidFill>
              <a:latin typeface="Century Gothic" pitchFamily="34" charset="0"/>
            </a:endParaRPr>
          </a:p>
        </p:txBody>
      </p:sp>
      <p:sp>
        <p:nvSpPr>
          <p:cNvPr id="13" name="Text Box 3"/>
          <p:cNvSpPr txBox="1">
            <a:spLocks noChangeArrowheads="1"/>
          </p:cNvSpPr>
          <p:nvPr/>
        </p:nvSpPr>
        <p:spPr bwMode="auto">
          <a:xfrm>
            <a:off x="2771800" y="44624"/>
            <a:ext cx="6346801"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MESOTHERAPY EXPLAINED BY         DOCTORS AT LACLINIC-MONTREUX</a:t>
            </a:r>
            <a:r>
              <a:rPr lang="fr-FR" sz="1600" b="0" i="0" dirty="0" smtClean="0">
                <a:solidFill>
                  <a:srgbClr val="FFFFFF"/>
                </a:solidFill>
                <a:latin typeface="Century Gothic" pitchFamily="18" charset="0"/>
              </a:rPr>
              <a:t> </a:t>
            </a:r>
          </a:p>
          <a:p>
            <a:pPr algn="r" eaLnBrk="1" hangingPunct="1">
              <a:spcBef>
                <a:spcPct val="50000"/>
              </a:spcBef>
              <a:defRPr/>
            </a:pPr>
            <a:r>
              <a:rPr lang="fr-FR" sz="1600" b="0" i="0" dirty="0" smtClean="0">
                <a:solidFill>
                  <a:srgbClr val="FFFFFF"/>
                </a:solidFill>
                <a:latin typeface="Century Gothic" pitchFamily="18" charset="0"/>
              </a:rPr>
              <a:t>PRECAUTIONS</a:t>
            </a:r>
          </a:p>
        </p:txBody>
      </p:sp>
      <p:pic>
        <p:nvPicPr>
          <p:cNvPr id="14"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3" r="12773" b="13567"/>
          <a:stretch/>
        </p:blipFill>
        <p:spPr bwMode="auto">
          <a:xfrm>
            <a:off x="64952" y="3796436"/>
            <a:ext cx="2634840" cy="261076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21" name="ZoneTexte 20"/>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22" name="ZoneTexte 21"/>
          <p:cNvSpPr txBox="1"/>
          <p:nvPr/>
        </p:nvSpPr>
        <p:spPr>
          <a:xfrm>
            <a:off x="107504" y="6453336"/>
            <a:ext cx="4248472" cy="400110"/>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7043231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355976" y="2939460"/>
            <a:ext cx="4032448" cy="1569660"/>
          </a:xfrm>
          <a:prstGeom prst="rect">
            <a:avLst/>
          </a:prstGeom>
          <a:noFill/>
        </p:spPr>
        <p:txBody>
          <a:bodyPr wrap="square" rtlCol="0">
            <a:spAutoFit/>
          </a:bodyPr>
          <a:lstStyle/>
          <a:p>
            <a:pPr algn="ctr"/>
            <a:endParaRPr dirty="0"/>
          </a:p>
          <a:p>
            <a:pPr algn="ctr"/>
            <a:r>
              <a:rPr lang="fr-FR" sz="4800" b="0" i="0" dirty="0" smtClean="0">
                <a:solidFill>
                  <a:srgbClr val="B5A692"/>
                </a:solidFill>
                <a:latin typeface="Century Gothic" pitchFamily="18" charset="0"/>
              </a:rPr>
              <a:t>PEELING</a:t>
            </a:r>
          </a:p>
        </p:txBody>
      </p:sp>
      <p:pic>
        <p:nvPicPr>
          <p:cNvPr id="5"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40" r="11160"/>
          <a:stretch/>
        </p:blipFill>
        <p:spPr bwMode="auto">
          <a:xfrm>
            <a:off x="0" y="1196752"/>
            <a:ext cx="3410857" cy="566124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995936" y="5373216"/>
            <a:ext cx="468052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EXPLAINED BY DOCTORS AT </a:t>
            </a:r>
          </a:p>
          <a:p>
            <a:pPr algn="ctr"/>
            <a:r>
              <a:rPr lang="fr-FR" sz="1800" b="0" i="0" dirty="0" smtClean="0">
                <a:solidFill>
                  <a:srgbClr val="FFFFFF"/>
                </a:solidFill>
                <a:latin typeface="Century Gothic" pitchFamily="18" charset="0"/>
              </a:rPr>
              <a:t>LACLINIC-MONTREUX</a:t>
            </a:r>
          </a:p>
        </p:txBody>
      </p:sp>
    </p:spTree>
    <p:extLst>
      <p:ext uri="{BB962C8B-B14F-4D97-AF65-F5344CB8AC3E}">
        <p14:creationId xmlns:p14="http://schemas.microsoft.com/office/powerpoint/2010/main" val="324930527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dirty="0" smtClean="0">
                <a:solidFill>
                  <a:srgbClr val="D9CEB8"/>
                </a:solidFill>
                <a:latin typeface="Century Gothic" pitchFamily="18" charset="0"/>
              </a:rPr>
              <a:t>		</a:t>
            </a:r>
            <a:r>
              <a:rPr lang="en-GB" sz="2000" b="0" i="0" dirty="0" smtClean="0">
                <a:solidFill>
                  <a:srgbClr val="B5A692"/>
                </a:solidFill>
                <a:latin typeface="Century Gothic" pitchFamily="18" charset="0"/>
              </a:rPr>
              <a:t>PEELING EXPLAINED BY                     DOCTORS AT LACLINIC-MONTREUX</a:t>
            </a:r>
            <a:r>
              <a:rPr lang="en-GB"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131840" y="2458343"/>
            <a:ext cx="5832648" cy="2862323"/>
          </a:xfrm>
          <a:prstGeom prst="rect">
            <a:avLst/>
          </a:prstGeom>
          <a:noFill/>
        </p:spPr>
        <p:txBody>
          <a:bodyPr wrap="square" rtlCol="0">
            <a:spAutoFit/>
          </a:bodyPr>
          <a:lstStyle/>
          <a:p>
            <a:r>
              <a:rPr lang="en-GB" sz="1800" b="0" i="0" dirty="0" smtClean="0">
                <a:solidFill>
                  <a:srgbClr val="FFFFFF"/>
                </a:solidFill>
                <a:latin typeface="Century Gothic" pitchFamily="18" charset="0"/>
              </a:rPr>
              <a:t>PEELING: </a:t>
            </a:r>
            <a:r>
              <a:rPr lang="en-GB" sz="1800" b="1" i="0" dirty="0" smtClean="0">
                <a:solidFill>
                  <a:srgbClr val="FFFFFF"/>
                </a:solidFill>
                <a:latin typeface="Century Gothic" pitchFamily="18" charset="0"/>
              </a:rPr>
              <a:t>Eliminates the upper layer of the skin surface,</a:t>
            </a:r>
            <a:r>
              <a:rPr lang="en-GB" sz="1800" b="0" i="0" dirty="0" smtClean="0">
                <a:solidFill>
                  <a:srgbClr val="FFFFFF"/>
                </a:solidFill>
                <a:latin typeface="Century Gothic" pitchFamily="18" charset="0"/>
              </a:rPr>
              <a:t> which means the most damaged cells in the epidermis. </a:t>
            </a:r>
          </a:p>
          <a:p>
            <a:endParaRPr lang="en-GB" dirty="0" smtClean="0">
              <a:solidFill>
                <a:schemeClr val="bg1"/>
              </a:solidFill>
              <a:latin typeface="Century Gothic" pitchFamily="34" charset="0"/>
            </a:endParaRPr>
          </a:p>
          <a:p>
            <a:r>
              <a:rPr lang="en-GB" sz="1800" b="0" i="0" dirty="0" smtClean="0">
                <a:solidFill>
                  <a:srgbClr val="FFFFFF"/>
                </a:solidFill>
                <a:latin typeface="Century Gothic" pitchFamily="18" charset="0"/>
              </a:rPr>
              <a:t>It leaves the skin </a:t>
            </a:r>
            <a:r>
              <a:rPr lang="en-GB" sz="1800" b="1" i="0" dirty="0" smtClean="0">
                <a:solidFill>
                  <a:srgbClr val="FFFFFF"/>
                </a:solidFill>
                <a:latin typeface="Century Gothic" pitchFamily="18" charset="0"/>
              </a:rPr>
              <a:t>smoother</a:t>
            </a:r>
            <a:r>
              <a:rPr lang="en-GB" sz="1800" b="0" i="0" dirty="0" smtClean="0">
                <a:solidFill>
                  <a:srgbClr val="FFFFFF"/>
                </a:solidFill>
                <a:latin typeface="Century Gothic" pitchFamily="18" charset="0"/>
              </a:rPr>
              <a:t> and </a:t>
            </a:r>
            <a:r>
              <a:rPr lang="en-GB" sz="1800" b="1" i="0" dirty="0" smtClean="0">
                <a:solidFill>
                  <a:srgbClr val="FFFFFF"/>
                </a:solidFill>
                <a:latin typeface="Century Gothic" pitchFamily="18" charset="0"/>
              </a:rPr>
              <a:t>stimulates collagen and elastin </a:t>
            </a:r>
            <a:r>
              <a:rPr lang="en-GB" sz="1800" b="1" i="0" dirty="0" err="1" smtClean="0">
                <a:solidFill>
                  <a:srgbClr val="FFFFFF"/>
                </a:solidFill>
                <a:latin typeface="Century Gothic" pitchFamily="18" charset="0"/>
              </a:rPr>
              <a:t>fiber</a:t>
            </a:r>
            <a:r>
              <a:rPr lang="en-GB" sz="1800" b="1" i="0" dirty="0" smtClean="0">
                <a:solidFill>
                  <a:srgbClr val="FFFFFF"/>
                </a:solidFill>
                <a:latin typeface="Century Gothic" pitchFamily="18" charset="0"/>
              </a:rPr>
              <a:t> synthesis</a:t>
            </a:r>
            <a:r>
              <a:rPr lang="en-GB" sz="1800" b="0" i="0" dirty="0" smtClean="0">
                <a:solidFill>
                  <a:srgbClr val="FFFFFF"/>
                </a:solidFill>
                <a:latin typeface="Century Gothic" pitchFamily="18" charset="0"/>
              </a:rPr>
              <a:t>.</a:t>
            </a:r>
          </a:p>
          <a:p>
            <a:endParaRPr lang="en-GB" dirty="0" smtClean="0">
              <a:solidFill>
                <a:schemeClr val="bg1"/>
              </a:solidFill>
              <a:latin typeface="Century Gothic" pitchFamily="34" charset="0"/>
            </a:endParaRPr>
          </a:p>
          <a:p>
            <a:endParaRPr lang="en-GB" dirty="0" smtClean="0">
              <a:solidFill>
                <a:schemeClr val="bg1"/>
              </a:solidFill>
              <a:latin typeface="Century Gothic" pitchFamily="34" charset="0"/>
            </a:endParaRPr>
          </a:p>
          <a:p>
            <a:r>
              <a:rPr lang="en-GB" sz="1800" b="1" i="0" dirty="0" smtClean="0">
                <a:solidFill>
                  <a:srgbClr val="FFFFFF"/>
                </a:solidFill>
                <a:latin typeface="Century Gothic" pitchFamily="18" charset="0"/>
              </a:rPr>
              <a:t>Actions: </a:t>
            </a:r>
            <a:r>
              <a:rPr lang="en-GB" sz="1800" b="0" i="0" dirty="0" smtClean="0">
                <a:solidFill>
                  <a:srgbClr val="FFFFFF"/>
                </a:solidFill>
                <a:latin typeface="Century Gothic" pitchFamily="18" charset="0"/>
              </a:rPr>
              <a:t>treats wrinkles, fine lines, pigmentation spots, acne scars and sagging. </a:t>
            </a:r>
          </a:p>
        </p:txBody>
      </p:sp>
      <p:pic>
        <p:nvPicPr>
          <p:cNvPr id="13" name="Picture 5" descr="F:\HR CLAIRE\MENU DE SOIN HR 2012\WeTransfer-49qr4LD0\P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1" r="7214"/>
          <a:stretch/>
        </p:blipFill>
        <p:spPr bwMode="auto">
          <a:xfrm>
            <a:off x="11199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5496" y="2996952"/>
            <a:ext cx="1224136" cy="707886"/>
          </a:xfrm>
          <a:prstGeom prst="rect">
            <a:avLst/>
          </a:prstGeom>
          <a:noFill/>
        </p:spPr>
        <p:txBody>
          <a:bodyPr wrap="square" rtlCol="0">
            <a:spAutoFit/>
          </a:bodyPr>
          <a:lstStyle/>
          <a:p>
            <a:pPr algn="ctr"/>
            <a:r>
              <a:rPr lang="en-GB" sz="1000" b="0" i="0" smtClean="0">
                <a:solidFill>
                  <a:srgbClr val="FFFFFF"/>
                </a:solidFill>
                <a:latin typeface="Century Gothic" pitchFamily="18" charset="0"/>
              </a:rPr>
              <a:t>Dr. Eleonora Gambillara*</a:t>
            </a:r>
          </a:p>
          <a:p>
            <a:pPr algn="ctr"/>
            <a:r>
              <a:rPr lang="en-GB" sz="1000" b="0" i="0" smtClean="0">
                <a:solidFill>
                  <a:srgbClr val="FFFFFF"/>
                </a:solidFill>
                <a:latin typeface="Century Gothic" pitchFamily="18" charset="0"/>
              </a:rPr>
              <a:t>FMH Dermatologist**</a:t>
            </a:r>
          </a:p>
        </p:txBody>
      </p:sp>
      <p:sp>
        <p:nvSpPr>
          <p:cNvPr id="16" name="ZoneTexte 15"/>
          <p:cNvSpPr txBox="1"/>
          <p:nvPr/>
        </p:nvSpPr>
        <p:spPr>
          <a:xfrm>
            <a:off x="1258375" y="3067943"/>
            <a:ext cx="1585433" cy="553998"/>
          </a:xfrm>
          <a:prstGeom prst="rect">
            <a:avLst/>
          </a:prstGeom>
          <a:noFill/>
        </p:spPr>
        <p:txBody>
          <a:bodyPr wrap="square" rtlCol="0">
            <a:spAutoFit/>
          </a:bodyPr>
          <a:lstStyle/>
          <a:p>
            <a:pPr algn="ctr"/>
            <a:r>
              <a:rPr lang="en-GB" sz="1000" b="0" i="0" smtClean="0">
                <a:solidFill>
                  <a:srgbClr val="FFFFFF"/>
                </a:solidFill>
                <a:latin typeface="Century Gothic" pitchFamily="18" charset="0"/>
              </a:rPr>
              <a:t>Dr. Violette Gribinski*</a:t>
            </a:r>
          </a:p>
          <a:p>
            <a:pPr algn="ctr"/>
            <a:r>
              <a:rPr lang="en-GB" sz="1000" b="0" i="0" smtClean="0">
                <a:solidFill>
                  <a:srgbClr val="FFFFFF"/>
                </a:solidFill>
                <a:latin typeface="Century Gothic" pitchFamily="18" charset="0"/>
              </a:rPr>
              <a:t>Specialist in aesthetic medicine</a:t>
            </a:r>
          </a:p>
        </p:txBody>
      </p:sp>
      <p:sp>
        <p:nvSpPr>
          <p:cNvPr id="17" name="ZoneTexte 16"/>
          <p:cNvSpPr txBox="1"/>
          <p:nvPr/>
        </p:nvSpPr>
        <p:spPr>
          <a:xfrm>
            <a:off x="107504" y="6453336"/>
            <a:ext cx="4248472" cy="400110"/>
          </a:xfrm>
          <a:prstGeom prst="rect">
            <a:avLst/>
          </a:prstGeom>
          <a:noFill/>
        </p:spPr>
        <p:txBody>
          <a:bodyPr wrap="square" rtlCol="0">
            <a:spAutoFit/>
          </a:bodyPr>
          <a:lstStyle/>
          <a:p>
            <a:r>
              <a:rPr lang="en-GB" sz="1000" b="0" i="0" dirty="0" smtClean="0">
                <a:solidFill>
                  <a:srgbClr val="FFFFFF"/>
                </a:solidFill>
                <a:latin typeface="Century Gothic" pitchFamily="18" charset="0"/>
              </a:rPr>
              <a:t>* </a:t>
            </a:r>
            <a:r>
              <a:rPr lang="en-GB" sz="1000" b="0" i="0" dirty="0" err="1" smtClean="0">
                <a:solidFill>
                  <a:srgbClr val="FFFFFF"/>
                </a:solidFill>
                <a:latin typeface="Century Gothic" pitchFamily="18" charset="0"/>
              </a:rPr>
              <a:t>Laclinic-Montreux</a:t>
            </a:r>
            <a:endParaRPr lang="en-GB" sz="1000" b="0" i="0" dirty="0" smtClean="0">
              <a:solidFill>
                <a:srgbClr val="FFFFFF"/>
              </a:solidFill>
              <a:latin typeface="Century Gothic" pitchFamily="18" charset="0"/>
            </a:endParaRPr>
          </a:p>
          <a:p>
            <a:r>
              <a:rPr lang="en-GB" sz="1000" b="0" i="0" dirty="0" smtClean="0">
                <a:solidFill>
                  <a:srgbClr val="FFFFFF"/>
                </a:solidFill>
                <a:latin typeface="Century Gothic" pitchFamily="18" charset="0"/>
              </a:rPr>
              <a:t>** Formation Milieu </a:t>
            </a:r>
            <a:r>
              <a:rPr lang="en-GB" sz="1000" b="0" i="0" dirty="0" err="1" smtClean="0">
                <a:solidFill>
                  <a:srgbClr val="FFFFFF"/>
                </a:solidFill>
                <a:latin typeface="Century Gothic" pitchFamily="18" charset="0"/>
              </a:rPr>
              <a:t>Hospitalier</a:t>
            </a:r>
            <a:r>
              <a:rPr lang="en-GB" sz="1000" b="0" i="0" dirty="0" smtClean="0">
                <a:solidFill>
                  <a:srgbClr val="FFFFFF"/>
                </a:solidFill>
                <a:latin typeface="Century Gothic" pitchFamily="18" charset="0"/>
              </a:rPr>
              <a:t> (hospital-based training)</a:t>
            </a:r>
          </a:p>
        </p:txBody>
      </p:sp>
    </p:spTree>
    <p:extLst>
      <p:ext uri="{BB962C8B-B14F-4D97-AF65-F5344CB8AC3E}">
        <p14:creationId xmlns:p14="http://schemas.microsoft.com/office/powerpoint/2010/main" val="192511491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PEELING EXPLAINED BY          DOCTORS AT LACLINIC-MONTREUX</a:t>
            </a:r>
            <a:r>
              <a:rPr lang="fr-FR"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321033437"/>
              </p:ext>
            </p:extLst>
          </p:nvPr>
        </p:nvGraphicFramePr>
        <p:xfrm>
          <a:off x="2987824" y="1403695"/>
          <a:ext cx="6120680" cy="5124313"/>
        </p:xfrm>
        <a:graphic>
          <a:graphicData uri="http://schemas.openxmlformats.org/drawingml/2006/table">
            <a:tbl>
              <a:tblPr firstRow="1" bandRow="1">
                <a:tableStyleId>{5C22544A-7EE6-4342-B048-85BDC9FD1C3A}</a:tableStyleId>
              </a:tblPr>
              <a:tblGrid>
                <a:gridCol w="2159304"/>
                <a:gridCol w="2015437"/>
                <a:gridCol w="1945939"/>
              </a:tblGrid>
              <a:tr h="552313">
                <a:tc>
                  <a:txBody>
                    <a:bodyPr/>
                    <a:lstStyle/>
                    <a:p>
                      <a:pPr algn="ctr"/>
                      <a:r>
                        <a:rPr lang="en-GB" sz="1400" b="1" i="0" noProof="0" dirty="0" smtClean="0">
                          <a:solidFill>
                            <a:srgbClr val="FFFFFF"/>
                          </a:solidFill>
                          <a:latin typeface="Century Gothic" pitchFamily="18" charset="0"/>
                        </a:rPr>
                        <a:t>SURFACE</a:t>
                      </a:r>
                    </a:p>
                    <a:p>
                      <a:pPr algn="ctr"/>
                      <a:r>
                        <a:rPr lang="en-GB" sz="1400" b="1" i="0" noProof="0" dirty="0" smtClean="0">
                          <a:solidFill>
                            <a:srgbClr val="FFFFFF"/>
                          </a:solidFill>
                          <a:latin typeface="Century Gothic" pitchFamily="18" charset="0"/>
                        </a:rPr>
                        <a:t>PEEL</a:t>
                      </a:r>
                    </a:p>
                  </a:txBody>
                  <a:tcPr>
                    <a:noFill/>
                  </a:tcPr>
                </a:tc>
                <a:tc>
                  <a:txBody>
                    <a:bodyPr/>
                    <a:lstStyle/>
                    <a:p>
                      <a:pPr algn="ctr"/>
                      <a:r>
                        <a:rPr lang="en-GB" sz="1400" b="1" i="0" noProof="0" dirty="0" smtClean="0">
                          <a:solidFill>
                            <a:srgbClr val="FFFFFF"/>
                          </a:solidFill>
                          <a:latin typeface="Century Gothic" pitchFamily="18" charset="0"/>
                        </a:rPr>
                        <a:t>MEDIUM</a:t>
                      </a:r>
                    </a:p>
                    <a:p>
                      <a:pPr algn="ctr"/>
                      <a:r>
                        <a:rPr lang="en-GB" sz="1400" b="1" i="0" noProof="0" dirty="0" smtClean="0">
                          <a:solidFill>
                            <a:srgbClr val="FFFFFF"/>
                          </a:solidFill>
                          <a:latin typeface="Century Gothic" pitchFamily="18" charset="0"/>
                        </a:rPr>
                        <a:t>PEEL</a:t>
                      </a:r>
                    </a:p>
                  </a:txBody>
                  <a:tcPr>
                    <a:noFill/>
                  </a:tcPr>
                </a:tc>
                <a:tc>
                  <a:txBody>
                    <a:bodyPr/>
                    <a:lstStyle/>
                    <a:p>
                      <a:pPr algn="ctr"/>
                      <a:r>
                        <a:rPr lang="en-GB" sz="1400" b="1" i="0" noProof="0" dirty="0" smtClean="0">
                          <a:solidFill>
                            <a:srgbClr val="FFFFFF"/>
                          </a:solidFill>
                          <a:latin typeface="Century Gothic" pitchFamily="18" charset="0"/>
                        </a:rPr>
                        <a:t>DEEP </a:t>
                      </a:r>
                    </a:p>
                    <a:p>
                      <a:pPr algn="ctr"/>
                      <a:r>
                        <a:rPr lang="en-GB" sz="1400" b="1" i="0" noProof="0" dirty="0" smtClean="0">
                          <a:solidFill>
                            <a:srgbClr val="FFFFFF"/>
                          </a:solidFill>
                          <a:latin typeface="Century Gothic" pitchFamily="18" charset="0"/>
                        </a:rPr>
                        <a:t>PEEL</a:t>
                      </a:r>
                    </a:p>
                  </a:txBody>
                  <a:tcPr>
                    <a:noFill/>
                  </a:tcPr>
                </a:tc>
              </a:tr>
              <a:tr h="1976697">
                <a:tc>
                  <a:txBody>
                    <a:bodyPr/>
                    <a:lstStyle/>
                    <a:p>
                      <a:pPr algn="l"/>
                      <a:r>
                        <a:rPr lang="en-GB" sz="1400" b="0" i="0" noProof="0" dirty="0" smtClean="0">
                          <a:solidFill>
                            <a:srgbClr val="FFFFFF"/>
                          </a:solidFill>
                          <a:latin typeface="Century Gothic" pitchFamily="18" charset="0"/>
                        </a:rPr>
                        <a:t>Action in the </a:t>
                      </a:r>
                      <a:r>
                        <a:rPr lang="en-GB" sz="1400" b="1" i="0" noProof="0" dirty="0" smtClean="0">
                          <a:solidFill>
                            <a:srgbClr val="FFFFFF"/>
                          </a:solidFill>
                          <a:latin typeface="Century Gothic" pitchFamily="18" charset="0"/>
                        </a:rPr>
                        <a:t>epidermis</a:t>
                      </a:r>
                      <a:r>
                        <a:rPr lang="en-GB" sz="1400" b="0" i="0" noProof="0" dirty="0" smtClean="0">
                          <a:solidFill>
                            <a:srgbClr val="FFFFFF"/>
                          </a:solidFill>
                          <a:latin typeface="Century Gothic" pitchFamily="18" charset="0"/>
                        </a:rPr>
                        <a:t> and the </a:t>
                      </a:r>
                      <a:r>
                        <a:rPr lang="en-GB" sz="1400" b="1" i="0" noProof="0" dirty="0" smtClean="0">
                          <a:solidFill>
                            <a:srgbClr val="FFFFFF"/>
                          </a:solidFill>
                          <a:latin typeface="Century Gothic" pitchFamily="18" charset="0"/>
                        </a:rPr>
                        <a:t>outer layer of the dermis</a:t>
                      </a:r>
                      <a:r>
                        <a:rPr lang="en-GB" sz="1400" b="0" i="0" noProof="0" dirty="0" smtClean="0">
                          <a:solidFill>
                            <a:srgbClr val="FFFFFF"/>
                          </a:solidFill>
                          <a:latin typeface="Century Gothic" pitchFamily="18" charset="0"/>
                        </a:rPr>
                        <a:t>. </a:t>
                      </a:r>
                    </a:p>
                    <a:p>
                      <a:pPr algn="l"/>
                      <a:endParaRPr lang="en-GB" sz="1400" noProof="0" dirty="0" smtClean="0">
                        <a:solidFill>
                          <a:schemeClr val="bg1"/>
                        </a:solidFill>
                        <a:latin typeface="Century Gothic" pitchFamily="34" charset="0"/>
                      </a:endParaRPr>
                    </a:p>
                    <a:p>
                      <a:pPr algn="l"/>
                      <a:r>
                        <a:rPr lang="en-GB" sz="1400" b="0" i="0" noProof="0" dirty="0" smtClean="0">
                          <a:solidFill>
                            <a:srgbClr val="FFFFFF"/>
                          </a:solidFill>
                          <a:latin typeface="Century Gothic" pitchFamily="18" charset="0"/>
                        </a:rPr>
                        <a:t>Contents: glycolic acid. </a:t>
                      </a:r>
                    </a:p>
                    <a:p>
                      <a:pPr algn="l"/>
                      <a:endParaRPr lang="en-GB" sz="1400" noProof="0" dirty="0" smtClean="0">
                        <a:solidFill>
                          <a:schemeClr val="bg1"/>
                        </a:solidFill>
                        <a:latin typeface="Century Gothic" pitchFamily="34" charset="0"/>
                      </a:endParaRPr>
                    </a:p>
                    <a:p>
                      <a:pPr algn="l"/>
                      <a:r>
                        <a:rPr lang="en-GB" sz="1400" b="0" i="0" noProof="0" dirty="0" smtClean="0">
                          <a:solidFill>
                            <a:srgbClr val="FFFFFF"/>
                          </a:solidFill>
                          <a:latin typeface="Century Gothic" pitchFamily="18" charset="0"/>
                        </a:rPr>
                        <a:t>They can sometimes cause</a:t>
                      </a:r>
                      <a:r>
                        <a:rPr lang="en-GB" sz="1400" b="0" i="0" baseline="0" noProof="0" dirty="0" smtClean="0">
                          <a:solidFill>
                            <a:srgbClr val="FFFFFF"/>
                          </a:solidFill>
                          <a:latin typeface="Century Gothic" pitchFamily="18" charset="0"/>
                        </a:rPr>
                        <a:t> </a:t>
                      </a:r>
                      <a:r>
                        <a:rPr lang="en-GB" sz="1400" b="0" i="0" noProof="0" dirty="0" smtClean="0">
                          <a:solidFill>
                            <a:srgbClr val="FFFFFF"/>
                          </a:solidFill>
                          <a:latin typeface="Century Gothic" pitchFamily="18" charset="0"/>
                        </a:rPr>
                        <a:t>moderate burning and tingling. Red blotches on the skin are always minimal. </a:t>
                      </a:r>
                    </a:p>
                    <a:p>
                      <a:pPr algn="l"/>
                      <a:r>
                        <a:rPr lang="en-GB" sz="1400" b="0" i="0" noProof="0" dirty="0" smtClean="0">
                          <a:solidFill>
                            <a:srgbClr val="FFFFFF"/>
                          </a:solidFill>
                          <a:latin typeface="Century Gothic" pitchFamily="18" charset="0"/>
                        </a:rPr>
                        <a:t>Complete healing takes</a:t>
                      </a:r>
                      <a:r>
                        <a:rPr lang="en-GB" sz="1400" b="0" i="0" baseline="0" noProof="0" dirty="0" smtClean="0">
                          <a:solidFill>
                            <a:srgbClr val="FFFFFF"/>
                          </a:solidFill>
                          <a:latin typeface="Century Gothic" pitchFamily="18" charset="0"/>
                        </a:rPr>
                        <a:t> a week a</a:t>
                      </a:r>
                      <a:r>
                        <a:rPr lang="en-GB" sz="1400" b="0" i="0" noProof="0" dirty="0" smtClean="0">
                          <a:solidFill>
                            <a:srgbClr val="FFFFFF"/>
                          </a:solidFill>
                          <a:latin typeface="Century Gothic" pitchFamily="18" charset="0"/>
                        </a:rPr>
                        <a:t>nd the treatments can be repeated for in-depth</a:t>
                      </a:r>
                      <a:r>
                        <a:rPr lang="en-GB" sz="1400" b="0" i="0" baseline="0" noProof="0" dirty="0" smtClean="0">
                          <a:solidFill>
                            <a:srgbClr val="FFFFFF"/>
                          </a:solidFill>
                          <a:latin typeface="Century Gothic" pitchFamily="18" charset="0"/>
                        </a:rPr>
                        <a:t> </a:t>
                      </a:r>
                      <a:r>
                        <a:rPr lang="en-GB" sz="1400" b="0" i="0" noProof="0" dirty="0" smtClean="0">
                          <a:solidFill>
                            <a:srgbClr val="FFFFFF"/>
                          </a:solidFill>
                          <a:latin typeface="Century Gothic" pitchFamily="18" charset="0"/>
                        </a:rPr>
                        <a:t>action.</a:t>
                      </a:r>
                    </a:p>
                    <a:p>
                      <a:pPr algn="l"/>
                      <a:endParaRPr lang="en-GB" sz="1400" b="0" i="0" noProof="0" dirty="0" smtClean="0">
                        <a:solidFill>
                          <a:srgbClr val="FFFFFF"/>
                        </a:solidFill>
                        <a:latin typeface="Century Gothic" pitchFamily="18" charset="0"/>
                      </a:endParaRPr>
                    </a:p>
                    <a:p>
                      <a:pPr algn="l"/>
                      <a:r>
                        <a:rPr lang="en-GB" sz="1400" b="0" i="0" noProof="0" dirty="0" smtClean="0">
                          <a:solidFill>
                            <a:srgbClr val="FFFFFF"/>
                          </a:solidFill>
                          <a:latin typeface="Century Gothic" pitchFamily="18" charset="0"/>
                        </a:rPr>
                        <a:t>Price:  €250</a:t>
                      </a:r>
                    </a:p>
                  </a:txBody>
                  <a:tcPr>
                    <a:noFill/>
                  </a:tcPr>
                </a:tc>
                <a:tc>
                  <a:txBody>
                    <a:bodyPr/>
                    <a:lstStyle/>
                    <a:p>
                      <a:r>
                        <a:rPr lang="en-GB" sz="1400" b="0" i="0" noProof="0" dirty="0" smtClean="0">
                          <a:solidFill>
                            <a:srgbClr val="FFFFFF"/>
                          </a:solidFill>
                          <a:latin typeface="Century Gothic" pitchFamily="18" charset="0"/>
                        </a:rPr>
                        <a:t>Action in the </a:t>
                      </a:r>
                      <a:r>
                        <a:rPr lang="en-GB" sz="1400" b="1" i="0" noProof="0" dirty="0" smtClean="0">
                          <a:solidFill>
                            <a:srgbClr val="FFFFFF"/>
                          </a:solidFill>
                          <a:latin typeface="Century Gothic" pitchFamily="18" charset="0"/>
                        </a:rPr>
                        <a:t>deepest layers of the skin, up to the middle dermis. </a:t>
                      </a:r>
                    </a:p>
                    <a:p>
                      <a:endParaRPr lang="en-GB" sz="1400" noProof="0" dirty="0" smtClean="0">
                        <a:solidFill>
                          <a:schemeClr val="bg1"/>
                        </a:solidFill>
                        <a:latin typeface="Century Gothic"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400" b="0" i="0" noProof="0" dirty="0" smtClean="0">
                          <a:solidFill>
                            <a:srgbClr val="FFFFFF"/>
                          </a:solidFill>
                          <a:latin typeface="Century Gothic" pitchFamily="18" charset="0"/>
                        </a:rPr>
                        <a:t>Contents: trichloroacetic acid (TCA) or </a:t>
                      </a:r>
                      <a:r>
                        <a:rPr lang="en-GB" sz="1400" b="0" i="0" noProof="0" dirty="0" err="1" smtClean="0">
                          <a:solidFill>
                            <a:srgbClr val="FFFFFF"/>
                          </a:solidFill>
                          <a:latin typeface="Century Gothic" pitchFamily="18" charset="0"/>
                        </a:rPr>
                        <a:t>Amelan</a:t>
                      </a:r>
                      <a:r>
                        <a:rPr lang="en-GB" sz="1400" b="0" i="0" noProof="0" dirty="0" smtClean="0">
                          <a:solidFill>
                            <a:srgbClr val="FFFFFF"/>
                          </a:solidFill>
                          <a:latin typeface="Century Gothic" pitchFamily="18" charset="0"/>
                        </a:rPr>
                        <a:t> to treat pigmentation spots on the skin. </a:t>
                      </a:r>
                    </a:p>
                    <a:p>
                      <a:endParaRPr lang="en-GB" sz="1400" noProof="0" dirty="0" smtClean="0">
                        <a:solidFill>
                          <a:schemeClr val="bg1"/>
                        </a:solidFill>
                        <a:latin typeface="Century Gothic" pitchFamily="34" charset="0"/>
                      </a:endParaRPr>
                    </a:p>
                    <a:p>
                      <a:r>
                        <a:rPr lang="en-GB" sz="1400" b="0" i="0" noProof="0" dirty="0" smtClean="0">
                          <a:solidFill>
                            <a:srgbClr val="FFFFFF"/>
                          </a:solidFill>
                          <a:latin typeface="Century Gothic" pitchFamily="18" charset="0"/>
                        </a:rPr>
                        <a:t>The most painful and cause red blotches which</a:t>
                      </a:r>
                      <a:r>
                        <a:rPr lang="en-GB" sz="1400" b="0" i="0" baseline="0" noProof="0" dirty="0" smtClean="0">
                          <a:solidFill>
                            <a:srgbClr val="FFFFFF"/>
                          </a:solidFill>
                          <a:latin typeface="Century Gothic" pitchFamily="18" charset="0"/>
                        </a:rPr>
                        <a:t> last for a number of </a:t>
                      </a:r>
                      <a:r>
                        <a:rPr lang="en-GB" sz="1400" b="0" i="0" noProof="0" dirty="0" smtClean="0">
                          <a:solidFill>
                            <a:srgbClr val="FFFFFF"/>
                          </a:solidFill>
                          <a:latin typeface="Century Gothic" pitchFamily="18" charset="0"/>
                        </a:rPr>
                        <a:t>days, then desquamation. Healing takes place after</a:t>
                      </a:r>
                      <a:r>
                        <a:rPr lang="en-GB" sz="1400" b="0" i="0" baseline="0" noProof="0" dirty="0" smtClean="0">
                          <a:solidFill>
                            <a:srgbClr val="FFFFFF"/>
                          </a:solidFill>
                          <a:latin typeface="Century Gothic" pitchFamily="18" charset="0"/>
                        </a:rPr>
                        <a:t> a fortnight</a:t>
                      </a:r>
                      <a:r>
                        <a:rPr lang="en-GB" sz="1400" b="0" i="0" noProof="0" dirty="0" smtClean="0">
                          <a:solidFill>
                            <a:srgbClr val="FFFFFF"/>
                          </a:solidFill>
                          <a:latin typeface="Century Gothic" pitchFamily="18" charset="0"/>
                        </a:rPr>
                        <a:t>. </a:t>
                      </a: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r>
                        <a:rPr lang="en-GB" sz="1400" b="0" i="0" noProof="0" dirty="0" smtClean="0">
                          <a:solidFill>
                            <a:srgbClr val="FFFFFF"/>
                          </a:solidFill>
                          <a:latin typeface="Century Gothic" pitchFamily="18" charset="0"/>
                        </a:rPr>
                        <a:t>Price:  €290 to €1,250</a:t>
                      </a:r>
                    </a:p>
                  </a:txBody>
                  <a:tcPr>
                    <a:noFill/>
                  </a:tcPr>
                </a:tc>
                <a:tc>
                  <a:txBody>
                    <a:bodyPr/>
                    <a:lstStyle/>
                    <a:p>
                      <a:r>
                        <a:rPr lang="en-GB" sz="1400" b="0" i="0" noProof="0" dirty="0" smtClean="0">
                          <a:solidFill>
                            <a:srgbClr val="FFFFFF"/>
                          </a:solidFill>
                          <a:latin typeface="Century Gothic" pitchFamily="18" charset="0"/>
                        </a:rPr>
                        <a:t>Action down to the </a:t>
                      </a:r>
                      <a:r>
                        <a:rPr lang="en-GB" sz="1400" b="1" i="0" noProof="0" dirty="0" smtClean="0">
                          <a:solidFill>
                            <a:srgbClr val="FFFFFF"/>
                          </a:solidFill>
                          <a:latin typeface="Century Gothic" pitchFamily="18" charset="0"/>
                        </a:rPr>
                        <a:t>deep layer of the dermis</a:t>
                      </a:r>
                      <a:r>
                        <a:rPr lang="en-GB" sz="1400" b="0" i="0" noProof="0" dirty="0" smtClean="0">
                          <a:solidFill>
                            <a:srgbClr val="FFFFFF"/>
                          </a:solidFill>
                          <a:latin typeface="Century Gothic" pitchFamily="18" charset="0"/>
                        </a:rPr>
                        <a:t>. </a:t>
                      </a: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r>
                        <a:rPr lang="en-GB" sz="1400" b="0" i="0" noProof="0" dirty="0" smtClean="0">
                          <a:solidFill>
                            <a:srgbClr val="FFFFFF"/>
                          </a:solidFill>
                          <a:latin typeface="Century Gothic" pitchFamily="18" charset="0"/>
                        </a:rPr>
                        <a:t>These treatments are carried out under </a:t>
                      </a:r>
                      <a:r>
                        <a:rPr lang="en-GB" sz="1400" b="0" i="0" noProof="0" dirty="0" err="1" smtClean="0">
                          <a:solidFill>
                            <a:srgbClr val="FFFFFF"/>
                          </a:solidFill>
                          <a:latin typeface="Century Gothic" pitchFamily="18" charset="0"/>
                        </a:rPr>
                        <a:t>anaesthesiological</a:t>
                      </a:r>
                      <a:r>
                        <a:rPr lang="en-GB" sz="1400" b="0" i="0" noProof="0" dirty="0" smtClean="0">
                          <a:solidFill>
                            <a:srgbClr val="FFFFFF"/>
                          </a:solidFill>
                          <a:latin typeface="Century Gothic" pitchFamily="18" charset="0"/>
                        </a:rPr>
                        <a:t> monitoring</a:t>
                      </a:r>
                      <a:r>
                        <a:rPr lang="en-GB" sz="1400" b="0" i="0" baseline="0" noProof="0" dirty="0" smtClean="0">
                          <a:solidFill>
                            <a:srgbClr val="FFFFFF"/>
                          </a:solidFill>
                          <a:latin typeface="Century Gothic" pitchFamily="18" charset="0"/>
                        </a:rPr>
                        <a:t> </a:t>
                      </a:r>
                      <a:r>
                        <a:rPr lang="en-GB" sz="1400" b="1" i="0" noProof="0" dirty="0" smtClean="0">
                          <a:solidFill>
                            <a:srgbClr val="FFFFFF"/>
                          </a:solidFill>
                          <a:latin typeface="Century Gothic" pitchFamily="18" charset="0"/>
                        </a:rPr>
                        <a:t>by an aesthetic surgeon.</a:t>
                      </a: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endParaRPr lang="en-GB" sz="1400" noProof="0" dirty="0" smtClean="0">
                        <a:solidFill>
                          <a:schemeClr val="bg1"/>
                        </a:solidFill>
                        <a:latin typeface="Century Gothic" pitchFamily="34" charset="0"/>
                      </a:endParaRPr>
                    </a:p>
                    <a:p>
                      <a:r>
                        <a:rPr lang="en-GB" sz="1400" b="0" i="0" noProof="0" dirty="0" smtClean="0">
                          <a:solidFill>
                            <a:srgbClr val="FFFFFF"/>
                          </a:solidFill>
                          <a:latin typeface="Century Gothic" pitchFamily="18" charset="0"/>
                        </a:rPr>
                        <a:t>Price: from €2,900</a:t>
                      </a:r>
                    </a:p>
                  </a:txBody>
                  <a:tcPr>
                    <a:noFill/>
                  </a:tcPr>
                </a:tc>
              </a:tr>
            </a:tbl>
          </a:graphicData>
        </a:graphic>
      </p:graphicFrame>
      <p:pic>
        <p:nvPicPr>
          <p:cNvPr id="13" name="Picture 5" descr="F:\HR CLAIRE\MENU DE SOIN HR 2012\WeTransfer-49qr4LD0\P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1" r="7214"/>
          <a:stretch/>
        </p:blipFill>
        <p:spPr bwMode="auto">
          <a:xfrm>
            <a:off x="11199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4" name="ZoneTexte 13"/>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15" name="ZoneTexte 14"/>
          <p:cNvSpPr txBox="1"/>
          <p:nvPr/>
        </p:nvSpPr>
        <p:spPr>
          <a:xfrm>
            <a:off x="107504" y="6453336"/>
            <a:ext cx="3600400" cy="400110"/>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68379315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131840" y="1340768"/>
            <a:ext cx="5875334" cy="5262980"/>
          </a:xfrm>
          <a:prstGeom prst="rect">
            <a:avLst/>
          </a:prstGeom>
          <a:noFill/>
        </p:spPr>
        <p:txBody>
          <a:bodyPr wrap="square" rtlCol="0">
            <a:spAutoFit/>
          </a:bodyPr>
          <a:lstStyle/>
          <a:p>
            <a:r>
              <a:rPr lang="en-GB" sz="1600" b="1" i="0" dirty="0" smtClean="0">
                <a:solidFill>
                  <a:srgbClr val="FFFFFF"/>
                </a:solidFill>
                <a:latin typeface="Century Gothic" pitchFamily="18" charset="0"/>
              </a:rPr>
              <a:t>Surface peel:  </a:t>
            </a:r>
          </a:p>
          <a:p>
            <a:pPr marL="285750" indent="-285750">
              <a:buFontTx/>
              <a:buChar char="-"/>
            </a:pPr>
            <a:r>
              <a:rPr lang="en-GB" sz="1600" b="0" i="0" dirty="0" smtClean="0">
                <a:solidFill>
                  <a:srgbClr val="FFFFFF"/>
                </a:solidFill>
                <a:latin typeface="Century Gothic" pitchFamily="18" charset="0"/>
              </a:rPr>
              <a:t>Apply a cream containing fruit acids prescribed by the dermatologist for 15 days before the procedure. </a:t>
            </a:r>
          </a:p>
          <a:p>
            <a:pPr marL="285750" indent="-285750">
              <a:buFontTx/>
              <a:buChar char="-"/>
            </a:pPr>
            <a:r>
              <a:rPr lang="en-GB" sz="1600" b="0" i="0" dirty="0" smtClean="0">
                <a:solidFill>
                  <a:srgbClr val="FFFFFF"/>
                </a:solidFill>
                <a:latin typeface="Century Gothic" pitchFamily="18" charset="0"/>
              </a:rPr>
              <a:t>They are carried out every 10 to 15 days and again at intervals.</a:t>
            </a:r>
          </a:p>
          <a:p>
            <a:endParaRPr lang="en-GB" sz="1600" dirty="0" smtClean="0">
              <a:solidFill>
                <a:schemeClr val="bg1"/>
              </a:solidFill>
              <a:latin typeface="Century Gothic" pitchFamily="34" charset="0"/>
            </a:endParaRPr>
          </a:p>
          <a:p>
            <a:r>
              <a:rPr lang="en-GB" sz="1600" b="1" i="0" dirty="0" smtClean="0">
                <a:solidFill>
                  <a:srgbClr val="FFFFFF"/>
                </a:solidFill>
                <a:latin typeface="Century Gothic" pitchFamily="18" charset="0"/>
              </a:rPr>
              <a:t>Medium peel:  </a:t>
            </a:r>
          </a:p>
          <a:p>
            <a:pPr marL="285750" indent="-285750">
              <a:buFontTx/>
              <a:buChar char="-"/>
            </a:pPr>
            <a:r>
              <a:rPr lang="en-GB" sz="1600" b="0" i="0" dirty="0" smtClean="0">
                <a:solidFill>
                  <a:srgbClr val="FFFFFF"/>
                </a:solidFill>
                <a:latin typeface="Century Gothic" pitchFamily="18" charset="0"/>
              </a:rPr>
              <a:t>Apply creams containing hydroquinone and vitamin A in the morning and evening several weeks before the procedure. </a:t>
            </a:r>
          </a:p>
          <a:p>
            <a:pPr marL="285750" indent="-285750">
              <a:buFontTx/>
              <a:buChar char="-"/>
            </a:pPr>
            <a:r>
              <a:rPr lang="en-GB" sz="1600" b="0" i="0" dirty="0" smtClean="0">
                <a:solidFill>
                  <a:srgbClr val="FFFFFF"/>
                </a:solidFill>
                <a:latin typeface="Century Gothic" pitchFamily="18" charset="0"/>
              </a:rPr>
              <a:t>Carried out less frequently. </a:t>
            </a:r>
          </a:p>
          <a:p>
            <a:endParaRPr lang="en-GB" sz="1600" dirty="0" smtClean="0">
              <a:solidFill>
                <a:schemeClr val="bg1"/>
              </a:solidFill>
              <a:latin typeface="Century Gothic" pitchFamily="34" charset="0"/>
            </a:endParaRPr>
          </a:p>
          <a:p>
            <a:r>
              <a:rPr lang="en-GB" sz="1600" b="1" i="0" dirty="0" smtClean="0">
                <a:solidFill>
                  <a:srgbClr val="FFFFFF"/>
                </a:solidFill>
                <a:latin typeface="Century Gothic" pitchFamily="18" charset="0"/>
              </a:rPr>
              <a:t>Deep peel:</a:t>
            </a:r>
          </a:p>
          <a:p>
            <a:pPr marL="285750" indent="-285750">
              <a:buFontTx/>
              <a:buChar char="-"/>
            </a:pPr>
            <a:r>
              <a:rPr lang="en-GB" sz="1600" b="0" i="0" dirty="0" smtClean="0">
                <a:solidFill>
                  <a:srgbClr val="FFFFFF"/>
                </a:solidFill>
                <a:latin typeface="Century Gothic" pitchFamily="18" charset="0"/>
              </a:rPr>
              <a:t>Perform an anti-herpes treatment if the whole face will be treated with a peel.  </a:t>
            </a:r>
          </a:p>
          <a:p>
            <a:endParaRPr lang="en-GB" sz="1600" dirty="0" smtClean="0">
              <a:solidFill>
                <a:schemeClr val="bg1"/>
              </a:solidFill>
              <a:latin typeface="Century Gothic" pitchFamily="34" charset="0"/>
            </a:endParaRPr>
          </a:p>
          <a:p>
            <a:r>
              <a:rPr lang="en-GB" sz="1600" b="0" i="0" dirty="0" smtClean="0">
                <a:solidFill>
                  <a:srgbClr val="FFFFFF"/>
                </a:solidFill>
                <a:latin typeface="Century Gothic" pitchFamily="18" charset="0"/>
              </a:rPr>
              <a:t>Peels must </a:t>
            </a:r>
            <a:r>
              <a:rPr lang="en-GB" sz="1600" dirty="0" smtClean="0">
                <a:solidFill>
                  <a:srgbClr val="FFFFFF"/>
                </a:solidFill>
                <a:latin typeface="Century Gothic" pitchFamily="18" charset="0"/>
              </a:rPr>
              <a:t>not be followed by </a:t>
            </a:r>
            <a:r>
              <a:rPr lang="en-GB" sz="1600" b="1" i="0" dirty="0" smtClean="0">
                <a:solidFill>
                  <a:srgbClr val="FFFFFF"/>
                </a:solidFill>
                <a:latin typeface="Century Gothic" pitchFamily="18" charset="0"/>
              </a:rPr>
              <a:t>sun exposure</a:t>
            </a:r>
            <a:r>
              <a:rPr lang="en-GB" sz="1600" b="0" i="0" dirty="0" smtClean="0">
                <a:solidFill>
                  <a:srgbClr val="FFFFFF"/>
                </a:solidFill>
                <a:latin typeface="Century Gothic" pitchFamily="18" charset="0"/>
              </a:rPr>
              <a:t> (not recommended during the days following the peel due to the risk of skin hyperpigmentation),</a:t>
            </a:r>
          </a:p>
          <a:p>
            <a:endParaRPr lang="en-GB" sz="1600" dirty="0" smtClean="0">
              <a:solidFill>
                <a:schemeClr val="bg1"/>
              </a:solidFill>
              <a:latin typeface="Century Gothic" pitchFamily="34" charset="0"/>
            </a:endParaRPr>
          </a:p>
          <a:p>
            <a:r>
              <a:rPr lang="en-GB" sz="1600" b="0" i="0" dirty="0" smtClean="0">
                <a:solidFill>
                  <a:srgbClr val="FFFFFF"/>
                </a:solidFill>
                <a:latin typeface="Century Gothic" pitchFamily="18" charset="0"/>
              </a:rPr>
              <a:t>There are no </a:t>
            </a:r>
            <a:r>
              <a:rPr lang="en-GB" sz="1600" b="1" i="0" dirty="0" smtClean="0">
                <a:solidFill>
                  <a:srgbClr val="FFFFFF"/>
                </a:solidFill>
                <a:latin typeface="Century Gothic" pitchFamily="18" charset="0"/>
              </a:rPr>
              <a:t>contra-indications</a:t>
            </a:r>
            <a:r>
              <a:rPr lang="en-GB" sz="1600" b="0" i="0" dirty="0" smtClean="0">
                <a:solidFill>
                  <a:srgbClr val="FFFFFF"/>
                </a:solidFill>
                <a:latin typeface="Century Gothic" pitchFamily="18" charset="0"/>
              </a:rPr>
              <a:t>. </a:t>
            </a:r>
          </a:p>
        </p:txBody>
      </p:sp>
      <p:sp>
        <p:nvSpPr>
          <p:cNvPr id="13"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PEELING EXPLAINED BY                     DOCTORS AT LACLINIC-MONTREUX</a:t>
            </a:r>
            <a:r>
              <a:rPr lang="fr-FR" sz="1600" b="0" i="0" dirty="0" smtClean="0">
                <a:solidFill>
                  <a:srgbClr val="FFFFFF"/>
                </a:solidFill>
                <a:latin typeface="Century Gothic" pitchFamily="18" charset="0"/>
              </a:rPr>
              <a:t>                                        PRECAUTIONS</a:t>
            </a:r>
          </a:p>
        </p:txBody>
      </p:sp>
      <p:pic>
        <p:nvPicPr>
          <p:cNvPr id="14"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HR CLAIRE\MENU DE SOIN HR 2012\WeTransfer-49qr4LD0\P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1" r="7214"/>
          <a:stretch/>
        </p:blipFill>
        <p:spPr bwMode="auto">
          <a:xfrm>
            <a:off x="11199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20" name="ZoneTexte 19"/>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21" name="ZoneTexte 20"/>
          <p:cNvSpPr txBox="1"/>
          <p:nvPr/>
        </p:nvSpPr>
        <p:spPr>
          <a:xfrm>
            <a:off x="107504" y="6453336"/>
            <a:ext cx="3816424" cy="415498"/>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304255032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83968" y="2939460"/>
            <a:ext cx="4032448" cy="1569660"/>
          </a:xfrm>
          <a:prstGeom prst="rect">
            <a:avLst/>
          </a:prstGeom>
          <a:noFill/>
        </p:spPr>
        <p:txBody>
          <a:bodyPr wrap="square" rtlCol="0">
            <a:spAutoFit/>
          </a:bodyPr>
          <a:lstStyle/>
          <a:p>
            <a:pPr algn="ctr"/>
            <a:endParaRPr/>
          </a:p>
          <a:p>
            <a:pPr algn="ctr"/>
            <a:r>
              <a:rPr lang="fr-FR" sz="4800" b="0" i="0" dirty="0" smtClean="0">
                <a:solidFill>
                  <a:srgbClr val="B5A692"/>
                </a:solidFill>
                <a:latin typeface="Century Gothic" pitchFamily="18" charset="0"/>
              </a:rPr>
              <a:t>LASERS</a:t>
            </a:r>
          </a:p>
        </p:txBody>
      </p:sp>
      <p:pic>
        <p:nvPicPr>
          <p:cNvPr id="6" name="Picture 3" descr="F:\HR CLAIRE\MENU DE SOIN HR 2012\WeTransfer-49qr4LD0\LAS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18" t="739" r="30593" b="196"/>
          <a:stretch/>
        </p:blipFill>
        <p:spPr bwMode="auto">
          <a:xfrm>
            <a:off x="0" y="1181494"/>
            <a:ext cx="3419872" cy="568328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995936" y="5373216"/>
            <a:ext cx="468052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EXPLAINED BY DOCTORS AT </a:t>
            </a:r>
          </a:p>
          <a:p>
            <a:pPr algn="ctr"/>
            <a:r>
              <a:rPr lang="fr-FR" sz="1800" b="0" i="0" dirty="0" smtClean="0">
                <a:solidFill>
                  <a:srgbClr val="FFFFFF"/>
                </a:solidFill>
                <a:latin typeface="Century Gothic" pitchFamily="18" charset="0"/>
              </a:rPr>
              <a:t>LACLINIC-MONTREUX</a:t>
            </a:r>
          </a:p>
        </p:txBody>
      </p:sp>
    </p:spTree>
    <p:extLst>
      <p:ext uri="{BB962C8B-B14F-4D97-AF65-F5344CB8AC3E}">
        <p14:creationId xmlns:p14="http://schemas.microsoft.com/office/powerpoint/2010/main" val="19447654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GB" sz="3000" b="0" i="0" dirty="0" smtClean="0">
                <a:solidFill>
                  <a:srgbClr val="D9CEB8"/>
                </a:solidFill>
                <a:latin typeface="Century Gothic" pitchFamily="18" charset="0"/>
              </a:rPr>
              <a:t>		</a:t>
            </a:r>
            <a:r>
              <a:rPr lang="en-GB" sz="2000" b="0" i="0" dirty="0" smtClean="0">
                <a:solidFill>
                  <a:srgbClr val="B5A692"/>
                </a:solidFill>
                <a:latin typeface="Century Gothic" pitchFamily="18" charset="0"/>
              </a:rPr>
              <a:t>LASERS EXPLAINED BY                      DOCTORS AT LACLINIC-MONTREUX</a:t>
            </a:r>
            <a:r>
              <a:rPr lang="en-GB"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131840" y="2212409"/>
            <a:ext cx="5832648" cy="3416320"/>
          </a:xfrm>
          <a:prstGeom prst="rect">
            <a:avLst/>
          </a:prstGeom>
          <a:noFill/>
        </p:spPr>
        <p:txBody>
          <a:bodyPr wrap="square" rtlCol="0">
            <a:spAutoFit/>
          </a:bodyPr>
          <a:lstStyle/>
          <a:p>
            <a:r>
              <a:rPr lang="en-GB" sz="1800" b="0" i="0" dirty="0" smtClean="0">
                <a:solidFill>
                  <a:srgbClr val="FFFFFF"/>
                </a:solidFill>
                <a:latin typeface="Century Gothic" pitchFamily="18" charset="0"/>
              </a:rPr>
              <a:t>LASERS: The </a:t>
            </a:r>
            <a:r>
              <a:rPr lang="en-GB" sz="1800" b="1" i="0" dirty="0" smtClean="0">
                <a:solidFill>
                  <a:srgbClr val="FFFFFF"/>
                </a:solidFill>
                <a:latin typeface="Century Gothic" pitchFamily="18" charset="0"/>
              </a:rPr>
              <a:t>light emitted by lasers or flash lamps</a:t>
            </a:r>
            <a:r>
              <a:rPr lang="en-GB" sz="1800" b="0" i="0" dirty="0" smtClean="0">
                <a:solidFill>
                  <a:srgbClr val="FFFFFF"/>
                </a:solidFill>
                <a:latin typeface="Century Gothic" pitchFamily="18" charset="0"/>
              </a:rPr>
              <a:t> is </a:t>
            </a:r>
            <a:r>
              <a:rPr lang="en-GB" sz="1800" b="1" i="0" dirty="0" smtClean="0">
                <a:solidFill>
                  <a:srgbClr val="FFFFFF"/>
                </a:solidFill>
                <a:latin typeface="Century Gothic" pitchFamily="18" charset="0"/>
              </a:rPr>
              <a:t>captured by the target cells and it causes them to be destroyed,</a:t>
            </a:r>
            <a:r>
              <a:rPr lang="en-GB" sz="1800" i="0" dirty="0" smtClean="0">
                <a:solidFill>
                  <a:srgbClr val="FFFFFF"/>
                </a:solidFill>
                <a:latin typeface="Century Gothic" pitchFamily="18" charset="0"/>
              </a:rPr>
              <a:t> w</a:t>
            </a:r>
            <a:r>
              <a:rPr lang="en-GB" sz="1800" b="0" i="0" dirty="0" smtClean="0">
                <a:solidFill>
                  <a:srgbClr val="FFFFFF"/>
                </a:solidFill>
                <a:latin typeface="Century Gothic" pitchFamily="18" charset="0"/>
              </a:rPr>
              <a:t>hich helps to act on </a:t>
            </a:r>
            <a:r>
              <a:rPr lang="en-GB" dirty="0" smtClean="0">
                <a:solidFill>
                  <a:srgbClr val="FFFFFF"/>
                </a:solidFill>
                <a:latin typeface="Century Gothic" pitchFamily="18" charset="0"/>
              </a:rPr>
              <a:t>upon the </a:t>
            </a:r>
            <a:r>
              <a:rPr lang="en-GB" sz="1800" b="0" i="0" dirty="0" smtClean="0">
                <a:solidFill>
                  <a:srgbClr val="FFFFFF"/>
                </a:solidFill>
                <a:latin typeface="Century Gothic" pitchFamily="18" charset="0"/>
              </a:rPr>
              <a:t>vascular or pigment cells to stimulate collagen synthesis without adversely affecting the other surrounding tissue.</a:t>
            </a:r>
          </a:p>
          <a:p>
            <a:endParaRPr lang="en-GB" dirty="0" smtClean="0">
              <a:solidFill>
                <a:schemeClr val="bg1"/>
              </a:solidFill>
              <a:latin typeface="Century Gothic" pitchFamily="34" charset="0"/>
            </a:endParaRPr>
          </a:p>
          <a:p>
            <a:endParaRPr lang="en-GB" dirty="0" smtClean="0">
              <a:solidFill>
                <a:schemeClr val="bg1"/>
              </a:solidFill>
              <a:latin typeface="Century Gothic" pitchFamily="34" charset="0"/>
            </a:endParaRPr>
          </a:p>
          <a:p>
            <a:r>
              <a:rPr lang="en-GB" sz="1800" b="0" i="0" dirty="0" smtClean="0">
                <a:solidFill>
                  <a:srgbClr val="FFFFFF"/>
                </a:solidFill>
                <a:latin typeface="Century Gothic" pitchFamily="18" charset="0"/>
              </a:rPr>
              <a:t>There are </a:t>
            </a:r>
            <a:r>
              <a:rPr lang="en-GB" sz="1800" b="1" i="0" dirty="0" smtClean="0">
                <a:solidFill>
                  <a:srgbClr val="FFFFFF"/>
                </a:solidFill>
                <a:latin typeface="Century Gothic" pitchFamily="18" charset="0"/>
              </a:rPr>
              <a:t>various types of lasers</a:t>
            </a:r>
            <a:r>
              <a:rPr lang="en-GB" sz="1800" b="0" i="0" dirty="0" smtClean="0">
                <a:solidFill>
                  <a:srgbClr val="FFFFFF"/>
                </a:solidFill>
                <a:latin typeface="Century Gothic" pitchFamily="18" charset="0"/>
              </a:rPr>
              <a:t>, which</a:t>
            </a:r>
            <a:r>
              <a:rPr lang="en-GB" dirty="0" smtClean="0">
                <a:solidFill>
                  <a:srgbClr val="FFFFFF"/>
                </a:solidFill>
                <a:latin typeface="Century Gothic" pitchFamily="18" charset="0"/>
              </a:rPr>
              <a:t> have </a:t>
            </a:r>
            <a:r>
              <a:rPr lang="en-GB" sz="1800" b="0" i="0" dirty="0" smtClean="0">
                <a:solidFill>
                  <a:srgbClr val="FFFFFF"/>
                </a:solidFill>
                <a:latin typeface="Century Gothic" pitchFamily="18" charset="0"/>
              </a:rPr>
              <a:t>different effects on the tissue and therefore they have different medical indications.</a:t>
            </a:r>
          </a:p>
          <a:p>
            <a:endParaRPr lang="en-GB" dirty="0">
              <a:solidFill>
                <a:schemeClr val="bg1"/>
              </a:solidFill>
              <a:latin typeface="Century Gothic" pitchFamily="34" charset="0"/>
            </a:endParaRPr>
          </a:p>
        </p:txBody>
      </p:sp>
      <p:pic>
        <p:nvPicPr>
          <p:cNvPr id="11" name="Picture 3" descr="F:\HR CLAIRE\MENU DE SOIN HR 2012\WeTransfer-49qr4LD0\LAS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49" t="5687" r="22714" b="15462"/>
          <a:stretch/>
        </p:blipFill>
        <p:spPr bwMode="auto">
          <a:xfrm>
            <a:off x="10750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5496" y="2996952"/>
            <a:ext cx="1224136" cy="707886"/>
          </a:xfrm>
          <a:prstGeom prst="rect">
            <a:avLst/>
          </a:prstGeom>
          <a:noFill/>
        </p:spPr>
        <p:txBody>
          <a:bodyPr wrap="square" rtlCol="0">
            <a:spAutoFit/>
          </a:bodyPr>
          <a:lstStyle/>
          <a:p>
            <a:pPr algn="ctr"/>
            <a:r>
              <a:rPr lang="en-GB" sz="1000" b="0" i="0" smtClean="0">
                <a:solidFill>
                  <a:srgbClr val="FFFFFF"/>
                </a:solidFill>
                <a:latin typeface="Century Gothic" pitchFamily="18" charset="0"/>
              </a:rPr>
              <a:t>Dr. Eleonora Gambillara*</a:t>
            </a:r>
          </a:p>
          <a:p>
            <a:pPr algn="ctr"/>
            <a:r>
              <a:rPr lang="en-GB" sz="1000" b="0" i="0" smtClean="0">
                <a:solidFill>
                  <a:srgbClr val="FFFFFF"/>
                </a:solidFill>
                <a:latin typeface="Century Gothic" pitchFamily="18" charset="0"/>
              </a:rPr>
              <a:t>FMH Dermatologist**</a:t>
            </a:r>
          </a:p>
        </p:txBody>
      </p:sp>
      <p:sp>
        <p:nvSpPr>
          <p:cNvPr id="14" name="ZoneTexte 13"/>
          <p:cNvSpPr txBox="1"/>
          <p:nvPr/>
        </p:nvSpPr>
        <p:spPr>
          <a:xfrm>
            <a:off x="1258375" y="3067943"/>
            <a:ext cx="1585433" cy="553998"/>
          </a:xfrm>
          <a:prstGeom prst="rect">
            <a:avLst/>
          </a:prstGeom>
          <a:noFill/>
        </p:spPr>
        <p:txBody>
          <a:bodyPr wrap="square" rtlCol="0">
            <a:spAutoFit/>
          </a:bodyPr>
          <a:lstStyle/>
          <a:p>
            <a:pPr algn="ctr"/>
            <a:r>
              <a:rPr lang="en-GB" sz="1000" b="0" i="0" smtClean="0">
                <a:solidFill>
                  <a:srgbClr val="FFFFFF"/>
                </a:solidFill>
                <a:latin typeface="Century Gothic" pitchFamily="18" charset="0"/>
              </a:rPr>
              <a:t>Dr. Violette Gribinski*</a:t>
            </a:r>
          </a:p>
          <a:p>
            <a:pPr algn="ctr"/>
            <a:r>
              <a:rPr lang="en-GB" sz="1000" b="0" i="0" smtClean="0">
                <a:solidFill>
                  <a:srgbClr val="FFFFFF"/>
                </a:solidFill>
                <a:latin typeface="Century Gothic" pitchFamily="18" charset="0"/>
              </a:rPr>
              <a:t>Specialist in aesthetic medicine</a:t>
            </a:r>
          </a:p>
        </p:txBody>
      </p:sp>
      <p:sp>
        <p:nvSpPr>
          <p:cNvPr id="15" name="ZoneTexte 14"/>
          <p:cNvSpPr txBox="1"/>
          <p:nvPr/>
        </p:nvSpPr>
        <p:spPr>
          <a:xfrm>
            <a:off x="107504" y="6453336"/>
            <a:ext cx="4104456" cy="415498"/>
          </a:xfrm>
          <a:prstGeom prst="rect">
            <a:avLst/>
          </a:prstGeom>
          <a:noFill/>
        </p:spPr>
        <p:txBody>
          <a:bodyPr wrap="square" rtlCol="0">
            <a:spAutoFit/>
          </a:bodyPr>
          <a:lstStyle/>
          <a:p>
            <a:r>
              <a:rPr lang="en-GB" sz="1000" b="0" i="0" smtClean="0">
                <a:solidFill>
                  <a:srgbClr val="FFFFFF"/>
                </a:solidFill>
                <a:latin typeface="Century Gothic" pitchFamily="18" charset="0"/>
              </a:rPr>
              <a:t>* Laclinic-Montreux</a:t>
            </a:r>
          </a:p>
          <a:p>
            <a:r>
              <a:rPr lang="en-GB" sz="1000" b="0" i="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12879570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LASERS EXPLAINED BY                        DOCTORS AT LACLINIC-MONTREUX</a:t>
            </a:r>
            <a:r>
              <a:rPr lang="fr-FR" sz="1600" b="0" i="0" dirty="0" smtClean="0">
                <a:solidFill>
                  <a:srgbClr val="FFFFFF"/>
                </a:solidFill>
                <a:latin typeface="Century Gothic" pitchFamily="18" charset="0"/>
              </a:rPr>
              <a:t>                           PRESENTATION</a:t>
            </a:r>
          </a:p>
        </p:txBody>
      </p:sp>
      <p:pic>
        <p:nvPicPr>
          <p:cNvPr id="1026"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1755828388"/>
              </p:ext>
            </p:extLst>
          </p:nvPr>
        </p:nvGraphicFramePr>
        <p:xfrm>
          <a:off x="2987824" y="1988840"/>
          <a:ext cx="6120680" cy="3432673"/>
        </p:xfrm>
        <a:graphic>
          <a:graphicData uri="http://schemas.openxmlformats.org/drawingml/2006/table">
            <a:tbl>
              <a:tblPr firstRow="1" bandRow="1">
                <a:tableStyleId>{5C22544A-7EE6-4342-B048-85BDC9FD1C3A}</a:tableStyleId>
              </a:tblPr>
              <a:tblGrid>
                <a:gridCol w="2016224"/>
                <a:gridCol w="2016224"/>
                <a:gridCol w="2088232"/>
              </a:tblGrid>
              <a:tr h="552313">
                <a:tc>
                  <a:txBody>
                    <a:bodyPr/>
                    <a:lstStyle/>
                    <a:p>
                      <a:pPr algn="ctr"/>
                      <a:r>
                        <a:rPr lang="fr-FR" sz="1400" b="1" i="0" dirty="0" smtClean="0">
                          <a:solidFill>
                            <a:srgbClr val="FFFFFF"/>
                          </a:solidFill>
                          <a:latin typeface="Century Gothic" pitchFamily="18" charset="0"/>
                        </a:rPr>
                        <a:t>FLASH </a:t>
                      </a:r>
                    </a:p>
                    <a:p>
                      <a:pPr algn="ctr"/>
                      <a:r>
                        <a:rPr lang="fr-FR" sz="1400" b="1" i="0" dirty="0" smtClean="0">
                          <a:solidFill>
                            <a:srgbClr val="FFFFFF"/>
                          </a:solidFill>
                          <a:latin typeface="Century Gothic" pitchFamily="18" charset="0"/>
                        </a:rPr>
                        <a:t>LAMPS</a:t>
                      </a:r>
                    </a:p>
                  </a:txBody>
                  <a:tcPr>
                    <a:noFill/>
                  </a:tcPr>
                </a:tc>
                <a:tc>
                  <a:txBody>
                    <a:bodyPr/>
                    <a:lstStyle/>
                    <a:p>
                      <a:pPr algn="ctr"/>
                      <a:r>
                        <a:rPr lang="fr-FR" sz="1400" b="1" i="0" dirty="0" smtClean="0">
                          <a:solidFill>
                            <a:srgbClr val="FFFFFF"/>
                          </a:solidFill>
                          <a:latin typeface="Century Gothic" pitchFamily="18" charset="0"/>
                        </a:rPr>
                        <a:t>"PEARL" ABLATIVE LASER </a:t>
                      </a:r>
                    </a:p>
                  </a:txBody>
                  <a:tcPr>
                    <a:noFill/>
                  </a:tcPr>
                </a:tc>
                <a:tc>
                  <a:txBody>
                    <a:bodyPr/>
                    <a:lstStyle/>
                    <a:p>
                      <a:pPr algn="ctr"/>
                      <a:r>
                        <a:rPr lang="fr-FR" sz="1400" b="1" i="0" dirty="0" smtClean="0">
                          <a:solidFill>
                            <a:srgbClr val="FFFFFF"/>
                          </a:solidFill>
                          <a:latin typeface="Century Gothic" pitchFamily="18" charset="0"/>
                        </a:rPr>
                        <a:t>"TITAN" INFRA RED LAMP</a:t>
                      </a:r>
                    </a:p>
                  </a:txBody>
                  <a:tcPr>
                    <a:noFill/>
                  </a:tcPr>
                </a:tc>
              </a:tr>
              <a:tr h="1976697">
                <a:tc>
                  <a:txBody>
                    <a:bodyPr/>
                    <a:lstStyle/>
                    <a:p>
                      <a:pPr algn="l"/>
                      <a:r>
                        <a:rPr lang="fr-FR" sz="1400" b="0" i="0" dirty="0" smtClean="0">
                          <a:solidFill>
                            <a:srgbClr val="FFFFFF"/>
                          </a:solidFill>
                          <a:latin typeface="Century Gothic" pitchFamily="18" charset="0"/>
                        </a:rPr>
                        <a:t>Emit varying wavelengths adusted by a filter. </a:t>
                      </a:r>
                    </a:p>
                    <a:p>
                      <a:pPr algn="l"/>
                      <a:endParaRPr lang="fr-FR" sz="1400" dirty="0" smtClean="0">
                        <a:solidFill>
                          <a:schemeClr val="bg1"/>
                        </a:solidFill>
                        <a:latin typeface="Century Gothic" pitchFamily="34" charset="0"/>
                      </a:endParaRPr>
                    </a:p>
                    <a:p>
                      <a:pPr algn="l"/>
                      <a:endParaRPr lang="fr-FR" sz="1400" dirty="0" smtClean="0">
                        <a:solidFill>
                          <a:schemeClr val="bg1"/>
                        </a:solidFill>
                        <a:latin typeface="Century Gothic" pitchFamily="34" charset="0"/>
                      </a:endParaRPr>
                    </a:p>
                    <a:p>
                      <a:pPr algn="l"/>
                      <a:r>
                        <a:rPr lang="fr-FR" sz="1400" b="1" i="0" dirty="0" smtClean="0">
                          <a:solidFill>
                            <a:srgbClr val="FFFFFF"/>
                          </a:solidFill>
                          <a:latin typeface="Century Gothic" pitchFamily="18" charset="0"/>
                        </a:rPr>
                        <a:t>Results: </a:t>
                      </a:r>
                    </a:p>
                    <a:p>
                      <a:pPr algn="l"/>
                      <a:r>
                        <a:rPr lang="fr-FR" sz="1400" b="0" i="0" dirty="0" err="1" smtClean="0">
                          <a:solidFill>
                            <a:srgbClr val="FFFFFF"/>
                          </a:solidFill>
                          <a:latin typeface="Century Gothic" pitchFamily="18" charset="0"/>
                        </a:rPr>
                        <a:t>younger</a:t>
                      </a:r>
                      <a:r>
                        <a:rPr lang="fr-FR" sz="1400" b="0" i="0" dirty="0" smtClean="0">
                          <a:solidFill>
                            <a:srgbClr val="FFFFFF"/>
                          </a:solidFill>
                          <a:latin typeface="Century Gothic" pitchFamily="18" charset="0"/>
                        </a:rPr>
                        <a:t> skin overall, wrinkle treatment, skin firmness, sun-related dark spots and redness.</a:t>
                      </a:r>
                      <a:r>
                        <a:rPr lang="fr-FR" b="0" i="0" dirty="0" smtClean="0"/>
                        <a:t>  </a:t>
                      </a:r>
                    </a:p>
                    <a:p>
                      <a:pPr algn="l"/>
                      <a:endParaRPr lang="fr-FR" sz="1100" dirty="0" smtClean="0">
                        <a:solidFill>
                          <a:schemeClr val="bg1"/>
                        </a:solidFill>
                        <a:latin typeface="Century Gothic" pitchFamily="34" charset="0"/>
                      </a:endParaRPr>
                    </a:p>
                    <a:p>
                      <a:pPr algn="l"/>
                      <a:endParaRPr lang="fr-FR" sz="1400" dirty="0" smtClean="0">
                        <a:solidFill>
                          <a:schemeClr val="bg1"/>
                        </a:solidFill>
                        <a:latin typeface="Century Gothic" pitchFamily="34" charset="0"/>
                      </a:endParaRPr>
                    </a:p>
                  </a:txBody>
                  <a:tcPr>
                    <a:noFill/>
                  </a:tcPr>
                </a:tc>
                <a:tc>
                  <a:txBody>
                    <a:bodyPr/>
                    <a:lstStyle/>
                    <a:p>
                      <a:r>
                        <a:rPr lang="fr-FR" sz="1400" b="0" i="0" dirty="0" smtClean="0">
                          <a:solidFill>
                            <a:srgbClr val="FFFFFF"/>
                          </a:solidFill>
                          <a:latin typeface="Century Gothic" pitchFamily="18" charset="0"/>
                        </a:rPr>
                        <a:t>Helps to eliminate the supper layer of the skin. </a:t>
                      </a: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p>
                      <a:r>
                        <a:rPr lang="fr-FR" sz="1400" b="1" i="0" dirty="0" smtClean="0">
                          <a:solidFill>
                            <a:srgbClr val="FFFFFF"/>
                          </a:solidFill>
                          <a:latin typeface="Century Gothic" pitchFamily="18" charset="0"/>
                        </a:rPr>
                        <a:t>Results: </a:t>
                      </a:r>
                    </a:p>
                    <a:p>
                      <a:r>
                        <a:rPr lang="fr-FR" sz="1400" b="0" i="0" dirty="0" smtClean="0">
                          <a:solidFill>
                            <a:srgbClr val="FFFFFF"/>
                          </a:solidFill>
                          <a:latin typeface="Century Gothic" pitchFamily="18" charset="0"/>
                        </a:rPr>
                        <a:t>instant radiance, smoother skin.</a:t>
                      </a: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txBody>
                  <a:tcPr>
                    <a:noFill/>
                  </a:tcPr>
                </a:tc>
                <a:tc>
                  <a:txBody>
                    <a:bodyPr/>
                    <a:lstStyle/>
                    <a:p>
                      <a:r>
                        <a:rPr lang="fr-FR" sz="1400" b="0" i="0" dirty="0" smtClean="0">
                          <a:solidFill>
                            <a:srgbClr val="FFFFFF"/>
                          </a:solidFill>
                          <a:latin typeface="Century Gothic" pitchFamily="18" charset="0"/>
                        </a:rPr>
                        <a:t>Stimulates the production of new collagen by warming the skin. </a:t>
                      </a:r>
                    </a:p>
                    <a:p>
                      <a:endParaRPr lang="fr-FR" sz="1400" dirty="0" smtClean="0">
                        <a:solidFill>
                          <a:schemeClr val="bg1"/>
                        </a:solidFill>
                        <a:latin typeface="Century Gothic" pitchFamily="34" charset="0"/>
                      </a:endParaRPr>
                    </a:p>
                    <a:p>
                      <a:r>
                        <a:rPr lang="fr-FR" sz="1400" b="1" i="0" dirty="0" smtClean="0">
                          <a:solidFill>
                            <a:srgbClr val="FFFFFF"/>
                          </a:solidFill>
                          <a:latin typeface="Century Gothic" pitchFamily="18" charset="0"/>
                        </a:rPr>
                        <a:t>Results: </a:t>
                      </a:r>
                    </a:p>
                    <a:p>
                      <a:r>
                        <a:rPr lang="fr-FR" sz="1400" b="0" i="0" dirty="0" err="1" smtClean="0">
                          <a:solidFill>
                            <a:srgbClr val="FFFFFF"/>
                          </a:solidFill>
                          <a:latin typeface="Century Gothic" pitchFamily="18" charset="0"/>
                        </a:rPr>
                        <a:t>treats</a:t>
                      </a:r>
                      <a:r>
                        <a:rPr lang="fr-FR" sz="1400" b="0" i="0" dirty="0" smtClean="0">
                          <a:solidFill>
                            <a:srgbClr val="FFFFFF"/>
                          </a:solidFill>
                          <a:latin typeface="Century Gothic" pitchFamily="18" charset="0"/>
                        </a:rPr>
                        <a:t> skin sagging for the face, abdomen and arms.</a:t>
                      </a: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p>
                      <a:endParaRPr lang="fr-FR" sz="1400" dirty="0" smtClean="0">
                        <a:solidFill>
                          <a:schemeClr val="bg1"/>
                        </a:solidFill>
                        <a:latin typeface="Century Gothic" pitchFamily="34" charset="0"/>
                      </a:endParaRPr>
                    </a:p>
                  </a:txBody>
                  <a:tcPr>
                    <a:noFill/>
                  </a:tcPr>
                </a:tc>
              </a:tr>
            </a:tbl>
          </a:graphicData>
        </a:graphic>
      </p:graphicFrame>
      <p:pic>
        <p:nvPicPr>
          <p:cNvPr id="10" name="Picture 3" descr="F:\HR CLAIRE\MENU DE SOIN HR 2012\WeTransfer-49qr4LD0\LAS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49" t="5687" r="22714" b="15462"/>
          <a:stretch/>
        </p:blipFill>
        <p:spPr bwMode="auto">
          <a:xfrm>
            <a:off x="10750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2" name="ZoneTexte 11"/>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14" name="ZoneTexte 13"/>
          <p:cNvSpPr txBox="1"/>
          <p:nvPr/>
        </p:nvSpPr>
        <p:spPr>
          <a:xfrm>
            <a:off x="107504" y="6453336"/>
            <a:ext cx="4248472" cy="400110"/>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157112580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131840" y="1375023"/>
            <a:ext cx="5875334" cy="5078313"/>
          </a:xfrm>
          <a:prstGeom prst="rect">
            <a:avLst/>
          </a:prstGeom>
          <a:noFill/>
        </p:spPr>
        <p:txBody>
          <a:bodyPr wrap="square" rtlCol="0">
            <a:spAutoFit/>
          </a:bodyPr>
          <a:lstStyle/>
          <a:p>
            <a:r>
              <a:rPr lang="fr-FR" sz="1800" b="1" i="0" dirty="0" smtClean="0">
                <a:solidFill>
                  <a:srgbClr val="FFFFFF"/>
                </a:solidFill>
                <a:latin typeface="Century Gothic" pitchFamily="18" charset="0"/>
              </a:rPr>
              <a:t>Flash lamps:  </a:t>
            </a:r>
          </a:p>
          <a:p>
            <a:pPr marL="285750" indent="-285750">
              <a:buFontTx/>
              <a:buChar char="-"/>
            </a:pPr>
            <a:r>
              <a:rPr lang="fr-FR" sz="1800" b="0" i="0" dirty="0" smtClean="0">
                <a:solidFill>
                  <a:srgbClr val="FFFFFF"/>
                </a:solidFill>
                <a:latin typeface="Century Gothic" pitchFamily="18" charset="0"/>
              </a:rPr>
              <a:t>No sun exposure before or after the laser </a:t>
            </a:r>
          </a:p>
          <a:p>
            <a:endParaRPr lang="fr-FR" dirty="0" smtClean="0">
              <a:solidFill>
                <a:schemeClr val="bg1"/>
              </a:solidFill>
              <a:latin typeface="Century Gothic" pitchFamily="34" charset="0"/>
            </a:endParaRPr>
          </a:p>
          <a:p>
            <a:endParaRPr lang="fr-FR" dirty="0">
              <a:solidFill>
                <a:schemeClr val="bg1"/>
              </a:solidFill>
              <a:latin typeface="Century Gothic" pitchFamily="34" charset="0"/>
            </a:endParaRPr>
          </a:p>
          <a:p>
            <a:r>
              <a:rPr lang="fr-FR" sz="1800" b="1" i="0" dirty="0" smtClean="0">
                <a:solidFill>
                  <a:srgbClr val="FFFFFF"/>
                </a:solidFill>
                <a:latin typeface="Century Gothic" pitchFamily="18" charset="0"/>
              </a:rPr>
              <a:t>"PEARL" ablative laser: </a:t>
            </a:r>
          </a:p>
          <a:p>
            <a:pPr marL="285750" indent="-285750">
              <a:buFontTx/>
              <a:buChar char="-"/>
            </a:pPr>
            <a:r>
              <a:rPr lang="fr-FR" sz="1800" b="0" i="0" dirty="0" smtClean="0">
                <a:solidFill>
                  <a:srgbClr val="FFFFFF"/>
                </a:solidFill>
                <a:latin typeface="Century Gothic" pitchFamily="18" charset="0"/>
              </a:rPr>
              <a:t>Social exclusion for 7 days</a:t>
            </a:r>
          </a:p>
          <a:p>
            <a:pPr marL="285750" indent="-285750">
              <a:buFontTx/>
              <a:buChar char="-"/>
            </a:pPr>
            <a:r>
              <a:rPr lang="fr-FR" sz="1800" b="0" i="0" dirty="0" smtClean="0">
                <a:solidFill>
                  <a:srgbClr val="FFFFFF"/>
                </a:solidFill>
                <a:latin typeface="Century Gothic" pitchFamily="18" charset="0"/>
              </a:rPr>
              <a:t>Application of an anaesthetic cream 1 hour before </a:t>
            </a:r>
          </a:p>
          <a:p>
            <a:pPr marL="285750" indent="-285750">
              <a:buFontTx/>
              <a:buChar char="-"/>
            </a:pPr>
            <a:r>
              <a:rPr lang="fr-FR" sz="1800" b="0" i="0" dirty="0" smtClean="0">
                <a:solidFill>
                  <a:srgbClr val="FFFFFF"/>
                </a:solidFill>
                <a:latin typeface="Century Gothic" pitchFamily="18" charset="0"/>
              </a:rPr>
              <a:t>No sun exposure before or after the laser </a:t>
            </a:r>
          </a:p>
          <a:p>
            <a:endParaRPr lang="fr-FR" dirty="0" smtClean="0">
              <a:solidFill>
                <a:schemeClr val="bg1"/>
              </a:solidFill>
              <a:latin typeface="Century Gothic" pitchFamily="34" charset="0"/>
            </a:endParaRPr>
          </a:p>
          <a:p>
            <a:endParaRPr lang="fr-FR" dirty="0" smtClean="0">
              <a:solidFill>
                <a:schemeClr val="bg1"/>
              </a:solidFill>
              <a:latin typeface="Century Gothic" pitchFamily="34" charset="0"/>
            </a:endParaRPr>
          </a:p>
          <a:p>
            <a:r>
              <a:rPr lang="fr-FR" sz="1800" b="1" i="0" dirty="0" smtClean="0">
                <a:solidFill>
                  <a:srgbClr val="FFFFFF"/>
                </a:solidFill>
                <a:latin typeface="Century Gothic" pitchFamily="18" charset="0"/>
              </a:rPr>
              <a:t>"TITAN" infra red lamp </a:t>
            </a:r>
          </a:p>
          <a:p>
            <a:pPr marL="285750" indent="-285750">
              <a:buFontTx/>
              <a:buChar char="-"/>
            </a:pPr>
            <a:r>
              <a:rPr lang="fr-FR" sz="1800" b="0" i="0" dirty="0" smtClean="0">
                <a:solidFill>
                  <a:srgbClr val="FFFFFF"/>
                </a:solidFill>
                <a:latin typeface="Century Gothic" pitchFamily="18" charset="0"/>
              </a:rPr>
              <a:t>No sun exposure before or after the laser </a:t>
            </a:r>
          </a:p>
          <a:p>
            <a:endParaRPr lang="fr-FR" dirty="0" smtClean="0">
              <a:solidFill>
                <a:schemeClr val="bg1"/>
              </a:solidFill>
              <a:latin typeface="Century Gothic" pitchFamily="34" charset="0"/>
            </a:endParaRPr>
          </a:p>
          <a:p>
            <a:endParaRPr lang="fr-FR" dirty="0" smtClean="0">
              <a:solidFill>
                <a:schemeClr val="bg1"/>
              </a:solidFill>
              <a:latin typeface="Century Gothic" pitchFamily="34" charset="0"/>
            </a:endParaRPr>
          </a:p>
          <a:p>
            <a:r>
              <a:rPr lang="fr-FR" sz="1800" b="0" i="0" dirty="0" smtClean="0">
                <a:solidFill>
                  <a:srgbClr val="FFFFFF"/>
                </a:solidFill>
                <a:latin typeface="Century Gothic" pitchFamily="18" charset="0"/>
              </a:rPr>
              <a:t>The laser treatment causes moderate, but bearable discomfort. The treated surface may stay red for a few days. </a:t>
            </a:r>
          </a:p>
        </p:txBody>
      </p:sp>
      <p:sp>
        <p:nvSpPr>
          <p:cNvPr id="13" name="Text Box 3"/>
          <p:cNvSpPr txBox="1">
            <a:spLocks noChangeArrowheads="1"/>
          </p:cNvSpPr>
          <p:nvPr/>
        </p:nvSpPr>
        <p:spPr bwMode="auto">
          <a:xfrm>
            <a:off x="2771800" y="44624"/>
            <a:ext cx="6346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000" b="0" i="0" dirty="0" smtClean="0">
                <a:solidFill>
                  <a:srgbClr val="B5A692"/>
                </a:solidFill>
                <a:latin typeface="Century Gothic" pitchFamily="18" charset="0"/>
              </a:rPr>
              <a:t>LASERS EXPLAINED BY                     DOCTORS AT LACLINIC-MONTREUX</a:t>
            </a:r>
            <a:r>
              <a:rPr lang="fr-FR" sz="1600" b="0" i="0" dirty="0" smtClean="0">
                <a:solidFill>
                  <a:srgbClr val="FFFFFF"/>
                </a:solidFill>
                <a:latin typeface="Century Gothic" pitchFamily="18" charset="0"/>
              </a:rPr>
              <a:t>               PRECAUTIONS</a:t>
            </a:r>
          </a:p>
        </p:txBody>
      </p:sp>
      <p:pic>
        <p:nvPicPr>
          <p:cNvPr id="14"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F:\HR CLAIRE\MENU DE SOIN HR 2012\WeTransfer-49qr4LD0\LAS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49" t="5687" r="22714" b="15462"/>
          <a:stretch/>
        </p:blipFill>
        <p:spPr bwMode="auto">
          <a:xfrm>
            <a:off x="107504" y="3773886"/>
            <a:ext cx="2659806" cy="26107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2" name="ZoneTexte 11"/>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20" name="ZoneTexte 19"/>
          <p:cNvSpPr txBox="1"/>
          <p:nvPr/>
        </p:nvSpPr>
        <p:spPr>
          <a:xfrm>
            <a:off x="107504" y="6453336"/>
            <a:ext cx="4464496" cy="415498"/>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331271237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0" y="2917394"/>
            <a:ext cx="3960440" cy="1015663"/>
          </a:xfrm>
          <a:prstGeom prst="rect">
            <a:avLst/>
          </a:prstGeom>
          <a:noFill/>
        </p:spPr>
        <p:txBody>
          <a:bodyPr wrap="square" rtlCol="0">
            <a:spAutoFit/>
          </a:bodyPr>
          <a:lstStyle/>
          <a:p>
            <a:r>
              <a:rPr lang="fr-FR" sz="6000" dirty="0" smtClean="0">
                <a:solidFill>
                  <a:srgbClr val="FFFFFF"/>
                </a:solidFill>
              </a:rPr>
              <a:t>THE SKIN</a:t>
            </a:r>
          </a:p>
        </p:txBody>
      </p:sp>
      <p:sp>
        <p:nvSpPr>
          <p:cNvPr id="8" name="ZoneTexte 7"/>
          <p:cNvSpPr txBox="1"/>
          <p:nvPr/>
        </p:nvSpPr>
        <p:spPr>
          <a:xfrm>
            <a:off x="754062" y="6381328"/>
            <a:ext cx="2116285" cy="261610"/>
          </a:xfrm>
          <a:prstGeom prst="rect">
            <a:avLst/>
          </a:prstGeom>
          <a:noFill/>
        </p:spPr>
        <p:txBody>
          <a:bodyPr wrap="none" rtlCol="0">
            <a:spAutoFit/>
          </a:bodyPr>
          <a:lstStyle/>
          <a:p>
            <a:r>
              <a:rPr lang="fr-FR" sz="1100" b="1" i="1" dirty="0" smtClean="0">
                <a:solidFill>
                  <a:srgbClr val="FFFFFF"/>
                </a:solidFill>
              </a:rPr>
              <a:t>PHOTO - INTERNAL USE ONLY</a:t>
            </a:r>
            <a:endParaRPr lang="fr-FR" sz="1100" b="1" i="1" dirty="0">
              <a:solidFill>
                <a:srgbClr val="FFFFFF"/>
              </a:solidFill>
            </a:endParaRPr>
          </a:p>
        </p:txBody>
      </p:sp>
      <p:pic>
        <p:nvPicPr>
          <p:cNvPr id="9" name="Picture 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496" y="1196752"/>
            <a:ext cx="3384376" cy="507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57290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067944" y="2492896"/>
            <a:ext cx="4464496" cy="2800767"/>
          </a:xfrm>
          <a:prstGeom prst="rect">
            <a:avLst/>
          </a:prstGeom>
          <a:noFill/>
        </p:spPr>
        <p:txBody>
          <a:bodyPr wrap="square" rtlCol="0">
            <a:spAutoFit/>
          </a:bodyPr>
          <a:lstStyle/>
          <a:p>
            <a:pPr algn="ctr"/>
            <a:endParaRPr/>
          </a:p>
          <a:p>
            <a:pPr algn="ctr"/>
            <a:r>
              <a:rPr lang="fr-FR" sz="4400" b="0" i="0" dirty="0" smtClean="0">
                <a:solidFill>
                  <a:srgbClr val="B5A692"/>
                </a:solidFill>
                <a:latin typeface="Century Gothic" pitchFamily="18" charset="0"/>
              </a:rPr>
              <a:t>HYALURONIC ACID INJECTIONS</a:t>
            </a:r>
          </a:p>
        </p:txBody>
      </p:sp>
      <p:pic>
        <p:nvPicPr>
          <p:cNvPr id="5" name="Picture 2" descr="F:\HR CLAIRE\MENU DE SOIN HR 2012\WeTransfer-49qr4LD0\HA INJ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15" t="25914" r="32900" b="18793"/>
          <a:stretch/>
        </p:blipFill>
        <p:spPr bwMode="auto">
          <a:xfrm>
            <a:off x="0" y="1196753"/>
            <a:ext cx="3419476" cy="56612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995936" y="5734997"/>
            <a:ext cx="468052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EXPLAINED BY DOCTORS AT </a:t>
            </a:r>
          </a:p>
          <a:p>
            <a:pPr algn="ctr"/>
            <a:r>
              <a:rPr lang="fr-FR" sz="1800" b="0" i="0" dirty="0" smtClean="0">
                <a:solidFill>
                  <a:srgbClr val="FFFFFF"/>
                </a:solidFill>
                <a:latin typeface="Century Gothic" pitchFamily="18" charset="0"/>
              </a:rPr>
              <a:t>LACLINIC-MONTREUX</a:t>
            </a:r>
          </a:p>
        </p:txBody>
      </p:sp>
    </p:spTree>
    <p:extLst>
      <p:ext uri="{BB962C8B-B14F-4D97-AF65-F5344CB8AC3E}">
        <p14:creationId xmlns:p14="http://schemas.microsoft.com/office/powerpoint/2010/main" val="414764076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57647" y="266889"/>
            <a:ext cx="6922865"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1900" b="0" i="0" dirty="0" smtClean="0">
                <a:solidFill>
                  <a:srgbClr val="B5A692"/>
                </a:solidFill>
                <a:latin typeface="Century Gothic" pitchFamily="18" charset="0"/>
              </a:rPr>
              <a:t>HYALURONIC ACID INJECTIONS EXPLAINED                            BY DOCTORS AT LACLINIC-MONTREUX                      </a:t>
            </a:r>
            <a:r>
              <a:rPr lang="fr-FR" sz="1600" b="0" i="0" dirty="0" smtClean="0">
                <a:solidFill>
                  <a:srgbClr val="FFFFFF"/>
                </a:solidFill>
                <a:latin typeface="Century Gothic" pitchFamily="18" charset="0"/>
              </a:rPr>
              <a:t>PRESENTATION</a:t>
            </a:r>
          </a:p>
          <a:p>
            <a:pPr algn="r" eaLnBrk="1" hangingPunct="1">
              <a:spcBef>
                <a:spcPct val="50000"/>
              </a:spcBef>
              <a:defRPr/>
            </a:pPr>
            <a:endParaRPr lang="fr-FR" sz="1900" dirty="0" smtClean="0">
              <a:solidFill>
                <a:srgbClr val="B5A692"/>
              </a:solidFill>
              <a:latin typeface="Century Gothic"/>
              <a:ea typeface="ＭＳ Ｐゴシック" pitchFamily="34" charset="-128"/>
            </a:endParaRPr>
          </a:p>
        </p:txBody>
      </p:sp>
      <p:pic>
        <p:nvPicPr>
          <p:cNvPr id="7"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HR CLAIRE\MENU DE SOIN HR 2012\WeTransfer-49qr4LD0\HA INJEC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76" t="31818" r="30385" b="27400"/>
          <a:stretch/>
        </p:blipFill>
        <p:spPr bwMode="auto">
          <a:xfrm>
            <a:off x="107503" y="3753963"/>
            <a:ext cx="2680103" cy="263069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140348" y="1772816"/>
            <a:ext cx="5832648" cy="4801315"/>
          </a:xfrm>
          <a:prstGeom prst="rect">
            <a:avLst/>
          </a:prstGeom>
          <a:noFill/>
        </p:spPr>
        <p:txBody>
          <a:bodyPr wrap="square" rtlCol="0">
            <a:spAutoFit/>
          </a:bodyPr>
          <a:lstStyle/>
          <a:p>
            <a:r>
              <a:rPr lang="en-US" sz="1800" b="0" i="0" dirty="0" smtClean="0">
                <a:solidFill>
                  <a:srgbClr val="FFFFFF"/>
                </a:solidFill>
                <a:latin typeface="Century Gothic" pitchFamily="18" charset="0"/>
              </a:rPr>
              <a:t>HYALURONIC ACID INJECTIONS  </a:t>
            </a:r>
          </a:p>
          <a:p>
            <a:r>
              <a:rPr lang="en-US" sz="1800" b="0" i="0" dirty="0" smtClean="0">
                <a:solidFill>
                  <a:srgbClr val="FFFFFF"/>
                </a:solidFill>
                <a:latin typeface="Century Gothic" pitchFamily="18" charset="0"/>
              </a:rPr>
              <a:t>Hyaluronic acid (HA) is a </a:t>
            </a:r>
            <a:r>
              <a:rPr lang="en-US" sz="1800" b="1" i="0" dirty="0" smtClean="0">
                <a:solidFill>
                  <a:srgbClr val="FFFFFF"/>
                </a:solidFill>
                <a:latin typeface="Century Gothic" pitchFamily="18" charset="0"/>
              </a:rPr>
              <a:t>substance naturally present in the dermis</a:t>
            </a:r>
            <a:r>
              <a:rPr lang="en-US" sz="1800" b="0" i="0" dirty="0" smtClean="0">
                <a:solidFill>
                  <a:srgbClr val="FFFFFF"/>
                </a:solidFill>
                <a:latin typeface="Century Gothic" pitchFamily="18" charset="0"/>
              </a:rPr>
              <a:t> which helps to hydrate tissue.</a:t>
            </a:r>
          </a:p>
          <a:p>
            <a:endParaRPr lang="en-US" dirty="0" smtClean="0">
              <a:solidFill>
                <a:schemeClr val="bg1"/>
              </a:solidFill>
              <a:latin typeface="Century Gothic" pitchFamily="34" charset="0"/>
            </a:endParaRPr>
          </a:p>
          <a:p>
            <a:endParaRPr lang="en-US" dirty="0" smtClean="0">
              <a:solidFill>
                <a:schemeClr val="bg1"/>
              </a:solidFill>
              <a:latin typeface="Century Gothic" pitchFamily="34" charset="0"/>
            </a:endParaRPr>
          </a:p>
          <a:p>
            <a:r>
              <a:rPr lang="en-US" sz="1800" b="0" i="0" dirty="0" smtClean="0">
                <a:solidFill>
                  <a:srgbClr val="FFFFFF"/>
                </a:solidFill>
                <a:latin typeface="Century Gothic" pitchFamily="18" charset="0"/>
              </a:rPr>
              <a:t>As we </a:t>
            </a:r>
            <a:r>
              <a:rPr lang="en-US" sz="1800" b="1" i="0" dirty="0" smtClean="0">
                <a:solidFill>
                  <a:srgbClr val="FFFFFF"/>
                </a:solidFill>
                <a:latin typeface="Century Gothic" pitchFamily="18" charset="0"/>
              </a:rPr>
              <a:t>age</a:t>
            </a:r>
            <a:r>
              <a:rPr lang="en-US" sz="1800" b="0" i="0" dirty="0" smtClean="0">
                <a:solidFill>
                  <a:srgbClr val="FFFFFF"/>
                </a:solidFill>
                <a:latin typeface="Century Gothic" pitchFamily="18" charset="0"/>
              </a:rPr>
              <a:t>, </a:t>
            </a:r>
            <a:r>
              <a:rPr lang="en-US" sz="1800" b="1" i="0" dirty="0" smtClean="0">
                <a:solidFill>
                  <a:srgbClr val="FFFFFF"/>
                </a:solidFill>
                <a:latin typeface="Century Gothic" pitchFamily="18" charset="0"/>
              </a:rPr>
              <a:t>HA quality deteriorates </a:t>
            </a:r>
            <a:r>
              <a:rPr lang="en-US" sz="1800" b="0" i="0" dirty="0" smtClean="0">
                <a:solidFill>
                  <a:srgbClr val="FFFFFF"/>
                </a:solidFill>
                <a:latin typeface="Century Gothic" pitchFamily="18" charset="0"/>
              </a:rPr>
              <a:t>and its </a:t>
            </a:r>
            <a:r>
              <a:rPr lang="en-US" sz="1800" b="1" i="0" dirty="0" smtClean="0">
                <a:solidFill>
                  <a:srgbClr val="FFFFFF"/>
                </a:solidFill>
                <a:latin typeface="Century Gothic" pitchFamily="18" charset="0"/>
              </a:rPr>
              <a:t>quantity declines</a:t>
            </a:r>
            <a:r>
              <a:rPr lang="en-US" sz="1800" b="0" i="0" dirty="0" smtClean="0">
                <a:solidFill>
                  <a:srgbClr val="FFFFFF"/>
                </a:solidFill>
                <a:latin typeface="Century Gothic" pitchFamily="18" charset="0"/>
              </a:rPr>
              <a:t>, leading to an alteration in the dermis (dried out skin, </a:t>
            </a:r>
            <a:r>
              <a:rPr lang="en-US" sz="1800" b="1" i="0" dirty="0" smtClean="0">
                <a:solidFill>
                  <a:srgbClr val="FFFFFF"/>
                </a:solidFill>
                <a:latin typeface="Century Gothic" pitchFamily="18" charset="0"/>
              </a:rPr>
              <a:t>appearance of wrinkles, loss of volume</a:t>
            </a:r>
            <a:r>
              <a:rPr lang="en-US" sz="1800" b="0" i="0" dirty="0" smtClean="0">
                <a:solidFill>
                  <a:srgbClr val="FFFFFF"/>
                </a:solidFill>
                <a:latin typeface="Century Gothic" pitchFamily="18" charset="0"/>
              </a:rPr>
              <a:t>).  </a:t>
            </a:r>
          </a:p>
          <a:p>
            <a:endParaRPr lang="en-US" dirty="0" smtClean="0">
              <a:solidFill>
                <a:schemeClr val="bg1"/>
              </a:solidFill>
              <a:latin typeface="Century Gothic" pitchFamily="34" charset="0"/>
            </a:endParaRPr>
          </a:p>
          <a:p>
            <a:endParaRPr lang="en-US" dirty="0" smtClean="0">
              <a:solidFill>
                <a:schemeClr val="bg1"/>
              </a:solidFill>
              <a:latin typeface="Century Gothic" pitchFamily="34" charset="0"/>
            </a:endParaRPr>
          </a:p>
          <a:p>
            <a:r>
              <a:rPr lang="en-US" sz="1800" b="0" i="0" dirty="0" smtClean="0">
                <a:solidFill>
                  <a:srgbClr val="FFFFFF"/>
                </a:solidFill>
                <a:latin typeface="Century Gothic" pitchFamily="18" charset="0"/>
              </a:rPr>
              <a:t>With its </a:t>
            </a:r>
            <a:r>
              <a:rPr lang="en-US" sz="1800" b="0" i="0" dirty="0" err="1" smtClean="0">
                <a:solidFill>
                  <a:srgbClr val="FFFFFF"/>
                </a:solidFill>
                <a:latin typeface="Century Gothic" pitchFamily="18" charset="0"/>
              </a:rPr>
              <a:t>volumizing</a:t>
            </a:r>
            <a:r>
              <a:rPr lang="en-US" sz="1800" b="0" i="0" dirty="0" smtClean="0">
                <a:solidFill>
                  <a:srgbClr val="FFFFFF"/>
                </a:solidFill>
                <a:latin typeface="Century Gothic" pitchFamily="18" charset="0"/>
              </a:rPr>
              <a:t> and moisturizing effect, hyaluronic acid </a:t>
            </a:r>
            <a:r>
              <a:rPr lang="en-US" sz="1800" b="1" i="0" dirty="0" smtClean="0">
                <a:solidFill>
                  <a:srgbClr val="FFFFFF"/>
                </a:solidFill>
                <a:latin typeface="Century Gothic" pitchFamily="18" charset="0"/>
              </a:rPr>
              <a:t>fills wrinkles and restores facial volumes</a:t>
            </a:r>
            <a:r>
              <a:rPr lang="en-US" sz="1800" b="0" i="0" dirty="0" smtClean="0">
                <a:solidFill>
                  <a:srgbClr val="FFFFFF"/>
                </a:solidFill>
                <a:latin typeface="Century Gothic" pitchFamily="18" charset="0"/>
              </a:rPr>
              <a:t>. </a:t>
            </a:r>
          </a:p>
          <a:p>
            <a:endParaRPr lang="en-US" dirty="0" smtClean="0">
              <a:solidFill>
                <a:schemeClr val="bg1"/>
              </a:solidFill>
              <a:latin typeface="Century Gothic" pitchFamily="34" charset="0"/>
            </a:endParaRPr>
          </a:p>
          <a:p>
            <a:endParaRPr lang="en-US" dirty="0" smtClean="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15" name="ZoneTexte 14"/>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6" name="ZoneTexte 15"/>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17" name="ZoneTexte 16"/>
          <p:cNvSpPr txBox="1"/>
          <p:nvPr/>
        </p:nvSpPr>
        <p:spPr>
          <a:xfrm>
            <a:off x="107504" y="6453336"/>
            <a:ext cx="3816424" cy="400110"/>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256743022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257647" y="266889"/>
            <a:ext cx="6922865"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1900" b="0" i="0" dirty="0" smtClean="0">
                <a:solidFill>
                  <a:srgbClr val="B5A692"/>
                </a:solidFill>
                <a:latin typeface="Century Gothic" pitchFamily="18" charset="0"/>
              </a:rPr>
              <a:t>HYALURONIC ACID INJECTIONS EXPLAINED                            BY DOCTORS AT LACLINIC-MONTREUX                      </a:t>
            </a:r>
            <a:r>
              <a:rPr lang="fr-FR" sz="1600" b="0" i="0" dirty="0" smtClean="0">
                <a:solidFill>
                  <a:srgbClr val="FFFFFF"/>
                </a:solidFill>
                <a:latin typeface="Century Gothic" pitchFamily="18" charset="0"/>
              </a:rPr>
              <a:t>PRESENTATION</a:t>
            </a:r>
          </a:p>
          <a:p>
            <a:pPr algn="r" eaLnBrk="1" hangingPunct="1">
              <a:spcBef>
                <a:spcPct val="50000"/>
              </a:spcBef>
              <a:defRPr/>
            </a:pPr>
            <a:endParaRPr lang="fr-FR" sz="1900" dirty="0" smtClean="0">
              <a:solidFill>
                <a:srgbClr val="B5A692"/>
              </a:solidFill>
              <a:latin typeface="Century Gothic"/>
              <a:ea typeface="ＭＳ Ｐゴシック" pitchFamily="34" charset="-128"/>
            </a:endParaRPr>
          </a:p>
        </p:txBody>
      </p:sp>
      <p:pic>
        <p:nvPicPr>
          <p:cNvPr id="8"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HR CLAIRE\MENU DE SOIN HR 2012\WeTransfer-49qr4LD0\HA INJEC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76" t="31818" r="30385" b="27400"/>
          <a:stretch/>
        </p:blipFill>
        <p:spPr bwMode="auto">
          <a:xfrm>
            <a:off x="107503" y="3753963"/>
            <a:ext cx="2680103" cy="263069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140348" y="1419155"/>
            <a:ext cx="5832648" cy="5909311"/>
          </a:xfrm>
          <a:prstGeom prst="rect">
            <a:avLst/>
          </a:prstGeom>
          <a:noFill/>
        </p:spPr>
        <p:txBody>
          <a:bodyPr wrap="square" rtlCol="0">
            <a:spAutoFit/>
          </a:bodyPr>
          <a:lstStyle/>
          <a:p>
            <a:r>
              <a:rPr lang="fr-FR" sz="1800" b="0" i="0" dirty="0" smtClean="0">
                <a:solidFill>
                  <a:srgbClr val="FFFFFF"/>
                </a:solidFill>
                <a:latin typeface="Century Gothic" pitchFamily="18" charset="0"/>
              </a:rPr>
              <a:t>Non-allergenic, and completely resorbable. </a:t>
            </a:r>
          </a:p>
          <a:p>
            <a:endParaRPr lang="fr-FR" dirty="0">
              <a:solidFill>
                <a:schemeClr val="bg1"/>
              </a:solidFill>
              <a:latin typeface="Century Gothic" pitchFamily="34" charset="0"/>
            </a:endParaRPr>
          </a:p>
          <a:p>
            <a:r>
              <a:rPr lang="fr-FR" sz="1800" b="0" i="0" dirty="0" smtClean="0">
                <a:solidFill>
                  <a:srgbClr val="FFFFFF"/>
                </a:solidFill>
                <a:latin typeface="Century Gothic" pitchFamily="18" charset="0"/>
              </a:rPr>
              <a:t>Immediate and very natural aesthetic results. </a:t>
            </a:r>
          </a:p>
          <a:p>
            <a:endParaRPr lang="fr-FR" dirty="0">
              <a:solidFill>
                <a:schemeClr val="bg1"/>
              </a:solidFill>
              <a:latin typeface="Century Gothic" pitchFamily="34" charset="0"/>
            </a:endParaRPr>
          </a:p>
          <a:p>
            <a:r>
              <a:rPr lang="fr-FR" sz="1800" b="0" i="0" dirty="0" smtClean="0">
                <a:solidFill>
                  <a:srgbClr val="FFFFFF"/>
                </a:solidFill>
                <a:latin typeface="Century Gothic" pitchFamily="18" charset="0"/>
              </a:rPr>
              <a:t>Requires no interruption in social life. </a:t>
            </a:r>
          </a:p>
          <a:p>
            <a:endParaRPr lang="fr-FR" dirty="0">
              <a:solidFill>
                <a:schemeClr val="bg1"/>
              </a:solidFill>
              <a:latin typeface="Century Gothic" pitchFamily="34" charset="0"/>
            </a:endParaRPr>
          </a:p>
          <a:p>
            <a:r>
              <a:rPr lang="fr-FR" sz="1800" b="0" i="0" dirty="0" smtClean="0">
                <a:solidFill>
                  <a:srgbClr val="FFFFFF"/>
                </a:solidFill>
                <a:latin typeface="Century Gothic" pitchFamily="18" charset="0"/>
              </a:rPr>
              <a:t>Duration of the effect: between 6 and 12 months (varies depending on age, skin quality and lifestyle).</a:t>
            </a:r>
          </a:p>
          <a:p>
            <a:endParaRPr lang="fr-FR" dirty="0" smtClean="0">
              <a:solidFill>
                <a:schemeClr val="bg1"/>
              </a:solidFill>
              <a:latin typeface="Century Gothic" pitchFamily="34" charset="0"/>
            </a:endParaRPr>
          </a:p>
          <a:p>
            <a:endParaRPr lang="fr-FR" dirty="0">
              <a:solidFill>
                <a:schemeClr val="bg1"/>
              </a:solidFill>
              <a:latin typeface="Century Gothic" pitchFamily="34" charset="0"/>
            </a:endParaRPr>
          </a:p>
          <a:p>
            <a:r>
              <a:rPr lang="fr-FR" sz="1800" b="0" i="0" dirty="0" smtClean="0">
                <a:solidFill>
                  <a:srgbClr val="FFFFFF"/>
                </a:solidFill>
                <a:latin typeface="Century Gothic" pitchFamily="18" charset="0"/>
              </a:rPr>
              <a:t>Injections cause only slight discomfort. If necessary, the doctor may offer a local anaesthetic to the patient comprising an </a:t>
            </a:r>
            <a:r>
              <a:rPr lang="fr-FR" sz="1800" b="0" i="0" dirty="0" err="1" smtClean="0">
                <a:solidFill>
                  <a:srgbClr val="FFFFFF"/>
                </a:solidFill>
                <a:latin typeface="Century Gothic" pitchFamily="18" charset="0"/>
              </a:rPr>
              <a:t>aesthetic</a:t>
            </a:r>
            <a:r>
              <a:rPr lang="fr-FR" sz="1800" b="0" i="0" dirty="0" smtClean="0">
                <a:solidFill>
                  <a:srgbClr val="FFFFFF"/>
                </a:solidFill>
                <a:latin typeface="Century Gothic" pitchFamily="18" charset="0"/>
              </a:rPr>
              <a:t> </a:t>
            </a:r>
            <a:r>
              <a:rPr lang="fr-FR" sz="1800" b="0" i="0" dirty="0" err="1" smtClean="0">
                <a:solidFill>
                  <a:srgbClr val="FFFFFF"/>
                </a:solidFill>
                <a:latin typeface="Century Gothic" pitchFamily="18" charset="0"/>
              </a:rPr>
              <a:t>cream</a:t>
            </a:r>
            <a:r>
              <a:rPr lang="fr-FR" sz="1800" b="0" i="0" dirty="0" smtClean="0">
                <a:solidFill>
                  <a:srgbClr val="FFFFFF"/>
                </a:solidFill>
                <a:latin typeface="Century Gothic" pitchFamily="18" charset="0"/>
              </a:rPr>
              <a:t>.</a:t>
            </a:r>
          </a:p>
          <a:p>
            <a:endParaRPr lang="fr-FR" dirty="0" smtClean="0">
              <a:solidFill>
                <a:schemeClr val="bg1"/>
              </a:solidFill>
              <a:latin typeface="Century Gothic" pitchFamily="34" charset="0"/>
            </a:endParaRPr>
          </a:p>
          <a:p>
            <a:endParaRPr lang="fr-FR" dirty="0">
              <a:solidFill>
                <a:schemeClr val="bg1"/>
              </a:solidFill>
              <a:latin typeface="Century Gothic" pitchFamily="34" charset="0"/>
            </a:endParaRPr>
          </a:p>
          <a:p>
            <a:r>
              <a:rPr lang="fr-FR" sz="1800" b="0" i="0" dirty="0" smtClean="0">
                <a:solidFill>
                  <a:srgbClr val="FFFFFF"/>
                </a:solidFill>
                <a:latin typeface="Century Gothic" pitchFamily="18" charset="0"/>
              </a:rPr>
              <a:t>Price:  	1 syringe, €650</a:t>
            </a:r>
          </a:p>
          <a:p>
            <a:r>
              <a:rPr lang="fr-FR" sz="1800" b="0" i="0" dirty="0" smtClean="0">
                <a:solidFill>
                  <a:srgbClr val="FFFFFF"/>
                </a:solidFill>
                <a:latin typeface="Century Gothic" pitchFamily="18" charset="0"/>
              </a:rPr>
              <a:t>        	2 syringes, €1080</a:t>
            </a:r>
          </a:p>
          <a:p>
            <a:endParaRPr lang="fr-FR" dirty="0">
              <a:solidFill>
                <a:schemeClr val="bg1"/>
              </a:solidFill>
              <a:latin typeface="Century Gothic" pitchFamily="34" charset="0"/>
            </a:endParaRPr>
          </a:p>
          <a:p>
            <a:endParaRPr lang="fr-FR" dirty="0">
              <a:solidFill>
                <a:schemeClr val="bg1"/>
              </a:solidFill>
              <a:latin typeface="Century Gothic" pitchFamily="34" charset="0"/>
            </a:endParaRPr>
          </a:p>
          <a:p>
            <a:endParaRPr lang="fr-FR" dirty="0">
              <a:solidFill>
                <a:schemeClr val="bg1"/>
              </a:solidFill>
              <a:latin typeface="Century Gothic" pitchFamily="34" charset="0"/>
            </a:endParaRPr>
          </a:p>
        </p:txBody>
      </p:sp>
      <p:sp>
        <p:nvSpPr>
          <p:cNvPr id="15" name="ZoneTexte 14"/>
          <p:cNvSpPr txBox="1"/>
          <p:nvPr/>
        </p:nvSpPr>
        <p:spPr>
          <a:xfrm>
            <a:off x="35496" y="2996952"/>
            <a:ext cx="1224136" cy="738664"/>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Eleonora Gambillara*</a:t>
            </a:r>
          </a:p>
          <a:p>
            <a:pPr algn="ctr"/>
            <a:r>
              <a:rPr lang="fr-FR" sz="1000" b="0" i="0" dirty="0" smtClean="0">
                <a:solidFill>
                  <a:srgbClr val="FFFFFF"/>
                </a:solidFill>
                <a:latin typeface="Century Gothic" pitchFamily="18" charset="0"/>
              </a:rPr>
              <a:t>FMH Dermatologist**</a:t>
            </a:r>
          </a:p>
        </p:txBody>
      </p:sp>
      <p:sp>
        <p:nvSpPr>
          <p:cNvPr id="16" name="ZoneTexte 15"/>
          <p:cNvSpPr txBox="1"/>
          <p:nvPr/>
        </p:nvSpPr>
        <p:spPr>
          <a:xfrm>
            <a:off x="1258375" y="3067943"/>
            <a:ext cx="1585433" cy="577081"/>
          </a:xfrm>
          <a:prstGeom prst="rect">
            <a:avLst/>
          </a:prstGeom>
          <a:noFill/>
        </p:spPr>
        <p:txBody>
          <a:bodyPr wrap="square" rtlCol="0">
            <a:spAutoFit/>
          </a:bodyPr>
          <a:lstStyle/>
          <a:p>
            <a:pPr algn="ctr"/>
            <a:r>
              <a:rPr lang="fr-FR" sz="1000" b="0" i="0" dirty="0" smtClean="0">
                <a:solidFill>
                  <a:srgbClr val="FFFFFF"/>
                </a:solidFill>
                <a:latin typeface="Century Gothic" pitchFamily="18" charset="0"/>
              </a:rPr>
              <a:t>Dr. Violette Gribinski*</a:t>
            </a:r>
          </a:p>
          <a:p>
            <a:pPr algn="ctr"/>
            <a:r>
              <a:rPr lang="fr-FR" sz="1000" b="0" i="0" dirty="0" smtClean="0">
                <a:solidFill>
                  <a:srgbClr val="FFFFFF"/>
                </a:solidFill>
                <a:latin typeface="Century Gothic" pitchFamily="18" charset="0"/>
              </a:rPr>
              <a:t>Specialist in aesthetic medicine</a:t>
            </a:r>
          </a:p>
        </p:txBody>
      </p:sp>
      <p:sp>
        <p:nvSpPr>
          <p:cNvPr id="17" name="ZoneTexte 16"/>
          <p:cNvSpPr txBox="1"/>
          <p:nvPr/>
        </p:nvSpPr>
        <p:spPr>
          <a:xfrm>
            <a:off x="107504" y="6453336"/>
            <a:ext cx="3960440" cy="415498"/>
          </a:xfrm>
          <a:prstGeom prst="rect">
            <a:avLst/>
          </a:prstGeom>
          <a:noFill/>
        </p:spPr>
        <p:txBody>
          <a:bodyPr wrap="square" rtlCol="0">
            <a:spAutoFit/>
          </a:bodyPr>
          <a:lstStyle/>
          <a:p>
            <a:r>
              <a:rPr lang="fr-FR" sz="1000" b="0" i="0" dirty="0" smtClean="0">
                <a:solidFill>
                  <a:srgbClr val="FFFFFF"/>
                </a:solidFill>
                <a:latin typeface="Century Gothic" pitchFamily="18" charset="0"/>
              </a:rPr>
              <a:t>* Laclinic-Montreux</a:t>
            </a:r>
          </a:p>
          <a:p>
            <a:r>
              <a:rPr lang="fr-FR" sz="1000" b="0" i="0" dirty="0" smtClean="0">
                <a:solidFill>
                  <a:srgbClr val="FFFFFF"/>
                </a:solidFill>
                <a:latin typeface="Century Gothic" pitchFamily="18" charset="0"/>
              </a:rPr>
              <a:t>** Formation Milieu Hospitalier (hospital-based training)</a:t>
            </a:r>
          </a:p>
        </p:txBody>
      </p:sp>
    </p:spTree>
    <p:extLst>
      <p:ext uri="{BB962C8B-B14F-4D97-AF65-F5344CB8AC3E}">
        <p14:creationId xmlns:p14="http://schemas.microsoft.com/office/powerpoint/2010/main" val="423006177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laclinic.ch/data/content/image/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992" y="1215384"/>
            <a:ext cx="1255808" cy="1772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laclinic.ch/data/content/image/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75865"/>
            <a:ext cx="1353065" cy="1811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HR CLAIRE\MENU DE SOIN HR 2012\WeTransfer-49qr4LD0\HA INJEC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76" t="31818" r="30385" b="27400"/>
          <a:stretch/>
        </p:blipFill>
        <p:spPr bwMode="auto">
          <a:xfrm>
            <a:off x="107503" y="3753963"/>
            <a:ext cx="2680103" cy="26306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257647" y="266889"/>
            <a:ext cx="69228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1900" b="0" i="0" smtClean="0">
                <a:solidFill>
                  <a:srgbClr val="B5A692"/>
                </a:solidFill>
                <a:latin typeface="Century Gothic" pitchFamily="18" charset="0"/>
              </a:rPr>
              <a:t>HYALURONIC ACID INJECTIONS EXPLAINED                            BY DOCTORS AT LACLINIC-MONTREUX                      </a:t>
            </a:r>
            <a:r>
              <a:rPr lang="en-US" sz="1600" b="0" i="0" smtClean="0">
                <a:solidFill>
                  <a:srgbClr val="FFFFFF"/>
                </a:solidFill>
                <a:latin typeface="Century Gothic" pitchFamily="18" charset="0"/>
              </a:rPr>
              <a:t>PRECAUTIONS</a:t>
            </a:r>
          </a:p>
        </p:txBody>
      </p:sp>
      <p:sp>
        <p:nvSpPr>
          <p:cNvPr id="15" name="ZoneTexte 14"/>
          <p:cNvSpPr txBox="1"/>
          <p:nvPr/>
        </p:nvSpPr>
        <p:spPr>
          <a:xfrm>
            <a:off x="3140348" y="2276872"/>
            <a:ext cx="5832648" cy="2862323"/>
          </a:xfrm>
          <a:prstGeom prst="rect">
            <a:avLst/>
          </a:prstGeom>
          <a:noFill/>
        </p:spPr>
        <p:txBody>
          <a:bodyPr wrap="square" rtlCol="0">
            <a:spAutoFit/>
          </a:bodyPr>
          <a:lstStyle/>
          <a:p>
            <a:r>
              <a:rPr lang="en-US" sz="1800" b="0" i="0" dirty="0" smtClean="0">
                <a:solidFill>
                  <a:srgbClr val="FFFFFF"/>
                </a:solidFill>
                <a:latin typeface="Century Gothic" pitchFamily="18" charset="0"/>
              </a:rPr>
              <a:t>Redness, slight swelling or bruising may sometimes appear around the injected area. </a:t>
            </a:r>
          </a:p>
          <a:p>
            <a:r>
              <a:rPr lang="en-US" sz="1800" dirty="0" smtClean="0"/>
              <a:t/>
            </a:r>
            <a:br>
              <a:rPr lang="en-US" sz="1800" dirty="0" smtClean="0"/>
            </a:br>
            <a:r>
              <a:rPr lang="en-US" sz="1800" dirty="0" smtClean="0"/>
              <a:t/>
            </a:r>
            <a:br>
              <a:rPr lang="en-US" sz="1800" dirty="0" smtClean="0"/>
            </a:br>
            <a:r>
              <a:rPr lang="en-US" sz="1800" b="0" i="0" dirty="0" smtClean="0">
                <a:solidFill>
                  <a:srgbClr val="FFFFFF"/>
                </a:solidFill>
                <a:latin typeface="Century Gothic" pitchFamily="18" charset="0"/>
              </a:rPr>
              <a:t>Contra-indications: some illnesses may present contra-indications for the this treatment (autoimmune diseases, allergies, inflammatory or infectious disorders, etc.). </a:t>
            </a:r>
          </a:p>
          <a:p>
            <a:endParaRPr lang="en-US" dirty="0" smtClean="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16" name="ZoneTexte 15"/>
          <p:cNvSpPr txBox="1"/>
          <p:nvPr/>
        </p:nvSpPr>
        <p:spPr>
          <a:xfrm>
            <a:off x="35496" y="2996952"/>
            <a:ext cx="1224136" cy="707886"/>
          </a:xfrm>
          <a:prstGeom prst="rect">
            <a:avLst/>
          </a:prstGeom>
          <a:noFill/>
        </p:spPr>
        <p:txBody>
          <a:bodyPr wrap="square" rtlCol="0">
            <a:spAutoFit/>
          </a:bodyPr>
          <a:lstStyle/>
          <a:p>
            <a:pPr algn="ctr"/>
            <a:r>
              <a:rPr lang="en-US" sz="1000" b="0" i="0" smtClean="0">
                <a:solidFill>
                  <a:srgbClr val="FFFFFF"/>
                </a:solidFill>
                <a:latin typeface="Century Gothic" pitchFamily="18" charset="0"/>
              </a:rPr>
              <a:t>Dr. Eleonora Gambillara*</a:t>
            </a:r>
          </a:p>
          <a:p>
            <a:pPr algn="ctr"/>
            <a:r>
              <a:rPr lang="en-US" sz="1000" b="0" i="0" smtClean="0">
                <a:solidFill>
                  <a:srgbClr val="FFFFFF"/>
                </a:solidFill>
                <a:latin typeface="Century Gothic" pitchFamily="18" charset="0"/>
              </a:rPr>
              <a:t>FMH Dermatologist**</a:t>
            </a:r>
          </a:p>
        </p:txBody>
      </p:sp>
      <p:sp>
        <p:nvSpPr>
          <p:cNvPr id="17" name="ZoneTexte 16"/>
          <p:cNvSpPr txBox="1"/>
          <p:nvPr/>
        </p:nvSpPr>
        <p:spPr>
          <a:xfrm>
            <a:off x="1258375" y="3067943"/>
            <a:ext cx="1585433" cy="553998"/>
          </a:xfrm>
          <a:prstGeom prst="rect">
            <a:avLst/>
          </a:prstGeom>
          <a:noFill/>
        </p:spPr>
        <p:txBody>
          <a:bodyPr wrap="square" rtlCol="0">
            <a:spAutoFit/>
          </a:bodyPr>
          <a:lstStyle/>
          <a:p>
            <a:pPr algn="ctr"/>
            <a:r>
              <a:rPr lang="en-US" sz="1000" b="0" i="0" smtClean="0">
                <a:solidFill>
                  <a:srgbClr val="FFFFFF"/>
                </a:solidFill>
                <a:latin typeface="Century Gothic" pitchFamily="18" charset="0"/>
              </a:rPr>
              <a:t>Dr. Violette Gribinski*</a:t>
            </a:r>
          </a:p>
          <a:p>
            <a:pPr algn="ctr"/>
            <a:r>
              <a:rPr lang="en-US" sz="1000" b="0" i="0" smtClean="0">
                <a:solidFill>
                  <a:srgbClr val="FFFFFF"/>
                </a:solidFill>
                <a:latin typeface="Century Gothic" pitchFamily="18" charset="0"/>
              </a:rPr>
              <a:t>Specialist in aesthetic medicine</a:t>
            </a:r>
          </a:p>
        </p:txBody>
      </p:sp>
      <p:sp>
        <p:nvSpPr>
          <p:cNvPr id="18" name="ZoneTexte 17"/>
          <p:cNvSpPr txBox="1"/>
          <p:nvPr/>
        </p:nvSpPr>
        <p:spPr>
          <a:xfrm>
            <a:off x="107504" y="6453336"/>
            <a:ext cx="3888432" cy="400110"/>
          </a:xfrm>
          <a:prstGeom prst="rect">
            <a:avLst/>
          </a:prstGeom>
          <a:noFill/>
        </p:spPr>
        <p:txBody>
          <a:bodyPr wrap="square" rtlCol="0">
            <a:spAutoFit/>
          </a:bodyPr>
          <a:lstStyle/>
          <a:p>
            <a:r>
              <a:rPr lang="en-US" sz="1000" b="0" i="0" dirty="0" smtClean="0">
                <a:solidFill>
                  <a:srgbClr val="FFFFFF"/>
                </a:solidFill>
                <a:latin typeface="Century Gothic" pitchFamily="18" charset="0"/>
              </a:rPr>
              <a:t>* </a:t>
            </a:r>
            <a:r>
              <a:rPr lang="en-US" sz="1000" b="0" i="0" dirty="0" err="1" smtClean="0">
                <a:solidFill>
                  <a:srgbClr val="FFFFFF"/>
                </a:solidFill>
                <a:latin typeface="Century Gothic" pitchFamily="18" charset="0"/>
              </a:rPr>
              <a:t>Laclinic-Montreux</a:t>
            </a:r>
            <a:endParaRPr lang="en-US" sz="1000" b="0" i="0" dirty="0" smtClean="0">
              <a:solidFill>
                <a:srgbClr val="FFFFFF"/>
              </a:solidFill>
              <a:latin typeface="Century Gothic" pitchFamily="18" charset="0"/>
            </a:endParaRPr>
          </a:p>
          <a:p>
            <a:r>
              <a:rPr lang="en-US" sz="1000" b="0" i="0" dirty="0" smtClean="0">
                <a:solidFill>
                  <a:srgbClr val="FFFFFF"/>
                </a:solidFill>
                <a:latin typeface="Century Gothic" pitchFamily="18" charset="0"/>
              </a:rPr>
              <a:t>** Formation Milieu </a:t>
            </a:r>
            <a:r>
              <a:rPr lang="en-US" sz="1000" b="0" i="0" dirty="0" err="1" smtClean="0">
                <a:solidFill>
                  <a:srgbClr val="FFFFFF"/>
                </a:solidFill>
                <a:latin typeface="Century Gothic" pitchFamily="18" charset="0"/>
              </a:rPr>
              <a:t>Hospitalier</a:t>
            </a:r>
            <a:r>
              <a:rPr lang="en-US" sz="1000" b="0" i="0" dirty="0" smtClean="0">
                <a:solidFill>
                  <a:srgbClr val="FFFFFF"/>
                </a:solidFill>
                <a:latin typeface="Century Gothic" pitchFamily="18" charset="0"/>
              </a:rPr>
              <a:t> (hospital-based training)</a:t>
            </a:r>
          </a:p>
        </p:txBody>
      </p:sp>
    </p:spTree>
    <p:extLst>
      <p:ext uri="{BB962C8B-B14F-4D97-AF65-F5344CB8AC3E}">
        <p14:creationId xmlns:p14="http://schemas.microsoft.com/office/powerpoint/2010/main" val="330224181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400" y="1252538"/>
            <a:ext cx="7415213" cy="38322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3" name="Rectangle 2"/>
          <p:cNvSpPr/>
          <p:nvPr/>
        </p:nvSpPr>
        <p:spPr>
          <a:xfrm>
            <a:off x="1546225" y="5211763"/>
            <a:ext cx="7418388" cy="1457325"/>
          </a:xfrm>
          <a:prstGeom prst="rect">
            <a:avLst/>
          </a:prstGeom>
          <a:solidFill>
            <a:schemeClr val="tx1"/>
          </a:solid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4"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688" y="3554413"/>
            <a:ext cx="360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6804" y="5284788"/>
            <a:ext cx="19478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8163" y="3716338"/>
            <a:ext cx="12874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457575"/>
            <a:ext cx="4032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PRO FILLER BOOK copie"/>
          <p:cNvPicPr>
            <a:picLocks noChangeAspect="1" noChangeArrowheads="1"/>
          </p:cNvPicPr>
          <p:nvPr/>
        </p:nvPicPr>
        <p:blipFill>
          <a:blip r:embed="rId7" cstate="print">
            <a:extLst>
              <a:ext uri="{28A0092B-C50C-407E-A947-70E740481C1C}">
                <a14:useLocalDpi xmlns:a14="http://schemas.microsoft.com/office/drawing/2010/main" val="0"/>
              </a:ext>
            </a:extLst>
          </a:blip>
          <a:srcRect l="28427" t="24596" r="26996" b="2036"/>
          <a:stretch>
            <a:fillRect/>
          </a:stretch>
        </p:blipFill>
        <p:spPr bwMode="auto">
          <a:xfrm>
            <a:off x="7916863" y="3457575"/>
            <a:ext cx="3524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1571625" y="1252538"/>
            <a:ext cx="1868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LACK OF RADIANCE, SAGGING</a:t>
            </a:r>
          </a:p>
        </p:txBody>
      </p:sp>
      <p:sp>
        <p:nvSpPr>
          <p:cNvPr id="11" name="Text Box 6"/>
          <p:cNvSpPr txBox="1">
            <a:spLocks noChangeArrowheads="1"/>
          </p:cNvSpPr>
          <p:nvPr/>
        </p:nvSpPr>
        <p:spPr bwMode="auto">
          <a:xfrm>
            <a:off x="5357813" y="1252538"/>
            <a:ext cx="1797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DARK SPOTS    DISCHROMIA </a:t>
            </a:r>
          </a:p>
        </p:txBody>
      </p:sp>
      <p:sp>
        <p:nvSpPr>
          <p:cNvPr id="12" name="Text Box 6"/>
          <p:cNvSpPr txBox="1">
            <a:spLocks noChangeArrowheads="1"/>
          </p:cNvSpPr>
          <p:nvPr/>
        </p:nvSpPr>
        <p:spPr bwMode="auto">
          <a:xfrm>
            <a:off x="7154863" y="1252538"/>
            <a:ext cx="1806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WRINKLES</a:t>
            </a:r>
            <a:r>
              <a:rPr lang="fr-FR" sz="1100" dirty="0" smtClean="0"/>
              <a:t/>
            </a:r>
            <a:br>
              <a:rPr lang="fr-FR" sz="1100" dirty="0" smtClean="0"/>
            </a:br>
            <a:r>
              <a:rPr lang="fr-FR" sz="1100" b="1" i="0" dirty="0" smtClean="0">
                <a:solidFill>
                  <a:srgbClr val="B5A692"/>
                </a:solidFill>
                <a:latin typeface="Century Gothic" pitchFamily="18" charset="0"/>
              </a:rPr>
              <a:t>LOSS OF ELASTICITY</a:t>
            </a:r>
          </a:p>
        </p:txBody>
      </p:sp>
      <p:sp>
        <p:nvSpPr>
          <p:cNvPr id="13" name="Text Box 6"/>
          <p:cNvSpPr txBox="1">
            <a:spLocks noChangeArrowheads="1"/>
          </p:cNvSpPr>
          <p:nvPr/>
        </p:nvSpPr>
        <p:spPr bwMode="auto">
          <a:xfrm>
            <a:off x="1549400" y="4614863"/>
            <a:ext cx="1912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MESOLIFT</a:t>
            </a:r>
          </a:p>
        </p:txBody>
      </p:sp>
      <p:sp>
        <p:nvSpPr>
          <p:cNvPr id="14" name="Text Box 6"/>
          <p:cNvSpPr txBox="1">
            <a:spLocks noChangeArrowheads="1"/>
          </p:cNvSpPr>
          <p:nvPr/>
        </p:nvSpPr>
        <p:spPr bwMode="auto">
          <a:xfrm>
            <a:off x="3462338" y="4706938"/>
            <a:ext cx="1901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HD PEEL</a:t>
            </a:r>
          </a:p>
        </p:txBody>
      </p:sp>
      <p:sp>
        <p:nvSpPr>
          <p:cNvPr id="15" name="Text Box 6"/>
          <p:cNvSpPr txBox="1">
            <a:spLocks noChangeArrowheads="1"/>
          </p:cNvSpPr>
          <p:nvPr/>
        </p:nvSpPr>
        <p:spPr bwMode="auto">
          <a:xfrm>
            <a:off x="5340350" y="4706938"/>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LASERIST</a:t>
            </a:r>
          </a:p>
        </p:txBody>
      </p:sp>
      <p:sp>
        <p:nvSpPr>
          <p:cNvPr id="16" name="Text Box 6"/>
          <p:cNvSpPr txBox="1">
            <a:spLocks noChangeArrowheads="1"/>
          </p:cNvSpPr>
          <p:nvPr/>
        </p:nvSpPr>
        <p:spPr bwMode="auto">
          <a:xfrm>
            <a:off x="7154863" y="4706938"/>
            <a:ext cx="1855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PRO FILLER</a:t>
            </a:r>
          </a:p>
        </p:txBody>
      </p:sp>
      <p:sp>
        <p:nvSpPr>
          <p:cNvPr id="17" name="Text Box 6"/>
          <p:cNvSpPr txBox="1">
            <a:spLocks noChangeArrowheads="1"/>
          </p:cNvSpPr>
          <p:nvPr/>
        </p:nvSpPr>
        <p:spPr bwMode="auto">
          <a:xfrm>
            <a:off x="5677942" y="5746750"/>
            <a:ext cx="184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Re-PLASTY </a:t>
            </a:r>
            <a:r>
              <a:rPr lang="fr-FR" sz="1200" dirty="0" smtClean="0"/>
              <a:t/>
            </a:r>
            <a:br>
              <a:rPr lang="fr-FR" sz="1200" dirty="0" smtClean="0"/>
            </a:br>
            <a:r>
              <a:rPr lang="fr-FR" sz="1200" b="0" i="0" dirty="0" smtClean="0">
                <a:solidFill>
                  <a:srgbClr val="FFFFFF"/>
                </a:solidFill>
                <a:latin typeface="Century Gothic" pitchFamily="18" charset="0"/>
              </a:rPr>
              <a:t>AGE RECOVERY</a:t>
            </a:r>
          </a:p>
        </p:txBody>
      </p:sp>
      <p:sp>
        <p:nvSpPr>
          <p:cNvPr id="18" name="Text Box 6"/>
          <p:cNvSpPr txBox="1">
            <a:spLocks noChangeArrowheads="1"/>
          </p:cNvSpPr>
          <p:nvPr/>
        </p:nvSpPr>
        <p:spPr bwMode="auto">
          <a:xfrm>
            <a:off x="-17463" y="5611813"/>
            <a:ext cx="1547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POST-OPERATIVE CARE </a:t>
            </a:r>
          </a:p>
        </p:txBody>
      </p:sp>
      <p:sp>
        <p:nvSpPr>
          <p:cNvPr id="19" name="Text Box 6"/>
          <p:cNvSpPr txBox="1">
            <a:spLocks noChangeArrowheads="1"/>
          </p:cNvSpPr>
          <p:nvPr/>
        </p:nvSpPr>
        <p:spPr bwMode="auto">
          <a:xfrm>
            <a:off x="-17463" y="4492625"/>
            <a:ext cx="15478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4000" b="1">
                <a:solidFill>
                  <a:srgbClr val="FFFFFF"/>
                </a:solidFill>
                <a:latin typeface="Century Gothic" pitchFamily="34" charset="0"/>
              </a:rPr>
              <a:t>+</a:t>
            </a:r>
          </a:p>
        </p:txBody>
      </p:sp>
      <p:sp>
        <p:nvSpPr>
          <p:cNvPr id="20" name="Line 28"/>
          <p:cNvSpPr>
            <a:spLocks noChangeShapeType="1"/>
          </p:cNvSpPr>
          <p:nvPr/>
        </p:nvSpPr>
        <p:spPr bwMode="auto">
          <a:xfrm flipH="1">
            <a:off x="3462338"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21" name="Line 28"/>
          <p:cNvSpPr>
            <a:spLocks noChangeShapeType="1"/>
          </p:cNvSpPr>
          <p:nvPr/>
        </p:nvSpPr>
        <p:spPr bwMode="auto">
          <a:xfrm>
            <a:off x="535781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22" name="Text Box 6"/>
          <p:cNvSpPr txBox="1">
            <a:spLocks noChangeArrowheads="1"/>
          </p:cNvSpPr>
          <p:nvPr/>
        </p:nvSpPr>
        <p:spPr bwMode="auto">
          <a:xfrm>
            <a:off x="-17463" y="3648075"/>
            <a:ext cx="154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CORRECT</a:t>
            </a:r>
          </a:p>
        </p:txBody>
      </p:sp>
      <p:sp>
        <p:nvSpPr>
          <p:cNvPr id="23" name="Text Box 6"/>
          <p:cNvSpPr txBox="1">
            <a:spLocks noChangeArrowheads="1"/>
          </p:cNvSpPr>
          <p:nvPr/>
        </p:nvSpPr>
        <p:spPr bwMode="auto">
          <a:xfrm>
            <a:off x="-17463" y="5211763"/>
            <a:ext cx="154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800" b="1" i="0" dirty="0" smtClean="0">
                <a:solidFill>
                  <a:srgbClr val="FFFFFF"/>
                </a:solidFill>
                <a:latin typeface="Century Gothic" pitchFamily="18" charset="0"/>
              </a:rPr>
              <a:t>REPAIR</a:t>
            </a:r>
          </a:p>
        </p:txBody>
      </p:sp>
      <p:sp>
        <p:nvSpPr>
          <p:cNvPr id="24" name="Text Box 6"/>
          <p:cNvSpPr txBox="1">
            <a:spLocks noChangeArrowheads="1"/>
          </p:cNvSpPr>
          <p:nvPr/>
        </p:nvSpPr>
        <p:spPr bwMode="auto">
          <a:xfrm>
            <a:off x="74613" y="1395413"/>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dirty="0" smtClean="0">
                <a:solidFill>
                  <a:srgbClr val="B5A692"/>
                </a:solidFill>
                <a:latin typeface="Century Gothic" pitchFamily="18" charset="0"/>
              </a:rPr>
              <a:t>CONCERNS</a:t>
            </a:r>
          </a:p>
        </p:txBody>
      </p:sp>
      <p:sp>
        <p:nvSpPr>
          <p:cNvPr id="25" name="Text Box 6"/>
          <p:cNvSpPr txBox="1">
            <a:spLocks noChangeArrowheads="1"/>
          </p:cNvSpPr>
          <p:nvPr/>
        </p:nvSpPr>
        <p:spPr bwMode="auto">
          <a:xfrm>
            <a:off x="-19050" y="3990975"/>
            <a:ext cx="154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0" i="0" dirty="0" smtClean="0">
                <a:solidFill>
                  <a:srgbClr val="FFFFFF"/>
                </a:solidFill>
                <a:latin typeface="Century Gothic" pitchFamily="18" charset="0"/>
              </a:rPr>
              <a:t>POST-OPERATIVE CARE </a:t>
            </a:r>
          </a:p>
        </p:txBody>
      </p:sp>
      <p:sp>
        <p:nvSpPr>
          <p:cNvPr id="26" name="Text Box 6"/>
          <p:cNvSpPr txBox="1">
            <a:spLocks noChangeArrowheads="1"/>
          </p:cNvSpPr>
          <p:nvPr/>
        </p:nvSpPr>
        <p:spPr bwMode="auto">
          <a:xfrm>
            <a:off x="-36513" y="2395538"/>
            <a:ext cx="1585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600" b="0" i="0" dirty="0" smtClean="0">
                <a:solidFill>
                  <a:srgbClr val="B5A692"/>
                </a:solidFill>
                <a:latin typeface="Century Gothic" pitchFamily="18" charset="0"/>
              </a:rPr>
              <a:t>PROCEDURE </a:t>
            </a:r>
          </a:p>
        </p:txBody>
      </p:sp>
      <p:sp>
        <p:nvSpPr>
          <p:cNvPr id="27" name="Line 28"/>
          <p:cNvSpPr>
            <a:spLocks noChangeShapeType="1"/>
          </p:cNvSpPr>
          <p:nvPr/>
        </p:nvSpPr>
        <p:spPr bwMode="auto">
          <a:xfrm>
            <a:off x="7154863" y="1252538"/>
            <a:ext cx="0" cy="3832225"/>
          </a:xfrm>
          <a:prstGeom prst="line">
            <a:avLst/>
          </a:prstGeom>
          <a:noFill/>
          <a:ln w="9525">
            <a:solidFill>
              <a:srgbClr val="B5A6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fr-FR">
              <a:ln>
                <a:solidFill>
                  <a:srgbClr val="B5A692"/>
                </a:solidFill>
              </a:ln>
              <a:solidFill>
                <a:srgbClr val="000000"/>
              </a:solidFill>
              <a:latin typeface="Century Gothic"/>
              <a:ea typeface="+mn-ea"/>
              <a:cs typeface="+mn-cs"/>
            </a:endParaRPr>
          </a:p>
        </p:txBody>
      </p:sp>
      <p:sp>
        <p:nvSpPr>
          <p:cNvPr id="28" name="Text Box 6"/>
          <p:cNvSpPr txBox="1">
            <a:spLocks noChangeArrowheads="1"/>
          </p:cNvSpPr>
          <p:nvPr/>
        </p:nvSpPr>
        <p:spPr bwMode="auto">
          <a:xfrm>
            <a:off x="1835150" y="5746750"/>
            <a:ext cx="1893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200" b="1" i="0" dirty="0" smtClean="0">
                <a:solidFill>
                  <a:srgbClr val="B5A692"/>
                </a:solidFill>
                <a:latin typeface="Century Gothic" pitchFamily="18" charset="0"/>
              </a:rPr>
              <a:t>Dr. PFULG'S PRESCRIPTION </a:t>
            </a:r>
          </a:p>
        </p:txBody>
      </p:sp>
      <p:pic>
        <p:nvPicPr>
          <p:cNvPr id="29" name="Picture 6" descr="G:\DPLI_Commun_Helena_Rubinstein_PCI\Service\QD\itvpfulg\PHOTOS DR PFULG\Sélection\Photos Interventions HD Replasty\HA INJECT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178" t="24184" r="29925" b="30108"/>
          <a:stretch/>
        </p:blipFill>
        <p:spPr bwMode="auto">
          <a:xfrm>
            <a:off x="7446817" y="1975674"/>
            <a:ext cx="1192784" cy="14148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G:\DPLI_Commun_Helena_Rubinstein_PCI\Service\QD\itvpfulg\PHOTOS DR PFULG\Sélection\Photos Interventions HD Replasty\LAS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284" r="18362"/>
          <a:stretch/>
        </p:blipFill>
        <p:spPr bwMode="auto">
          <a:xfrm>
            <a:off x="5643973" y="1975674"/>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DPLI_Commun_Helena_Rubinstein_PCI\Service\QD\itvpfulg\PHOTOS DR PFULG\Sélection\Photos Interventions HD Replasty\PEE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023" r="4989"/>
          <a:stretch/>
        </p:blipFill>
        <p:spPr bwMode="auto">
          <a:xfrm>
            <a:off x="3813749" y="1970310"/>
            <a:ext cx="1190299" cy="14148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G:\DPLI_Commun_Helena_Rubinstein_PCI\Service\QD\itvpfulg\PHOTOS DR PFULG\Sélection\Photos Interventions HD Replasty\MESO.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866" r="11134"/>
          <a:stretch/>
        </p:blipFill>
        <p:spPr bwMode="auto">
          <a:xfrm>
            <a:off x="1918826" y="1970310"/>
            <a:ext cx="1179177" cy="14232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7"/>
          <p:cNvSpPr txBox="1">
            <a:spLocks noChangeArrowheads="1"/>
          </p:cNvSpPr>
          <p:nvPr/>
        </p:nvSpPr>
        <p:spPr bwMode="auto">
          <a:xfrm>
            <a:off x="1907704" y="1700808"/>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MESOTHERAPY</a:t>
            </a:r>
          </a:p>
        </p:txBody>
      </p:sp>
      <p:sp>
        <p:nvSpPr>
          <p:cNvPr id="34" name="Rectangle 33"/>
          <p:cNvSpPr/>
          <p:nvPr/>
        </p:nvSpPr>
        <p:spPr>
          <a:xfrm>
            <a:off x="1907704" y="1700809"/>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35" name="Text Box 7"/>
          <p:cNvSpPr txBox="1">
            <a:spLocks noChangeArrowheads="1"/>
          </p:cNvSpPr>
          <p:nvPr/>
        </p:nvSpPr>
        <p:spPr bwMode="auto">
          <a:xfrm>
            <a:off x="3813749" y="170081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PEELING</a:t>
            </a:r>
          </a:p>
        </p:txBody>
      </p:sp>
      <p:sp>
        <p:nvSpPr>
          <p:cNvPr id="36" name="Rectangle 35"/>
          <p:cNvSpPr/>
          <p:nvPr/>
        </p:nvSpPr>
        <p:spPr>
          <a:xfrm>
            <a:off x="3813749" y="170081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37" name="Text Box 7"/>
          <p:cNvSpPr txBox="1">
            <a:spLocks noChangeArrowheads="1"/>
          </p:cNvSpPr>
          <p:nvPr/>
        </p:nvSpPr>
        <p:spPr bwMode="auto">
          <a:xfrm>
            <a:off x="5643974" y="1706171"/>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49263">
              <a:buClr>
                <a:srgbClr val="656364"/>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2050" algn="l"/>
              </a:tabLst>
            </a:pPr>
            <a:r>
              <a:rPr lang="fr-FR" sz="1000" b="0" i="0" dirty="0" smtClean="0">
                <a:solidFill>
                  <a:srgbClr val="FFFFFF"/>
                </a:solidFill>
                <a:latin typeface="Century Gothic" pitchFamily="18" charset="0"/>
              </a:rPr>
              <a:t>LASER</a:t>
            </a:r>
          </a:p>
        </p:txBody>
      </p:sp>
      <p:sp>
        <p:nvSpPr>
          <p:cNvPr id="38" name="Rectangle 37"/>
          <p:cNvSpPr/>
          <p:nvPr/>
        </p:nvSpPr>
        <p:spPr>
          <a:xfrm>
            <a:off x="5643974" y="1706172"/>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39" name="Text Box 7"/>
          <p:cNvSpPr txBox="1">
            <a:spLocks noChangeArrowheads="1"/>
          </p:cNvSpPr>
          <p:nvPr/>
        </p:nvSpPr>
        <p:spPr bwMode="auto">
          <a:xfrm>
            <a:off x="7446817" y="1706170"/>
            <a:ext cx="1190299"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05" tIns="45653" rIns="91305" bIns="456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fr-FR" sz="1000" b="0" i="0" dirty="0" smtClean="0">
                <a:solidFill>
                  <a:srgbClr val="FFFFFF"/>
                </a:solidFill>
                <a:latin typeface="Century Gothic" pitchFamily="18" charset="0"/>
              </a:rPr>
              <a:t>INJECTIONS</a:t>
            </a:r>
          </a:p>
        </p:txBody>
      </p:sp>
      <p:sp>
        <p:nvSpPr>
          <p:cNvPr id="40" name="Rectangle 39"/>
          <p:cNvSpPr/>
          <p:nvPr/>
        </p:nvSpPr>
        <p:spPr>
          <a:xfrm>
            <a:off x="7446817" y="1706171"/>
            <a:ext cx="1190299" cy="1684351"/>
          </a:xfrm>
          <a:prstGeom prst="rect">
            <a:avLst/>
          </a:prstGeom>
          <a:noFill/>
          <a:ln w="12700">
            <a:solidFill>
              <a:srgbClr val="B5A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srgbClr val="FFFFFF"/>
              </a:solidFill>
            </a:endParaRPr>
          </a:p>
        </p:txBody>
      </p:sp>
      <p:sp>
        <p:nvSpPr>
          <p:cNvPr id="41" name="Text Box 3"/>
          <p:cNvSpPr txBox="1">
            <a:spLocks noChangeArrowheads="1"/>
          </p:cNvSpPr>
          <p:nvPr/>
        </p:nvSpPr>
        <p:spPr bwMode="auto">
          <a:xfrm>
            <a:off x="3509963" y="150312"/>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2800" b="0" i="0" dirty="0" smtClean="0">
                <a:solidFill>
                  <a:srgbClr val="B5A692"/>
                </a:solidFill>
                <a:latin typeface="Century Gothic" pitchFamily="18" charset="0"/>
              </a:rPr>
              <a:t>INTRODUCTION            </a:t>
            </a:r>
            <a:r>
              <a:rPr lang="fr-FR" sz="2800" dirty="0">
                <a:solidFill>
                  <a:srgbClr val="B5A692"/>
                </a:solidFill>
                <a:latin typeface="Century Gothic" pitchFamily="18" charset="0"/>
              </a:rPr>
              <a:t> </a:t>
            </a:r>
            <a:r>
              <a:rPr lang="fr-FR" sz="2800" dirty="0" smtClean="0">
                <a:solidFill>
                  <a:srgbClr val="B5A692"/>
                </a:solidFill>
                <a:latin typeface="Century Gothic" pitchFamily="18" charset="0"/>
              </a:rPr>
              <a:t> </a:t>
            </a:r>
            <a:r>
              <a:rPr lang="fr-FR" sz="1600" b="0" i="0" dirty="0" err="1" smtClean="0">
                <a:solidFill>
                  <a:srgbClr val="FFFFFF"/>
                </a:solidFill>
                <a:latin typeface="Century Gothic" pitchFamily="18" charset="0"/>
              </a:rPr>
              <a:t>Aesthetic</a:t>
            </a:r>
            <a:r>
              <a:rPr lang="fr-FR" sz="1600" b="0" i="0" dirty="0" smtClean="0">
                <a:solidFill>
                  <a:srgbClr val="FFFFFF"/>
                </a:solidFill>
                <a:latin typeface="Century Gothic" pitchFamily="18" charset="0"/>
              </a:rPr>
              <a:t> medicine procedures and HR solutions</a:t>
            </a:r>
          </a:p>
        </p:txBody>
      </p:sp>
      <p:sp>
        <p:nvSpPr>
          <p:cNvPr id="42" name="Text Box 6"/>
          <p:cNvSpPr txBox="1">
            <a:spLocks noChangeArrowheads="1"/>
          </p:cNvSpPr>
          <p:nvPr/>
        </p:nvSpPr>
        <p:spPr bwMode="auto">
          <a:xfrm>
            <a:off x="3444875" y="1252538"/>
            <a:ext cx="1895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spcBef>
                <a:spcPct val="50000"/>
              </a:spcBef>
            </a:pPr>
            <a:r>
              <a:rPr lang="fr-FR" sz="1100" b="1" i="0" dirty="0" smtClean="0">
                <a:solidFill>
                  <a:srgbClr val="B5A692"/>
                </a:solidFill>
                <a:latin typeface="Century Gothic" pitchFamily="18" charset="0"/>
              </a:rPr>
              <a:t>ROUGHNESS                FINE LINES</a:t>
            </a:r>
          </a:p>
        </p:txBody>
      </p:sp>
    </p:spTree>
    <p:extLst>
      <p:ext uri="{BB962C8B-B14F-4D97-AF65-F5344CB8AC3E}">
        <p14:creationId xmlns:p14="http://schemas.microsoft.com/office/powerpoint/2010/main" val="19173752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09963" y="150312"/>
            <a:ext cx="56086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D9CEB8"/>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a:t>
            </a:r>
            <a:r>
              <a:rPr lang="fr-FR" sz="1600" dirty="0" smtClean="0">
                <a:solidFill>
                  <a:schemeClr val="bg1"/>
                </a:solidFill>
                <a:latin typeface="Century Gothic" pitchFamily="34" charset="0"/>
                <a:ea typeface="ＭＳ Ｐゴシック" pitchFamily="34" charset="-128"/>
              </a:rPr>
              <a:t>OVERALL HOOK FOR THE WHOLE RANGE</a:t>
            </a:r>
          </a:p>
        </p:txBody>
      </p:sp>
      <p:sp>
        <p:nvSpPr>
          <p:cNvPr id="3" name="Rectangle 2"/>
          <p:cNvSpPr/>
          <p:nvPr/>
        </p:nvSpPr>
        <p:spPr>
          <a:xfrm>
            <a:off x="547579" y="1765240"/>
            <a:ext cx="8334690" cy="14398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ZoneTexte 3"/>
          <p:cNvSpPr txBox="1"/>
          <p:nvPr/>
        </p:nvSpPr>
        <p:spPr>
          <a:xfrm>
            <a:off x="465930" y="1908115"/>
            <a:ext cx="8426550" cy="4401205"/>
          </a:xfrm>
          <a:prstGeom prst="rect">
            <a:avLst/>
          </a:prstGeom>
          <a:noFill/>
        </p:spPr>
        <p:txBody>
          <a:bodyPr wrap="square">
            <a:spAutoFit/>
          </a:bodyPr>
          <a:lstStyle/>
          <a:p>
            <a:pPr algn="ctr">
              <a:defRPr/>
            </a:pPr>
            <a:r>
              <a:rPr lang="fr-FR" sz="1600" b="1" dirty="0">
                <a:solidFill>
                  <a:schemeClr val="bg1"/>
                </a:solidFill>
                <a:latin typeface="+mj-lt"/>
              </a:rPr>
              <a:t>HOOK</a:t>
            </a:r>
          </a:p>
          <a:p>
            <a:pPr algn="ctr">
              <a:defRPr/>
            </a:pPr>
            <a:endParaRPr lang="fr-FR" sz="1600" dirty="0">
              <a:solidFill>
                <a:srgbClr val="00B050"/>
              </a:solidFill>
              <a:latin typeface="+mj-lt"/>
            </a:endParaRPr>
          </a:p>
          <a:p>
            <a:pPr algn="ctr">
              <a:defRPr/>
            </a:pPr>
            <a:r>
              <a:rPr lang="en-US" sz="1600" dirty="0">
                <a:solidFill>
                  <a:srgbClr val="FFFFFF"/>
                </a:solidFill>
                <a:latin typeface="Century Gothic" pitchFamily="34" charset="0"/>
                <a:ea typeface="Microsoft YaHei" pitchFamily="34" charset="-122"/>
                <a:cs typeface="Arial" pitchFamily="34" charset="0"/>
              </a:rPr>
              <a:t>“Did you know that now you can </a:t>
            </a:r>
            <a:r>
              <a:rPr lang="en-US" sz="1600" dirty="0" smtClean="0">
                <a:solidFill>
                  <a:srgbClr val="FFFFFF"/>
                </a:solidFill>
                <a:latin typeface="Century Gothic" pitchFamily="34" charset="0"/>
                <a:ea typeface="Microsoft YaHei" pitchFamily="34" charset="-122"/>
                <a:cs typeface="Arial" pitchFamily="34" charset="0"/>
              </a:rPr>
              <a:t>achieve the </a:t>
            </a:r>
            <a:r>
              <a:rPr lang="en-US" sz="1600" dirty="0">
                <a:solidFill>
                  <a:srgbClr val="FFFFFF"/>
                </a:solidFill>
                <a:latin typeface="Century Gothic" pitchFamily="34" charset="0"/>
                <a:ea typeface="Microsoft YaHei" pitchFamily="34" charset="-122"/>
                <a:cs typeface="Arial" pitchFamily="34" charset="0"/>
              </a:rPr>
              <a:t>efficacy of aesthetic medicine </a:t>
            </a:r>
            <a:r>
              <a:rPr lang="en-US" sz="1600" dirty="0" smtClean="0">
                <a:solidFill>
                  <a:srgbClr val="FFFFFF"/>
                </a:solidFill>
                <a:latin typeface="Century Gothic" pitchFamily="34" charset="0"/>
                <a:ea typeface="Microsoft YaHei" pitchFamily="34" charset="-122"/>
                <a:cs typeface="Arial" pitchFamily="34" charset="0"/>
              </a:rPr>
              <a:t>                     in </a:t>
            </a:r>
            <a:r>
              <a:rPr lang="en-US" sz="1600" dirty="0">
                <a:solidFill>
                  <a:srgbClr val="FFFFFF"/>
                </a:solidFill>
                <a:latin typeface="Century Gothic" pitchFamily="34" charset="0"/>
                <a:ea typeface="Microsoft YaHei" pitchFamily="34" charset="-122"/>
                <a:cs typeface="Arial" pitchFamily="34" charset="0"/>
              </a:rPr>
              <a:t>a skincare</a:t>
            </a:r>
            <a:r>
              <a:rPr lang="en-US" sz="1600" dirty="0" smtClean="0">
                <a:solidFill>
                  <a:srgbClr val="FFFFFF"/>
                </a:solidFill>
                <a:latin typeface="Century Gothic" pitchFamily="34" charset="0"/>
                <a:ea typeface="Microsoft YaHei" pitchFamily="34" charset="-122"/>
                <a:cs typeface="Arial" pitchFamily="34" charset="0"/>
              </a:rPr>
              <a:t>?” </a:t>
            </a:r>
            <a:r>
              <a:rPr lang="fr-FR" sz="1600" dirty="0">
                <a:solidFill>
                  <a:srgbClr val="FFFFFF"/>
                </a:solidFill>
                <a:latin typeface="Century Gothic" pitchFamily="34" charset="0"/>
                <a:ea typeface="Microsoft YaHei" pitchFamily="34" charset="-122"/>
                <a:cs typeface="Arial" pitchFamily="34" charset="0"/>
              </a:rPr>
              <a:t> </a:t>
            </a:r>
          </a:p>
          <a:p>
            <a:pPr algn="ctr">
              <a:defRPr/>
            </a:pPr>
            <a:endParaRPr lang="fr-FR" sz="1600" dirty="0">
              <a:solidFill>
                <a:srgbClr val="00B050"/>
              </a:solidFill>
              <a:latin typeface="+mj-lt"/>
            </a:endParaRPr>
          </a:p>
          <a:p>
            <a:pPr algn="ctr">
              <a:defRPr/>
            </a:pPr>
            <a:endParaRPr lang="fr-FR" sz="1600" dirty="0">
              <a:solidFill>
                <a:srgbClr val="00B050"/>
              </a:solidFill>
              <a:latin typeface="+mj-lt"/>
            </a:endParaRPr>
          </a:p>
          <a:p>
            <a:pPr algn="ctr">
              <a:defRPr/>
            </a:pPr>
            <a:endParaRPr lang="fr-FR" sz="1600" b="1" dirty="0">
              <a:solidFill>
                <a:srgbClr val="00B050"/>
              </a:solidFill>
              <a:latin typeface="+mj-lt"/>
            </a:endParaRPr>
          </a:p>
          <a:p>
            <a:pPr algn="ctr">
              <a:defRPr/>
            </a:pPr>
            <a:r>
              <a:rPr lang="fr-FR" sz="1600" b="1" dirty="0" err="1">
                <a:solidFill>
                  <a:schemeClr val="bg1"/>
                </a:solidFill>
                <a:latin typeface="+mj-lt"/>
              </a:rPr>
              <a:t>Re</a:t>
            </a:r>
            <a:r>
              <a:rPr lang="fr-FR" sz="1600" b="1" dirty="0">
                <a:solidFill>
                  <a:schemeClr val="bg1"/>
                </a:solidFill>
                <a:latin typeface="+mj-lt"/>
              </a:rPr>
              <a:t>-PLASTY PRESENTATION</a:t>
            </a:r>
          </a:p>
          <a:p>
            <a:pPr algn="ctr">
              <a:defRPr/>
            </a:pPr>
            <a:endParaRPr lang="fr-FR" sz="1600" dirty="0">
              <a:solidFill>
                <a:srgbClr val="00B050"/>
              </a:solidFill>
              <a:latin typeface="+mj-lt"/>
            </a:endParaRPr>
          </a:p>
          <a:p>
            <a:pPr algn="ctr">
              <a:lnSpc>
                <a:spcPct val="150000"/>
              </a:lnSpc>
              <a:defRPr/>
            </a:pPr>
            <a:r>
              <a:rPr lang="en-US" sz="1600" dirty="0">
                <a:solidFill>
                  <a:srgbClr val="FFFFFF"/>
                </a:solidFill>
                <a:latin typeface="Century Gothic" pitchFamily="34" charset="0"/>
                <a:ea typeface="Microsoft YaHei" pitchFamily="34" charset="-122"/>
                <a:cs typeface="Arial" pitchFamily="34" charset="0"/>
              </a:rPr>
              <a:t>"I would like to invite you to discover Re-PLASTY, the first cosmetic range that replicates the most cutting-edge aesthetic medicine techniques.</a:t>
            </a:r>
          </a:p>
          <a:p>
            <a:pPr algn="ctr">
              <a:lnSpc>
                <a:spcPct val="150000"/>
              </a:lnSpc>
              <a:defRPr/>
            </a:pPr>
            <a:r>
              <a:rPr lang="en-US" sz="1600" dirty="0">
                <a:solidFill>
                  <a:srgbClr val="FFFFFF"/>
                </a:solidFill>
                <a:latin typeface="Century Gothic" pitchFamily="34" charset="0"/>
                <a:ea typeface="Microsoft YaHei" pitchFamily="34" charset="-122"/>
                <a:cs typeface="Arial" pitchFamily="34" charset="0"/>
              </a:rPr>
              <a:t>Let me show you our 5 advanced cosmetic protocols created in partnership with LACLINIC-MONTREUX, one of the most prestigious aesthetic medicine clinics </a:t>
            </a:r>
            <a:r>
              <a:rPr lang="en-US" sz="1600" dirty="0" smtClean="0">
                <a:solidFill>
                  <a:srgbClr val="FFFFFF"/>
                </a:solidFill>
                <a:latin typeface="Century Gothic" pitchFamily="34" charset="0"/>
                <a:ea typeface="Microsoft YaHei" pitchFamily="34" charset="-122"/>
                <a:cs typeface="Arial" pitchFamily="34" charset="0"/>
              </a:rPr>
              <a:t>in the world, </a:t>
            </a:r>
            <a:r>
              <a:rPr lang="en-US" sz="1600" dirty="0">
                <a:solidFill>
                  <a:srgbClr val="FFFFFF"/>
                </a:solidFill>
                <a:latin typeface="Century Gothic" pitchFamily="34" charset="0"/>
                <a:ea typeface="Microsoft YaHei" pitchFamily="34" charset="-122"/>
                <a:cs typeface="Arial" pitchFamily="34" charset="0"/>
              </a:rPr>
              <a:t>to offer you instant radical correction."</a:t>
            </a:r>
            <a:endParaRPr lang="fr-FR" sz="1600" dirty="0">
              <a:solidFill>
                <a:srgbClr val="FFFFFF"/>
              </a:solidFill>
              <a:latin typeface="Century Gothic" pitchFamily="34" charset="0"/>
              <a:ea typeface="Microsoft YaHei" pitchFamily="34" charset="-122"/>
              <a:cs typeface="Arial" pitchFamily="34" charset="0"/>
            </a:endParaRPr>
          </a:p>
          <a:p>
            <a:pPr algn="ctr">
              <a:defRPr/>
            </a:pPr>
            <a:endParaRPr lang="fr-FR" sz="1600" dirty="0">
              <a:solidFill>
                <a:schemeClr val="bg1"/>
              </a:solidFill>
              <a:latin typeface="+mj-lt"/>
            </a:endParaRPr>
          </a:p>
        </p:txBody>
      </p:sp>
    </p:spTree>
    <p:extLst>
      <p:ext uri="{BB962C8B-B14F-4D97-AF65-F5344CB8AC3E}">
        <p14:creationId xmlns:p14="http://schemas.microsoft.com/office/powerpoint/2010/main" val="333715353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1- </a:t>
            </a:r>
            <a:r>
              <a:rPr lang="fr-FR" sz="2800" dirty="0" smtClean="0">
                <a:solidFill>
                  <a:srgbClr val="B5A692"/>
                </a:solidFill>
                <a:latin typeface="Century Gothic" pitchFamily="34" charset="0"/>
                <a:ea typeface="ＭＳ Ｐゴシック" pitchFamily="34" charset="-128"/>
              </a:rPr>
              <a:t>MESOLIFT                               </a:t>
            </a:r>
            <a:r>
              <a:rPr lang="fr-FR" sz="1600" dirty="0" smtClean="0">
                <a:solidFill>
                  <a:schemeClr val="bg1"/>
                </a:solidFill>
                <a:latin typeface="Century Gothic" pitchFamily="34" charset="0"/>
                <a:ea typeface="ＭＳ Ｐゴシック" pitchFamily="34" charset="-128"/>
              </a:rPr>
              <a:t>PROTOCOL REMINDER</a:t>
            </a:r>
            <a:endParaRPr lang="fr-FR" sz="1050" dirty="0" smtClean="0">
              <a:solidFill>
                <a:schemeClr val="bg1"/>
              </a:solidFill>
              <a:latin typeface="Century Gothic" pitchFamily="34" charset="0"/>
              <a:ea typeface="ＭＳ Ｐゴシック" pitchFamily="34" charset="-128"/>
            </a:endParaRPr>
          </a:p>
        </p:txBody>
      </p:sp>
      <p:pic>
        <p:nvPicPr>
          <p:cNvPr id="3"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16" r="22526" b="1554"/>
          <a:stretch/>
        </p:blipFill>
        <p:spPr bwMode="auto">
          <a:xfrm>
            <a:off x="0" y="1196753"/>
            <a:ext cx="3416300" cy="566124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6"/>
          <p:cNvSpPr txBox="1">
            <a:spLocks noChangeArrowheads="1"/>
          </p:cNvSpPr>
          <p:nvPr/>
        </p:nvSpPr>
        <p:spPr bwMode="auto">
          <a:xfrm>
            <a:off x="3416300" y="1341438"/>
            <a:ext cx="550862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r>
              <a:rPr lang="fr-FR" dirty="0" smtClean="0">
                <a:solidFill>
                  <a:srgbClr val="B5A692"/>
                </a:solidFill>
                <a:latin typeface="Century Gothic" pitchFamily="34" charset="0"/>
              </a:rPr>
              <a:t>PROTOCOL REMINDER</a:t>
            </a:r>
          </a:p>
          <a:p>
            <a:pPr eaLnBrk="1" hangingPunct="1"/>
            <a:endParaRPr lang="fr-FR" sz="1400" dirty="0" smtClean="0">
              <a:solidFill>
                <a:srgbClr val="B5A692"/>
              </a:solidFill>
              <a:latin typeface="Century Gothic" pitchFamily="34" charset="0"/>
            </a:endParaRPr>
          </a:p>
          <a:p>
            <a:pPr eaLnBrk="1" hangingPunct="1"/>
            <a:r>
              <a:rPr lang="fr-FR" sz="1400" dirty="0" smtClean="0">
                <a:solidFill>
                  <a:schemeClr val="bg1"/>
                </a:solidFill>
                <a:latin typeface="Century Gothic" pitchFamily="34" charset="0"/>
              </a:rPr>
              <a:t>MICRO INJECTIONS OF VITAMINS, HYALURONIC ACID AND AMINO ACIDS INTO THE DERMIS</a:t>
            </a:r>
          </a:p>
          <a:p>
            <a:pPr eaLnBrk="1" hangingPunct="1"/>
            <a:endParaRPr lang="fr-FR" sz="1400" dirty="0">
              <a:solidFill>
                <a:srgbClr val="B5A692"/>
              </a:solidFill>
              <a:latin typeface="Century Gothic" pitchFamily="34" charset="0"/>
            </a:endParaRPr>
          </a:p>
          <a:p>
            <a:pPr eaLnBrk="1" hangingPunct="1"/>
            <a:r>
              <a:rPr lang="fr-FR" dirty="0" smtClean="0">
                <a:solidFill>
                  <a:srgbClr val="B5A692"/>
                </a:solidFill>
                <a:latin typeface="Century Gothic" pitchFamily="34" charset="0"/>
              </a:rPr>
              <a:t>TARGET</a:t>
            </a:r>
          </a:p>
          <a:p>
            <a:pPr eaLnBrk="1" hangingPunct="1"/>
            <a:endParaRPr lang="fr-FR" sz="1400" dirty="0" smtClean="0">
              <a:solidFill>
                <a:srgbClr val="B5A692"/>
              </a:solidFill>
              <a:latin typeface="Century Gothic" pitchFamily="34" charset="0"/>
            </a:endParaRPr>
          </a:p>
          <a:p>
            <a:pPr eaLnBrk="1" hangingPunct="1"/>
            <a:r>
              <a:rPr lang="fr-FR" sz="1400" dirty="0" smtClean="0">
                <a:solidFill>
                  <a:schemeClr val="bg1"/>
                </a:solidFill>
                <a:latin typeface="Century Gothic" pitchFamily="34" charset="0"/>
              </a:rPr>
              <a:t>LACK OF RADIANCE, SKIN SAGGING, LOSS OF FIRMNESS, SIGNS OF AGEING</a:t>
            </a:r>
            <a:endParaRPr lang="fr-FR" sz="1400" dirty="0">
              <a:solidFill>
                <a:schemeClr val="bg1"/>
              </a:solidFill>
              <a:latin typeface="Century Gothic" pitchFamily="34" charset="0"/>
            </a:endParaRPr>
          </a:p>
          <a:p>
            <a:pPr eaLnBrk="1" hangingPunct="1"/>
            <a:endParaRPr lang="fr-FR" sz="1400" dirty="0">
              <a:solidFill>
                <a:srgbClr val="B5A692"/>
              </a:solidFill>
              <a:latin typeface="Century Gothic" pitchFamily="34" charset="0"/>
            </a:endParaRPr>
          </a:p>
          <a:p>
            <a:pPr eaLnBrk="1" hangingPunct="1">
              <a:lnSpc>
                <a:spcPct val="0"/>
              </a:lnSpc>
            </a:pPr>
            <a:endParaRPr lang="fr-FR" dirty="0">
              <a:solidFill>
                <a:srgbClr val="B5A692"/>
              </a:solidFill>
              <a:latin typeface="Century Gothic" pitchFamily="34" charset="0"/>
            </a:endParaRPr>
          </a:p>
          <a:p>
            <a:pPr eaLnBrk="1" hangingPunct="1"/>
            <a:r>
              <a:rPr lang="fr-FR" dirty="0" smtClean="0">
                <a:solidFill>
                  <a:srgbClr val="B5A692"/>
                </a:solidFill>
                <a:latin typeface="Century Gothic" pitchFamily="34" charset="0"/>
              </a:rPr>
              <a:t>RESULTS</a:t>
            </a:r>
          </a:p>
          <a:p>
            <a:pPr eaLnBrk="1" hangingPunct="1"/>
            <a:endParaRPr lang="fr-FR" sz="1400" dirty="0" smtClean="0">
              <a:solidFill>
                <a:srgbClr val="B5A692"/>
              </a:solidFill>
              <a:latin typeface="Century Gothic" pitchFamily="34" charset="0"/>
            </a:endParaRPr>
          </a:p>
          <a:p>
            <a:pPr eaLnBrk="1" hangingPunct="1"/>
            <a:r>
              <a:rPr lang="fr-FR" sz="1400" dirty="0" smtClean="0">
                <a:solidFill>
                  <a:schemeClr val="bg1"/>
                </a:solidFill>
                <a:latin typeface="Century Gothic" pitchFamily="34" charset="0"/>
              </a:rPr>
              <a:t>INTENSE REGENERATION OF SKIN LIFTING-RADIANCE (LUMINOSITY, RADIANCE, LIFT)</a:t>
            </a:r>
            <a:endParaRPr lang="fr-FR" sz="1400" dirty="0">
              <a:solidFill>
                <a:schemeClr val="bg1"/>
              </a:solidFill>
              <a:latin typeface="Century Gothic" pitchFamily="34" charset="0"/>
            </a:endParaRPr>
          </a:p>
          <a:p>
            <a:pPr algn="ctr" eaLnBrk="1" hangingPunct="1"/>
            <a:endParaRPr lang="fr-FR" sz="1400" dirty="0">
              <a:solidFill>
                <a:srgbClr val="B5A692"/>
              </a:solidFill>
              <a:latin typeface="Century Gothic" pitchFamily="34" charset="0"/>
            </a:endParaRPr>
          </a:p>
        </p:txBody>
      </p:sp>
      <p:pic>
        <p:nvPicPr>
          <p:cNvPr id="6" name="Picture 4" descr="http://www.carrysmit.nl/images/afbeeldingen/image/meso_voor%20wa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621" y="5184477"/>
            <a:ext cx="1487487"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carrysmit.nl/images/afbeeldingen/image/meso%20na%20war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5171" y="5184477"/>
            <a:ext cx="1519237"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39146" y="6321127"/>
            <a:ext cx="1477962" cy="276225"/>
          </a:xfrm>
          <a:prstGeom prst="rect">
            <a:avLst/>
          </a:prstGeom>
        </p:spPr>
        <p:txBody>
          <a:bodyPr>
            <a:spAutoFit/>
          </a:bodyPr>
          <a:lstStyle/>
          <a:p>
            <a:pPr algn="ctr" fontAlgn="auto">
              <a:spcBef>
                <a:spcPts val="0"/>
              </a:spcBef>
              <a:spcAft>
                <a:spcPts val="0"/>
              </a:spcAft>
              <a:defRPr/>
            </a:pPr>
            <a:r>
              <a:rPr lang="fr-FR" sz="1200" b="1" dirty="0" smtClean="0">
                <a:solidFill>
                  <a:schemeClr val="bg1"/>
                </a:solidFill>
                <a:latin typeface="Century Gothic" pitchFamily="34" charset="0"/>
                <a:ea typeface="ＭＳ Ｐゴシック" pitchFamily="34" charset="-128"/>
              </a:rPr>
              <a:t>Avant</a:t>
            </a:r>
            <a:endParaRPr lang="fr-FR" sz="1200" b="1" dirty="0">
              <a:solidFill>
                <a:schemeClr val="bg1"/>
              </a:solidFill>
              <a:latin typeface="Century Gothic" pitchFamily="34" charset="0"/>
              <a:ea typeface="ＭＳ Ｐゴシック" pitchFamily="34" charset="-128"/>
            </a:endParaRPr>
          </a:p>
        </p:txBody>
      </p:sp>
      <p:sp>
        <p:nvSpPr>
          <p:cNvPr id="9" name="Rectangle 8"/>
          <p:cNvSpPr/>
          <p:nvPr/>
        </p:nvSpPr>
        <p:spPr>
          <a:xfrm>
            <a:off x="6725171" y="6321127"/>
            <a:ext cx="1519237" cy="276225"/>
          </a:xfrm>
          <a:prstGeom prst="rect">
            <a:avLst/>
          </a:prstGeom>
        </p:spPr>
        <p:txBody>
          <a:bodyPr>
            <a:spAutoFit/>
          </a:bodyPr>
          <a:lstStyle/>
          <a:p>
            <a:pPr algn="ctr" fontAlgn="auto">
              <a:spcBef>
                <a:spcPts val="0"/>
              </a:spcBef>
              <a:spcAft>
                <a:spcPts val="0"/>
              </a:spcAft>
              <a:defRPr/>
            </a:pPr>
            <a:r>
              <a:rPr lang="fr-FR" sz="1200" b="1" dirty="0" smtClean="0">
                <a:solidFill>
                  <a:schemeClr val="bg1"/>
                </a:solidFill>
                <a:latin typeface="Century Gothic" pitchFamily="34" charset="0"/>
                <a:ea typeface="ＭＳ Ｐゴシック" pitchFamily="34" charset="-128"/>
              </a:rPr>
              <a:t>Après</a:t>
            </a:r>
            <a:endParaRPr lang="fr-FR" sz="1200" b="1" dirty="0">
              <a:solidFill>
                <a:schemeClr val="bg1"/>
              </a:solidFill>
              <a:latin typeface="Century Gothic" pitchFamily="34" charset="0"/>
              <a:ea typeface="ＭＳ Ｐゴシック" pitchFamily="34" charset="-128"/>
            </a:endParaRPr>
          </a:p>
        </p:txBody>
      </p:sp>
    </p:spTree>
    <p:extLst>
      <p:ext uri="{BB962C8B-B14F-4D97-AF65-F5344CB8AC3E}">
        <p14:creationId xmlns:p14="http://schemas.microsoft.com/office/powerpoint/2010/main" val="275586806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19672" y="139859"/>
            <a:ext cx="749892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1- </a:t>
            </a:r>
            <a:r>
              <a:rPr lang="fr-FR" sz="2800" dirty="0" smtClean="0">
                <a:solidFill>
                  <a:srgbClr val="B5A692"/>
                </a:solidFill>
                <a:latin typeface="Century Gothic" pitchFamily="34" charset="0"/>
                <a:ea typeface="ＭＳ Ｐゴシック" pitchFamily="34" charset="-128"/>
              </a:rPr>
              <a:t>MESOLIFT /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MESOLIFT                    </a:t>
            </a:r>
            <a:endParaRPr lang="fr-FR" sz="1050" dirty="0" smtClean="0">
              <a:solidFill>
                <a:schemeClr val="bg1"/>
              </a:solidFill>
              <a:latin typeface="Century Gothic" pitchFamily="34" charset="0"/>
              <a:ea typeface="ＭＳ Ｐゴシック" pitchFamily="34" charset="-128"/>
            </a:endParaRPr>
          </a:p>
        </p:txBody>
      </p:sp>
      <p:pic>
        <p:nvPicPr>
          <p:cNvPr id="10"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63" r="12773" b="13567"/>
          <a:stretch/>
        </p:blipFill>
        <p:spPr bwMode="auto">
          <a:xfrm>
            <a:off x="971600" y="3166625"/>
            <a:ext cx="2808312" cy="2782655"/>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droite 12"/>
          <p:cNvSpPr/>
          <p:nvPr/>
        </p:nvSpPr>
        <p:spPr>
          <a:xfrm>
            <a:off x="4572000" y="4197913"/>
            <a:ext cx="1152128" cy="720080"/>
          </a:xfrm>
          <a:prstGeom prst="rightArrow">
            <a:avLst/>
          </a:prstGeom>
          <a:solidFill>
            <a:srgbClr val="B5A692"/>
          </a:solid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107504" y="2276872"/>
            <a:ext cx="4497610" cy="646331"/>
          </a:xfrm>
          <a:prstGeom prst="rect">
            <a:avLst/>
          </a:prstGeom>
          <a:noFill/>
        </p:spPr>
        <p:txBody>
          <a:bodyPr wrap="square" rtlCol="0">
            <a:spAutoFit/>
          </a:bodyPr>
          <a:lstStyle/>
          <a:p>
            <a:pPr algn="ctr"/>
            <a:r>
              <a:rPr lang="fr-FR" dirty="0" smtClean="0">
                <a:solidFill>
                  <a:schemeClr val="bg1"/>
                </a:solidFill>
                <a:latin typeface="Century Gothic" pitchFamily="34" charset="0"/>
              </a:rPr>
              <a:t>AESTHETIC MEDICINE PROCEDURE:  MESOLIFT</a:t>
            </a:r>
            <a:endParaRPr lang="fr-FR" dirty="0">
              <a:solidFill>
                <a:schemeClr val="bg1"/>
              </a:solidFill>
              <a:latin typeface="Century Gothic" pitchFamily="34" charset="0"/>
            </a:endParaRPr>
          </a:p>
        </p:txBody>
      </p:sp>
      <p:sp>
        <p:nvSpPr>
          <p:cNvPr id="16" name="ZoneTexte 15"/>
          <p:cNvSpPr txBox="1"/>
          <p:nvPr/>
        </p:nvSpPr>
        <p:spPr>
          <a:xfrm>
            <a:off x="5114950" y="2276872"/>
            <a:ext cx="4281586" cy="646331"/>
          </a:xfrm>
          <a:prstGeom prst="rect">
            <a:avLst/>
          </a:prstGeom>
          <a:noFill/>
        </p:spPr>
        <p:txBody>
          <a:bodyPr wrap="square" rtlCol="0">
            <a:spAutoFit/>
          </a:bodyPr>
          <a:lstStyle/>
          <a:p>
            <a:pPr algn="ctr"/>
            <a:r>
              <a:rPr lang="fr-FR" dirty="0" smtClean="0">
                <a:solidFill>
                  <a:schemeClr val="bg1"/>
                </a:solidFill>
                <a:latin typeface="Century Gothic" pitchFamily="34" charset="0"/>
              </a:rPr>
              <a:t>HR</a:t>
            </a:r>
            <a:r>
              <a:rPr lang="fr-FR" dirty="0">
                <a:solidFill>
                  <a:schemeClr val="bg1"/>
                </a:solidFill>
                <a:latin typeface="Century Gothic" pitchFamily="34" charset="0"/>
              </a:rPr>
              <a:t> </a:t>
            </a:r>
            <a:r>
              <a:rPr lang="fr-FR" dirty="0" smtClean="0">
                <a:solidFill>
                  <a:schemeClr val="bg1"/>
                </a:solidFill>
                <a:latin typeface="Century Gothic" pitchFamily="34" charset="0"/>
              </a:rPr>
              <a:t>SOLUTION: </a:t>
            </a:r>
          </a:p>
          <a:p>
            <a:pPr algn="ctr"/>
            <a:r>
              <a:rPr lang="fr-FR" dirty="0" smtClean="0">
                <a:solidFill>
                  <a:schemeClr val="bg1"/>
                </a:solidFill>
                <a:latin typeface="Century Gothic" pitchFamily="34" charset="0"/>
              </a:rPr>
              <a:t>  </a:t>
            </a:r>
            <a:r>
              <a:rPr lang="fr-FR" dirty="0" err="1" smtClean="0">
                <a:solidFill>
                  <a:schemeClr val="bg1"/>
                </a:solidFill>
                <a:latin typeface="Century Gothic" pitchFamily="34" charset="0"/>
              </a:rPr>
              <a:t>Re</a:t>
            </a:r>
            <a:r>
              <a:rPr lang="fr-FR" dirty="0" smtClean="0">
                <a:solidFill>
                  <a:schemeClr val="bg1"/>
                </a:solidFill>
                <a:latin typeface="Century Gothic" pitchFamily="34" charset="0"/>
              </a:rPr>
              <a:t>-PLASTY MESOLIFT</a:t>
            </a:r>
            <a:endParaRPr lang="fr-FR" dirty="0">
              <a:solidFill>
                <a:schemeClr val="bg1"/>
              </a:solidFill>
              <a:latin typeface="Century Gothic" pitchFamily="34" charset="0"/>
            </a:endParaRPr>
          </a:p>
        </p:txBody>
      </p:sp>
      <p:pic>
        <p:nvPicPr>
          <p:cNvPr id="11" name="Picture 4" descr="G:\DPLI_Commun_Helena_Rubinstein_PCI\Service\MATHILDE\Re-PLASTY\VISUEL AMBIANCE GAMME RePLASTY\BD\Packshots détourés gamme Re-PLASTY\Packshot MESOLIF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5967" y="3038183"/>
            <a:ext cx="998401" cy="28390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60640" y="5805264"/>
            <a:ext cx="3131840" cy="646331"/>
          </a:xfrm>
          <a:prstGeom prst="rect">
            <a:avLst/>
          </a:prstGeom>
        </p:spPr>
        <p:txBody>
          <a:bodyPr wrap="square">
            <a:spAutoFit/>
          </a:bodyPr>
          <a:lstStyle/>
          <a:p>
            <a:pPr algn="ctr"/>
            <a:r>
              <a:rPr lang="en-US" sz="1200" dirty="0">
                <a:solidFill>
                  <a:schemeClr val="bg1"/>
                </a:solidFill>
                <a:latin typeface="Century Gothic" pitchFamily="34" charset="0"/>
              </a:rPr>
              <a:t>RADIANCE- LIFTING CONCENTRATE</a:t>
            </a:r>
          </a:p>
          <a:p>
            <a:pPr algn="ctr"/>
            <a:r>
              <a:rPr lang="en-US" sz="1200" dirty="0">
                <a:solidFill>
                  <a:schemeClr val="bg1"/>
                </a:solidFill>
                <a:latin typeface="Century Gothic" pitchFamily="34" charset="0"/>
              </a:rPr>
              <a:t>Instant luminosity</a:t>
            </a:r>
          </a:p>
          <a:p>
            <a:pPr algn="ctr"/>
            <a:r>
              <a:rPr lang="en-US" sz="1200" dirty="0">
                <a:solidFill>
                  <a:schemeClr val="bg1"/>
                </a:solidFill>
                <a:latin typeface="Century Gothic" pitchFamily="34" charset="0"/>
              </a:rPr>
              <a:t>Intense smoothing-lift</a:t>
            </a:r>
          </a:p>
        </p:txBody>
      </p:sp>
    </p:spTree>
    <p:extLst>
      <p:ext uri="{BB962C8B-B14F-4D97-AF65-F5344CB8AC3E}">
        <p14:creationId xmlns:p14="http://schemas.microsoft.com/office/powerpoint/2010/main" val="292638213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smtClean="0">
                <a:solidFill>
                  <a:srgbClr val="B5A692"/>
                </a:solidFill>
                <a:latin typeface="Century Gothic" pitchFamily="34" charset="0"/>
                <a:ea typeface="ＭＳ Ｐゴシック" pitchFamily="34" charset="-128"/>
              </a:rPr>
              <a:t>1-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MESOLIFT                                    </a:t>
            </a:r>
            <a:r>
              <a:rPr lang="fr-FR" sz="1600" dirty="0" smtClean="0">
                <a:solidFill>
                  <a:schemeClr val="bg1"/>
                </a:solidFill>
                <a:latin typeface="Century Gothic" pitchFamily="34" charset="0"/>
                <a:ea typeface="ＭＳ Ｐゴシック" pitchFamily="34" charset="-128"/>
              </a:rPr>
              <a:t>HOOK</a:t>
            </a:r>
            <a:endParaRPr lang="fr-FR" sz="1050" dirty="0" smtClean="0">
              <a:solidFill>
                <a:schemeClr val="bg1"/>
              </a:solidFill>
              <a:latin typeface="Century Gothic" pitchFamily="34" charset="0"/>
              <a:ea typeface="ＭＳ Ｐゴシック" pitchFamily="34" charset="-128"/>
            </a:endParaRPr>
          </a:p>
        </p:txBody>
      </p:sp>
      <p:sp>
        <p:nvSpPr>
          <p:cNvPr id="3" name="ZoneTexte 42"/>
          <p:cNvSpPr txBox="1">
            <a:spLocks noChangeArrowheads="1"/>
          </p:cNvSpPr>
          <p:nvPr/>
        </p:nvSpPr>
        <p:spPr bwMode="auto">
          <a:xfrm>
            <a:off x="437908" y="2308805"/>
            <a:ext cx="8256984"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pitchFamily="34" charset="0"/>
                <a:ea typeface="MS PGothic" pitchFamily="34" charset="-128"/>
              </a:defRPr>
            </a:lvl1pPr>
            <a:lvl2pPr marL="742950" indent="-285750" eaLnBrk="0" hangingPunct="0">
              <a:defRPr sz="2100">
                <a:solidFill>
                  <a:schemeClr val="tx1"/>
                </a:solidFill>
                <a:latin typeface="Arial" pitchFamily="34" charset="0"/>
                <a:ea typeface="MS PGothic" pitchFamily="34" charset="-128"/>
              </a:defRPr>
            </a:lvl2pPr>
            <a:lvl3pPr marL="1143000" indent="-228600" eaLnBrk="0" hangingPunct="0">
              <a:defRPr sz="2100">
                <a:solidFill>
                  <a:schemeClr val="tx1"/>
                </a:solidFill>
                <a:latin typeface="Arial" pitchFamily="34" charset="0"/>
                <a:ea typeface="MS PGothic" pitchFamily="34" charset="-128"/>
              </a:defRPr>
            </a:lvl3pPr>
            <a:lvl4pPr marL="1600200" indent="-228600" eaLnBrk="0" hangingPunct="0">
              <a:defRPr sz="2100">
                <a:solidFill>
                  <a:schemeClr val="tx1"/>
                </a:solidFill>
                <a:latin typeface="Arial" pitchFamily="34" charset="0"/>
                <a:ea typeface="MS PGothic" pitchFamily="34" charset="-128"/>
              </a:defRPr>
            </a:lvl4pPr>
            <a:lvl5pPr marL="2057400" indent="-228600" eaLnBrk="0" hangingPunct="0">
              <a:defRPr sz="21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1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1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1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100">
                <a:solidFill>
                  <a:schemeClr val="tx1"/>
                </a:solidFill>
                <a:latin typeface="Arial" pitchFamily="34" charset="0"/>
                <a:ea typeface="MS PGothic" pitchFamily="34" charset="-128"/>
              </a:defRPr>
            </a:lvl9pPr>
          </a:lstStyle>
          <a:p>
            <a:pPr algn="ctr" eaLnBrk="1" hangingPunct="1"/>
            <a:r>
              <a:rPr lang="en-US" sz="1600" b="1" dirty="0" smtClean="0">
                <a:solidFill>
                  <a:schemeClr val="bg1"/>
                </a:solidFill>
                <a:latin typeface="Calibri" pitchFamily="34" charset="0"/>
              </a:rPr>
              <a:t>HOOK:</a:t>
            </a:r>
          </a:p>
          <a:p>
            <a:pPr algn="ctr" eaLnBrk="1" hangingPunct="1"/>
            <a:endParaRPr lang="en-US" sz="1600" dirty="0" smtClean="0">
              <a:solidFill>
                <a:schemeClr val="bg1"/>
              </a:solidFill>
              <a:latin typeface="Calibri" pitchFamily="34" charset="0"/>
            </a:endParaRPr>
          </a:p>
          <a:p>
            <a:pPr algn="ctr" eaLnBrk="1" hangingPunct="1"/>
            <a:r>
              <a:rPr lang="en-US" sz="1600" dirty="0" smtClean="0">
                <a:solidFill>
                  <a:schemeClr val="bg1"/>
                </a:solidFill>
                <a:latin typeface="Century Gothic" pitchFamily="34" charset="0"/>
              </a:rPr>
              <a:t>“Did you know that now you can achieve the efficacy of one </a:t>
            </a:r>
            <a:r>
              <a:rPr lang="en-US" sz="1600" dirty="0" err="1" smtClean="0">
                <a:solidFill>
                  <a:schemeClr val="bg1"/>
                </a:solidFill>
                <a:latin typeface="Century Gothic" pitchFamily="34" charset="0"/>
              </a:rPr>
              <a:t>Mesolift</a:t>
            </a:r>
            <a:r>
              <a:rPr lang="en-US" sz="1600" dirty="0" smtClean="0">
                <a:solidFill>
                  <a:schemeClr val="bg1"/>
                </a:solidFill>
                <a:latin typeface="Century Gothic" pitchFamily="34" charset="0"/>
              </a:rPr>
              <a:t> session                       with Re-PLASTY </a:t>
            </a:r>
            <a:r>
              <a:rPr lang="en-US" sz="1600" dirty="0" err="1" smtClean="0">
                <a:solidFill>
                  <a:schemeClr val="bg1"/>
                </a:solidFill>
                <a:latin typeface="Century Gothic" pitchFamily="34" charset="0"/>
              </a:rPr>
              <a:t>Mesolift</a:t>
            </a:r>
            <a:r>
              <a:rPr lang="en-US" sz="1600" dirty="0" smtClean="0">
                <a:solidFill>
                  <a:schemeClr val="bg1"/>
                </a:solidFill>
                <a:latin typeface="Century Gothic" pitchFamily="34" charset="0"/>
              </a:rPr>
              <a:t> range, in only 15 days of use?”</a:t>
            </a:r>
          </a:p>
          <a:p>
            <a:pPr algn="ctr" eaLnBrk="1" hangingPunct="1"/>
            <a:endParaRPr lang="en-US" sz="1600" dirty="0" smtClean="0">
              <a:solidFill>
                <a:schemeClr val="bg1"/>
              </a:solidFill>
              <a:latin typeface="Calibri" pitchFamily="34" charset="0"/>
            </a:endParaRPr>
          </a:p>
          <a:p>
            <a:pPr algn="ctr" eaLnBrk="1" hangingPunct="1"/>
            <a:endParaRPr lang="en-US" sz="1600" dirty="0" smtClean="0">
              <a:solidFill>
                <a:schemeClr val="bg1"/>
              </a:solidFill>
              <a:latin typeface="Calibri" pitchFamily="34" charset="0"/>
            </a:endParaRPr>
          </a:p>
          <a:p>
            <a:pPr algn="ctr" eaLnBrk="1" hangingPunct="1"/>
            <a:endParaRPr lang="en-US" sz="1600" b="1" dirty="0" smtClean="0">
              <a:solidFill>
                <a:schemeClr val="bg1"/>
              </a:solidFill>
              <a:latin typeface="Calibri" pitchFamily="34" charset="0"/>
            </a:endParaRPr>
          </a:p>
          <a:p>
            <a:pPr algn="ctr" eaLnBrk="1" hangingPunct="1"/>
            <a:endParaRPr lang="en-US" sz="1600" b="1" dirty="0" smtClean="0">
              <a:solidFill>
                <a:schemeClr val="bg1"/>
              </a:solidFill>
              <a:latin typeface="Calibri" pitchFamily="34" charset="0"/>
            </a:endParaRPr>
          </a:p>
          <a:p>
            <a:pPr algn="ctr" eaLnBrk="1" hangingPunct="1"/>
            <a:r>
              <a:rPr lang="en-US" sz="1400" b="1" dirty="0" smtClean="0">
                <a:solidFill>
                  <a:schemeClr val="bg1"/>
                </a:solidFill>
                <a:latin typeface="Calibri" pitchFamily="34" charset="0"/>
              </a:rPr>
              <a:t>Re-PLASTY MESOLIFT PRESENTATION:</a:t>
            </a:r>
          </a:p>
          <a:p>
            <a:pPr algn="ctr" eaLnBrk="1" hangingPunct="1"/>
            <a:endParaRPr lang="en-US" sz="1400" dirty="0" smtClean="0">
              <a:solidFill>
                <a:schemeClr val="bg1"/>
              </a:solidFill>
              <a:latin typeface="Calibri" pitchFamily="34" charset="0"/>
            </a:endParaRPr>
          </a:p>
          <a:p>
            <a:pPr algn="ctr" eaLnBrk="1" hangingPunct="1"/>
            <a:r>
              <a:rPr lang="en-US" sz="1400" dirty="0" smtClean="0">
                <a:solidFill>
                  <a:srgbClr val="FFFFFF"/>
                </a:solidFill>
                <a:latin typeface="Century Gothic" pitchFamily="34" charset="0"/>
                <a:ea typeface="Microsoft YaHei" charset="0"/>
                <a:cs typeface="Arial" pitchFamily="34" charset="0"/>
              </a:rPr>
              <a:t>"I would like to invite you to discover Re-PLASTY MESOLIFT, the first cosmetic care that replicates the efficacy of one </a:t>
            </a:r>
            <a:r>
              <a:rPr lang="en-US" sz="1400" dirty="0" err="1" smtClean="0">
                <a:solidFill>
                  <a:srgbClr val="FFFFFF"/>
                </a:solidFill>
                <a:latin typeface="Century Gothic" pitchFamily="34" charset="0"/>
                <a:ea typeface="Microsoft YaHei" charset="0"/>
                <a:cs typeface="Arial" pitchFamily="34" charset="0"/>
              </a:rPr>
              <a:t>Mesolift</a:t>
            </a:r>
            <a:r>
              <a:rPr lang="en-US" sz="1400" dirty="0" smtClean="0">
                <a:solidFill>
                  <a:srgbClr val="FFFFFF"/>
                </a:solidFill>
                <a:latin typeface="Century Gothic" pitchFamily="34" charset="0"/>
                <a:ea typeface="Microsoft YaHei" charset="0"/>
                <a:cs typeface="Arial" pitchFamily="34" charset="0"/>
              </a:rPr>
              <a:t> session, in only 15 days of use.</a:t>
            </a:r>
          </a:p>
          <a:p>
            <a:pPr algn="ctr" eaLnBrk="1" hangingPunct="1"/>
            <a:endParaRPr lang="en-US" sz="1400" dirty="0" smtClean="0">
              <a:solidFill>
                <a:srgbClr val="FFFFFF"/>
              </a:solidFill>
              <a:latin typeface="Century Gothic" pitchFamily="34" charset="0"/>
              <a:ea typeface="Microsoft YaHei" charset="0"/>
              <a:cs typeface="Arial" pitchFamily="34" charset="0"/>
            </a:endParaRPr>
          </a:p>
          <a:p>
            <a:pPr algn="ctr" eaLnBrk="1" hangingPunct="1"/>
            <a:r>
              <a:rPr lang="en-US" sz="1400" dirty="0" smtClean="0">
                <a:solidFill>
                  <a:srgbClr val="FFFFFF"/>
                </a:solidFill>
                <a:latin typeface="Century Gothic" pitchFamily="34" charset="0"/>
                <a:ea typeface="Microsoft YaHei" charset="0"/>
                <a:cs typeface="Arial" pitchFamily="34" charset="0"/>
              </a:rPr>
              <a:t>This product has been created in partnership with LACLINIC-MONTREUX, </a:t>
            </a:r>
            <a:r>
              <a:rPr lang="en-US" sz="1400" dirty="0" smtClean="0">
                <a:solidFill>
                  <a:schemeClr val="bg1"/>
                </a:solidFill>
                <a:latin typeface="Century Gothic" pitchFamily="34" charset="0"/>
                <a:cs typeface="Arial" pitchFamily="34" charset="0"/>
              </a:rPr>
              <a:t>one of the most prestigious aesthetic medicine clinics in the world</a:t>
            </a:r>
            <a:r>
              <a:rPr lang="en-US" sz="1400" dirty="0" smtClean="0">
                <a:solidFill>
                  <a:srgbClr val="FFFFFF"/>
                </a:solidFill>
                <a:latin typeface="Century Gothic" pitchFamily="34" charset="0"/>
              </a:rPr>
              <a:t> to offer you instant radical correction: </a:t>
            </a:r>
          </a:p>
          <a:p>
            <a:pPr algn="ctr" eaLnBrk="1" hangingPunct="1"/>
            <a:endParaRPr lang="en-US" sz="1400" dirty="0" smtClean="0">
              <a:solidFill>
                <a:srgbClr val="FFFFFF"/>
              </a:solidFill>
              <a:latin typeface="Century Gothic" pitchFamily="34" charset="0"/>
            </a:endParaRPr>
          </a:p>
          <a:p>
            <a:pPr algn="ctr" eaLnBrk="1" hangingPunct="1"/>
            <a:r>
              <a:rPr lang="en-US" sz="1400" dirty="0" smtClean="0">
                <a:solidFill>
                  <a:schemeClr val="bg1"/>
                </a:solidFill>
                <a:latin typeface="Century Gothic" pitchFamily="34" charset="0"/>
              </a:rPr>
              <a:t>Day after day, your skin will be more radiant, luminous with ideal lift.”</a:t>
            </a:r>
            <a:endParaRPr lang="en-US" sz="1400" i="1" dirty="0" smtClean="0">
              <a:solidFill>
                <a:schemeClr val="bg1"/>
              </a:solidFill>
              <a:latin typeface="Century Gothic" pitchFamily="34" charset="0"/>
            </a:endParaRPr>
          </a:p>
          <a:p>
            <a:pPr algn="ctr" eaLnBrk="1" hangingPunct="1"/>
            <a:r>
              <a:rPr lang="en-US" sz="1400" i="1" dirty="0" smtClean="0">
                <a:solidFill>
                  <a:schemeClr val="bg1"/>
                </a:solidFill>
                <a:latin typeface="Century Gothic" pitchFamily="34" charset="0"/>
              </a:rPr>
              <a:t> </a:t>
            </a:r>
            <a:endParaRPr lang="en-US" sz="1400" i="1" dirty="0">
              <a:solidFill>
                <a:schemeClr val="bg1"/>
              </a:solidFill>
              <a:latin typeface="Century Gothic" pitchFamily="34" charset="0"/>
            </a:endParaRPr>
          </a:p>
        </p:txBody>
      </p:sp>
      <p:sp>
        <p:nvSpPr>
          <p:cNvPr id="4" name="Rectangle 3"/>
          <p:cNvSpPr/>
          <p:nvPr/>
        </p:nvSpPr>
        <p:spPr>
          <a:xfrm>
            <a:off x="323528" y="2213679"/>
            <a:ext cx="8417480" cy="14398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9122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60" y="1539944"/>
            <a:ext cx="8910736" cy="5416868"/>
          </a:xfrm>
          <a:prstGeom prst="rect">
            <a:avLst/>
          </a:prstGeom>
        </p:spPr>
        <p:txBody>
          <a:bodyPr wrap="square">
            <a:spAutoFit/>
          </a:bodyPr>
          <a:lstStyle/>
          <a:p>
            <a:pPr marL="342900" indent="-342900" algn="ctr">
              <a:buFontTx/>
              <a:buAutoNum type="arabicParenR"/>
              <a:defRPr/>
            </a:pPr>
            <a:r>
              <a:rPr lang="fr-FR" sz="1400" b="1" i="0" dirty="0" smtClean="0">
                <a:solidFill>
                  <a:srgbClr val="FFFFFF"/>
                </a:solidFill>
                <a:latin typeface="Century Gothic" pitchFamily="18" charset="0"/>
              </a:rPr>
              <a:t>Re-PLASTY MESOLIFT PRODUCTS DEVELOPED IN ASSOCIATION WITH LACLINIC-MONTREUX FOR RESULTS THAT ECHO THE EFFECTIVENESS OF AESTHETIC MEDICINE </a:t>
            </a:r>
          </a:p>
          <a:p>
            <a:pPr algn="ctr">
              <a:defRPr/>
            </a:pPr>
            <a:r>
              <a:rPr lang="fr-FR" sz="1400" b="0" i="0" dirty="0" smtClean="0">
                <a:solidFill>
                  <a:srgbClr val="FFFFFF"/>
                </a:solidFill>
                <a:latin typeface="Century Gothic" pitchFamily="18" charset="0"/>
              </a:rPr>
              <a:t>"Madam, Re-PLASTY products are developed in association with LACLINIC-MONTREUX, a prestigious aesthetic medicine and aesthetic surgery clinic in Switzerland, to provide you with, in this case, the home reproduction of the Mesolift treatment as practiced at LACLINIC-MONTREUX, with results that echo its effectiveness.</a:t>
            </a:r>
          </a:p>
          <a:p>
            <a:pPr algn="ctr">
              <a:defRPr/>
            </a:pPr>
            <a:endParaRPr lang="fr-FR" sz="1400" dirty="0" smtClean="0">
              <a:solidFill>
                <a:schemeClr val="bg1"/>
              </a:solidFill>
              <a:latin typeface="Century Gothic" pitchFamily="34" charset="0"/>
            </a:endParaRP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2) INSTANTLY VISIBLE RESULTS  </a:t>
            </a:r>
          </a:p>
          <a:p>
            <a:pPr marL="0" lvl="1" algn="ctr">
              <a:defRPr/>
            </a:pPr>
            <a:r>
              <a:rPr lang="fr-FR" sz="1400" b="0" i="0" dirty="0" smtClean="0">
                <a:solidFill>
                  <a:srgbClr val="FFFFFF"/>
                </a:solidFill>
                <a:latin typeface="Century Gothic" pitchFamily="18" charset="0"/>
              </a:rPr>
              <a:t>"Indeed, with its high concentration of active ingredients, Re-PLASTY products give you instantly visible results. </a:t>
            </a:r>
          </a:p>
          <a:p>
            <a:pPr marL="0" lvl="1" algn="ctr">
              <a:defRPr/>
            </a:pPr>
            <a:r>
              <a:rPr lang="fr-FR" sz="1400" b="0" i="0" dirty="0" smtClean="0">
                <a:solidFill>
                  <a:srgbClr val="FFFFFF"/>
                </a:solidFill>
                <a:latin typeface="Century Gothic" pitchFamily="18" charset="0"/>
              </a:rPr>
              <a:t>We have scientific tests proving that in 15 days of Re-PLASTY Mesolift application, we can achieve results which are equivalent to a Mesolift session at LACLINIC-MONTREUX." </a:t>
            </a:r>
          </a:p>
          <a:p>
            <a:pPr algn="ctr">
              <a:defRPr/>
            </a:pPr>
            <a:endParaRPr lang="fr-FR" sz="1400" dirty="0" smtClean="0">
              <a:solidFill>
                <a:schemeClr val="bg1"/>
              </a:solidFill>
              <a:latin typeface="Century Gothic" pitchFamily="34" charset="0"/>
            </a:endParaRP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3) ADVANTAGES OF USING THE Re-PLASTY RANGE  </a:t>
            </a:r>
          </a:p>
          <a:p>
            <a:pPr algn="ctr">
              <a:defRPr/>
            </a:pPr>
            <a:r>
              <a:rPr lang="fr-FR" sz="1400" b="1" i="0" dirty="0" smtClean="0">
                <a:solidFill>
                  <a:srgbClr val="FFFFFF"/>
                </a:solidFill>
                <a:latin typeface="Century Gothic" pitchFamily="18" charset="0"/>
              </a:rPr>
              <a:t>AN ALTERNATIVE TO AESTHETIC MEDICINE</a:t>
            </a:r>
          </a:p>
          <a:p>
            <a:pPr marL="0" lvl="1" algn="just">
              <a:spcBef>
                <a:spcPts val="600"/>
              </a:spcBef>
              <a:defRPr/>
            </a:pPr>
            <a:r>
              <a:rPr lang="fr-FR" sz="1400" b="0" i="0" dirty="0" smtClean="0">
                <a:solidFill>
                  <a:srgbClr val="FFFFFF"/>
                </a:solidFill>
                <a:latin typeface="Century Gothic" pitchFamily="18" charset="0"/>
              </a:rPr>
              <a:t>"The Re-PLASTY Mesolift solution is less costly than several Mesolift sessions (€280/session), and furthermore, micro injections of Mesolift may cause slight pain and bruising may appear. </a:t>
            </a:r>
          </a:p>
          <a:p>
            <a:pPr algn="ctr">
              <a:defRPr/>
            </a:pPr>
            <a:endParaRPr lang="fr-FR" sz="1400" b="1" dirty="0" smtClean="0">
              <a:solidFill>
                <a:schemeClr val="bg1"/>
              </a:solidFill>
              <a:latin typeface="Century Gothic" pitchFamily="34" charset="0"/>
            </a:endParaRPr>
          </a:p>
          <a:p>
            <a:pPr algn="ctr">
              <a:defRPr/>
            </a:pPr>
            <a:endParaRPr lang="fr-FR" sz="1400" b="1" dirty="0" smtClean="0">
              <a:solidFill>
                <a:schemeClr val="bg1"/>
              </a:solidFill>
              <a:latin typeface="Century Gothic" pitchFamily="34" charset="0"/>
            </a:endParaRPr>
          </a:p>
          <a:p>
            <a:pPr algn="ctr">
              <a:defRPr/>
            </a:pPr>
            <a:r>
              <a:rPr lang="fr-FR" sz="1400" b="1" dirty="0" smtClean="0">
                <a:solidFill>
                  <a:srgbClr val="FFFFFF"/>
                </a:solidFill>
                <a:latin typeface="Century Gothic" pitchFamily="18" charset="0"/>
              </a:rPr>
              <a:t>4) SUMPTUOUS TEXTURES</a:t>
            </a:r>
          </a:p>
          <a:p>
            <a:pPr algn="ctr">
              <a:defRPr/>
            </a:pPr>
            <a:r>
              <a:rPr lang="fr-FR" sz="1400" b="0" i="0" dirty="0" smtClean="0">
                <a:solidFill>
                  <a:srgbClr val="FFFFFF"/>
                </a:solidFill>
                <a:latin typeface="Century Gothic" pitchFamily="18" charset="0"/>
              </a:rPr>
              <a:t>"As well as their extreme effectiveness, our products have extremely sensorial textures" </a:t>
            </a:r>
          </a:p>
          <a:p>
            <a:pPr marL="0" lvl="1" algn="just">
              <a:spcBef>
                <a:spcPts val="600"/>
              </a:spcBef>
              <a:defRPr/>
            </a:pPr>
            <a:endParaRPr lang="fr-FR" sz="1400" dirty="0">
              <a:solidFill>
                <a:schemeClr val="bg1"/>
              </a:solidFill>
              <a:latin typeface="Century Gothic" pitchFamily="34" charset="0"/>
            </a:endParaRPr>
          </a:p>
        </p:txBody>
      </p:sp>
      <p:sp>
        <p:nvSpPr>
          <p:cNvPr id="5" name="Text Box 3"/>
          <p:cNvSpPr txBox="1">
            <a:spLocks noChangeArrowheads="1"/>
          </p:cNvSpPr>
          <p:nvPr/>
        </p:nvSpPr>
        <p:spPr bwMode="auto">
          <a:xfrm>
            <a:off x="1475656" y="116632"/>
            <a:ext cx="764294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4 REASONS TO PURCHASE Re-PLASTY MESOLIFT                                                    (LINK TO AESTHETIC MEDICINE)</a:t>
            </a:r>
          </a:p>
        </p:txBody>
      </p:sp>
    </p:spTree>
    <p:extLst>
      <p:ext uri="{BB962C8B-B14F-4D97-AF65-F5344CB8AC3E}">
        <p14:creationId xmlns:p14="http://schemas.microsoft.com/office/powerpoint/2010/main" val="21116449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SKIN</a:t>
            </a:r>
          </a:p>
          <a:p>
            <a:pPr algn="r" fontAlgn="base">
              <a:spcAft>
                <a:spcPct val="0"/>
              </a:spcAft>
            </a:pPr>
            <a:r>
              <a:rPr lang="en-US" sz="1600" dirty="0" smtClean="0">
                <a:solidFill>
                  <a:srgbClr val="FFFFFF"/>
                </a:solidFill>
              </a:rPr>
              <a:t>DEFINITION &amp; ROLE</a:t>
            </a:r>
            <a:endParaRPr lang="en-US" sz="1600" dirty="0">
              <a:solidFill>
                <a:srgbClr val="FFFFFF"/>
              </a:solidFill>
            </a:endParaRPr>
          </a:p>
        </p:txBody>
      </p:sp>
      <p:sp>
        <p:nvSpPr>
          <p:cNvPr id="6" name="Flèche droite 5"/>
          <p:cNvSpPr/>
          <p:nvPr/>
        </p:nvSpPr>
        <p:spPr>
          <a:xfrm>
            <a:off x="3851920" y="270892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Flèche droite 8"/>
          <p:cNvSpPr/>
          <p:nvPr/>
        </p:nvSpPr>
        <p:spPr>
          <a:xfrm>
            <a:off x="3851920" y="198884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3" name="Picture 2"/>
          <p:cNvPicPr>
            <a:picLocks noChangeAspect="1" noChangeArrowheads="1"/>
          </p:cNvPicPr>
          <p:nvPr/>
        </p:nvPicPr>
        <p:blipFill>
          <a:blip r:embed="rId3" cstate="print"/>
          <a:srcRect l="12869" t="13354" r="52813" b="25855"/>
          <a:stretch>
            <a:fillRect/>
          </a:stretch>
        </p:blipFill>
        <p:spPr bwMode="auto">
          <a:xfrm>
            <a:off x="255939" y="1700808"/>
            <a:ext cx="3163933" cy="3744416"/>
          </a:xfrm>
          <a:prstGeom prst="rect">
            <a:avLst/>
          </a:prstGeom>
          <a:ln>
            <a:noFill/>
          </a:ln>
          <a:effectLst>
            <a:outerShdw blurRad="292100" dist="139700" dir="2700000" algn="tl" rotWithShape="0">
              <a:srgbClr val="333333">
                <a:alpha val="65000"/>
              </a:srgbClr>
            </a:outerShdw>
          </a:effectLst>
        </p:spPr>
      </p:pic>
      <p:pic>
        <p:nvPicPr>
          <p:cNvPr id="18"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10" t="15989" r="3305" b="19445"/>
          <a:stretch/>
        </p:blipFill>
        <p:spPr bwMode="auto">
          <a:xfrm>
            <a:off x="2051720" y="5557914"/>
            <a:ext cx="1296143" cy="6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4283968" y="1552431"/>
            <a:ext cx="4860032" cy="4292072"/>
          </a:xfrm>
          <a:prstGeom prst="rect">
            <a:avLst/>
          </a:prstGeom>
          <a:noFill/>
        </p:spPr>
        <p:txBody>
          <a:bodyPr wrap="square" rtlCol="0">
            <a:spAutoFit/>
          </a:bodyPr>
          <a:lstStyle/>
          <a:p>
            <a:pPr marL="444500" indent="-266700">
              <a:lnSpc>
                <a:spcPct val="150000"/>
              </a:lnSpc>
            </a:pPr>
            <a:endParaRPr lang="fr-FR" sz="1400" dirty="0" smtClean="0">
              <a:solidFill>
                <a:srgbClr val="FFFFFF"/>
              </a:solidFill>
            </a:endParaRPr>
          </a:p>
          <a:p>
            <a:pPr marL="444500" indent="-266700">
              <a:lnSpc>
                <a:spcPct val="150000"/>
              </a:lnSpc>
            </a:pPr>
            <a:r>
              <a:rPr lang="en-US" sz="1400" dirty="0" smtClean="0">
                <a:solidFill>
                  <a:schemeClr val="bg1"/>
                </a:solidFill>
              </a:rPr>
              <a:t>Living organ made up of 300 million cells</a:t>
            </a:r>
          </a:p>
          <a:p>
            <a:pPr marL="444500" indent="-266700">
              <a:lnSpc>
                <a:spcPct val="150000"/>
              </a:lnSpc>
            </a:pPr>
            <a:endParaRPr lang="en-US" sz="1400" dirty="0" smtClean="0">
              <a:solidFill>
                <a:schemeClr val="bg1"/>
              </a:solidFill>
            </a:endParaRPr>
          </a:p>
          <a:p>
            <a:pPr marL="444500" indent="-266700">
              <a:lnSpc>
                <a:spcPct val="150000"/>
              </a:lnSpc>
            </a:pPr>
            <a:r>
              <a:rPr lang="en-US" sz="1400" dirty="0" smtClean="0">
                <a:solidFill>
                  <a:schemeClr val="bg1"/>
                </a:solidFill>
              </a:rPr>
              <a:t>Protective organ</a:t>
            </a:r>
          </a:p>
          <a:p>
            <a:pPr marL="444500" indent="-266700">
              <a:lnSpc>
                <a:spcPct val="150000"/>
              </a:lnSpc>
            </a:pPr>
            <a:endParaRPr lang="en-US" sz="1400" dirty="0" smtClean="0">
              <a:solidFill>
                <a:schemeClr val="bg1"/>
              </a:solidFill>
            </a:endParaRPr>
          </a:p>
          <a:p>
            <a:pPr marL="444500" indent="-266700">
              <a:lnSpc>
                <a:spcPct val="150000"/>
              </a:lnSpc>
            </a:pPr>
            <a:r>
              <a:rPr lang="en-US" sz="1400" dirty="0" smtClean="0">
                <a:solidFill>
                  <a:schemeClr val="bg1"/>
                </a:solidFill>
              </a:rPr>
              <a:t>Organ of exchange &amp; thermoregulation</a:t>
            </a:r>
          </a:p>
          <a:p>
            <a:pPr marL="444500" indent="-266700">
              <a:lnSpc>
                <a:spcPct val="150000"/>
              </a:lnSpc>
            </a:pPr>
            <a:endParaRPr lang="en-US" sz="1400" dirty="0" smtClean="0">
              <a:solidFill>
                <a:schemeClr val="bg1"/>
              </a:solidFill>
            </a:endParaRPr>
          </a:p>
          <a:p>
            <a:pPr marL="177800">
              <a:lnSpc>
                <a:spcPct val="150000"/>
              </a:lnSpc>
            </a:pPr>
            <a:r>
              <a:rPr lang="en-US" sz="1400" dirty="0" smtClean="0">
                <a:solidFill>
                  <a:schemeClr val="bg1"/>
                </a:solidFill>
              </a:rPr>
              <a:t>Sensory organ: reveals our emotions and state of health</a:t>
            </a:r>
          </a:p>
          <a:p>
            <a:pPr marL="177800">
              <a:lnSpc>
                <a:spcPct val="150000"/>
              </a:lnSpc>
            </a:pPr>
            <a:endParaRPr lang="en-US" sz="1400" dirty="0" smtClean="0">
              <a:solidFill>
                <a:schemeClr val="bg1"/>
              </a:solidFill>
            </a:endParaRPr>
          </a:p>
          <a:p>
            <a:pPr marL="177800">
              <a:lnSpc>
                <a:spcPct val="150000"/>
              </a:lnSpc>
            </a:pPr>
            <a:r>
              <a:rPr lang="en-US" sz="1400" dirty="0" smtClean="0">
                <a:solidFill>
                  <a:schemeClr val="bg1"/>
                </a:solidFill>
              </a:rPr>
              <a:t>An age indicator</a:t>
            </a:r>
          </a:p>
          <a:p>
            <a:pPr marL="444500" indent="-266700">
              <a:lnSpc>
                <a:spcPct val="150000"/>
              </a:lnSpc>
            </a:pPr>
            <a:endParaRPr lang="en-US" sz="1400" dirty="0" smtClean="0">
              <a:solidFill>
                <a:schemeClr val="bg1"/>
              </a:solidFill>
            </a:endParaRPr>
          </a:p>
          <a:p>
            <a:pPr marL="444500" indent="-266700">
              <a:lnSpc>
                <a:spcPct val="150000"/>
              </a:lnSpc>
            </a:pPr>
            <a:r>
              <a:rPr lang="en-US" sz="1600" b="1" dirty="0" smtClean="0">
                <a:solidFill>
                  <a:schemeClr val="bg1"/>
                </a:solidFill>
              </a:rPr>
              <a:t>IT IS AN ACTIVE BARRIER</a:t>
            </a:r>
          </a:p>
        </p:txBody>
      </p:sp>
      <p:sp>
        <p:nvSpPr>
          <p:cNvPr id="14" name="Flèche droite 13"/>
          <p:cNvSpPr/>
          <p:nvPr/>
        </p:nvSpPr>
        <p:spPr>
          <a:xfrm>
            <a:off x="3851920" y="400506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Flèche droite 14"/>
          <p:cNvSpPr/>
          <p:nvPr/>
        </p:nvSpPr>
        <p:spPr>
          <a:xfrm>
            <a:off x="3851920" y="3429000"/>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Flèche droite 15"/>
          <p:cNvSpPr/>
          <p:nvPr/>
        </p:nvSpPr>
        <p:spPr>
          <a:xfrm>
            <a:off x="3851920" y="4941168"/>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1152622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P spid="15"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1- </a:t>
            </a:r>
            <a:r>
              <a:rPr lang="fr-FR" sz="2800" b="0" i="0" dirty="0" smtClean="0">
                <a:solidFill>
                  <a:srgbClr val="B5A692"/>
                </a:solidFill>
                <a:latin typeface="Century Gothic" pitchFamily="18" charset="0"/>
              </a:rPr>
              <a:t>Re-PLASTY MESOLIFT                                         </a:t>
            </a:r>
            <a:r>
              <a:rPr lang="fr-FR" sz="1600" b="0" i="0" dirty="0" smtClean="0">
                <a:solidFill>
                  <a:srgbClr val="FFFFFF"/>
                </a:solidFill>
                <a:latin typeface="Century Gothic" pitchFamily="18" charset="0"/>
              </a:rPr>
              <a:t>PRESENTATION</a:t>
            </a:r>
          </a:p>
        </p:txBody>
      </p:sp>
      <p:sp>
        <p:nvSpPr>
          <p:cNvPr id="13" name="Text Box 3"/>
          <p:cNvSpPr txBox="1">
            <a:spLocks noChangeArrowheads="1"/>
          </p:cNvSpPr>
          <p:nvPr/>
        </p:nvSpPr>
        <p:spPr bwMode="auto">
          <a:xfrm>
            <a:off x="3625799" y="3311113"/>
            <a:ext cx="5482705" cy="2062103"/>
          </a:xfrm>
          <a:prstGeom prst="rect">
            <a:avLst/>
          </a:prstGeom>
          <a:noFill/>
          <a:ln w="9525">
            <a:noFill/>
            <a:miter lim="800000"/>
            <a:headEnd/>
            <a:tailEnd/>
          </a:ln>
          <a:effectLst/>
        </p:spPr>
        <p:txBody>
          <a:bodyPr wrap="square">
            <a:spAutoFit/>
          </a:bodyPr>
          <a:lstStyle/>
          <a:p>
            <a:pPr eaLnBrk="0" hangingPunct="0">
              <a:lnSpc>
                <a:spcPct val="90000"/>
              </a:lnSpc>
              <a:spcBef>
                <a:spcPct val="50000"/>
              </a:spcBef>
              <a:defRPr/>
            </a:pPr>
            <a:r>
              <a:rPr lang="fr-FR" sz="2000" b="0" i="0" dirty="0" smtClean="0">
                <a:solidFill>
                  <a:srgbClr val="FFFFFF"/>
                </a:solidFill>
                <a:latin typeface="Century Gothic" pitchFamily="18" charset="0"/>
              </a:rPr>
              <a:t>REPRODUCTION OF MESOLIFT AT HOME </a:t>
            </a:r>
          </a:p>
          <a:p>
            <a:pPr eaLnBrk="0" hangingPunct="0">
              <a:lnSpc>
                <a:spcPct val="40000"/>
              </a:lnSpc>
              <a:spcBef>
                <a:spcPct val="50000"/>
              </a:spcBef>
              <a:defRPr/>
            </a:pPr>
            <a:endParaRPr lang="fr-FR" sz="2000" dirty="0">
              <a:solidFill>
                <a:schemeClr val="bg1"/>
              </a:solidFill>
              <a:latin typeface="Century Gothic" pitchFamily="34" charset="0"/>
            </a:endParaRPr>
          </a:p>
          <a:p>
            <a:pPr eaLnBrk="0" hangingPunct="0">
              <a:lnSpc>
                <a:spcPct val="90000"/>
              </a:lnSpc>
              <a:spcBef>
                <a:spcPct val="50000"/>
              </a:spcBef>
              <a:defRPr/>
            </a:pPr>
            <a:r>
              <a:rPr lang="fr-FR" sz="2000" b="0" i="0" dirty="0" smtClean="0">
                <a:solidFill>
                  <a:srgbClr val="FFFFFF"/>
                </a:solidFill>
                <a:latin typeface="Century Gothic" pitchFamily="18" charset="0"/>
              </a:rPr>
              <a:t>MESO-SOLUTION, AN ULTRA CONCENTRATED COMPLEX: </a:t>
            </a:r>
          </a:p>
          <a:p>
            <a:pPr eaLnBrk="0" hangingPunct="0">
              <a:lnSpc>
                <a:spcPct val="90000"/>
              </a:lnSpc>
              <a:spcBef>
                <a:spcPct val="50000"/>
              </a:spcBef>
              <a:defRPr/>
            </a:pPr>
            <a:r>
              <a:rPr lang="fr-FR" sz="2000" b="0" i="0" dirty="0" smtClean="0">
                <a:solidFill>
                  <a:srgbClr val="FFFFFF"/>
                </a:solidFill>
                <a:latin typeface="Century Gothic" pitchFamily="18" charset="0"/>
              </a:rPr>
              <a:t>Vitamin C (10%) – Hyaluronic acid – Amino acids </a:t>
            </a:r>
          </a:p>
        </p:txBody>
      </p:sp>
      <p:pic>
        <p:nvPicPr>
          <p:cNvPr id="17"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5076056" y="155679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MESOLIFT</a:t>
            </a:r>
          </a:p>
        </p:txBody>
      </p:sp>
      <p:pic>
        <p:nvPicPr>
          <p:cNvPr id="12" name="Picture 4" descr="C:\Documents and Settings\quentin.douce\Bureau\Mesolift SerumV2 rv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69" t="21226" r="28169" b="12490"/>
          <a:stretch/>
        </p:blipFill>
        <p:spPr bwMode="auto">
          <a:xfrm>
            <a:off x="0" y="1196753"/>
            <a:ext cx="3442538"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5434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477370" y="2780928"/>
            <a:ext cx="571232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PURE, HIGHLY CONCENTRATED VITAMIN C (10%)</a:t>
            </a:r>
          </a:p>
          <a:p>
            <a:pPr>
              <a:spcBef>
                <a:spcPct val="20000"/>
              </a:spcBef>
            </a:pPr>
            <a:r>
              <a:rPr lang="fr-FR" sz="1600" b="0" i="0" dirty="0" smtClean="0">
                <a:solidFill>
                  <a:srgbClr val="B5A692"/>
                </a:solidFill>
                <a:latin typeface="Century Gothic" pitchFamily="18" charset="0"/>
              </a:rPr>
              <a:t>Anti-free radical power, smoothing of the skin,  </a:t>
            </a:r>
          </a:p>
          <a:p>
            <a:r>
              <a:rPr lang="fr-FR" sz="1600" b="0" i="0" dirty="0" smtClean="0">
                <a:solidFill>
                  <a:srgbClr val="B5A692"/>
                </a:solidFill>
                <a:latin typeface="Century Gothic" pitchFamily="18" charset="0"/>
              </a:rPr>
              <a:t>even-toned complexion </a:t>
            </a:r>
          </a:p>
        </p:txBody>
      </p:sp>
      <p:sp>
        <p:nvSpPr>
          <p:cNvPr id="4" name="Text Box 14"/>
          <p:cNvSpPr txBox="1">
            <a:spLocks noChangeArrowheads="1"/>
          </p:cNvSpPr>
          <p:nvPr/>
        </p:nvSpPr>
        <p:spPr bwMode="auto">
          <a:xfrm>
            <a:off x="3465569" y="3645024"/>
            <a:ext cx="5193140"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60000"/>
              </a:lnSpc>
              <a:spcBef>
                <a:spcPct val="50000"/>
              </a:spcBef>
            </a:pPr>
            <a:r>
              <a:rPr lang="fr-FR" sz="1600" b="0" i="0" dirty="0" smtClean="0">
                <a:solidFill>
                  <a:srgbClr val="FFFFFF"/>
                </a:solidFill>
                <a:latin typeface="Century Gothic" pitchFamily="18" charset="0"/>
              </a:rPr>
              <a:t>HYALURONIC ACID</a:t>
            </a:r>
          </a:p>
          <a:p>
            <a:pPr>
              <a:spcBef>
                <a:spcPct val="20000"/>
              </a:spcBef>
            </a:pPr>
            <a:r>
              <a:rPr lang="fr-FR" sz="1600" b="0" i="0" dirty="0" smtClean="0">
                <a:solidFill>
                  <a:srgbClr val="B5A692"/>
                </a:solidFill>
                <a:latin typeface="Century Gothic" pitchFamily="18" charset="0"/>
              </a:rPr>
              <a:t>Excellent </a:t>
            </a:r>
            <a:r>
              <a:rPr lang="fr-FR" sz="1600" b="0" i="0" dirty="0" err="1" smtClean="0">
                <a:solidFill>
                  <a:srgbClr val="B5A692"/>
                </a:solidFill>
                <a:latin typeface="Century Gothic" pitchFamily="18" charset="0"/>
              </a:rPr>
              <a:t>moisturizer</a:t>
            </a:r>
            <a:r>
              <a:rPr lang="fr-FR" sz="1600" b="0" i="0" dirty="0" smtClean="0">
                <a:solidFill>
                  <a:srgbClr val="B5A692"/>
                </a:solidFill>
                <a:latin typeface="Century Gothic" pitchFamily="18" charset="0"/>
              </a:rPr>
              <a:t>, absorbs up to 1000 x its weight in water  </a:t>
            </a:r>
          </a:p>
        </p:txBody>
      </p:sp>
      <p:sp>
        <p:nvSpPr>
          <p:cNvPr id="5" name="Text Box 15"/>
          <p:cNvSpPr txBox="1">
            <a:spLocks noChangeArrowheads="1"/>
          </p:cNvSpPr>
          <p:nvPr/>
        </p:nvSpPr>
        <p:spPr bwMode="auto">
          <a:xfrm>
            <a:off x="3477370" y="4509120"/>
            <a:ext cx="567683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AMINO ACIDS</a:t>
            </a:r>
          </a:p>
          <a:p>
            <a:pPr>
              <a:spcBef>
                <a:spcPct val="20000"/>
              </a:spcBef>
            </a:pPr>
            <a:r>
              <a:rPr lang="fr-FR" sz="1600" b="0" i="0" dirty="0" smtClean="0">
                <a:solidFill>
                  <a:srgbClr val="B5A692"/>
                </a:solidFill>
                <a:latin typeface="Century Gothic" pitchFamily="18" charset="0"/>
              </a:rPr>
              <a:t>Help to build and hydrate the dermis</a:t>
            </a:r>
          </a:p>
        </p:txBody>
      </p:sp>
      <p:sp>
        <p:nvSpPr>
          <p:cNvPr id="6" name="Text Box 16"/>
          <p:cNvSpPr txBox="1">
            <a:spLocks noChangeArrowheads="1"/>
          </p:cNvSpPr>
          <p:nvPr/>
        </p:nvSpPr>
        <p:spPr bwMode="auto">
          <a:xfrm>
            <a:off x="3477370" y="5790977"/>
            <a:ext cx="584715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FERULIC ACID</a:t>
            </a:r>
          </a:p>
          <a:p>
            <a:pPr>
              <a:spcBef>
                <a:spcPct val="20000"/>
              </a:spcBef>
            </a:pPr>
            <a:r>
              <a:rPr lang="fr-FR" sz="1600" b="0" i="0" dirty="0" smtClean="0">
                <a:solidFill>
                  <a:srgbClr val="B5A692"/>
                </a:solidFill>
                <a:latin typeface="Century Gothic" pitchFamily="18" charset="0"/>
              </a:rPr>
              <a:t>Powerful anti-free radical, overall antioxidant protection</a:t>
            </a:r>
          </a:p>
        </p:txBody>
      </p:sp>
      <p:grpSp>
        <p:nvGrpSpPr>
          <p:cNvPr id="23" name="Groupe 22"/>
          <p:cNvGrpSpPr/>
          <p:nvPr/>
        </p:nvGrpSpPr>
        <p:grpSpPr>
          <a:xfrm>
            <a:off x="0" y="1204109"/>
            <a:ext cx="3419872" cy="1760783"/>
            <a:chOff x="0" y="1204109"/>
            <a:chExt cx="3419872" cy="1760783"/>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6912" r="4625"/>
            <a:stretch>
              <a:fillRect/>
            </a:stretch>
          </p:blipFill>
          <p:spPr bwMode="auto">
            <a:xfrm>
              <a:off x="0" y="1204109"/>
              <a:ext cx="3419872" cy="176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p:nvSpPr>
          <p:spPr bwMode="auto">
            <a:xfrm>
              <a:off x="2479806" y="2764837"/>
              <a:ext cx="940066" cy="200055"/>
            </a:xfrm>
            <a:prstGeom prst="rect">
              <a:avLst/>
            </a:prstGeom>
            <a:solidFill>
              <a:schemeClr val="bg1"/>
            </a:solidFill>
            <a:ln>
              <a:noFill/>
            </a:ln>
            <a:extLst/>
          </p:spPr>
          <p:txBody>
            <a:bodyPr wrap="square">
              <a:spAutoFit/>
            </a:bodyPr>
            <a:lstStyle/>
            <a:p>
              <a:pPr algn="r" eaLnBrk="0" hangingPunct="0">
                <a:lnSpc>
                  <a:spcPct val="70000"/>
                </a:lnSpc>
                <a:spcBef>
                  <a:spcPct val="50000"/>
                </a:spcBef>
              </a:pPr>
              <a:r>
                <a:rPr lang="fr-FR" sz="1000" b="0" i="0" dirty="0" smtClean="0">
                  <a:solidFill>
                    <a:srgbClr val="000000"/>
                  </a:solidFill>
                  <a:latin typeface="Century Gothic" pitchFamily="18" charset="0"/>
                </a:rPr>
                <a:t>VITAMIN C</a:t>
              </a:r>
            </a:p>
          </p:txBody>
        </p:sp>
      </p:grpSp>
      <p:grpSp>
        <p:nvGrpSpPr>
          <p:cNvPr id="24" name="Groupe 23"/>
          <p:cNvGrpSpPr/>
          <p:nvPr/>
        </p:nvGrpSpPr>
        <p:grpSpPr>
          <a:xfrm>
            <a:off x="26089" y="3140968"/>
            <a:ext cx="3405585" cy="1783603"/>
            <a:chOff x="26089" y="3229573"/>
            <a:chExt cx="3405585" cy="1783603"/>
          </a:xfrm>
        </p:grpSpPr>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9" y="3229573"/>
              <a:ext cx="3405585" cy="178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7"/>
            <p:cNvSpPr>
              <a:spLocks noChangeArrowheads="1"/>
            </p:cNvSpPr>
            <p:nvPr/>
          </p:nvSpPr>
          <p:spPr bwMode="auto">
            <a:xfrm>
              <a:off x="1827769" y="4823188"/>
              <a:ext cx="1592103" cy="189988"/>
            </a:xfrm>
            <a:prstGeom prst="rect">
              <a:avLst/>
            </a:prstGeom>
            <a:solidFill>
              <a:schemeClr val="bg1"/>
            </a:solidFill>
            <a:ln>
              <a:noFill/>
            </a:ln>
            <a:extLst/>
          </p:spPr>
          <p:txBody>
            <a:bodyPr wrap="none">
              <a:spAutoFit/>
            </a:bodyPr>
            <a:lstStyle/>
            <a:p>
              <a:pPr algn="r" eaLnBrk="0" hangingPunct="0">
                <a:lnSpc>
                  <a:spcPct val="60000"/>
                </a:lnSpc>
                <a:spcBef>
                  <a:spcPct val="50000"/>
                </a:spcBef>
              </a:pPr>
              <a:r>
                <a:rPr lang="fr-FR" sz="1000" b="0" i="0" dirty="0" smtClean="0">
                  <a:solidFill>
                    <a:srgbClr val="000000"/>
                  </a:solidFill>
                  <a:latin typeface="Century Gothic" pitchFamily="18" charset="0"/>
                </a:rPr>
                <a:t>HYALURONIC ACID</a:t>
              </a:r>
            </a:p>
          </p:txBody>
        </p:sp>
      </p:grpSp>
      <p:grpSp>
        <p:nvGrpSpPr>
          <p:cNvPr id="22" name="Groupe 21"/>
          <p:cNvGrpSpPr/>
          <p:nvPr/>
        </p:nvGrpSpPr>
        <p:grpSpPr>
          <a:xfrm>
            <a:off x="0" y="5149242"/>
            <a:ext cx="3419872" cy="1736142"/>
            <a:chOff x="-29031" y="5232768"/>
            <a:chExt cx="3448903" cy="1736142"/>
          </a:xfrm>
        </p:grpSpPr>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7042" r="3168"/>
            <a:stretch>
              <a:fillRect/>
            </a:stretch>
          </p:blipFill>
          <p:spPr bwMode="auto">
            <a:xfrm>
              <a:off x="-29031" y="5232768"/>
              <a:ext cx="3448901" cy="17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0"/>
            <p:cNvSpPr>
              <a:spLocks noChangeArrowheads="1"/>
            </p:cNvSpPr>
            <p:nvPr/>
          </p:nvSpPr>
          <p:spPr bwMode="auto">
            <a:xfrm>
              <a:off x="2273404" y="6755862"/>
              <a:ext cx="1146468" cy="201530"/>
            </a:xfrm>
            <a:prstGeom prst="rect">
              <a:avLst/>
            </a:prstGeom>
            <a:solidFill>
              <a:schemeClr val="bg1"/>
            </a:solidFill>
            <a:ln>
              <a:noFill/>
            </a:ln>
            <a:extLst/>
          </p:spPr>
          <p:txBody>
            <a:bodyPr wrap="none">
              <a:spAutoFit/>
            </a:bodyPr>
            <a:lstStyle/>
            <a:p>
              <a:pPr eaLnBrk="0" hangingPunct="0">
                <a:lnSpc>
                  <a:spcPct val="70000"/>
                </a:lnSpc>
                <a:spcBef>
                  <a:spcPct val="50000"/>
                </a:spcBef>
              </a:pPr>
              <a:r>
                <a:rPr lang="fr-FR" sz="1000" b="0" i="0" dirty="0" smtClean="0">
                  <a:solidFill>
                    <a:srgbClr val="000000"/>
                  </a:solidFill>
                  <a:latin typeface="Century Gothic" pitchFamily="18" charset="0"/>
                </a:rPr>
                <a:t>AMINO ACIDS</a:t>
              </a:r>
            </a:p>
          </p:txBody>
        </p:sp>
      </p:grpSp>
      <p:pic>
        <p:nvPicPr>
          <p:cNvPr id="13" name="Picture 4" descr="F:\HR CLAIRE\MENU DE SOIN HR 2012\WeTransfer-49qr4LD0\MES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1- </a:t>
            </a:r>
            <a:r>
              <a:rPr lang="fr-FR" sz="2800" b="0" i="0" dirty="0" smtClean="0">
                <a:solidFill>
                  <a:srgbClr val="B5A692"/>
                </a:solidFill>
                <a:latin typeface="Century Gothic" pitchFamily="18" charset="0"/>
              </a:rPr>
              <a:t>Re-PLASTY MESOLIFT                                         </a:t>
            </a:r>
            <a:r>
              <a:rPr lang="fr-FR" sz="1600" b="0" i="0" dirty="0" smtClean="0">
                <a:solidFill>
                  <a:srgbClr val="FFFFFF"/>
                </a:solidFill>
                <a:latin typeface="Century Gothic" pitchFamily="18" charset="0"/>
              </a:rPr>
              <a:t>STAR ACTIVE INGREDIENTS</a:t>
            </a:r>
          </a:p>
        </p:txBody>
      </p:sp>
      <p:sp>
        <p:nvSpPr>
          <p:cNvPr id="26" name="Rectangle 25"/>
          <p:cNvSpPr/>
          <p:nvPr/>
        </p:nvSpPr>
        <p:spPr>
          <a:xfrm>
            <a:off x="3477370" y="2564904"/>
            <a:ext cx="4983062" cy="2750591"/>
          </a:xfrm>
          <a:prstGeom prst="rect">
            <a:avLst/>
          </a:prstGeom>
          <a:no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rot="5400000">
            <a:off x="7556104" y="3946248"/>
            <a:ext cx="2466020" cy="369332"/>
          </a:xfrm>
          <a:prstGeom prst="rect">
            <a:avLst/>
          </a:prstGeom>
          <a:noFill/>
        </p:spPr>
        <p:txBody>
          <a:bodyPr wrap="square" rtlCol="0">
            <a:spAutoFit/>
          </a:bodyPr>
          <a:lstStyle/>
          <a:p>
            <a:r>
              <a:rPr lang="fr-FR" sz="1800" b="0" i="0" dirty="0" smtClean="0">
                <a:solidFill>
                  <a:srgbClr val="FFFFFF"/>
                </a:solidFill>
                <a:latin typeface="Century Gothic" pitchFamily="18" charset="0"/>
              </a:rPr>
              <a:t>MESO-SOLUTION</a:t>
            </a:r>
          </a:p>
        </p:txBody>
      </p:sp>
      <p:sp>
        <p:nvSpPr>
          <p:cNvPr id="25" name="Text Box 3"/>
          <p:cNvSpPr txBox="1">
            <a:spLocks noChangeArrowheads="1"/>
          </p:cNvSpPr>
          <p:nvPr/>
        </p:nvSpPr>
        <p:spPr bwMode="auto">
          <a:xfrm>
            <a:off x="5076056" y="1340768"/>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MESOLIFT</a:t>
            </a:r>
          </a:p>
        </p:txBody>
      </p:sp>
    </p:spTree>
    <p:extLst>
      <p:ext uri="{BB962C8B-B14F-4D97-AF65-F5344CB8AC3E}">
        <p14:creationId xmlns:p14="http://schemas.microsoft.com/office/powerpoint/2010/main" val="3944199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87053" y="3675459"/>
            <a:ext cx="8194675"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3" name="Rectangle 4"/>
          <p:cNvSpPr>
            <a:spLocks noChangeArrowheads="1"/>
          </p:cNvSpPr>
          <p:nvPr/>
        </p:nvSpPr>
        <p:spPr bwMode="auto">
          <a:xfrm>
            <a:off x="593403" y="4818459"/>
            <a:ext cx="8207375" cy="865188"/>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5" name="Text Box 9"/>
          <p:cNvSpPr txBox="1">
            <a:spLocks noChangeArrowheads="1"/>
          </p:cNvSpPr>
          <p:nvPr/>
        </p:nvSpPr>
        <p:spPr bwMode="auto">
          <a:xfrm>
            <a:off x="3447728" y="5777309"/>
            <a:ext cx="1036638" cy="4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en-US" sz="900" b="0" i="0" smtClean="0">
                <a:solidFill>
                  <a:srgbClr val="FFFFFF"/>
                </a:solidFill>
              </a:rPr>
              <a:t>Meso-solution</a:t>
            </a:r>
          </a:p>
          <a:p>
            <a:pPr>
              <a:lnSpc>
                <a:spcPct val="60000"/>
              </a:lnSpc>
              <a:spcBef>
                <a:spcPct val="50000"/>
              </a:spcBef>
              <a:defRPr/>
            </a:pPr>
            <a:r>
              <a:rPr lang="en-US" sz="900" b="0" i="0" smtClean="0">
                <a:solidFill>
                  <a:srgbClr val="FFFFFF"/>
                </a:solidFill>
              </a:rPr>
              <a:t>Ferulin</a:t>
            </a:r>
          </a:p>
          <a:p>
            <a:pPr>
              <a:lnSpc>
                <a:spcPct val="60000"/>
              </a:lnSpc>
              <a:spcBef>
                <a:spcPct val="50000"/>
              </a:spcBef>
              <a:defRPr/>
            </a:pPr>
            <a:r>
              <a:rPr lang="en-US" sz="900" b="0" i="0" smtClean="0">
                <a:solidFill>
                  <a:srgbClr val="FFFFFF"/>
                </a:solidFill>
              </a:rPr>
              <a:t>Radiance filter </a:t>
            </a:r>
          </a:p>
        </p:txBody>
      </p:sp>
      <p:sp>
        <p:nvSpPr>
          <p:cNvPr id="6" name="Text Box 10"/>
          <p:cNvSpPr txBox="1">
            <a:spLocks noChangeArrowheads="1"/>
          </p:cNvSpPr>
          <p:nvPr/>
        </p:nvSpPr>
        <p:spPr bwMode="auto">
          <a:xfrm>
            <a:off x="3465191" y="3735784"/>
            <a:ext cx="2590800" cy="41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en-US" sz="900" b="0" i="0" dirty="0" smtClean="0">
                <a:solidFill>
                  <a:srgbClr val="FFFFFF"/>
                </a:solidFill>
              </a:rPr>
              <a:t>LIFTING RADIANCE INTENSE CREAM </a:t>
            </a:r>
          </a:p>
          <a:p>
            <a:pPr algn="ctr">
              <a:lnSpc>
                <a:spcPct val="90000"/>
              </a:lnSpc>
              <a:spcBef>
                <a:spcPct val="50000"/>
              </a:spcBef>
              <a:defRPr/>
            </a:pPr>
            <a:r>
              <a:rPr lang="en-US" sz="900" b="0" i="0" dirty="0" smtClean="0">
                <a:solidFill>
                  <a:srgbClr val="FFFFFF"/>
                </a:solidFill>
              </a:rPr>
              <a:t>SPF 15</a:t>
            </a:r>
          </a:p>
        </p:txBody>
      </p:sp>
      <p:sp>
        <p:nvSpPr>
          <p:cNvPr id="7" name="Text Box 11"/>
          <p:cNvSpPr txBox="1">
            <a:spLocks noChangeArrowheads="1"/>
          </p:cNvSpPr>
          <p:nvPr/>
        </p:nvSpPr>
        <p:spPr bwMode="auto">
          <a:xfrm>
            <a:off x="3455666" y="4875609"/>
            <a:ext cx="28082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80000"/>
              </a:lnSpc>
              <a:spcBef>
                <a:spcPct val="50000"/>
              </a:spcBef>
              <a:defRPr/>
            </a:pPr>
            <a:r>
              <a:rPr lang="en-US" sz="900" b="0" i="0" dirty="0" smtClean="0">
                <a:solidFill>
                  <a:srgbClr val="FFFFFF"/>
                </a:solidFill>
              </a:rPr>
              <a:t>Active lifting - Radiance injection - Ideal plasticity </a:t>
            </a:r>
          </a:p>
        </p:txBody>
      </p:sp>
      <p:sp>
        <p:nvSpPr>
          <p:cNvPr id="8" name="Text Box 12"/>
          <p:cNvSpPr txBox="1">
            <a:spLocks noChangeArrowheads="1"/>
          </p:cNvSpPr>
          <p:nvPr/>
        </p:nvSpPr>
        <p:spPr bwMode="auto">
          <a:xfrm>
            <a:off x="3462016" y="4112022"/>
            <a:ext cx="2473325"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80000"/>
              </a:lnSpc>
              <a:spcBef>
                <a:spcPct val="50000"/>
              </a:spcBef>
              <a:defRPr/>
            </a:pPr>
            <a:r>
              <a:rPr lang="en-US" sz="900" b="0" i="0" dirty="0" smtClean="0">
                <a:solidFill>
                  <a:srgbClr val="FFFFFF"/>
                </a:solidFill>
              </a:rPr>
              <a:t>Instant anti-ageing procedure inspired by </a:t>
            </a:r>
            <a:r>
              <a:rPr lang="en-US" sz="900" b="0" i="0" dirty="0" err="1" smtClean="0">
                <a:solidFill>
                  <a:srgbClr val="FFFFFF"/>
                </a:solidFill>
              </a:rPr>
              <a:t>Mesolift</a:t>
            </a:r>
            <a:r>
              <a:rPr lang="en-US" sz="900" b="0" i="0" dirty="0" smtClean="0">
                <a:solidFill>
                  <a:srgbClr val="FFFFFF"/>
                </a:solidFill>
              </a:rPr>
              <a:t>  </a:t>
            </a:r>
          </a:p>
          <a:p>
            <a:pPr>
              <a:lnSpc>
                <a:spcPct val="80000"/>
              </a:lnSpc>
              <a:spcBef>
                <a:spcPct val="50000"/>
              </a:spcBef>
              <a:defRPr/>
            </a:pPr>
            <a:r>
              <a:rPr lang="en-US" sz="900" b="0" i="0" dirty="0" smtClean="0">
                <a:solidFill>
                  <a:srgbClr val="FFFFFF"/>
                </a:solidFill>
              </a:rPr>
              <a:t>Expert action on radiance and perfect skin plasticity </a:t>
            </a:r>
          </a:p>
        </p:txBody>
      </p:sp>
      <p:sp>
        <p:nvSpPr>
          <p:cNvPr id="9" name="Text Box 13"/>
          <p:cNvSpPr txBox="1">
            <a:spLocks noChangeArrowheads="1"/>
          </p:cNvSpPr>
          <p:nvPr/>
        </p:nvSpPr>
        <p:spPr bwMode="auto">
          <a:xfrm>
            <a:off x="6200453" y="3735784"/>
            <a:ext cx="2592388"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en-US" sz="900" b="0" i="0" smtClean="0">
                <a:solidFill>
                  <a:srgbClr val="FFFFFF"/>
                </a:solidFill>
              </a:rPr>
              <a:t>REVIVING INTENSE GEL FOR EYES </a:t>
            </a:r>
          </a:p>
        </p:txBody>
      </p:sp>
      <p:sp>
        <p:nvSpPr>
          <p:cNvPr id="10" name="Text Box 14"/>
          <p:cNvSpPr txBox="1">
            <a:spLocks noChangeArrowheads="1"/>
          </p:cNvSpPr>
          <p:nvPr/>
        </p:nvSpPr>
        <p:spPr bwMode="auto">
          <a:xfrm>
            <a:off x="6240141" y="4112022"/>
            <a:ext cx="24765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80000"/>
              </a:lnSpc>
              <a:spcBef>
                <a:spcPct val="50000"/>
              </a:spcBef>
              <a:defRPr/>
            </a:pPr>
            <a:r>
              <a:rPr lang="en-US" sz="900" b="0" i="0" smtClean="0">
                <a:solidFill>
                  <a:srgbClr val="FFFFFF"/>
                </a:solidFill>
              </a:rPr>
              <a:t>Instant anti-ageing procedure inspired by Mesolift  </a:t>
            </a:r>
          </a:p>
          <a:p>
            <a:pPr>
              <a:lnSpc>
                <a:spcPct val="80000"/>
              </a:lnSpc>
              <a:spcBef>
                <a:spcPct val="50000"/>
              </a:spcBef>
              <a:defRPr/>
            </a:pPr>
            <a:r>
              <a:rPr lang="en-US" sz="900" b="0" i="0" smtClean="0">
                <a:solidFill>
                  <a:srgbClr val="FFFFFF"/>
                </a:solidFill>
              </a:rPr>
              <a:t>Expert action on the revitalising and smoothing of the eye contour</a:t>
            </a:r>
          </a:p>
        </p:txBody>
      </p:sp>
      <p:sp>
        <p:nvSpPr>
          <p:cNvPr id="11" name="Text Box 15"/>
          <p:cNvSpPr txBox="1">
            <a:spLocks noChangeArrowheads="1"/>
          </p:cNvSpPr>
          <p:nvPr/>
        </p:nvSpPr>
        <p:spPr bwMode="auto">
          <a:xfrm>
            <a:off x="6243316" y="4872434"/>
            <a:ext cx="2833687" cy="41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90000"/>
              </a:lnSpc>
              <a:spcBef>
                <a:spcPct val="50000"/>
              </a:spcBef>
              <a:defRPr/>
            </a:pPr>
            <a:r>
              <a:rPr lang="en-US" sz="900" b="0" i="0" smtClean="0">
                <a:solidFill>
                  <a:srgbClr val="FFFFFF"/>
                </a:solidFill>
              </a:rPr>
              <a:t>Perfect eye contour plasticity  </a:t>
            </a:r>
          </a:p>
          <a:p>
            <a:pPr>
              <a:lnSpc>
                <a:spcPct val="90000"/>
              </a:lnSpc>
              <a:spcBef>
                <a:spcPct val="50000"/>
              </a:spcBef>
              <a:defRPr/>
            </a:pPr>
            <a:r>
              <a:rPr lang="en-US" sz="900" b="0" i="0" smtClean="0">
                <a:solidFill>
                  <a:srgbClr val="FFFFFF"/>
                </a:solidFill>
              </a:rPr>
              <a:t>Immediate clarity - Smooth, even-toned skin </a:t>
            </a:r>
          </a:p>
        </p:txBody>
      </p:sp>
      <p:sp>
        <p:nvSpPr>
          <p:cNvPr id="12" name="Text Box 16"/>
          <p:cNvSpPr txBox="1">
            <a:spLocks noChangeArrowheads="1"/>
          </p:cNvSpPr>
          <p:nvPr/>
        </p:nvSpPr>
        <p:spPr bwMode="auto">
          <a:xfrm>
            <a:off x="6240141" y="5777309"/>
            <a:ext cx="218916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en-US" sz="900" b="0" i="0" smtClean="0">
                <a:solidFill>
                  <a:srgbClr val="FFFFFF"/>
                </a:solidFill>
              </a:rPr>
              <a:t>Meso-solution</a:t>
            </a:r>
          </a:p>
          <a:p>
            <a:pPr>
              <a:lnSpc>
                <a:spcPct val="60000"/>
              </a:lnSpc>
              <a:spcBef>
                <a:spcPct val="50000"/>
              </a:spcBef>
              <a:defRPr/>
            </a:pPr>
            <a:r>
              <a:rPr lang="en-US" sz="900" b="0" i="0" smtClean="0">
                <a:solidFill>
                  <a:srgbClr val="FFFFFF"/>
                </a:solidFill>
              </a:rPr>
              <a:t>Ferulic acid </a:t>
            </a:r>
          </a:p>
          <a:p>
            <a:pPr>
              <a:lnSpc>
                <a:spcPct val="60000"/>
              </a:lnSpc>
              <a:spcBef>
                <a:spcPct val="50000"/>
              </a:spcBef>
              <a:defRPr/>
            </a:pPr>
            <a:r>
              <a:rPr lang="en-US" sz="900" b="0" i="0" smtClean="0">
                <a:solidFill>
                  <a:srgbClr val="FFFFFF"/>
                </a:solidFill>
              </a:rPr>
              <a:t>Expert dosage of draining active ingredients </a:t>
            </a:r>
          </a:p>
        </p:txBody>
      </p:sp>
      <p:sp>
        <p:nvSpPr>
          <p:cNvPr id="14" name="Text Box 18"/>
          <p:cNvSpPr txBox="1">
            <a:spLocks noChangeArrowheads="1"/>
          </p:cNvSpPr>
          <p:nvPr/>
        </p:nvSpPr>
        <p:spPr bwMode="auto">
          <a:xfrm>
            <a:off x="591816" y="4104084"/>
            <a:ext cx="247650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80000"/>
              </a:lnSpc>
              <a:spcBef>
                <a:spcPct val="50000"/>
              </a:spcBef>
              <a:defRPr/>
            </a:pPr>
            <a:r>
              <a:rPr lang="en-US" sz="900" smtClean="0">
                <a:solidFill>
                  <a:srgbClr val="FFFFFF"/>
                </a:solidFill>
              </a:rPr>
              <a:t>Instant anti-ageing procedure inspired by Mesolift </a:t>
            </a:r>
          </a:p>
          <a:p>
            <a:pPr>
              <a:lnSpc>
                <a:spcPct val="80000"/>
              </a:lnSpc>
              <a:spcBef>
                <a:spcPct val="50000"/>
              </a:spcBef>
              <a:defRPr/>
            </a:pPr>
            <a:r>
              <a:rPr lang="en-US" sz="900" smtClean="0">
                <a:solidFill>
                  <a:srgbClr val="FFFFFF"/>
                </a:solidFill>
              </a:rPr>
              <a:t>Expert action on skin lifting-radiance</a:t>
            </a:r>
            <a:endParaRPr lang="en-US" sz="900">
              <a:solidFill>
                <a:srgbClr val="FFFFFF"/>
              </a:solidFill>
            </a:endParaRPr>
          </a:p>
        </p:txBody>
      </p:sp>
      <p:sp>
        <p:nvSpPr>
          <p:cNvPr id="15" name="Text Box 19"/>
          <p:cNvSpPr txBox="1">
            <a:spLocks noChangeArrowheads="1"/>
          </p:cNvSpPr>
          <p:nvPr/>
        </p:nvSpPr>
        <p:spPr bwMode="auto">
          <a:xfrm>
            <a:off x="602928" y="4866084"/>
            <a:ext cx="2547938" cy="41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90000"/>
              </a:lnSpc>
              <a:spcBef>
                <a:spcPct val="50000"/>
              </a:spcBef>
              <a:defRPr/>
            </a:pPr>
            <a:r>
              <a:rPr lang="en-US" sz="900" b="0" i="0" smtClean="0">
                <a:solidFill>
                  <a:srgbClr val="FFFFFF"/>
                </a:solidFill>
              </a:rPr>
              <a:t>Visible smoothing-lift - Reinforced tonicity </a:t>
            </a:r>
          </a:p>
          <a:p>
            <a:pPr>
              <a:lnSpc>
                <a:spcPct val="90000"/>
              </a:lnSpc>
              <a:spcBef>
                <a:spcPct val="50000"/>
              </a:spcBef>
              <a:defRPr/>
            </a:pPr>
            <a:r>
              <a:rPr lang="en-US" sz="900" b="0" i="0" smtClean="0">
                <a:solidFill>
                  <a:srgbClr val="FFFFFF"/>
                </a:solidFill>
              </a:rPr>
              <a:t>Ideal plasticity - Intense radiance  </a:t>
            </a:r>
          </a:p>
        </p:txBody>
      </p:sp>
      <p:pic>
        <p:nvPicPr>
          <p:cNvPr id="16" name="Picture 21"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91" y="3681809"/>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RODIGY_REPLASTY_MESO_LIFT_P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3566" y="2846784"/>
            <a:ext cx="723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628" y="3675459"/>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903" y="3675459"/>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8"/>
          <p:cNvSpPr txBox="1">
            <a:spLocks noChangeArrowheads="1"/>
          </p:cNvSpPr>
          <p:nvPr/>
        </p:nvSpPr>
        <p:spPr bwMode="auto">
          <a:xfrm rot="16200000">
            <a:off x="-86047" y="5054708"/>
            <a:ext cx="1006475" cy="1910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en-US" sz="700" b="0" i="0" smtClean="0">
                <a:solidFill>
                  <a:srgbClr val="FFFFFF"/>
                </a:solidFill>
              </a:rPr>
              <a:t>RESULTS</a:t>
            </a:r>
          </a:p>
        </p:txBody>
      </p:sp>
      <p:sp>
        <p:nvSpPr>
          <p:cNvPr id="22" name="Text Box 29"/>
          <p:cNvSpPr txBox="1">
            <a:spLocks noChangeArrowheads="1"/>
          </p:cNvSpPr>
          <p:nvPr/>
        </p:nvSpPr>
        <p:spPr bwMode="auto">
          <a:xfrm rot="16200000">
            <a:off x="-86047" y="4281596"/>
            <a:ext cx="1006475" cy="1910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en-US" sz="700" b="0" i="0" smtClean="0">
                <a:solidFill>
                  <a:srgbClr val="FFFFFF"/>
                </a:solidFill>
              </a:rPr>
              <a:t>ACTION</a:t>
            </a:r>
          </a:p>
        </p:txBody>
      </p:sp>
      <p:pic>
        <p:nvPicPr>
          <p:cNvPr id="23" name="Picture 30"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91" y="3675459"/>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descr="barreVertical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141" y="3675459"/>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2"/>
          <p:cNvSpPr txBox="1">
            <a:spLocks noChangeArrowheads="1"/>
          </p:cNvSpPr>
          <p:nvPr/>
        </p:nvSpPr>
        <p:spPr bwMode="auto">
          <a:xfrm>
            <a:off x="602928" y="5767784"/>
            <a:ext cx="2189163" cy="33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en-US" sz="900" b="0" i="0" smtClean="0">
                <a:solidFill>
                  <a:srgbClr val="FFFFFF"/>
                </a:solidFill>
              </a:rPr>
              <a:t>Meso-solution C</a:t>
            </a:r>
            <a:r>
              <a:rPr lang="en-US" sz="900" b="0" i="0" baseline="30000" smtClean="0">
                <a:solidFill>
                  <a:srgbClr val="FFFFFF"/>
                </a:solidFill>
              </a:rPr>
              <a:t>10</a:t>
            </a:r>
          </a:p>
          <a:p>
            <a:pPr>
              <a:lnSpc>
                <a:spcPct val="60000"/>
              </a:lnSpc>
              <a:spcBef>
                <a:spcPct val="50000"/>
              </a:spcBef>
              <a:defRPr/>
            </a:pPr>
            <a:r>
              <a:rPr lang="en-US" sz="900" b="0" i="0" smtClean="0">
                <a:solidFill>
                  <a:srgbClr val="FFFFFF"/>
                </a:solidFill>
              </a:rPr>
              <a:t>Ferulic acid </a:t>
            </a:r>
          </a:p>
        </p:txBody>
      </p:sp>
      <p:pic>
        <p:nvPicPr>
          <p:cNvPr id="26" name="Picture 33" descr="plus">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078" y="6285309"/>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4" descr="plus">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5803" y="6285309"/>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5" descr="plus">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5191" y="6285309"/>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F:\HR CLAIRE\MENU DE SOIN HR 2012\WeTransfer-49qr4LD0\MES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en-US" sz="3000" b="0" i="0" smtClean="0">
                <a:solidFill>
                  <a:srgbClr val="B5A692"/>
                </a:solidFill>
                <a:latin typeface="Century Gothic" pitchFamily="18" charset="0"/>
              </a:rPr>
              <a:t>		</a:t>
            </a:r>
            <a:r>
              <a:rPr lang="en-US" sz="2800" b="0" i="0" smtClean="0">
                <a:solidFill>
                  <a:srgbClr val="B5A692"/>
                </a:solidFill>
                <a:latin typeface="Century Gothic" pitchFamily="18" charset="0"/>
              </a:rPr>
              <a:t>1- Re-PLASTY MESOLIFT                                    </a:t>
            </a:r>
            <a:r>
              <a:rPr lang="en-US" sz="1600" b="0" i="0" smtClean="0">
                <a:solidFill>
                  <a:srgbClr val="FFFFFF"/>
                </a:solidFill>
                <a:latin typeface="Century Gothic" pitchFamily="18" charset="0"/>
              </a:rPr>
              <a:t>THE RANGE</a:t>
            </a:r>
          </a:p>
        </p:txBody>
      </p:sp>
      <p:pic>
        <p:nvPicPr>
          <p:cNvPr id="36" name="Picture 7" descr="prodigy_replasty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607" y="2461022"/>
            <a:ext cx="1841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G:\DPLI_Commun_Helena_Rubinstein_PCI\Service\MATHILDE\Re-PLASTY\VISUEL AMBIANCE GAMME RePLASTY\BD\Packshots détourés gamme Re-PLASTY\Packshot MESOLIF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656" y="2216562"/>
            <a:ext cx="502338" cy="1428462"/>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
          <p:cNvSpPr txBox="1">
            <a:spLocks noChangeArrowheads="1"/>
          </p:cNvSpPr>
          <p:nvPr/>
        </p:nvSpPr>
        <p:spPr bwMode="auto">
          <a:xfrm>
            <a:off x="3707904"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en-US" sz="2800" b="0" i="0" u="sng" smtClean="0">
                <a:solidFill>
                  <a:srgbClr val="B5A692"/>
                </a:solidFill>
                <a:latin typeface="Century Gothic" pitchFamily="18" charset="0"/>
              </a:rPr>
              <a:t>Re-PLASTY</a:t>
            </a:r>
          </a:p>
          <a:p>
            <a:pPr algn="dist" eaLnBrk="1" hangingPunct="1"/>
            <a:r>
              <a:rPr lang="en-US" sz="2400" b="0" i="0" smtClean="0">
                <a:solidFill>
                  <a:srgbClr val="B5A692"/>
                </a:solidFill>
                <a:latin typeface="Century Gothic" pitchFamily="18" charset="0"/>
              </a:rPr>
              <a:t>MESOLIFT</a:t>
            </a:r>
          </a:p>
        </p:txBody>
      </p:sp>
      <p:sp>
        <p:nvSpPr>
          <p:cNvPr id="34" name="Text Box 16"/>
          <p:cNvSpPr txBox="1">
            <a:spLocks noChangeArrowheads="1"/>
          </p:cNvSpPr>
          <p:nvPr/>
        </p:nvSpPr>
        <p:spPr bwMode="auto">
          <a:xfrm>
            <a:off x="712466" y="3731022"/>
            <a:ext cx="2411412" cy="34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900" b="0" i="0" dirty="0" smtClean="0">
                <a:solidFill>
                  <a:srgbClr val="FFFFFF"/>
                </a:solidFill>
              </a:rPr>
              <a:t>LIFTING RADIANCE EXTREME  CONCENTRATE </a:t>
            </a:r>
          </a:p>
        </p:txBody>
      </p:sp>
    </p:spTree>
    <p:extLst>
      <p:ext uri="{BB962C8B-B14F-4D97-AF65-F5344CB8AC3E}">
        <p14:creationId xmlns:p14="http://schemas.microsoft.com/office/powerpoint/2010/main" val="213335641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93403" y="3653234"/>
            <a:ext cx="8188325"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pic>
        <p:nvPicPr>
          <p:cNvPr id="8"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607" y="2461022"/>
            <a:ext cx="1841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3362003" y="3732609"/>
            <a:ext cx="2590800" cy="34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900" b="0" i="0" dirty="0" smtClean="0">
                <a:solidFill>
                  <a:srgbClr val="FFFFFF"/>
                </a:solidFill>
              </a:rPr>
              <a:t>LIFTING RADIANCE INTENSE CREAM     SPF 15</a:t>
            </a:r>
          </a:p>
        </p:txBody>
      </p:sp>
      <p:sp>
        <p:nvSpPr>
          <p:cNvPr id="10" name="Text Box 11"/>
          <p:cNvSpPr txBox="1">
            <a:spLocks noChangeArrowheads="1"/>
          </p:cNvSpPr>
          <p:nvPr/>
        </p:nvSpPr>
        <p:spPr bwMode="auto">
          <a:xfrm>
            <a:off x="3382641" y="4153297"/>
            <a:ext cx="24733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MESO-SOLUTION  </a:t>
            </a:r>
          </a:p>
          <a:p>
            <a:pPr eaLnBrk="1" hangingPunct="1">
              <a:defRPr/>
            </a:pPr>
            <a:r>
              <a:rPr lang="fr-FR" dirty="0">
                <a:solidFill>
                  <a:schemeClr val="bg1"/>
                </a:solidFill>
              </a:rPr>
              <a:t>Vitamin CG (pure)</a:t>
            </a:r>
          </a:p>
          <a:p>
            <a:pPr eaLnBrk="1" hangingPunct="1">
              <a:defRPr/>
            </a:pPr>
            <a:r>
              <a:rPr lang="fr-FR" dirty="0">
                <a:solidFill>
                  <a:schemeClr val="bg1"/>
                </a:solidFill>
              </a:rPr>
              <a:t>Hyaluronic acid</a:t>
            </a:r>
          </a:p>
          <a:p>
            <a:pPr eaLnBrk="1" hangingPunct="1">
              <a:defRPr/>
            </a:pPr>
            <a:r>
              <a:rPr lang="fr-FR" dirty="0">
                <a:solidFill>
                  <a:schemeClr val="bg1"/>
                </a:solidFill>
              </a:rPr>
              <a:t>Amino acids</a:t>
            </a:r>
          </a:p>
          <a:p>
            <a:pPr eaLnBrk="1" hangingPunct="1">
              <a:defRPr/>
            </a:pPr>
            <a:r>
              <a:rPr lang="fr-FR" dirty="0">
                <a:solidFill>
                  <a:schemeClr val="bg1"/>
                </a:solidFill>
              </a:rPr>
              <a:t>Brown algae extract </a:t>
            </a:r>
          </a:p>
          <a:p>
            <a:pPr eaLnBrk="1" hangingPunct="1">
              <a:defRPr/>
            </a:pPr>
            <a:endParaRPr lang="fr-FR" dirty="0">
              <a:solidFill>
                <a:schemeClr val="bg1"/>
              </a:solidFill>
            </a:endParaRPr>
          </a:p>
          <a:p>
            <a:pPr eaLnBrk="1" hangingPunct="1">
              <a:defRPr/>
            </a:pPr>
            <a:r>
              <a:rPr lang="fr-FR" dirty="0">
                <a:solidFill>
                  <a:schemeClr val="bg1"/>
                </a:solidFill>
              </a:rPr>
              <a:t>FERULIN</a:t>
            </a:r>
          </a:p>
          <a:p>
            <a:pPr eaLnBrk="1" hangingPunct="1">
              <a:defRPr/>
            </a:pPr>
            <a:endParaRPr lang="fr-FR" dirty="0">
              <a:solidFill>
                <a:schemeClr val="bg1"/>
              </a:solidFill>
            </a:endParaRPr>
          </a:p>
          <a:p>
            <a:pPr eaLnBrk="1" hangingPunct="1">
              <a:defRPr/>
            </a:pPr>
            <a:r>
              <a:rPr lang="fr-FR" dirty="0">
                <a:solidFill>
                  <a:schemeClr val="bg1"/>
                </a:solidFill>
              </a:rPr>
              <a:t>RADIANCE FILTER (mother-of-pearl + sunscreens)</a:t>
            </a:r>
          </a:p>
          <a:p>
            <a:pPr eaLnBrk="1" hangingPunct="1">
              <a:defRPr/>
            </a:pPr>
            <a:endParaRPr lang="fr-FR" dirty="0" smtClean="0">
              <a:solidFill>
                <a:schemeClr val="bg1"/>
              </a:solidFill>
            </a:endParaRPr>
          </a:p>
        </p:txBody>
      </p:sp>
      <p:sp>
        <p:nvSpPr>
          <p:cNvPr id="11" name="Text Box 12"/>
          <p:cNvSpPr txBox="1">
            <a:spLocks noChangeArrowheads="1"/>
          </p:cNvSpPr>
          <p:nvPr/>
        </p:nvSpPr>
        <p:spPr bwMode="auto">
          <a:xfrm>
            <a:off x="6097266" y="3732609"/>
            <a:ext cx="25923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900" b="0" i="0" dirty="0" smtClean="0">
                <a:solidFill>
                  <a:srgbClr val="FFFFFF"/>
                </a:solidFill>
              </a:rPr>
              <a:t>REVIVING INTENSE GEL FOR EYES </a:t>
            </a:r>
          </a:p>
        </p:txBody>
      </p:sp>
      <p:sp>
        <p:nvSpPr>
          <p:cNvPr id="12" name="Text Box 13"/>
          <p:cNvSpPr txBox="1">
            <a:spLocks noChangeArrowheads="1"/>
          </p:cNvSpPr>
          <p:nvPr/>
        </p:nvSpPr>
        <p:spPr bwMode="auto">
          <a:xfrm>
            <a:off x="6068691" y="4153297"/>
            <a:ext cx="2476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MESO-SOLUTION</a:t>
            </a:r>
          </a:p>
          <a:p>
            <a:pPr eaLnBrk="1" hangingPunct="1">
              <a:defRPr/>
            </a:pPr>
            <a:endParaRPr lang="fr-FR" dirty="0">
              <a:solidFill>
                <a:schemeClr val="bg1"/>
              </a:solidFill>
            </a:endParaRPr>
          </a:p>
          <a:p>
            <a:pPr eaLnBrk="1" hangingPunct="1">
              <a:defRPr/>
            </a:pPr>
            <a:r>
              <a:rPr lang="fr-FR" dirty="0">
                <a:solidFill>
                  <a:schemeClr val="bg1"/>
                </a:solidFill>
              </a:rPr>
              <a:t>FERULIC ACID</a:t>
            </a:r>
          </a:p>
          <a:p>
            <a:pPr eaLnBrk="1" hangingPunct="1">
              <a:defRPr/>
            </a:pPr>
            <a:r>
              <a:rPr lang="fr-FR" dirty="0">
                <a:solidFill>
                  <a:schemeClr val="bg1"/>
                </a:solidFill>
              </a:rPr>
              <a:t> </a:t>
            </a:r>
          </a:p>
          <a:p>
            <a:pPr eaLnBrk="1" hangingPunct="1">
              <a:defRPr/>
            </a:pPr>
            <a:r>
              <a:rPr lang="fr-FR" dirty="0">
                <a:solidFill>
                  <a:schemeClr val="bg1"/>
                </a:solidFill>
              </a:rPr>
              <a:t>EXPERT DOSAGE OF DRAINING ACTIVE INGREDIENTS</a:t>
            </a:r>
          </a:p>
        </p:txBody>
      </p:sp>
      <p:sp>
        <p:nvSpPr>
          <p:cNvPr id="13" name="Text Box 16"/>
          <p:cNvSpPr txBox="1">
            <a:spLocks noChangeArrowheads="1"/>
          </p:cNvSpPr>
          <p:nvPr/>
        </p:nvSpPr>
        <p:spPr bwMode="auto">
          <a:xfrm>
            <a:off x="712466" y="3731022"/>
            <a:ext cx="2411412" cy="34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900" b="0" i="0" dirty="0" smtClean="0">
                <a:solidFill>
                  <a:srgbClr val="FFFFFF"/>
                </a:solidFill>
              </a:rPr>
              <a:t>LIFTING RADIANCE EXTREME  CONCENTRATE </a:t>
            </a:r>
          </a:p>
        </p:txBody>
      </p:sp>
      <p:sp>
        <p:nvSpPr>
          <p:cNvPr id="14" name="Text Box 17"/>
          <p:cNvSpPr txBox="1">
            <a:spLocks noChangeArrowheads="1"/>
          </p:cNvSpPr>
          <p:nvPr/>
        </p:nvSpPr>
        <p:spPr bwMode="auto">
          <a:xfrm>
            <a:off x="626741" y="4150122"/>
            <a:ext cx="24765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dirty="0">
                <a:solidFill>
                  <a:schemeClr val="bg1"/>
                </a:solidFill>
              </a:rPr>
              <a:t>MESO-SOLUTION C10 </a:t>
            </a:r>
          </a:p>
          <a:p>
            <a:pPr eaLnBrk="1" hangingPunct="1">
              <a:defRPr/>
            </a:pPr>
            <a:r>
              <a:rPr lang="fr-FR" dirty="0">
                <a:solidFill>
                  <a:schemeClr val="bg1"/>
                </a:solidFill>
              </a:rPr>
              <a:t>10% Pure </a:t>
            </a:r>
            <a:r>
              <a:rPr lang="fr-FR" dirty="0" err="1" smtClean="0">
                <a:solidFill>
                  <a:schemeClr val="bg1"/>
                </a:solidFill>
              </a:rPr>
              <a:t>Vitamin</a:t>
            </a:r>
            <a:r>
              <a:rPr lang="fr-FR" dirty="0" smtClean="0">
                <a:solidFill>
                  <a:schemeClr val="bg1"/>
                </a:solidFill>
              </a:rPr>
              <a:t>  </a:t>
            </a:r>
            <a:r>
              <a:rPr lang="fr-FR" dirty="0">
                <a:solidFill>
                  <a:schemeClr val="bg1"/>
                </a:solidFill>
              </a:rPr>
              <a:t>C</a:t>
            </a:r>
          </a:p>
          <a:p>
            <a:pPr eaLnBrk="1" hangingPunct="1">
              <a:defRPr/>
            </a:pPr>
            <a:r>
              <a:rPr lang="fr-FR" dirty="0">
                <a:solidFill>
                  <a:schemeClr val="bg1"/>
                </a:solidFill>
              </a:rPr>
              <a:t>Hyaluronic acid</a:t>
            </a:r>
          </a:p>
          <a:p>
            <a:pPr eaLnBrk="1" hangingPunct="1">
              <a:defRPr/>
            </a:pPr>
            <a:r>
              <a:rPr lang="fr-FR" dirty="0">
                <a:solidFill>
                  <a:schemeClr val="bg1"/>
                </a:solidFill>
              </a:rPr>
              <a:t>Amino acids</a:t>
            </a:r>
          </a:p>
          <a:p>
            <a:pPr eaLnBrk="1" hangingPunct="1">
              <a:defRPr/>
            </a:pPr>
            <a:r>
              <a:rPr lang="fr-FR" dirty="0">
                <a:solidFill>
                  <a:schemeClr val="bg1"/>
                </a:solidFill>
              </a:rPr>
              <a:t>Brown algae extract </a:t>
            </a:r>
          </a:p>
          <a:p>
            <a:pPr eaLnBrk="1" hangingPunct="1">
              <a:defRPr/>
            </a:pPr>
            <a:endParaRPr lang="fr-FR" dirty="0">
              <a:solidFill>
                <a:schemeClr val="bg1"/>
              </a:solidFill>
            </a:endParaRPr>
          </a:p>
          <a:p>
            <a:pPr eaLnBrk="1" hangingPunct="1">
              <a:defRPr/>
            </a:pPr>
            <a:r>
              <a:rPr lang="fr-FR" dirty="0">
                <a:solidFill>
                  <a:schemeClr val="bg1"/>
                </a:solidFill>
              </a:rPr>
              <a:t>FERULIC ACID</a:t>
            </a:r>
          </a:p>
        </p:txBody>
      </p:sp>
      <p:pic>
        <p:nvPicPr>
          <p:cNvPr id="15" name="Picture 20"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1" y="3659584"/>
            <a:ext cx="63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4"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253" y="3653234"/>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4903" y="3653234"/>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6"/>
          <p:cNvSpPr txBox="1">
            <a:spLocks noChangeArrowheads="1"/>
          </p:cNvSpPr>
          <p:nvPr/>
        </p:nvSpPr>
        <p:spPr bwMode="auto">
          <a:xfrm rot="16200000">
            <a:off x="-86047" y="4899422"/>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TECHNOLOGY</a:t>
            </a:r>
          </a:p>
        </p:txBody>
      </p:sp>
      <p:pic>
        <p:nvPicPr>
          <p:cNvPr id="21" name="Picture 29"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1" y="3653234"/>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0"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141" y="3653234"/>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8" descr="fleche">
            <a:hlinkClick r:id="" action="ppaction://hlinkshowjump?jump=previous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34" y="6366272"/>
            <a:ext cx="144462"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PRODIGY_REPLASTY_MESO_LIFT_P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3566" y="2846784"/>
            <a:ext cx="723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THE RANGE</a:t>
            </a:r>
          </a:p>
        </p:txBody>
      </p:sp>
      <p:pic>
        <p:nvPicPr>
          <p:cNvPr id="24" name="Picture 4" descr="G:\DPLI_Commun_Helena_Rubinstein_PCI\Service\MATHILDE\Re-PLASTY\VISUEL AMBIANCE GAMME RePLASTY\BD\Packshots détourés gamme Re-PLASTY\Packshot MESOLIF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656" y="2216562"/>
            <a:ext cx="502338" cy="1428462"/>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3"/>
          <p:cNvSpPr txBox="1">
            <a:spLocks noChangeArrowheads="1"/>
          </p:cNvSpPr>
          <p:nvPr/>
        </p:nvSpPr>
        <p:spPr bwMode="auto">
          <a:xfrm>
            <a:off x="3707904" y="1268760"/>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MESOLIFT</a:t>
            </a:r>
          </a:p>
        </p:txBody>
      </p:sp>
    </p:spTree>
    <p:extLst>
      <p:ext uri="{BB962C8B-B14F-4D97-AF65-F5344CB8AC3E}">
        <p14:creationId xmlns:p14="http://schemas.microsoft.com/office/powerpoint/2010/main" val="348417366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TEST RESULTS</a:t>
            </a:r>
          </a:p>
        </p:txBody>
      </p:sp>
      <p:pic>
        <p:nvPicPr>
          <p:cNvPr id="25" name="Picture 4" descr="F:\HR CLAIRE\MENU DE SOIN HR 2012\WeTransfer-49qr4LD0\MES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47664" y="2278613"/>
            <a:ext cx="6715000" cy="646331"/>
          </a:xfrm>
          <a:prstGeom prst="rect">
            <a:avLst/>
          </a:prstGeom>
        </p:spPr>
        <p:txBody>
          <a:bodyPr wrap="square">
            <a:spAutoFit/>
          </a:bodyPr>
          <a:lstStyle/>
          <a:p>
            <a:pPr algn="ctr"/>
            <a:r>
              <a:rPr lang="fr-FR" sz="1800" b="0" i="0" dirty="0" smtClean="0">
                <a:solidFill>
                  <a:srgbClr val="FFFFFF"/>
                </a:solidFill>
                <a:latin typeface="Century Gothic" pitchFamily="18" charset="0"/>
              </a:rPr>
              <a:t>IN 2 WEEKS, ACHIEVE EQUIVALENT RESULTS TO A MESOLIFT SESSION AT LACLINIC-MONTREUX</a:t>
            </a:r>
          </a:p>
        </p:txBody>
      </p:sp>
      <p:grpSp>
        <p:nvGrpSpPr>
          <p:cNvPr id="31" name="Groupe 30"/>
          <p:cNvGrpSpPr/>
          <p:nvPr/>
        </p:nvGrpSpPr>
        <p:grpSpPr>
          <a:xfrm>
            <a:off x="1259632" y="3845947"/>
            <a:ext cx="7776864" cy="2031325"/>
            <a:chOff x="1187624" y="2909843"/>
            <a:chExt cx="7776864" cy="2031325"/>
          </a:xfrm>
        </p:grpSpPr>
        <p:sp>
          <p:nvSpPr>
            <p:cNvPr id="27" name="Rectangle 26"/>
            <p:cNvSpPr/>
            <p:nvPr/>
          </p:nvSpPr>
          <p:spPr>
            <a:xfrm>
              <a:off x="6678488" y="2909843"/>
              <a:ext cx="2286000" cy="2031325"/>
            </a:xfrm>
            <a:prstGeom prst="rect">
              <a:avLst/>
            </a:prstGeom>
          </p:spPr>
          <p:txBody>
            <a:bodyPr wrap="square">
              <a:spAutoFit/>
            </a:bodyPr>
            <a:lstStyle/>
            <a:p>
              <a:r>
                <a:rPr lang="fr-FR" sz="1800" b="0" i="0" dirty="0" smtClean="0">
                  <a:solidFill>
                    <a:srgbClr val="FFFFFF"/>
                  </a:solidFill>
                  <a:latin typeface="Century Gothic" pitchFamily="18" charset="0"/>
                </a:rPr>
                <a:t>2 weeks </a:t>
              </a:r>
            </a:p>
            <a:p>
              <a:r>
                <a:rPr lang="fr-FR" sz="1800" b="0" i="0" dirty="0" smtClean="0">
                  <a:solidFill>
                    <a:srgbClr val="FFFFFF"/>
                  </a:solidFill>
                  <a:latin typeface="Century Gothic" pitchFamily="18" charset="0"/>
                </a:rPr>
                <a:t>- 56.8% S</a:t>
              </a:r>
            </a:p>
            <a:p>
              <a:r>
                <a:rPr lang="fr-FR" sz="1800" b="0" i="0" dirty="0" smtClean="0">
                  <a:solidFill>
                    <a:srgbClr val="FFFFFF"/>
                  </a:solidFill>
                  <a:latin typeface="Century Gothic" pitchFamily="18" charset="0"/>
                </a:rPr>
                <a:t>- 51.4% S</a:t>
              </a:r>
            </a:p>
            <a:p>
              <a:r>
                <a:rPr lang="fr-FR" sz="1800" b="0" i="0" dirty="0" smtClean="0">
                  <a:solidFill>
                    <a:srgbClr val="FFFFFF"/>
                  </a:solidFill>
                  <a:latin typeface="Century Gothic" pitchFamily="18" charset="0"/>
                </a:rPr>
                <a:t>- 28.2% S</a:t>
              </a:r>
            </a:p>
            <a:p>
              <a:r>
                <a:rPr lang="fr-FR" sz="1800" b="0" i="0" dirty="0" smtClean="0">
                  <a:solidFill>
                    <a:srgbClr val="FFFFFF"/>
                  </a:solidFill>
                  <a:latin typeface="Century Gothic" pitchFamily="18" charset="0"/>
                </a:rPr>
                <a:t>- 32.2% S</a:t>
              </a:r>
            </a:p>
            <a:p>
              <a:r>
                <a:rPr lang="fr-FR" sz="1800" b="0" i="0" dirty="0" smtClean="0">
                  <a:solidFill>
                    <a:srgbClr val="FFFFFF"/>
                  </a:solidFill>
                  <a:latin typeface="Century Gothic" pitchFamily="18" charset="0"/>
                </a:rPr>
                <a:t>- 30.4% S</a:t>
              </a:r>
            </a:p>
            <a:p>
              <a:r>
                <a:rPr lang="fr-FR" sz="1800" b="0" i="0" dirty="0" smtClean="0">
                  <a:solidFill>
                    <a:srgbClr val="FFFFFF"/>
                  </a:solidFill>
                  <a:latin typeface="Century Gothic" pitchFamily="18" charset="0"/>
                </a:rPr>
                <a:t>- 27.8% S</a:t>
              </a:r>
            </a:p>
          </p:txBody>
        </p:sp>
        <p:sp>
          <p:nvSpPr>
            <p:cNvPr id="28" name="Rectangle 27"/>
            <p:cNvSpPr/>
            <p:nvPr/>
          </p:nvSpPr>
          <p:spPr>
            <a:xfrm>
              <a:off x="4414664" y="2909843"/>
              <a:ext cx="2101552" cy="2031325"/>
            </a:xfrm>
            <a:prstGeom prst="rect">
              <a:avLst/>
            </a:prstGeom>
          </p:spPr>
          <p:txBody>
            <a:bodyPr wrap="square">
              <a:spAutoFit/>
            </a:bodyPr>
            <a:lstStyle/>
            <a:p>
              <a:r>
                <a:rPr lang="fr-FR" sz="1800" b="0" i="0" dirty="0" smtClean="0">
                  <a:solidFill>
                    <a:srgbClr val="FFFFFF"/>
                  </a:solidFill>
                  <a:latin typeface="Century Gothic" pitchFamily="18" charset="0"/>
                </a:rPr>
                <a:t>Instantly </a:t>
              </a:r>
            </a:p>
            <a:p>
              <a:r>
                <a:rPr lang="fr-FR" sz="1800" b="0" i="0" dirty="0" smtClean="0">
                  <a:solidFill>
                    <a:srgbClr val="FFFFFF"/>
                  </a:solidFill>
                  <a:latin typeface="Century Gothic" pitchFamily="18" charset="0"/>
                </a:rPr>
                <a:t>- 50.5% S</a:t>
              </a:r>
            </a:p>
            <a:p>
              <a:r>
                <a:rPr lang="fr-FR" sz="1800" b="0" i="0" dirty="0" smtClean="0">
                  <a:solidFill>
                    <a:srgbClr val="FFFFFF"/>
                  </a:solidFill>
                  <a:latin typeface="Century Gothic" pitchFamily="18" charset="0"/>
                </a:rPr>
                <a:t>- 25.7% S</a:t>
              </a:r>
            </a:p>
            <a:p>
              <a:r>
                <a:rPr lang="fr-FR" sz="1800" b="0" i="0" dirty="0" smtClean="0">
                  <a:solidFill>
                    <a:srgbClr val="FFFFFF"/>
                  </a:solidFill>
                  <a:latin typeface="Century Gothic" pitchFamily="18" charset="0"/>
                </a:rPr>
                <a:t>- 19.9% S</a:t>
              </a:r>
            </a:p>
            <a:p>
              <a:r>
                <a:rPr lang="fr-FR" sz="1800" b="0" i="0" dirty="0" smtClean="0">
                  <a:solidFill>
                    <a:srgbClr val="FFFFFF"/>
                  </a:solidFill>
                  <a:latin typeface="Century Gothic" pitchFamily="18" charset="0"/>
                </a:rPr>
                <a:t>- 33.7% S</a:t>
              </a:r>
            </a:p>
            <a:p>
              <a:r>
                <a:rPr lang="fr-FR" sz="1800" b="0" i="0" dirty="0" smtClean="0">
                  <a:solidFill>
                    <a:srgbClr val="FFFFFF"/>
                  </a:solidFill>
                  <a:latin typeface="Century Gothic" pitchFamily="18" charset="0"/>
                </a:rPr>
                <a:t>- 17.0% S</a:t>
              </a:r>
            </a:p>
            <a:p>
              <a:r>
                <a:rPr lang="fr-FR" sz="1800" b="0" i="0" dirty="0" smtClean="0">
                  <a:solidFill>
                    <a:srgbClr val="FFFFFF"/>
                  </a:solidFill>
                  <a:latin typeface="Century Gothic" pitchFamily="18" charset="0"/>
                </a:rPr>
                <a:t>- 14.3% S</a:t>
              </a:r>
            </a:p>
          </p:txBody>
        </p:sp>
        <p:sp>
          <p:nvSpPr>
            <p:cNvPr id="29" name="Rectangle 28"/>
            <p:cNvSpPr/>
            <p:nvPr/>
          </p:nvSpPr>
          <p:spPr>
            <a:xfrm>
              <a:off x="1187624" y="3186842"/>
              <a:ext cx="3384376" cy="1754326"/>
            </a:xfrm>
            <a:prstGeom prst="rect">
              <a:avLst/>
            </a:prstGeom>
          </p:spPr>
          <p:txBody>
            <a:bodyPr wrap="square">
              <a:spAutoFit/>
            </a:bodyPr>
            <a:lstStyle/>
            <a:p>
              <a:r>
                <a:rPr lang="fr-FR" sz="1800" b="0" i="0" dirty="0" smtClean="0">
                  <a:solidFill>
                    <a:srgbClr val="FFFFFF"/>
                  </a:solidFill>
                  <a:latin typeface="Century Gothic" pitchFamily="18" charset="0"/>
                </a:rPr>
                <a:t>Redness</a:t>
              </a:r>
            </a:p>
            <a:p>
              <a:r>
                <a:rPr lang="fr-FR" sz="1800" b="0" i="0" dirty="0" smtClean="0">
                  <a:solidFill>
                    <a:srgbClr val="FFFFFF"/>
                  </a:solidFill>
                  <a:latin typeface="Century Gothic" pitchFamily="18" charset="0"/>
                </a:rPr>
                <a:t>Irregular skin texture </a:t>
              </a:r>
            </a:p>
            <a:p>
              <a:r>
                <a:rPr lang="fr-FR" sz="1800" b="0" i="0" dirty="0" smtClean="0">
                  <a:solidFill>
                    <a:srgbClr val="FFFFFF"/>
                  </a:solidFill>
                  <a:latin typeface="Century Gothic" pitchFamily="18" charset="0"/>
                </a:rPr>
                <a:t>Skin flabbiness</a:t>
              </a:r>
            </a:p>
            <a:p>
              <a:r>
                <a:rPr lang="fr-FR" sz="1800" b="0" i="0" dirty="0" smtClean="0">
                  <a:solidFill>
                    <a:srgbClr val="FFFFFF"/>
                  </a:solidFill>
                  <a:latin typeface="Century Gothic" pitchFamily="18" charset="0"/>
                </a:rPr>
                <a:t>Complexion uniformity </a:t>
              </a:r>
            </a:p>
            <a:p>
              <a:r>
                <a:rPr lang="fr-FR" sz="1800" b="0" i="0" dirty="0" smtClean="0">
                  <a:solidFill>
                    <a:srgbClr val="FFFFFF"/>
                  </a:solidFill>
                  <a:latin typeface="Century Gothic" pitchFamily="18" charset="0"/>
                </a:rPr>
                <a:t>Presence of wrinkles </a:t>
              </a:r>
            </a:p>
            <a:p>
              <a:r>
                <a:rPr lang="fr-FR" sz="1800" b="0" i="0" dirty="0" smtClean="0">
                  <a:solidFill>
                    <a:srgbClr val="FFFFFF"/>
                  </a:solidFill>
                  <a:latin typeface="Century Gothic" pitchFamily="18" charset="0"/>
                </a:rPr>
                <a:t>Skin sagging </a:t>
              </a:r>
            </a:p>
          </p:txBody>
        </p:sp>
      </p:grpSp>
      <p:sp>
        <p:nvSpPr>
          <p:cNvPr id="30" name="Rectangle 29"/>
          <p:cNvSpPr/>
          <p:nvPr/>
        </p:nvSpPr>
        <p:spPr>
          <a:xfrm>
            <a:off x="323528" y="6093296"/>
            <a:ext cx="8928992" cy="646331"/>
          </a:xfrm>
          <a:prstGeom prst="rect">
            <a:avLst/>
          </a:prstGeom>
        </p:spPr>
        <p:txBody>
          <a:bodyPr wrap="square">
            <a:spAutoFit/>
          </a:bodyPr>
          <a:lstStyle/>
          <a:p>
            <a:r>
              <a:rPr lang="fr-FR" sz="1800" b="0" i="0" dirty="0" smtClean="0">
                <a:solidFill>
                  <a:srgbClr val="FFFFFF"/>
                </a:solidFill>
                <a:latin typeface="Century Gothic" pitchFamily="18" charset="0"/>
              </a:rPr>
              <a:t>The product shows a spectacular lift-radiance effect right from the first application.</a:t>
            </a:r>
          </a:p>
        </p:txBody>
      </p:sp>
      <p:sp>
        <p:nvSpPr>
          <p:cNvPr id="32" name="Rectangle 31"/>
          <p:cNvSpPr/>
          <p:nvPr/>
        </p:nvSpPr>
        <p:spPr>
          <a:xfrm>
            <a:off x="1043608" y="3347700"/>
            <a:ext cx="7416502" cy="369332"/>
          </a:xfrm>
          <a:prstGeom prst="rect">
            <a:avLst/>
          </a:prstGeom>
        </p:spPr>
        <p:txBody>
          <a:bodyPr wrap="square">
            <a:spAutoFit/>
          </a:bodyPr>
          <a:lstStyle/>
          <a:p>
            <a:r>
              <a:rPr lang="fr-FR" sz="1800" b="0" i="0" dirty="0" smtClean="0">
                <a:solidFill>
                  <a:srgbClr val="FFFFFF"/>
                </a:solidFill>
                <a:latin typeface="Century Gothic" pitchFamily="18" charset="0"/>
              </a:rPr>
              <a:t>CLINICAL STUDY ON THE ACTION OF Re-PLASTY MESOLIFT</a:t>
            </a:r>
          </a:p>
        </p:txBody>
      </p:sp>
      <p:sp>
        <p:nvSpPr>
          <p:cNvPr id="11" name="Text Box 3"/>
          <p:cNvSpPr txBox="1">
            <a:spLocks noChangeArrowheads="1"/>
          </p:cNvSpPr>
          <p:nvPr/>
        </p:nvSpPr>
        <p:spPr bwMode="auto">
          <a:xfrm>
            <a:off x="3584178"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MESOLIFT</a:t>
            </a:r>
          </a:p>
        </p:txBody>
      </p:sp>
    </p:spTree>
    <p:extLst>
      <p:ext uri="{BB962C8B-B14F-4D97-AF65-F5344CB8AC3E}">
        <p14:creationId xmlns:p14="http://schemas.microsoft.com/office/powerpoint/2010/main" val="311855995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57" t="31010" r="21021" b="8570"/>
          <a:stretch/>
        </p:blipFill>
        <p:spPr bwMode="auto">
          <a:xfrm>
            <a:off x="107504" y="1196752"/>
            <a:ext cx="8928992" cy="521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TEST RESULTS</a:t>
            </a:r>
          </a:p>
        </p:txBody>
      </p:sp>
      <p:pic>
        <p:nvPicPr>
          <p:cNvPr id="4" name="Picture 4" descr="F:\HR CLAIRE\MENU DE SOIN HR 2012\WeTransfer-49qr4LD0\MES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4660" y="6454497"/>
            <a:ext cx="8691836" cy="430887"/>
          </a:xfrm>
          <a:prstGeom prst="rect">
            <a:avLst/>
          </a:prstGeom>
        </p:spPr>
        <p:txBody>
          <a:bodyPr wrap="square">
            <a:spAutoFit/>
          </a:bodyPr>
          <a:lstStyle/>
          <a:p>
            <a:r>
              <a:rPr lang="en-US" sz="1050" b="1" i="1" dirty="0" smtClean="0">
                <a:solidFill>
                  <a:schemeClr val="bg1"/>
                </a:solidFill>
              </a:rPr>
              <a:t>Two groups of 15 subjects were monitored over 8 weeks: one group had 4 sessions of </a:t>
            </a:r>
            <a:r>
              <a:rPr lang="en-US" sz="1050" b="1" i="1" dirty="0" err="1" smtClean="0">
                <a:solidFill>
                  <a:schemeClr val="bg1"/>
                </a:solidFill>
              </a:rPr>
              <a:t>mesotherapy</a:t>
            </a:r>
            <a:r>
              <a:rPr lang="en-US" sz="1050" b="1" i="1" dirty="0" smtClean="0">
                <a:solidFill>
                  <a:schemeClr val="bg1"/>
                </a:solidFill>
              </a:rPr>
              <a:t>, the second was enrolled in a cosmetic protocol using a 10% vitamin C serum. </a:t>
            </a:r>
            <a:endParaRPr lang="en-US" sz="1050" dirty="0">
              <a:solidFill>
                <a:schemeClr val="bg1"/>
              </a:solidFill>
            </a:endParaRPr>
          </a:p>
        </p:txBody>
      </p:sp>
    </p:spTree>
    <p:extLst>
      <p:ext uri="{BB962C8B-B14F-4D97-AF65-F5344CB8AC3E}">
        <p14:creationId xmlns:p14="http://schemas.microsoft.com/office/powerpoint/2010/main" val="26003298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PRODIGY_REPLASTY_MESO_LIFT_P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2861" y="4391916"/>
            <a:ext cx="1645592" cy="18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597" y="3608692"/>
            <a:ext cx="418616" cy="25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dirty="0" smtClean="0">
                <a:solidFill>
                  <a:schemeClr val="bg1"/>
                </a:solidFill>
                <a:latin typeface="Century Gothic" pitchFamily="34" charset="0"/>
                <a:ea typeface="ＭＳ Ｐゴシック" pitchFamily="34" charset="-128"/>
              </a:rPr>
              <a:t>ROUTINE / LINK SELLING</a:t>
            </a:r>
          </a:p>
        </p:txBody>
      </p:sp>
      <p:sp>
        <p:nvSpPr>
          <p:cNvPr id="6" name="ZoneTexte 5"/>
          <p:cNvSpPr txBox="1"/>
          <p:nvPr/>
        </p:nvSpPr>
        <p:spPr>
          <a:xfrm>
            <a:off x="1460773"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7" name="ZoneTexte 6"/>
          <p:cNvSpPr txBox="1"/>
          <p:nvPr/>
        </p:nvSpPr>
        <p:spPr>
          <a:xfrm>
            <a:off x="4094361"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8" name="ZoneTexte 7"/>
          <p:cNvSpPr txBox="1"/>
          <p:nvPr/>
        </p:nvSpPr>
        <p:spPr>
          <a:xfrm>
            <a:off x="6269484" y="4675418"/>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pic>
        <p:nvPicPr>
          <p:cNvPr id="9"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7101367" y="4368042"/>
            <a:ext cx="1776416" cy="185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HR CLAIRE\MENU DE SOIN HR 2012\WeTransfer-49qr4LD0\MES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163" r="12773" b="13567"/>
          <a:stretch/>
        </p:blipFill>
        <p:spPr bwMode="auto">
          <a:xfrm>
            <a:off x="8418582" y="1204110"/>
            <a:ext cx="689921" cy="6836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324544" y="2575900"/>
            <a:ext cx="2411413" cy="482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AND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EVENING </a:t>
            </a:r>
          </a:p>
        </p:txBody>
      </p:sp>
      <p:sp>
        <p:nvSpPr>
          <p:cNvPr id="12" name="Text Box 3"/>
          <p:cNvSpPr txBox="1">
            <a:spLocks noChangeArrowheads="1"/>
          </p:cNvSpPr>
          <p:nvPr/>
        </p:nvSpPr>
        <p:spPr bwMode="auto">
          <a:xfrm>
            <a:off x="7020272" y="2575900"/>
            <a:ext cx="18605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Helvetica Neue" pitchFamily="18" charset="0"/>
              </a:rPr>
              <a:t>EVENING </a:t>
            </a:r>
          </a:p>
        </p:txBody>
      </p:sp>
      <p:sp>
        <p:nvSpPr>
          <p:cNvPr id="13" name="Text Box 18"/>
          <p:cNvSpPr txBox="1">
            <a:spLocks noChangeArrowheads="1"/>
          </p:cNvSpPr>
          <p:nvPr/>
        </p:nvSpPr>
        <p:spPr bwMode="auto">
          <a:xfrm>
            <a:off x="1872556" y="2575900"/>
            <a:ext cx="2411412"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t>
            </a:r>
          </a:p>
        </p:txBody>
      </p:sp>
      <p:sp>
        <p:nvSpPr>
          <p:cNvPr id="14" name="Text Box 18"/>
          <p:cNvSpPr txBox="1">
            <a:spLocks noChangeArrowheads="1"/>
          </p:cNvSpPr>
          <p:nvPr/>
        </p:nvSpPr>
        <p:spPr bwMode="auto">
          <a:xfrm>
            <a:off x="3995936" y="2575900"/>
            <a:ext cx="2411413"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MORNING AND EVENING </a:t>
            </a:r>
          </a:p>
        </p:txBody>
      </p:sp>
      <p:pic>
        <p:nvPicPr>
          <p:cNvPr id="15" name="Picture 53" descr="MUST_HA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0432" y="3591762"/>
            <a:ext cx="648258" cy="6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0"/>
          <p:cNvSpPr>
            <a:spLocks noChangeArrowheads="1"/>
          </p:cNvSpPr>
          <p:nvPr/>
        </p:nvSpPr>
        <p:spPr bwMode="auto">
          <a:xfrm>
            <a:off x="8653338" y="4186444"/>
            <a:ext cx="31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2" pitchFamily="18" charset="2"/>
              </a:rPr>
              <a:t></a:t>
            </a:r>
          </a:p>
        </p:txBody>
      </p:sp>
      <p:sp>
        <p:nvSpPr>
          <p:cNvPr id="17" name="Rectangle 140"/>
          <p:cNvSpPr>
            <a:spLocks noChangeArrowheads="1"/>
          </p:cNvSpPr>
          <p:nvPr/>
        </p:nvSpPr>
        <p:spPr bwMode="auto">
          <a:xfrm>
            <a:off x="1340049" y="2982300"/>
            <a:ext cx="76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r>
              <a:rPr lang="fr-FR" sz="2400" dirty="0">
                <a:solidFill>
                  <a:srgbClr val="A28F76"/>
                </a:solidFill>
                <a:latin typeface="Times New Roman" pitchFamily="18" charset="0"/>
                <a:cs typeface="Times New Roman" pitchFamily="18" charset="0"/>
                <a:sym typeface="Wingdings 2" pitchFamily="18" charset="2"/>
              </a:rPr>
              <a:t></a:t>
            </a:r>
          </a:p>
        </p:txBody>
      </p:sp>
      <p:sp>
        <p:nvSpPr>
          <p:cNvPr id="18" name="Rectangle 140"/>
          <p:cNvSpPr>
            <a:spLocks noChangeArrowheads="1"/>
          </p:cNvSpPr>
          <p:nvPr/>
        </p:nvSpPr>
        <p:spPr bwMode="auto">
          <a:xfrm>
            <a:off x="3779886" y="4098313"/>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dirty="0">
                <a:solidFill>
                  <a:srgbClr val="A28F76"/>
                </a:solidFill>
                <a:latin typeface="Times New Roman" pitchFamily="18" charset="0"/>
                <a:cs typeface="Times New Roman" pitchFamily="18" charset="0"/>
                <a:sym typeface="Wingdings" pitchFamily="2" charset="2"/>
              </a:rPr>
              <a:t></a:t>
            </a:r>
            <a:endParaRPr lang="fr-FR" sz="2400" dirty="0">
              <a:solidFill>
                <a:srgbClr val="A28F76"/>
              </a:solidFill>
              <a:latin typeface="Times New Roman" pitchFamily="18" charset="0"/>
              <a:cs typeface="Times New Roman" pitchFamily="18" charset="0"/>
              <a:sym typeface="Wingdings 2" pitchFamily="18" charset="2"/>
            </a:endParaRPr>
          </a:p>
        </p:txBody>
      </p:sp>
      <p:sp>
        <p:nvSpPr>
          <p:cNvPr id="19" name="Rectangle 140"/>
          <p:cNvSpPr>
            <a:spLocks noChangeArrowheads="1"/>
          </p:cNvSpPr>
          <p:nvPr/>
        </p:nvSpPr>
        <p:spPr bwMode="auto">
          <a:xfrm>
            <a:off x="5503069" y="3376794"/>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fr-FR" sz="2400">
                <a:solidFill>
                  <a:srgbClr val="A28F76"/>
                </a:solidFill>
                <a:latin typeface="Times New Roman" pitchFamily="18" charset="0"/>
                <a:cs typeface="Times New Roman" pitchFamily="18" charset="0"/>
                <a:sym typeface="Wingdings" pitchFamily="2" charset="2"/>
              </a:rPr>
              <a:t></a:t>
            </a:r>
            <a:r>
              <a:rPr lang="fr-FR" sz="2400">
                <a:solidFill>
                  <a:srgbClr val="A28F76"/>
                </a:solidFill>
                <a:latin typeface="Times New Roman" pitchFamily="18" charset="0"/>
                <a:cs typeface="Times New Roman" pitchFamily="18" charset="0"/>
                <a:sym typeface="Wingdings 2" pitchFamily="18" charset="2"/>
              </a:rPr>
              <a:t></a:t>
            </a:r>
          </a:p>
        </p:txBody>
      </p:sp>
      <p:sp>
        <p:nvSpPr>
          <p:cNvPr id="20" name="Text Box 4"/>
          <p:cNvSpPr txBox="1">
            <a:spLocks noChangeArrowheads="1"/>
          </p:cNvSpPr>
          <p:nvPr/>
        </p:nvSpPr>
        <p:spPr bwMode="auto">
          <a:xfrm>
            <a:off x="2207394" y="6264183"/>
            <a:ext cx="1860550" cy="6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MESOLIFT CREAM</a:t>
            </a:r>
          </a:p>
          <a:p>
            <a:pPr algn="ctr" eaLnBrk="1" hangingPunct="1">
              <a:lnSpc>
                <a:spcPct val="80000"/>
              </a:lnSpc>
              <a:spcBef>
                <a:spcPts val="625"/>
              </a:spcBef>
              <a:buClrTx/>
              <a:buFontTx/>
              <a:buNone/>
            </a:pPr>
            <a:endParaRPr lang="fr-FR" sz="1200" dirty="0">
              <a:solidFill>
                <a:srgbClr val="FFFFFF"/>
              </a:solidFill>
              <a:latin typeface="Century Gothic" pitchFamily="34" charset="0"/>
              <a:cs typeface="Arial" pitchFamily="34" charset="0"/>
            </a:endParaRPr>
          </a:p>
        </p:txBody>
      </p:sp>
      <p:sp>
        <p:nvSpPr>
          <p:cNvPr id="21" name="Text Box 18"/>
          <p:cNvSpPr txBox="1">
            <a:spLocks noChangeArrowheads="1"/>
          </p:cNvSpPr>
          <p:nvPr/>
        </p:nvSpPr>
        <p:spPr bwMode="auto">
          <a:xfrm>
            <a:off x="-256655" y="6264183"/>
            <a:ext cx="24114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MESOLIFT</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SERUM</a:t>
            </a:r>
          </a:p>
        </p:txBody>
      </p:sp>
      <p:sp>
        <p:nvSpPr>
          <p:cNvPr id="22" name="Text Box 18"/>
          <p:cNvSpPr txBox="1">
            <a:spLocks noChangeArrowheads="1"/>
          </p:cNvSpPr>
          <p:nvPr/>
        </p:nvSpPr>
        <p:spPr bwMode="auto">
          <a:xfrm>
            <a:off x="6769099" y="6264183"/>
            <a:ext cx="2411413" cy="47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Re-PLASTY </a:t>
            </a:r>
          </a:p>
          <a:p>
            <a:pPr algn="ctr" eaLnBrk="1" hangingPunct="1">
              <a:lnSpc>
                <a:spcPct val="80000"/>
              </a:lnSpc>
              <a:spcBef>
                <a:spcPts val="625"/>
              </a:spcBef>
              <a:buClrTx/>
              <a:buFontTx/>
              <a:buNone/>
            </a:pPr>
            <a:r>
              <a:rPr lang="fr-FR" sz="1200" b="0" i="0" dirty="0" smtClean="0">
                <a:solidFill>
                  <a:srgbClr val="FFFFFF"/>
                </a:solidFill>
                <a:latin typeface="Century Gothic" pitchFamily="18" charset="0"/>
              </a:rPr>
              <a:t>AGE RECOVERY</a:t>
            </a:r>
          </a:p>
        </p:txBody>
      </p:sp>
      <p:sp>
        <p:nvSpPr>
          <p:cNvPr id="23" name="Text Box 6"/>
          <p:cNvSpPr txBox="1">
            <a:spLocks noChangeArrowheads="1"/>
          </p:cNvSpPr>
          <p:nvPr/>
        </p:nvSpPr>
        <p:spPr bwMode="auto">
          <a:xfrm>
            <a:off x="4032795" y="6248308"/>
            <a:ext cx="2411413" cy="6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pitchFamily="34" charset="-122"/>
              </a:defRPr>
            </a:lvl9pPr>
          </a:lstStyle>
          <a:p>
            <a:pPr algn="ctr" eaLnBrk="1" hangingPunct="1">
              <a:lnSpc>
                <a:spcPct val="80000"/>
              </a:lnSpc>
              <a:spcBef>
                <a:spcPts val="625"/>
              </a:spcBef>
              <a:buClrTx/>
              <a:buFontTx/>
              <a:buNone/>
              <a:defRPr/>
            </a:pPr>
            <a:r>
              <a:rPr lang="fr-FR" sz="1200" b="0" i="0" dirty="0" smtClean="0">
                <a:solidFill>
                  <a:srgbClr val="FFFFFF"/>
                </a:solidFill>
              </a:rPr>
              <a:t>Re-PLASTY MESOLIFT              EYE GEL </a:t>
            </a:r>
          </a:p>
          <a:p>
            <a:pPr algn="ctr" eaLnBrk="1" hangingPunct="1">
              <a:lnSpc>
                <a:spcPct val="80000"/>
              </a:lnSpc>
              <a:spcBef>
                <a:spcPts val="625"/>
              </a:spcBef>
              <a:buClrTx/>
              <a:buFontTx/>
              <a:buNone/>
              <a:defRPr/>
            </a:pPr>
            <a:endParaRPr lang="fr-FR" sz="1200" dirty="0" smtClean="0">
              <a:solidFill>
                <a:srgbClr val="FFFFFF"/>
              </a:solidFill>
              <a:latin typeface="+mj-lt"/>
              <a:cs typeface="Arial" pitchFamily="34" charset="0"/>
            </a:endParaRPr>
          </a:p>
        </p:txBody>
      </p:sp>
      <p:sp>
        <p:nvSpPr>
          <p:cNvPr id="24" name="Rectangle 1"/>
          <p:cNvSpPr>
            <a:spLocks noChangeArrowheads="1"/>
          </p:cNvSpPr>
          <p:nvPr/>
        </p:nvSpPr>
        <p:spPr bwMode="auto">
          <a:xfrm>
            <a:off x="12006" y="2398100"/>
            <a:ext cx="6259414"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 name="Text Box 18"/>
          <p:cNvSpPr txBox="1">
            <a:spLocks noChangeArrowheads="1"/>
          </p:cNvSpPr>
          <p:nvPr/>
        </p:nvSpPr>
        <p:spPr bwMode="auto">
          <a:xfrm>
            <a:off x="6732240"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2000" b="1" i="0" dirty="0" smtClean="0">
                <a:solidFill>
                  <a:srgbClr val="FFFFFF"/>
                </a:solidFill>
                <a:latin typeface="Century Gothic" pitchFamily="18" charset="0"/>
              </a:rPr>
              <a:t>REPAIR</a:t>
            </a:r>
          </a:p>
        </p:txBody>
      </p:sp>
      <p:sp>
        <p:nvSpPr>
          <p:cNvPr id="26" name="Text Box 18"/>
          <p:cNvSpPr txBox="1">
            <a:spLocks noChangeArrowheads="1"/>
          </p:cNvSpPr>
          <p:nvPr/>
        </p:nvSpPr>
        <p:spPr bwMode="auto">
          <a:xfrm>
            <a:off x="1835696" y="1916832"/>
            <a:ext cx="2411412" cy="347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720" tIns="50040" rIns="99720" bIns="5004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icrosoft YaHei" charset="0"/>
                <a:cs typeface="Microsoft YaHei" charset="0"/>
              </a:defRPr>
            </a:lvl9pPr>
          </a:lstStyle>
          <a:p>
            <a:pPr algn="ctr" eaLnBrk="1" hangingPunct="1">
              <a:lnSpc>
                <a:spcPct val="80000"/>
              </a:lnSpc>
              <a:spcBef>
                <a:spcPts val="625"/>
              </a:spcBef>
              <a:buClrTx/>
              <a:buFontTx/>
              <a:buNone/>
            </a:pPr>
            <a:r>
              <a:rPr lang="fr-FR" sz="2000" b="1" i="0" dirty="0" smtClean="0">
                <a:solidFill>
                  <a:srgbClr val="FFFFFF"/>
                </a:solidFill>
                <a:latin typeface="Century Gothic" pitchFamily="18" charset="0"/>
              </a:rPr>
              <a:t>CORRECT</a:t>
            </a:r>
          </a:p>
        </p:txBody>
      </p:sp>
      <p:sp>
        <p:nvSpPr>
          <p:cNvPr id="27" name="ZoneTexte 26"/>
          <p:cNvSpPr txBox="1"/>
          <p:nvPr/>
        </p:nvSpPr>
        <p:spPr>
          <a:xfrm>
            <a:off x="6269484" y="1661899"/>
            <a:ext cx="606772" cy="830997"/>
          </a:xfrm>
          <a:prstGeom prst="rect">
            <a:avLst/>
          </a:prstGeom>
          <a:noFill/>
        </p:spPr>
        <p:txBody>
          <a:bodyPr wrap="square" rtlCol="0">
            <a:spAutoFit/>
          </a:bodyPr>
          <a:lstStyle/>
          <a:p>
            <a:r>
              <a:rPr lang="fr-FR" sz="4800" dirty="0" smtClean="0">
                <a:solidFill>
                  <a:schemeClr val="bg1"/>
                </a:solidFill>
                <a:latin typeface="Century Gothic" pitchFamily="34" charset="0"/>
              </a:rPr>
              <a:t>+</a:t>
            </a:r>
            <a:endParaRPr lang="fr-FR" sz="4800" dirty="0">
              <a:solidFill>
                <a:schemeClr val="bg1"/>
              </a:solidFill>
              <a:latin typeface="Century Gothic" pitchFamily="34" charset="0"/>
            </a:endParaRPr>
          </a:p>
        </p:txBody>
      </p:sp>
      <p:sp>
        <p:nvSpPr>
          <p:cNvPr id="28" name="Rectangle 1"/>
          <p:cNvSpPr>
            <a:spLocks noChangeArrowheads="1"/>
          </p:cNvSpPr>
          <p:nvPr/>
        </p:nvSpPr>
        <p:spPr bwMode="auto">
          <a:xfrm>
            <a:off x="6764977" y="2396183"/>
            <a:ext cx="2353623" cy="4487284"/>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33" name="Picture 4" descr="G:\DPLI_Commun_Helena_Rubinstein_PCI\Service\MATHILDE\Re-PLASTY\VISUEL AMBIANCE GAMME RePLASTY\BD\Packshots détourés gamme Re-PLASTY\Packshot MESOLIF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345649"/>
            <a:ext cx="1026342" cy="291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6784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916832"/>
            <a:ext cx="7668344" cy="4247317"/>
          </a:xfrm>
          <a:prstGeom prst="rect">
            <a:avLst/>
          </a:prstGeom>
        </p:spPr>
        <p:txBody>
          <a:bodyPr wrap="square">
            <a:spAutoFit/>
          </a:bodyPr>
          <a:lstStyle/>
          <a:p>
            <a:pPr algn="just"/>
            <a:r>
              <a:rPr lang="fr-FR" sz="1800" b="1" i="0" dirty="0" smtClean="0">
                <a:solidFill>
                  <a:srgbClr val="FFFFFF"/>
                </a:solidFill>
                <a:latin typeface="Century Gothic" pitchFamily="18" charset="0"/>
              </a:rPr>
              <a:t>Re-PLASTY MESOLIFT lifting-radiance extreme concentrate</a:t>
            </a:r>
          </a:p>
          <a:p>
            <a:pPr algn="just"/>
            <a:r>
              <a:rPr lang="fr-FR" sz="1800" b="0" i="0" dirty="0" smtClean="0">
                <a:solidFill>
                  <a:srgbClr val="FFFFFF"/>
                </a:solidFill>
                <a:latin typeface="Century Gothic" pitchFamily="18" charset="0"/>
              </a:rPr>
              <a:t>A technical, penetrating formula with prodigious fluidity. Its texture infuses and </a:t>
            </a:r>
            <a:r>
              <a:rPr lang="fr-FR" sz="1800" b="0" i="0" dirty="0" err="1" smtClean="0">
                <a:solidFill>
                  <a:srgbClr val="FFFFFF"/>
                </a:solidFill>
                <a:latin typeface="Century Gothic" pitchFamily="18" charset="0"/>
              </a:rPr>
              <a:t>energizes</a:t>
            </a:r>
            <a:r>
              <a:rPr lang="fr-FR" sz="1800" b="0" i="0" dirty="0" smtClean="0">
                <a:solidFill>
                  <a:srgbClr val="FFFFFF"/>
                </a:solidFill>
                <a:latin typeface="Century Gothic" pitchFamily="18" charset="0"/>
              </a:rPr>
              <a:t> the skin for an instant lifting-radiance effect.</a:t>
            </a:r>
          </a:p>
          <a:p>
            <a:pPr algn="just"/>
            <a:endParaRPr lang="fr-FR" dirty="0" smtClean="0">
              <a:solidFill>
                <a:schemeClr val="bg1"/>
              </a:solidFill>
              <a:latin typeface="Century Gothic" pitchFamily="34" charset="0"/>
            </a:endParaRPr>
          </a:p>
          <a:p>
            <a:pPr algn="just"/>
            <a:endParaRPr lang="fr-FR" dirty="0">
              <a:solidFill>
                <a:schemeClr val="bg1"/>
              </a:solidFill>
              <a:latin typeface="Century Gothic" pitchFamily="34" charset="0"/>
            </a:endParaRPr>
          </a:p>
          <a:p>
            <a:pPr algn="just"/>
            <a:r>
              <a:rPr lang="fr-FR" sz="1800" b="1" i="0" dirty="0" smtClean="0">
                <a:solidFill>
                  <a:srgbClr val="FFFFFF"/>
                </a:solidFill>
                <a:latin typeface="Century Gothic" pitchFamily="18" charset="0"/>
              </a:rPr>
              <a:t>Re-PLASTY MESOLIFT lifting-radiance intense cream SPF 15</a:t>
            </a:r>
          </a:p>
          <a:p>
            <a:pPr algn="just"/>
            <a:r>
              <a:rPr lang="fr-FR" sz="1800" b="0" i="0" dirty="0" smtClean="0">
                <a:solidFill>
                  <a:srgbClr val="FFFFFF"/>
                </a:solidFill>
                <a:latin typeface="Century Gothic" pitchFamily="18" charset="0"/>
              </a:rPr>
              <a:t>Intense, dense and sculpting cream for an instant lifting-</a:t>
            </a:r>
            <a:r>
              <a:rPr lang="fr-FR" sz="1800" b="0" i="0" dirty="0" err="1" smtClean="0">
                <a:solidFill>
                  <a:srgbClr val="FFFFFF"/>
                </a:solidFill>
                <a:latin typeface="Century Gothic" pitchFamily="18" charset="0"/>
              </a:rPr>
              <a:t>revitalizing</a:t>
            </a:r>
            <a:r>
              <a:rPr lang="fr-FR" sz="1800" b="0" i="0" dirty="0" smtClean="0">
                <a:solidFill>
                  <a:srgbClr val="FFFFFF"/>
                </a:solidFill>
                <a:latin typeface="Century Gothic" pitchFamily="18" charset="0"/>
              </a:rPr>
              <a:t> effect and active protection. </a:t>
            </a:r>
          </a:p>
          <a:p>
            <a:pPr algn="just"/>
            <a:r>
              <a:rPr lang="fr-FR" sz="1800" b="0" i="0" dirty="0" smtClean="0">
                <a:solidFill>
                  <a:srgbClr val="FFFFFF"/>
                </a:solidFill>
                <a:latin typeface="Century Gothic" pitchFamily="18" charset="0"/>
              </a:rPr>
              <a:t>Ideal "mother-of-pearl" skin glow with protection from ultra-violet rays.</a:t>
            </a:r>
          </a:p>
          <a:p>
            <a:pPr algn="just"/>
            <a:endParaRPr lang="fr-FR" dirty="0" smtClean="0">
              <a:solidFill>
                <a:schemeClr val="bg1"/>
              </a:solidFill>
              <a:latin typeface="Century Gothic" pitchFamily="34" charset="0"/>
            </a:endParaRPr>
          </a:p>
          <a:p>
            <a:pPr algn="just"/>
            <a:endParaRPr lang="fr-FR" dirty="0">
              <a:solidFill>
                <a:schemeClr val="bg1"/>
              </a:solidFill>
              <a:latin typeface="Century Gothic" pitchFamily="34" charset="0"/>
            </a:endParaRPr>
          </a:p>
          <a:p>
            <a:pPr algn="just"/>
            <a:r>
              <a:rPr lang="fr-FR" sz="1800" b="1" i="0" dirty="0" smtClean="0">
                <a:solidFill>
                  <a:srgbClr val="FFFFFF"/>
                </a:solidFill>
                <a:latin typeface="Century Gothic" pitchFamily="18" charset="0"/>
              </a:rPr>
              <a:t>Re-PLASTY MESOLIFT reviving intense gel for eyes</a:t>
            </a:r>
          </a:p>
          <a:p>
            <a:pPr algn="just"/>
            <a:r>
              <a:rPr lang="fr-FR" sz="1800" b="0" i="0" dirty="0" smtClean="0">
                <a:solidFill>
                  <a:srgbClr val="FFFFFF"/>
                </a:solidFill>
                <a:latin typeface="Century Gothic" pitchFamily="18" charset="0"/>
              </a:rPr>
              <a:t>An expert, fresh, gliding gel for instantly visible </a:t>
            </a:r>
            <a:r>
              <a:rPr lang="fr-FR" sz="1800" b="0" i="0" dirty="0" err="1" smtClean="0">
                <a:solidFill>
                  <a:srgbClr val="FFFFFF"/>
                </a:solidFill>
                <a:latin typeface="Century Gothic" pitchFamily="18" charset="0"/>
              </a:rPr>
              <a:t>smoothing</a:t>
            </a:r>
            <a:r>
              <a:rPr lang="fr-FR" sz="1800" b="0" i="0" dirty="0" smtClean="0">
                <a:solidFill>
                  <a:srgbClr val="FFFFFF"/>
                </a:solidFill>
                <a:latin typeface="Century Gothic" pitchFamily="18" charset="0"/>
              </a:rPr>
              <a:t> </a:t>
            </a:r>
            <a:r>
              <a:rPr lang="fr-FR" sz="1800" b="0" i="0" dirty="0" err="1" smtClean="0">
                <a:solidFill>
                  <a:srgbClr val="FFFFFF"/>
                </a:solidFill>
                <a:latin typeface="Century Gothic" pitchFamily="18" charset="0"/>
              </a:rPr>
              <a:t>revitalization</a:t>
            </a:r>
            <a:r>
              <a:rPr lang="fr-FR" sz="1800" b="0" i="0" dirty="0" smtClean="0">
                <a:solidFill>
                  <a:srgbClr val="FFFFFF"/>
                </a:solidFill>
                <a:latin typeface="Century Gothic" pitchFamily="18" charset="0"/>
              </a:rPr>
              <a:t> of the eyes. </a:t>
            </a:r>
          </a:p>
        </p:txBody>
      </p:sp>
      <p:sp>
        <p:nvSpPr>
          <p:cNvPr id="3"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HOW TO TALK ABOUT THE TEXTURES?</a:t>
            </a:r>
          </a:p>
        </p:txBody>
      </p:sp>
      <p:pic>
        <p:nvPicPr>
          <p:cNvPr id="4" name="Picture 22" descr="PRODIGY_REPLASTY_MESO_LIFT_P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501008"/>
            <a:ext cx="936104" cy="103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844" y="4941168"/>
            <a:ext cx="22073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HR CLAIRE\MENU DE SOIN HR 2012\WeTransfer-49qr4LD0\MES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3" r="12773" b="13567"/>
          <a:stretch/>
        </p:blipFill>
        <p:spPr bwMode="auto">
          <a:xfrm>
            <a:off x="8208912" y="1204109"/>
            <a:ext cx="899592" cy="891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DPLI_Commun_Helena_Rubinstein_PCI\Service\MATHILDE\Re-PLASTY\VISUEL AMBIANCE GAMME RePLASTY\BD\Packshots détourés gamme Re-PLASTY\Packshot MESOLIF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484784"/>
            <a:ext cx="603693" cy="171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960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SALES SCENARIO</a:t>
            </a:r>
          </a:p>
        </p:txBody>
      </p:sp>
      <p:sp>
        <p:nvSpPr>
          <p:cNvPr id="4" name="ZoneTexte 9"/>
          <p:cNvSpPr txBox="1">
            <a:spLocks noChangeArrowheads="1"/>
          </p:cNvSpPr>
          <p:nvPr/>
        </p:nvSpPr>
        <p:spPr bwMode="auto">
          <a:xfrm>
            <a:off x="4309269" y="1340768"/>
            <a:ext cx="4535487" cy="514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200" b="0" i="1" dirty="0" smtClean="0">
                <a:solidFill>
                  <a:srgbClr val="FFFFFF"/>
                </a:solidFill>
                <a:latin typeface="Century Gothic" pitchFamily="18" charset="0"/>
              </a:rPr>
              <a:t>"My skin is dull and tired it lacks firmness. I'm looking for the very best in anti-ageing"</a:t>
            </a:r>
          </a:p>
          <a:p>
            <a:pPr lvl="1" algn="just" eaLnBrk="1" hangingPunct="1">
              <a:spcBef>
                <a:spcPts val="600"/>
              </a:spcBef>
              <a:buFont typeface="Arial" pitchFamily="34" charset="0"/>
              <a:buNone/>
            </a:pPr>
            <a:r>
              <a:rPr lang="fr-FR" sz="1200" dirty="0" smtClean="0">
                <a:solidFill>
                  <a:srgbClr val="FFFFFF"/>
                </a:solidFill>
                <a:latin typeface="Century Gothic" pitchFamily="18" charset="0"/>
              </a:rPr>
              <a:t>"So you would like visible and instant firmness while reviving the  radiance of your skin"</a:t>
            </a:r>
          </a:p>
          <a:p>
            <a:pPr lvl="1" algn="just" eaLnBrk="1" hangingPunct="1">
              <a:spcBef>
                <a:spcPts val="600"/>
              </a:spcBef>
              <a:buFont typeface="Arial" pitchFamily="34" charset="0"/>
              <a:buChar char="•"/>
            </a:pPr>
            <a:endParaRPr lang="fr-FR" sz="400" dirty="0">
              <a:solidFill>
                <a:schemeClr val="bg1"/>
              </a:solidFill>
              <a:latin typeface="Century Gothic" pitchFamily="34" charset="0"/>
            </a:endParaRPr>
          </a:p>
          <a:p>
            <a:pPr lvl="1" algn="just" eaLnBrk="1" hangingPunct="1">
              <a:spcBef>
                <a:spcPts val="600"/>
              </a:spcBef>
              <a:buFont typeface="Arial" pitchFamily="34" charset="0"/>
              <a:buNone/>
            </a:pPr>
            <a:r>
              <a:rPr lang="fr-FR" sz="1200" b="1" i="0" dirty="0" smtClean="0">
                <a:solidFill>
                  <a:srgbClr val="FFFFFF"/>
                </a:solidFill>
                <a:latin typeface="Century Gothic" pitchFamily="18" charset="0"/>
              </a:rPr>
              <a:t>"In aesthetic medicine, one of the most effective techniques to lift the features and deliver instant radiance is Mesolift. At LACLINIC-MONTREUX, a world-renowned Swiss clinic, the Mesolift protocol involves micro-injecting a solution containing powerful dermatological active ingredients into the skin. HR has now signed an exclusive partnership with LACLINIC-MONTREUX and can offer you Re-PLASTY MESOLIFT"</a:t>
            </a:r>
          </a:p>
          <a:p>
            <a:pPr lvl="1" algn="just" eaLnBrk="1" hangingPunct="1">
              <a:spcBef>
                <a:spcPts val="600"/>
              </a:spcBef>
              <a:buFont typeface="Arial" pitchFamily="34" charset="0"/>
              <a:buNone/>
            </a:pPr>
            <a:r>
              <a:rPr lang="fr-FR" sz="400" dirty="0" smtClean="0"/>
              <a:t/>
            </a:r>
            <a:br>
              <a:rPr lang="fr-FR" sz="400" dirty="0" smtClean="0"/>
            </a:br>
            <a:r>
              <a:rPr lang="fr-FR" sz="1200" b="1" i="0" dirty="0" smtClean="0">
                <a:solidFill>
                  <a:srgbClr val="FFFFFF"/>
                </a:solidFill>
                <a:latin typeface="Century Gothic" pitchFamily="18" charset="0"/>
              </a:rPr>
              <a:t>"Inspired by the Mesolift protocol at LACLINIC-MONTREUX, Re-PLASTY MESOLIFT delivers instant and spectacular clinical results. The skin firm with revived radiance and ideal plasticity.  The face is truly younger"</a:t>
            </a:r>
          </a:p>
          <a:p>
            <a:pPr lvl="1" algn="just" eaLnBrk="1" hangingPunct="1">
              <a:spcBef>
                <a:spcPts val="600"/>
              </a:spcBef>
              <a:buFont typeface="Arial" pitchFamily="34" charset="0"/>
              <a:buNone/>
            </a:pPr>
            <a:r>
              <a:rPr lang="fr-FR" sz="700" dirty="0" smtClean="0"/>
              <a:t/>
            </a:r>
            <a:br>
              <a:rPr lang="fr-FR" sz="700" dirty="0" smtClean="0"/>
            </a:br>
            <a:r>
              <a:rPr lang="fr-FR" sz="1200" b="0" i="0" dirty="0" smtClean="0">
                <a:solidFill>
                  <a:srgbClr val="FFFFFF"/>
                </a:solidFill>
                <a:latin typeface="Century Gothic" pitchFamily="18" charset="0"/>
              </a:rPr>
              <a:t>Exclusive composition inspired by the Mesolift solution at LACLINIC-MONTREUX: Pure </a:t>
            </a:r>
            <a:r>
              <a:rPr lang="fr-FR" sz="1200" b="0" i="0" dirty="0" err="1" smtClean="0">
                <a:solidFill>
                  <a:srgbClr val="FFFFFF"/>
                </a:solidFill>
                <a:latin typeface="Century Gothic" pitchFamily="18" charset="0"/>
              </a:rPr>
              <a:t>vitamin</a:t>
            </a:r>
            <a:r>
              <a:rPr lang="fr-FR" sz="1200" b="0" i="0" dirty="0" smtClean="0">
                <a:solidFill>
                  <a:srgbClr val="FFFFFF"/>
                </a:solidFill>
                <a:latin typeface="Century Gothic" pitchFamily="18" charset="0"/>
              </a:rPr>
              <a:t> C up to 10%, hyaluronic acid, ferulic acid.</a:t>
            </a:r>
          </a:p>
          <a:p>
            <a:pPr lvl="1" algn="just" eaLnBrk="1" hangingPunct="1">
              <a:lnSpc>
                <a:spcPct val="80000"/>
              </a:lnSpc>
              <a:spcBef>
                <a:spcPts val="600"/>
              </a:spcBef>
              <a:buFont typeface="Calibri" pitchFamily="34" charset="0"/>
              <a:buNone/>
            </a:pPr>
            <a:endParaRPr lang="fr-FR" sz="1200" baseline="30000" dirty="0">
              <a:solidFill>
                <a:schemeClr val="bg1"/>
              </a:solidFill>
              <a:latin typeface="Century Gothic" pitchFamily="34" charset="0"/>
            </a:endParaRPr>
          </a:p>
          <a:p>
            <a:pPr lvl="1" algn="just" eaLnBrk="1" hangingPunct="1">
              <a:lnSpc>
                <a:spcPct val="80000"/>
              </a:lnSpc>
              <a:spcBef>
                <a:spcPts val="600"/>
              </a:spcBef>
              <a:buFont typeface="Calibri" pitchFamily="34" charset="0"/>
              <a:buNone/>
            </a:pPr>
            <a:endParaRPr lang="fr-FR" sz="1200" b="1" dirty="0">
              <a:solidFill>
                <a:schemeClr val="bg1"/>
              </a:solidFill>
              <a:latin typeface="Century Gothic" pitchFamily="34" charset="0"/>
            </a:endParaRPr>
          </a:p>
          <a:p>
            <a:pPr lvl="1" algn="just" eaLnBrk="1" hangingPunct="1">
              <a:lnSpc>
                <a:spcPct val="80000"/>
              </a:lnSpc>
              <a:spcBef>
                <a:spcPts val="600"/>
              </a:spcBef>
              <a:buFont typeface="Calibri" pitchFamily="34" charset="0"/>
              <a:buNone/>
            </a:pPr>
            <a:endParaRPr lang="fr-FR" sz="1200" b="1" dirty="0">
              <a:solidFill>
                <a:schemeClr val="bg1"/>
              </a:solidFill>
              <a:latin typeface="Century Gothic" pitchFamily="34" charset="0"/>
            </a:endParaRPr>
          </a:p>
          <a:p>
            <a:pPr lvl="1" algn="just" eaLnBrk="1" hangingPunct="1">
              <a:lnSpc>
                <a:spcPct val="130000"/>
              </a:lnSpc>
              <a:spcBef>
                <a:spcPts val="600"/>
              </a:spcBef>
              <a:buFont typeface="Calibri" pitchFamily="34" charset="0"/>
              <a:buNone/>
            </a:pPr>
            <a:endParaRPr lang="fr-FR" sz="1200" b="1" dirty="0">
              <a:solidFill>
                <a:schemeClr val="bg1"/>
              </a:solidFill>
              <a:latin typeface="Century Gothic" pitchFamily="34" charset="0"/>
            </a:endParaRPr>
          </a:p>
        </p:txBody>
      </p:sp>
      <p:sp>
        <p:nvSpPr>
          <p:cNvPr id="5" name="ZoneTexte 9"/>
          <p:cNvSpPr txBox="1">
            <a:spLocks noChangeArrowheads="1"/>
          </p:cNvSpPr>
          <p:nvPr/>
        </p:nvSpPr>
        <p:spPr bwMode="auto">
          <a:xfrm>
            <a:off x="3359944" y="1796380"/>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Reformulation</a:t>
            </a:r>
          </a:p>
        </p:txBody>
      </p:sp>
      <p:sp>
        <p:nvSpPr>
          <p:cNvPr id="6" name="ZoneTexte 9"/>
          <p:cNvSpPr txBox="1">
            <a:spLocks noChangeArrowheads="1"/>
          </p:cNvSpPr>
          <p:nvPr/>
        </p:nvSpPr>
        <p:spPr bwMode="auto">
          <a:xfrm>
            <a:off x="3366294" y="135505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450850" indent="-2682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algn="just" eaLnBrk="1" hangingPunct="1">
              <a:spcBef>
                <a:spcPts val="600"/>
              </a:spcBef>
              <a:buFont typeface="Arial" pitchFamily="34" charset="0"/>
              <a:buNone/>
            </a:pPr>
            <a:r>
              <a:rPr lang="fr-FR" sz="1000" b="0" i="0" dirty="0" smtClean="0">
                <a:solidFill>
                  <a:srgbClr val="FFFFFF"/>
                </a:solidFill>
              </a:rPr>
              <a:t>In the mirror</a:t>
            </a:r>
          </a:p>
        </p:txBody>
      </p:sp>
      <p:sp>
        <p:nvSpPr>
          <p:cNvPr id="7" name="ZoneTexte 9"/>
          <p:cNvSpPr txBox="1">
            <a:spLocks noChangeArrowheads="1"/>
          </p:cNvSpPr>
          <p:nvPr/>
        </p:nvSpPr>
        <p:spPr bwMode="auto">
          <a:xfrm>
            <a:off x="3366294" y="2383755"/>
            <a:ext cx="15160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Link </a:t>
            </a:r>
            <a:r>
              <a:rPr lang="fr-FR" sz="1000" b="0" i="0" dirty="0" err="1" smtClean="0">
                <a:solidFill>
                  <a:srgbClr val="FFFFFF"/>
                </a:solidFill>
              </a:rPr>
              <a:t>with</a:t>
            </a:r>
            <a:r>
              <a:rPr lang="fr-FR" sz="1000" b="0" i="0" dirty="0" smtClean="0">
                <a:solidFill>
                  <a:srgbClr val="FFFFFF"/>
                </a:solidFill>
              </a:rPr>
              <a:t> </a:t>
            </a:r>
            <a:r>
              <a:rPr lang="fr-FR" sz="1000" dirty="0">
                <a:solidFill>
                  <a:srgbClr val="FFFFFF"/>
                </a:solidFill>
              </a:rPr>
              <a:t> </a:t>
            </a:r>
            <a:r>
              <a:rPr lang="fr-FR" sz="1000" dirty="0" smtClean="0">
                <a:solidFill>
                  <a:srgbClr val="FFFFFF"/>
                </a:solidFill>
              </a:rPr>
              <a:t>   </a:t>
            </a:r>
            <a:r>
              <a:rPr lang="fr-FR" sz="1000" b="0" i="0" dirty="0" err="1" smtClean="0">
                <a:solidFill>
                  <a:srgbClr val="FFFFFF"/>
                </a:solidFill>
              </a:rPr>
              <a:t>aesthetic</a:t>
            </a:r>
            <a:r>
              <a:rPr lang="fr-FR" sz="1000" b="0" i="0" dirty="0" smtClean="0">
                <a:solidFill>
                  <a:srgbClr val="FFFFFF"/>
                </a:solidFill>
              </a:rPr>
              <a:t> </a:t>
            </a:r>
            <a:r>
              <a:rPr lang="fr-FR" sz="1000" dirty="0" smtClean="0"/>
              <a:t/>
            </a:r>
            <a:br>
              <a:rPr lang="fr-FR" sz="1000" dirty="0" smtClean="0"/>
            </a:br>
            <a:r>
              <a:rPr lang="fr-FR" sz="1000" b="0" i="0" dirty="0" smtClean="0">
                <a:solidFill>
                  <a:srgbClr val="FFFFFF"/>
                </a:solidFill>
              </a:rPr>
              <a:t>medicine</a:t>
            </a:r>
          </a:p>
        </p:txBody>
      </p:sp>
      <p:sp>
        <p:nvSpPr>
          <p:cNvPr id="8" name="ZoneTexte 9"/>
          <p:cNvSpPr txBox="1">
            <a:spLocks noChangeArrowheads="1"/>
          </p:cNvSpPr>
          <p:nvPr/>
        </p:nvSpPr>
        <p:spPr bwMode="auto">
          <a:xfrm>
            <a:off x="3363119" y="3961730"/>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Benefits</a:t>
            </a:r>
          </a:p>
        </p:txBody>
      </p:sp>
      <p:sp>
        <p:nvSpPr>
          <p:cNvPr id="9" name="ZoneTexte 9"/>
          <p:cNvSpPr txBox="1">
            <a:spLocks noChangeArrowheads="1"/>
          </p:cNvSpPr>
          <p:nvPr/>
        </p:nvSpPr>
        <p:spPr bwMode="auto">
          <a:xfrm>
            <a:off x="3359944" y="5057105"/>
            <a:ext cx="1516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Key active ingredients</a:t>
            </a:r>
          </a:p>
        </p:txBody>
      </p:sp>
      <p:pic>
        <p:nvPicPr>
          <p:cNvPr id="3075" name="Picture 3" descr="G:\DPLI_Commun_PCI_HR\Service\Commun_HR\2.EDUCATION\07- PHOTOS VENTE\SHOOTING SCENARIO DE SERVICE MAI 2012- PHOTOS RETOUCHEES DEF\DSC76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65" r="41195"/>
          <a:stretch/>
        </p:blipFill>
        <p:spPr bwMode="auto">
          <a:xfrm>
            <a:off x="1" y="1203622"/>
            <a:ext cx="3419872" cy="56543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PRODIGY_REPLASTY_MESO_LIFT_P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201" y="6129867"/>
            <a:ext cx="600197" cy="66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rodigy_replasty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9322" y="5836734"/>
            <a:ext cx="151572" cy="93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9"/>
          <p:cNvPicPr>
            <a:picLocks noChangeAspect="1" noChangeArrowheads="1"/>
          </p:cNvPicPr>
          <p:nvPr/>
        </p:nvPicPr>
        <p:blipFill>
          <a:blip r:embed="rId6" cstate="print">
            <a:extLst>
              <a:ext uri="{28A0092B-C50C-407E-A947-70E740481C1C}">
                <a14:useLocalDpi xmlns:a14="http://schemas.microsoft.com/office/drawing/2010/main" val="0"/>
              </a:ext>
            </a:extLst>
          </a:blip>
          <a:srcRect l="8572" t="16579" r="10562" b="10394"/>
          <a:stretch>
            <a:fillRect/>
          </a:stretch>
        </p:blipFill>
        <p:spPr bwMode="auto">
          <a:xfrm>
            <a:off x="7580109" y="6126383"/>
            <a:ext cx="634921" cy="66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G:\DPLI_Commun_Helena_Rubinstein_PCI\Service\MATHILDE\Re-PLASTY\VISUEL AMBIANCE GAMME RePLASTY\BD\Packshots détourés gamme Re-PLASTY\Packshot MESOLIF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5700398"/>
            <a:ext cx="383388" cy="1090212"/>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5226698" y="6126383"/>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8" name="ZoneTexte 17"/>
          <p:cNvSpPr txBox="1"/>
          <p:nvPr/>
        </p:nvSpPr>
        <p:spPr>
          <a:xfrm>
            <a:off x="6342822"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19" name="ZoneTexte 18"/>
          <p:cNvSpPr txBox="1"/>
          <p:nvPr/>
        </p:nvSpPr>
        <p:spPr>
          <a:xfrm>
            <a:off x="7098906" y="6146140"/>
            <a:ext cx="540060" cy="523220"/>
          </a:xfrm>
          <a:prstGeom prst="rect">
            <a:avLst/>
          </a:prstGeom>
          <a:noFill/>
        </p:spPr>
        <p:txBody>
          <a:bodyPr wrap="square" rtlCol="0">
            <a:spAutoFit/>
          </a:bodyPr>
          <a:lstStyle/>
          <a:p>
            <a:r>
              <a:rPr lang="fr-FR" sz="2800" dirty="0" smtClean="0">
                <a:solidFill>
                  <a:schemeClr val="bg1"/>
                </a:solidFill>
                <a:latin typeface="Century Gothic" pitchFamily="34" charset="0"/>
              </a:rPr>
              <a:t>+</a:t>
            </a:r>
            <a:endParaRPr lang="fr-FR" sz="2800" dirty="0">
              <a:solidFill>
                <a:schemeClr val="bg1"/>
              </a:solidFill>
              <a:latin typeface="Century Gothic" pitchFamily="34" charset="0"/>
            </a:endParaRPr>
          </a:p>
        </p:txBody>
      </p:sp>
      <p:sp>
        <p:nvSpPr>
          <p:cNvPr id="20" name="ZoneTexte 9"/>
          <p:cNvSpPr txBox="1">
            <a:spLocks noChangeArrowheads="1"/>
          </p:cNvSpPr>
          <p:nvPr/>
        </p:nvSpPr>
        <p:spPr bwMode="auto">
          <a:xfrm>
            <a:off x="3343970" y="5733256"/>
            <a:ext cx="1516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HelveticaNeueLT Com 35 Th" pitchFamily="34" charset="0"/>
                <a:ea typeface="ＭＳ Ｐゴシック" pitchFamily="34" charset="-128"/>
              </a:defRPr>
            </a:lvl1pPr>
            <a:lvl2pPr marL="180975" indent="-1588"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lvl="1" eaLnBrk="1" hangingPunct="1">
              <a:spcBef>
                <a:spcPts val="600"/>
              </a:spcBef>
              <a:buFont typeface="Arial" pitchFamily="34" charset="0"/>
              <a:buNone/>
            </a:pPr>
            <a:r>
              <a:rPr lang="fr-FR" sz="1000" b="0" i="0" dirty="0" smtClean="0">
                <a:solidFill>
                  <a:srgbClr val="FFFFFF"/>
                </a:solidFill>
              </a:rPr>
              <a:t>Sensorial discovery </a:t>
            </a:r>
          </a:p>
        </p:txBody>
      </p:sp>
    </p:spTree>
    <p:extLst>
      <p:ext uri="{BB962C8B-B14F-4D97-AF65-F5344CB8AC3E}">
        <p14:creationId xmlns:p14="http://schemas.microsoft.com/office/powerpoint/2010/main" val="862060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1- Re-PLASTY MESOLIFT                                    </a:t>
            </a:r>
            <a:r>
              <a:rPr lang="fr-FR" sz="1600" b="0" i="0" dirty="0" smtClean="0">
                <a:solidFill>
                  <a:srgbClr val="FFFFFF"/>
                </a:solidFill>
                <a:latin typeface="Century Gothic" pitchFamily="18" charset="0"/>
              </a:rPr>
              <a:t>PRICE OBJECTION</a:t>
            </a:r>
          </a:p>
        </p:txBody>
      </p:sp>
      <p:graphicFrame>
        <p:nvGraphicFramePr>
          <p:cNvPr id="8" name="Tableau 7"/>
          <p:cNvGraphicFramePr>
            <a:graphicFrameLocks noGrp="1"/>
          </p:cNvGraphicFramePr>
          <p:nvPr>
            <p:extLst>
              <p:ext uri="{D42A27DB-BD31-4B8C-83A1-F6EECF244321}">
                <p14:modId xmlns:p14="http://schemas.microsoft.com/office/powerpoint/2010/main" val="3398448048"/>
              </p:ext>
            </p:extLst>
          </p:nvPr>
        </p:nvGraphicFramePr>
        <p:xfrm>
          <a:off x="1763688" y="4221088"/>
          <a:ext cx="5904656" cy="2018855"/>
        </p:xfrm>
        <a:graphic>
          <a:graphicData uri="http://schemas.openxmlformats.org/drawingml/2006/table">
            <a:tbl>
              <a:tblPr firstRow="1" bandRow="1">
                <a:tableStyleId>{5C22544A-7EE6-4342-B048-85BDC9FD1C3A}</a:tableStyleId>
              </a:tblPr>
              <a:tblGrid>
                <a:gridCol w="1780080"/>
                <a:gridCol w="1259082"/>
                <a:gridCol w="1215664"/>
                <a:gridCol w="1649830"/>
              </a:tblGrid>
              <a:tr h="1195883">
                <a:tc>
                  <a:txBody>
                    <a:bodyPr/>
                    <a:lstStyle/>
                    <a:p>
                      <a:pPr algn="ctr"/>
                      <a:r>
                        <a:rPr lang="fr-FR" sz="1600" b="1" i="0" dirty="0" smtClean="0">
                          <a:solidFill>
                            <a:srgbClr val="FFFFFF"/>
                          </a:solidFill>
                          <a:latin typeface="Century Gothic" pitchFamily="18" charset="0"/>
                        </a:rPr>
                        <a:t>HR PRODUCT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a:t>
                      </a:r>
                    </a:p>
                  </a:txBody>
                  <a:tcPr marL="91451" marR="91451" marT="45726" marB="45726">
                    <a:noFill/>
                  </a:tcPr>
                </a:tc>
                <a:tc>
                  <a:txBody>
                    <a:bodyPr/>
                    <a:lstStyle/>
                    <a:p>
                      <a:pPr algn="ctr"/>
                      <a:r>
                        <a:rPr lang="fr-FR" sz="1600" b="1" i="0" dirty="0" smtClean="0">
                          <a:solidFill>
                            <a:srgbClr val="FFFFFF"/>
                          </a:solidFill>
                          <a:latin typeface="Century Gothic" pitchFamily="18" charset="0"/>
                        </a:rPr>
                        <a:t>HR  PRODUCT   PRICE PER DAY*</a:t>
                      </a: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smtClean="0">
                          <a:solidFill>
                            <a:srgbClr val="FFFFFF"/>
                          </a:solidFill>
                          <a:latin typeface="Century Gothic" pitchFamily="18" charset="0"/>
                        </a:rPr>
                        <a:t>AESTHETIC MEDICINE PROCEDURE PRICE </a:t>
                      </a:r>
                    </a:p>
                  </a:txBody>
                  <a:tcPr marL="91451" marR="91451" marT="45726" marB="45726">
                    <a:noFill/>
                  </a:tcPr>
                </a:tc>
              </a:tr>
              <a:tr h="803617">
                <a:tc>
                  <a:txBody>
                    <a:bodyPr/>
                    <a:lstStyle/>
                    <a:p>
                      <a:pPr algn="ctr"/>
                      <a:r>
                        <a:rPr lang="fr-FR" sz="1600" b="0" i="0" dirty="0" smtClean="0">
                          <a:solidFill>
                            <a:srgbClr val="FFFFFF"/>
                          </a:solidFill>
                          <a:latin typeface="Century Gothic" pitchFamily="18" charset="0"/>
                        </a:rPr>
                        <a:t>Re-PLASTY Mesolift serum (40ml)</a:t>
                      </a:r>
                    </a:p>
                  </a:txBody>
                  <a:tcPr marL="91451" marR="91451" marT="45726" marB="45726">
                    <a:noFill/>
                  </a:tcPr>
                </a:tc>
                <a:tc>
                  <a:txBody>
                    <a:bodyPr/>
                    <a:lstStyle/>
                    <a:p>
                      <a:pPr algn="ctr"/>
                      <a:r>
                        <a:rPr lang="fr-FR" sz="1600" b="0" i="0" dirty="0" smtClean="0">
                          <a:solidFill>
                            <a:srgbClr val="FFFFFF"/>
                          </a:solidFill>
                          <a:latin typeface="Century Gothic" pitchFamily="18" charset="0"/>
                        </a:rPr>
                        <a:t>€218</a:t>
                      </a:r>
                    </a:p>
                  </a:txBody>
                  <a:tcPr marL="91451" marR="91451" marT="45726" marB="45726">
                    <a:noFill/>
                  </a:tcPr>
                </a:tc>
                <a:tc>
                  <a:txBody>
                    <a:bodyPr/>
                    <a:lstStyle/>
                    <a:p>
                      <a:pPr algn="ctr"/>
                      <a:r>
                        <a:rPr lang="fr-FR" sz="1600" b="0" i="0" dirty="0" smtClean="0">
                          <a:solidFill>
                            <a:srgbClr val="FFFFFF"/>
                          </a:solidFill>
                          <a:latin typeface="Century Gothic" pitchFamily="18" charset="0"/>
                        </a:rPr>
                        <a:t>€3.60*</a:t>
                      </a:r>
                    </a:p>
                  </a:txBody>
                  <a:tcPr marL="91451" marR="91451" marT="45726" marB="45726">
                    <a:noFill/>
                  </a:tcPr>
                </a:tc>
                <a:tc>
                  <a:txBody>
                    <a:bodyPr/>
                    <a:lstStyle/>
                    <a:p>
                      <a:pPr algn="ctr"/>
                      <a:r>
                        <a:rPr lang="fr-FR" sz="1600" b="0" i="0" dirty="0" smtClean="0">
                          <a:solidFill>
                            <a:srgbClr val="FFFFFF"/>
                          </a:solidFill>
                          <a:latin typeface="Century Gothic" pitchFamily="18" charset="0"/>
                        </a:rPr>
                        <a:t>MESOLIFT (face): </a:t>
                      </a:r>
                    </a:p>
                    <a:p>
                      <a:pPr algn="ctr"/>
                      <a:r>
                        <a:rPr lang="fr-FR" sz="1600" b="0" i="0" dirty="0" smtClean="0">
                          <a:solidFill>
                            <a:srgbClr val="FFFFFF"/>
                          </a:solidFill>
                          <a:latin typeface="Century Gothic" pitchFamily="18" charset="0"/>
                        </a:rPr>
                        <a:t>€278 / session</a:t>
                      </a:r>
                    </a:p>
                  </a:txBody>
                  <a:tcPr marL="91451" marR="91451" marT="45726" marB="45726">
                    <a:noFill/>
                  </a:tcPr>
                </a:tc>
              </a:tr>
            </a:tbl>
          </a:graphicData>
        </a:graphic>
      </p:graphicFrame>
      <p:sp>
        <p:nvSpPr>
          <p:cNvPr id="9" name="ZoneTexte 8"/>
          <p:cNvSpPr txBox="1"/>
          <p:nvPr/>
        </p:nvSpPr>
        <p:spPr>
          <a:xfrm>
            <a:off x="82352" y="6551766"/>
            <a:ext cx="6624736" cy="261610"/>
          </a:xfrm>
          <a:prstGeom prst="rect">
            <a:avLst/>
          </a:prstGeom>
          <a:noFill/>
        </p:spPr>
        <p:txBody>
          <a:bodyPr wrap="square" rtlCol="0">
            <a:spAutoFit/>
          </a:bodyPr>
          <a:lstStyle/>
          <a:p>
            <a:r>
              <a:rPr lang="fr-FR" sz="1100" b="0" i="1" dirty="0" smtClean="0">
                <a:solidFill>
                  <a:srgbClr val="FFFFFF"/>
                </a:solidFill>
                <a:latin typeface="Century Gothic" pitchFamily="18" charset="0"/>
              </a:rPr>
              <a:t>* Used morning and evening for 2 months (60 days): €218 / 60 days = €3.60</a:t>
            </a:r>
          </a:p>
        </p:txBody>
      </p:sp>
      <p:sp>
        <p:nvSpPr>
          <p:cNvPr id="10" name="ZoneTexte 9"/>
          <p:cNvSpPr txBox="1"/>
          <p:nvPr/>
        </p:nvSpPr>
        <p:spPr>
          <a:xfrm>
            <a:off x="2843808" y="1696740"/>
            <a:ext cx="5688632" cy="2062103"/>
          </a:xfrm>
          <a:prstGeom prst="rect">
            <a:avLst/>
          </a:prstGeom>
          <a:noFill/>
        </p:spPr>
        <p:txBody>
          <a:bodyPr wrap="square" rtlCol="0">
            <a:spAutoFit/>
          </a:bodyPr>
          <a:lstStyle/>
          <a:p>
            <a:pPr algn="just"/>
            <a:r>
              <a:rPr lang="en-US" sz="1600" b="0" i="1" dirty="0" smtClean="0">
                <a:solidFill>
                  <a:srgbClr val="FFFFFF"/>
                </a:solidFill>
                <a:latin typeface="Century Gothic" pitchFamily="18" charset="0"/>
              </a:rPr>
              <a:t>"The price may indeed seem high, but you should know that a </a:t>
            </a:r>
            <a:r>
              <a:rPr lang="en-US" sz="1600" b="0" i="1" dirty="0" err="1" smtClean="0">
                <a:solidFill>
                  <a:srgbClr val="FFFFFF"/>
                </a:solidFill>
                <a:latin typeface="Century Gothic" pitchFamily="18" charset="0"/>
              </a:rPr>
              <a:t>Mesolift</a:t>
            </a:r>
            <a:r>
              <a:rPr lang="en-US" sz="1600" b="0" i="1" dirty="0" smtClean="0">
                <a:solidFill>
                  <a:srgbClr val="FFFFFF"/>
                </a:solidFill>
                <a:latin typeface="Century Gothic" pitchFamily="18" charset="0"/>
              </a:rPr>
              <a:t> session costs around €278.  </a:t>
            </a:r>
          </a:p>
          <a:p>
            <a:pPr algn="just"/>
            <a:r>
              <a:rPr lang="en-US" sz="1600" b="0" i="1" dirty="0" smtClean="0">
                <a:solidFill>
                  <a:srgbClr val="FFFFFF"/>
                </a:solidFill>
                <a:latin typeface="Century Gothic" pitchFamily="18" charset="0"/>
              </a:rPr>
              <a:t>In addition, a 40ml serum will deliver 2 months of use with application morning and evening, which breaks down to €3.60 per day.</a:t>
            </a:r>
          </a:p>
          <a:p>
            <a:pPr algn="just"/>
            <a:r>
              <a:rPr lang="en-US" sz="1600" b="0" i="0" dirty="0" smtClean="0">
                <a:solidFill>
                  <a:srgbClr val="FFFFFF"/>
                </a:solidFill>
                <a:latin typeface="Century Gothic" pitchFamily="18" charset="0"/>
              </a:rPr>
              <a:t>This serum is designed for customers looking for instant results who are prepared to pay the price of effectiveness.”</a:t>
            </a:r>
          </a:p>
        </p:txBody>
      </p:sp>
      <p:grpSp>
        <p:nvGrpSpPr>
          <p:cNvPr id="3" name="Groupe 2"/>
          <p:cNvGrpSpPr/>
          <p:nvPr/>
        </p:nvGrpSpPr>
        <p:grpSpPr>
          <a:xfrm>
            <a:off x="226368" y="1916832"/>
            <a:ext cx="2617440" cy="2016224"/>
            <a:chOff x="154360" y="1988840"/>
            <a:chExt cx="2617440" cy="1656184"/>
          </a:xfrm>
        </p:grpSpPr>
        <p:pic>
          <p:nvPicPr>
            <p:cNvPr id="6147" name="Picture 3" descr="G:\DPLI_Commun_PCI_HR\Service\Commun_HR\2.EDUCATION\07- PHOTOS VENTE\SHOOTING SCENARIO DE SERVICE MAI 2012- PHOTOS RETOUCHEES DEF\DSC73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60" y="1988840"/>
              <a:ext cx="2617440"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rodigy_replasty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246" y="2815460"/>
              <a:ext cx="48834" cy="28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l="8572" t="16579" r="10562" b="10394"/>
            <a:stretch>
              <a:fillRect/>
            </a:stretch>
          </p:blipFill>
          <p:spPr bwMode="auto">
            <a:xfrm>
              <a:off x="1650266" y="2949714"/>
              <a:ext cx="172080" cy="17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PRODIGY_REPLASTY_MESO_LIFT_P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1105" y="2850056"/>
              <a:ext cx="160368" cy="1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G:\DPLI_Commun_Helena_Rubinstein_PCI\Service\MATHILDE\Re-PLASTY\VISUEL AMBIANCE GAMME RePLASTY\BD\Packshots détourés gamme Re-PLASTY\Packshot MESOLIF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8097" y="2708920"/>
              <a:ext cx="126613" cy="3600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40570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536950" y="260648"/>
            <a:ext cx="5518151" cy="769441"/>
          </a:xfrm>
          <a:prstGeom prst="rect">
            <a:avLst/>
          </a:prstGeom>
          <a:noFill/>
          <a:ln w="9525">
            <a:noFill/>
            <a:miter lim="800000"/>
            <a:headEnd/>
            <a:tailEnd/>
          </a:ln>
        </p:spPr>
        <p:txBody>
          <a:bodyPr>
            <a:spAutoFit/>
          </a:bodyPr>
          <a:lstStyle/>
          <a:p>
            <a:pPr algn="r" fontAlgn="base">
              <a:spcAft>
                <a:spcPct val="0"/>
              </a:spcAft>
            </a:pPr>
            <a:r>
              <a:rPr lang="en-US" sz="2800" dirty="0" smtClean="0">
                <a:solidFill>
                  <a:srgbClr val="B5A692"/>
                </a:solidFill>
                <a:ea typeface="ＭＳ Ｐゴシック" pitchFamily="34" charset="-128"/>
              </a:rPr>
              <a:t>THE SKIN</a:t>
            </a:r>
          </a:p>
          <a:p>
            <a:pPr algn="r" fontAlgn="base">
              <a:spcAft>
                <a:spcPct val="0"/>
              </a:spcAft>
            </a:pPr>
            <a:r>
              <a:rPr lang="en-US" sz="1600" dirty="0" smtClean="0">
                <a:solidFill>
                  <a:srgbClr val="FFFFFF"/>
                </a:solidFill>
                <a:ea typeface="ＭＳ Ｐゴシック" pitchFamily="34" charset="-128"/>
              </a:rPr>
              <a:t>THE CELL</a:t>
            </a:r>
          </a:p>
        </p:txBody>
      </p:sp>
      <p:sp>
        <p:nvSpPr>
          <p:cNvPr id="7" name="Rectangle 6"/>
          <p:cNvSpPr/>
          <p:nvPr/>
        </p:nvSpPr>
        <p:spPr>
          <a:xfrm>
            <a:off x="3888432" y="1556792"/>
            <a:ext cx="5255568" cy="4939814"/>
          </a:xfrm>
          <a:prstGeom prst="rect">
            <a:avLst/>
          </a:prstGeom>
        </p:spPr>
        <p:txBody>
          <a:bodyPr wrap="square">
            <a:spAutoFit/>
          </a:bodyPr>
          <a:lstStyle/>
          <a:p>
            <a:pPr>
              <a:lnSpc>
                <a:spcPct val="150000"/>
              </a:lnSpc>
            </a:pPr>
            <a:r>
              <a:rPr lang="en-US" sz="1400" dirty="0" smtClean="0">
                <a:solidFill>
                  <a:schemeClr val="bg1"/>
                </a:solidFill>
              </a:rPr>
              <a:t>The </a:t>
            </a:r>
            <a:r>
              <a:rPr lang="en-US" sz="1400" b="1" dirty="0" smtClean="0">
                <a:solidFill>
                  <a:schemeClr val="bg1"/>
                </a:solidFill>
              </a:rPr>
              <a:t>cell</a:t>
            </a:r>
            <a:r>
              <a:rPr lang="en-US" sz="1400" dirty="0" smtClean="0">
                <a:solidFill>
                  <a:schemeClr val="bg1"/>
                </a:solidFill>
              </a:rPr>
              <a:t> is the smallest element in a living being, whether human, vegetal or animal</a:t>
            </a:r>
          </a:p>
          <a:p>
            <a:pPr>
              <a:lnSpc>
                <a:spcPct val="150000"/>
              </a:lnSpc>
            </a:pPr>
            <a:endParaRPr lang="en-US" sz="1400" dirty="0" smtClean="0">
              <a:solidFill>
                <a:schemeClr val="bg1"/>
              </a:solidFill>
            </a:endParaRPr>
          </a:p>
          <a:p>
            <a:pPr>
              <a:lnSpc>
                <a:spcPct val="150000"/>
              </a:lnSpc>
            </a:pPr>
            <a:r>
              <a:rPr lang="en-US" sz="1400" dirty="0" smtClean="0">
                <a:solidFill>
                  <a:schemeClr val="bg1"/>
                </a:solidFill>
              </a:rPr>
              <a:t>All cells, no matter what their nature, have the same basic characteristics:</a:t>
            </a:r>
          </a:p>
          <a:p>
            <a:pPr>
              <a:lnSpc>
                <a:spcPct val="150000"/>
              </a:lnSpc>
            </a:pPr>
            <a:endParaRPr lang="en-US" sz="1400" dirty="0" smtClean="0">
              <a:solidFill>
                <a:schemeClr val="bg1"/>
              </a:solidFill>
            </a:endParaRPr>
          </a:p>
          <a:p>
            <a:pPr>
              <a:lnSpc>
                <a:spcPct val="150000"/>
              </a:lnSpc>
              <a:tabLst>
                <a:tab pos="627063" algn="l"/>
              </a:tabLst>
            </a:pPr>
            <a:r>
              <a:rPr lang="en-US" sz="1400" dirty="0" smtClean="0">
                <a:solidFill>
                  <a:schemeClr val="bg1"/>
                </a:solidFill>
              </a:rPr>
              <a:t>	</a:t>
            </a:r>
            <a:r>
              <a:rPr lang="en-US" sz="1400" b="1" dirty="0" smtClean="0">
                <a:solidFill>
                  <a:schemeClr val="bg1"/>
                </a:solidFill>
              </a:rPr>
              <a:t>cytoplasm, </a:t>
            </a:r>
            <a:r>
              <a:rPr lang="en-US" sz="1400" dirty="0" smtClean="0">
                <a:solidFill>
                  <a:schemeClr val="bg1"/>
                </a:solidFill>
              </a:rPr>
              <a:t>aqueous gel that fills the cell</a:t>
            </a:r>
          </a:p>
          <a:p>
            <a:pPr>
              <a:lnSpc>
                <a:spcPct val="150000"/>
              </a:lnSpc>
            </a:pPr>
            <a:endParaRPr lang="en-US" sz="1400" dirty="0" smtClean="0">
              <a:solidFill>
                <a:schemeClr val="bg1"/>
              </a:solidFill>
            </a:endParaRPr>
          </a:p>
          <a:p>
            <a:pPr>
              <a:lnSpc>
                <a:spcPct val="150000"/>
              </a:lnSpc>
              <a:tabLst>
                <a:tab pos="627063" algn="l"/>
              </a:tabLst>
            </a:pPr>
            <a:r>
              <a:rPr lang="en-US" sz="1400" dirty="0" smtClean="0">
                <a:solidFill>
                  <a:schemeClr val="bg1"/>
                </a:solidFill>
              </a:rPr>
              <a:t>	</a:t>
            </a:r>
            <a:r>
              <a:rPr lang="en-US" sz="1400" b="1" dirty="0" smtClean="0">
                <a:solidFill>
                  <a:schemeClr val="bg1"/>
                </a:solidFill>
              </a:rPr>
              <a:t>plasma membrane </a:t>
            </a:r>
            <a:r>
              <a:rPr lang="en-US" sz="1400" dirty="0" smtClean="0">
                <a:solidFill>
                  <a:schemeClr val="bg1"/>
                </a:solidFill>
              </a:rPr>
              <a:t>that defines cellular shape </a:t>
            </a:r>
          </a:p>
          <a:p>
            <a:pPr>
              <a:lnSpc>
                <a:spcPct val="150000"/>
              </a:lnSpc>
            </a:pPr>
            <a:endParaRPr lang="en-US" sz="1400" dirty="0" smtClean="0">
              <a:solidFill>
                <a:schemeClr val="bg1"/>
              </a:solidFill>
            </a:endParaRPr>
          </a:p>
          <a:p>
            <a:pPr>
              <a:lnSpc>
                <a:spcPct val="150000"/>
              </a:lnSpc>
              <a:tabLst>
                <a:tab pos="627063" algn="l"/>
              </a:tabLst>
            </a:pPr>
            <a:r>
              <a:rPr lang="en-US" sz="1400" dirty="0" smtClean="0">
                <a:solidFill>
                  <a:schemeClr val="bg1"/>
                </a:solidFill>
              </a:rPr>
              <a:t>	</a:t>
            </a:r>
            <a:r>
              <a:rPr lang="en-US" sz="1400" b="1" dirty="0" smtClean="0">
                <a:solidFill>
                  <a:schemeClr val="bg1"/>
                </a:solidFill>
              </a:rPr>
              <a:t>a nucleus </a:t>
            </a:r>
            <a:r>
              <a:rPr lang="en-US" sz="1400" dirty="0" smtClean="0">
                <a:solidFill>
                  <a:schemeClr val="bg1"/>
                </a:solidFill>
              </a:rPr>
              <a:t>that contains the cell’s genetic heritage</a:t>
            </a:r>
            <a:endParaRPr lang="fr-FR" sz="1400" dirty="0" smtClean="0">
              <a:solidFill>
                <a:srgbClr val="FFFFFF"/>
              </a:solidFill>
            </a:endParaRPr>
          </a:p>
          <a:p>
            <a:pPr>
              <a:lnSpc>
                <a:spcPct val="150000"/>
              </a:lnSpc>
            </a:pPr>
            <a:endParaRPr lang="fr-FR" sz="1400" dirty="0">
              <a:solidFill>
                <a:srgbClr val="FFFFFF"/>
              </a:solidFill>
            </a:endParaRPr>
          </a:p>
          <a:p>
            <a:pPr>
              <a:lnSpc>
                <a:spcPct val="150000"/>
              </a:lnSpc>
            </a:pPr>
            <a:endParaRPr lang="fr-FR" sz="1400" dirty="0" smtClean="0">
              <a:solidFill>
                <a:srgbClr val="FFFFFF"/>
              </a:solidFill>
            </a:endParaRPr>
          </a:p>
          <a:p>
            <a:pPr>
              <a:lnSpc>
                <a:spcPct val="150000"/>
              </a:lnSpc>
            </a:pPr>
            <a:endParaRPr lang="fr-FR" sz="1400" dirty="0" smtClean="0">
              <a:solidFill>
                <a:srgbClr val="FFFFFF"/>
              </a:solidFill>
            </a:endParaRPr>
          </a:p>
          <a:p>
            <a:pPr>
              <a:lnSpc>
                <a:spcPct val="150000"/>
              </a:lnSpc>
            </a:pPr>
            <a:endParaRPr lang="fr-FR" sz="1400" dirty="0" smtClean="0">
              <a:solidFill>
                <a:srgbClr val="FFFFFF"/>
              </a:solidFill>
            </a:endParaRPr>
          </a:p>
        </p:txBody>
      </p:sp>
      <p:pic>
        <p:nvPicPr>
          <p:cNvPr id="6" name="Picture 2"/>
          <p:cNvPicPr>
            <a:picLocks noChangeAspect="1" noChangeArrowheads="1"/>
          </p:cNvPicPr>
          <p:nvPr/>
        </p:nvPicPr>
        <p:blipFill>
          <a:blip r:embed="rId3" cstate="print"/>
          <a:srcRect l="14707" t="17276" r="53843" b="24856"/>
          <a:stretch>
            <a:fillRect/>
          </a:stretch>
        </p:blipFill>
        <p:spPr bwMode="auto">
          <a:xfrm>
            <a:off x="179512" y="5229200"/>
            <a:ext cx="900100" cy="108012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15320" t="17276" r="53426" b="25574"/>
          <a:stretch>
            <a:fillRect/>
          </a:stretch>
        </p:blipFill>
        <p:spPr bwMode="auto">
          <a:xfrm>
            <a:off x="1187624" y="5229200"/>
            <a:ext cx="945105" cy="1080120"/>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l="15320" t="19237" r="53426" b="22913"/>
          <a:stretch>
            <a:fillRect/>
          </a:stretch>
        </p:blipFill>
        <p:spPr bwMode="auto">
          <a:xfrm>
            <a:off x="611560" y="1634447"/>
            <a:ext cx="2160240" cy="2499101"/>
          </a:xfrm>
          <a:prstGeom prst="rect">
            <a:avLst/>
          </a:prstGeom>
          <a:noFill/>
          <a:ln w="9525">
            <a:noFill/>
            <a:miter lim="800000"/>
            <a:headEnd/>
            <a:tailEnd/>
          </a:ln>
        </p:spPr>
      </p:pic>
      <p:sp>
        <p:nvSpPr>
          <p:cNvPr id="12" name="ZoneTexte 11"/>
          <p:cNvSpPr txBox="1"/>
          <p:nvPr/>
        </p:nvSpPr>
        <p:spPr>
          <a:xfrm>
            <a:off x="1159264" y="4797152"/>
            <a:ext cx="989373" cy="276999"/>
          </a:xfrm>
          <a:prstGeom prst="rect">
            <a:avLst/>
          </a:prstGeom>
          <a:noFill/>
        </p:spPr>
        <p:txBody>
          <a:bodyPr wrap="none" rtlCol="0">
            <a:spAutoFit/>
          </a:bodyPr>
          <a:lstStyle/>
          <a:p>
            <a:r>
              <a:rPr lang="fr-FR" sz="1200" b="1" dirty="0" err="1" smtClean="0">
                <a:solidFill>
                  <a:schemeClr val="bg1"/>
                </a:solidFill>
              </a:rPr>
              <a:t>Cytoplasm</a:t>
            </a:r>
            <a:endParaRPr lang="fr-FR" sz="1200" b="1" dirty="0">
              <a:solidFill>
                <a:srgbClr val="FFFFFF"/>
              </a:solidFill>
            </a:endParaRPr>
          </a:p>
        </p:txBody>
      </p:sp>
      <p:sp>
        <p:nvSpPr>
          <p:cNvPr id="13" name="ZoneTexte 12"/>
          <p:cNvSpPr txBox="1"/>
          <p:nvPr/>
        </p:nvSpPr>
        <p:spPr>
          <a:xfrm>
            <a:off x="180617" y="4725144"/>
            <a:ext cx="1056700" cy="461665"/>
          </a:xfrm>
          <a:prstGeom prst="rect">
            <a:avLst/>
          </a:prstGeom>
          <a:noFill/>
        </p:spPr>
        <p:txBody>
          <a:bodyPr wrap="none" rtlCol="0">
            <a:spAutoFit/>
          </a:bodyPr>
          <a:lstStyle/>
          <a:p>
            <a:r>
              <a:rPr lang="fr-FR" sz="1200" b="1" dirty="0" smtClean="0">
                <a:solidFill>
                  <a:schemeClr val="bg1"/>
                </a:solidFill>
              </a:rPr>
              <a:t>Plasma </a:t>
            </a:r>
          </a:p>
          <a:p>
            <a:r>
              <a:rPr lang="fr-FR" sz="1200" b="1" dirty="0" smtClean="0">
                <a:solidFill>
                  <a:schemeClr val="bg1"/>
                </a:solidFill>
              </a:rPr>
              <a:t> membrane</a:t>
            </a:r>
            <a:endParaRPr lang="fr-FR" sz="1200" b="1" dirty="0">
              <a:solidFill>
                <a:schemeClr val="bg1"/>
              </a:solidFill>
            </a:endParaRPr>
          </a:p>
        </p:txBody>
      </p:sp>
      <p:sp>
        <p:nvSpPr>
          <p:cNvPr id="14" name="Flèche droite 13"/>
          <p:cNvSpPr/>
          <p:nvPr/>
        </p:nvSpPr>
        <p:spPr>
          <a:xfrm>
            <a:off x="4067944" y="3645024"/>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Flèche droite 14"/>
          <p:cNvSpPr/>
          <p:nvPr/>
        </p:nvSpPr>
        <p:spPr>
          <a:xfrm>
            <a:off x="4076328" y="4293096"/>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25" name="Picture 2"/>
          <p:cNvPicPr>
            <a:picLocks noChangeAspect="1" noChangeArrowheads="1"/>
          </p:cNvPicPr>
          <p:nvPr/>
        </p:nvPicPr>
        <p:blipFill>
          <a:blip r:embed="rId6" cstate="print"/>
          <a:srcRect l="14355" t="19924" r="54893" b="29705"/>
          <a:stretch>
            <a:fillRect/>
          </a:stretch>
        </p:blipFill>
        <p:spPr bwMode="auto">
          <a:xfrm>
            <a:off x="2220782" y="5229200"/>
            <a:ext cx="1055074" cy="1080120"/>
          </a:xfrm>
          <a:prstGeom prst="rect">
            <a:avLst/>
          </a:prstGeom>
          <a:ln>
            <a:noFill/>
          </a:ln>
          <a:effectLst>
            <a:outerShdw blurRad="292100" dist="139700" dir="2700000" algn="tl" rotWithShape="0">
              <a:srgbClr val="333333">
                <a:alpha val="65000"/>
              </a:srgbClr>
            </a:outerShdw>
          </a:effectLst>
        </p:spPr>
      </p:pic>
      <p:sp>
        <p:nvSpPr>
          <p:cNvPr id="29" name="ZoneTexte 28"/>
          <p:cNvSpPr txBox="1"/>
          <p:nvPr/>
        </p:nvSpPr>
        <p:spPr>
          <a:xfrm>
            <a:off x="2411760" y="4797152"/>
            <a:ext cx="784189" cy="461665"/>
          </a:xfrm>
          <a:prstGeom prst="rect">
            <a:avLst/>
          </a:prstGeom>
          <a:noFill/>
        </p:spPr>
        <p:txBody>
          <a:bodyPr wrap="none" rtlCol="0">
            <a:spAutoFit/>
          </a:bodyPr>
          <a:lstStyle/>
          <a:p>
            <a:r>
              <a:rPr lang="fr-FR" sz="1200" b="1" dirty="0" smtClean="0">
                <a:solidFill>
                  <a:schemeClr val="bg1"/>
                </a:solidFill>
              </a:rPr>
              <a:t>Nucleus</a:t>
            </a:r>
          </a:p>
          <a:p>
            <a:endParaRPr lang="fr-FR" sz="1200" b="1" dirty="0">
              <a:solidFill>
                <a:srgbClr val="FFFFFF"/>
              </a:solidFill>
            </a:endParaRPr>
          </a:p>
        </p:txBody>
      </p:sp>
      <p:sp>
        <p:nvSpPr>
          <p:cNvPr id="36" name="Flèche droite 35"/>
          <p:cNvSpPr/>
          <p:nvPr/>
        </p:nvSpPr>
        <p:spPr>
          <a:xfrm>
            <a:off x="4067944" y="4941168"/>
            <a:ext cx="360040" cy="7200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20" name="Connecteur droit avec flèche 19"/>
          <p:cNvCxnSpPr>
            <a:stCxn id="29" idx="0"/>
          </p:cNvCxnSpPr>
          <p:nvPr/>
        </p:nvCxnSpPr>
        <p:spPr>
          <a:xfrm flipH="1" flipV="1">
            <a:off x="1907704" y="2708920"/>
            <a:ext cx="896151" cy="2088232"/>
          </a:xfrm>
          <a:prstGeom prst="straightConnector1">
            <a:avLst/>
          </a:prstGeom>
          <a:ln w="25400">
            <a:tailEnd type="arrow"/>
          </a:ln>
        </p:spPr>
        <p:style>
          <a:lnRef idx="3">
            <a:schemeClr val="dk1"/>
          </a:lnRef>
          <a:fillRef idx="0">
            <a:schemeClr val="dk1"/>
          </a:fillRef>
          <a:effectRef idx="2">
            <a:schemeClr val="dk1"/>
          </a:effectRef>
          <a:fontRef idx="minor">
            <a:schemeClr val="tx1"/>
          </a:fontRef>
        </p:style>
      </p:cxnSp>
      <p:cxnSp>
        <p:nvCxnSpPr>
          <p:cNvPr id="24" name="Connecteur droit avec flèche 23"/>
          <p:cNvCxnSpPr>
            <a:stCxn id="12" idx="0"/>
          </p:cNvCxnSpPr>
          <p:nvPr/>
        </p:nvCxnSpPr>
        <p:spPr>
          <a:xfrm flipV="1">
            <a:off x="1653951" y="3501008"/>
            <a:ext cx="37729" cy="1296144"/>
          </a:xfrm>
          <a:prstGeom prst="straightConnector1">
            <a:avLst/>
          </a:prstGeom>
          <a:ln w="25400">
            <a:tailEnd type="arrow"/>
          </a:ln>
        </p:spPr>
        <p:style>
          <a:lnRef idx="3">
            <a:schemeClr val="dk1"/>
          </a:lnRef>
          <a:fillRef idx="0">
            <a:schemeClr val="dk1"/>
          </a:fillRef>
          <a:effectRef idx="2">
            <a:schemeClr val="dk1"/>
          </a:effectRef>
          <a:fontRef idx="minor">
            <a:schemeClr val="tx1"/>
          </a:fontRef>
        </p:style>
      </p:cxnSp>
      <p:cxnSp>
        <p:nvCxnSpPr>
          <p:cNvPr id="27" name="Connecteur droit avec flèche 26"/>
          <p:cNvCxnSpPr/>
          <p:nvPr/>
        </p:nvCxnSpPr>
        <p:spPr>
          <a:xfrm flipV="1">
            <a:off x="611560" y="3645024"/>
            <a:ext cx="360040" cy="1080120"/>
          </a:xfrm>
          <a:prstGeom prst="straightConnector1">
            <a:avLst/>
          </a:prstGeom>
          <a:ln w="25400">
            <a:tailEnd type="arrow"/>
          </a:ln>
        </p:spPr>
        <p:style>
          <a:lnRef idx="3">
            <a:schemeClr val="dk1"/>
          </a:lnRef>
          <a:fillRef idx="0">
            <a:schemeClr val="dk1"/>
          </a:fillRef>
          <a:effectRef idx="2">
            <a:schemeClr val="dk1"/>
          </a:effectRef>
          <a:fontRef idx="minor">
            <a:schemeClr val="tx1"/>
          </a:fontRef>
        </p:style>
      </p:cxnSp>
      <p:sp>
        <p:nvSpPr>
          <p:cNvPr id="39" name="ZoneTexte 38"/>
          <p:cNvSpPr txBox="1"/>
          <p:nvPr/>
        </p:nvSpPr>
        <p:spPr>
          <a:xfrm>
            <a:off x="1175778" y="1268760"/>
            <a:ext cx="687808" cy="369332"/>
          </a:xfrm>
          <a:prstGeom prst="rect">
            <a:avLst/>
          </a:prstGeom>
          <a:noFill/>
        </p:spPr>
        <p:txBody>
          <a:bodyPr wrap="none" rtlCol="0">
            <a:spAutoFit/>
          </a:bodyPr>
          <a:lstStyle/>
          <a:p>
            <a:r>
              <a:rPr lang="fr-FR" b="1" dirty="0" smtClean="0">
                <a:solidFill>
                  <a:srgbClr val="FFFFFF"/>
                </a:solidFill>
              </a:rPr>
              <a:t>CELL</a:t>
            </a:r>
            <a:endParaRPr lang="fr-FR" b="1" dirty="0">
              <a:solidFill>
                <a:srgbClr val="FFFFFF"/>
              </a:solidFill>
            </a:endParaRPr>
          </a:p>
        </p:txBody>
      </p:sp>
    </p:spTree>
    <p:extLst>
      <p:ext uri="{BB962C8B-B14F-4D97-AF65-F5344CB8AC3E}">
        <p14:creationId xmlns:p14="http://schemas.microsoft.com/office/powerpoint/2010/main" val="509373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354722"/>
            <a:ext cx="764294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D9CEB8"/>
                </a:solidFill>
                <a:latin typeface="Century Gothic" pitchFamily="18" charset="0"/>
              </a:rPr>
              <a:t>		</a:t>
            </a:r>
            <a:r>
              <a:rPr lang="fr-FR" sz="3000" b="0" i="0" dirty="0" smtClean="0">
                <a:solidFill>
                  <a:srgbClr val="B5A692"/>
                </a:solidFill>
                <a:latin typeface="Century Gothic" pitchFamily="18" charset="0"/>
              </a:rPr>
              <a:t>2- </a:t>
            </a:r>
            <a:r>
              <a:rPr lang="fr-FR" sz="2800" b="0" i="0" dirty="0" smtClean="0">
                <a:solidFill>
                  <a:srgbClr val="B5A692"/>
                </a:solidFill>
                <a:latin typeface="Century Gothic" pitchFamily="18" charset="0"/>
              </a:rPr>
              <a:t>PEELING                                           </a:t>
            </a:r>
            <a:r>
              <a:rPr lang="fr-FR" sz="1600" b="0" i="0" dirty="0" smtClean="0">
                <a:solidFill>
                  <a:srgbClr val="FFFFFF"/>
                </a:solidFill>
                <a:latin typeface="Century Gothic" pitchFamily="18" charset="0"/>
              </a:rPr>
              <a:t>PROTOCOL REMINDER </a:t>
            </a:r>
          </a:p>
          <a:p>
            <a:pPr algn="r" eaLnBrk="1" hangingPunct="1">
              <a:spcBef>
                <a:spcPct val="50000"/>
              </a:spcBef>
              <a:defRPr/>
            </a:pPr>
            <a:endParaRPr lang="fr-FR" sz="1600" dirty="0" smtClean="0">
              <a:solidFill>
                <a:schemeClr val="bg1"/>
              </a:solidFill>
              <a:latin typeface="Century Gothic" pitchFamily="34" charset="0"/>
              <a:ea typeface="ＭＳ Ｐゴシック" pitchFamily="34" charset="-128"/>
            </a:endParaRPr>
          </a:p>
        </p:txBody>
      </p:sp>
      <p:sp>
        <p:nvSpPr>
          <p:cNvPr id="5" name="Text Box 16"/>
          <p:cNvSpPr txBox="1">
            <a:spLocks noChangeArrowheads="1"/>
          </p:cNvSpPr>
          <p:nvPr/>
        </p:nvSpPr>
        <p:spPr bwMode="auto">
          <a:xfrm>
            <a:off x="3410857" y="1340768"/>
            <a:ext cx="5508626"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eaLnBrk="1" hangingPunct="1"/>
            <a:r>
              <a:rPr lang="fr-FR" sz="1800" b="0" i="0" dirty="0" smtClean="0">
                <a:solidFill>
                  <a:srgbClr val="B5A692"/>
                </a:solidFill>
                <a:latin typeface="Century Gothic" pitchFamily="18" charset="0"/>
              </a:rPr>
              <a:t>PROTOCOL DEFINITION</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APPLICATION OF A BLEND OF GLYCOLIC, LACTIC, AND PHYTIC ACIDS, RETINOL AND LHA TO EXFOLIATE THE SURFACE OF THE EPIDERMIS</a:t>
            </a:r>
          </a:p>
          <a:p>
            <a:pPr eaLnBrk="1" hangingPunct="1"/>
            <a:endParaRPr lang="fr-FR" sz="1400" dirty="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TARGET </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WRINKLES, IRREGULARITIES, REDNESS</a:t>
            </a:r>
          </a:p>
          <a:p>
            <a:pPr eaLnBrk="1" hangingPunct="1"/>
            <a:endParaRPr lang="fr-FR" sz="1400" dirty="0">
              <a:solidFill>
                <a:srgbClr val="B5A692"/>
              </a:solidFill>
              <a:latin typeface="Century Gothic" pitchFamily="34" charset="0"/>
            </a:endParaRPr>
          </a:p>
          <a:p>
            <a:pPr eaLnBrk="1" hangingPunct="1">
              <a:lnSpc>
                <a:spcPct val="0"/>
              </a:lnSpc>
            </a:pPr>
            <a:endParaRPr lang="fr-FR" dirty="0">
              <a:solidFill>
                <a:srgbClr val="B5A692"/>
              </a:solidFill>
              <a:latin typeface="Century Gothic" pitchFamily="34" charset="0"/>
            </a:endParaRPr>
          </a:p>
          <a:p>
            <a:pPr eaLnBrk="1" hangingPunct="1"/>
            <a:r>
              <a:rPr lang="fr-FR" sz="1800" b="0" i="0" dirty="0" smtClean="0">
                <a:solidFill>
                  <a:srgbClr val="B5A692"/>
                </a:solidFill>
                <a:latin typeface="Century Gothic" pitchFamily="18" charset="0"/>
              </a:rPr>
              <a:t>RESULTS</a:t>
            </a:r>
          </a:p>
          <a:p>
            <a:pPr eaLnBrk="1" hangingPunct="1"/>
            <a:endParaRPr lang="fr-FR" sz="1400" dirty="0" smtClean="0">
              <a:solidFill>
                <a:srgbClr val="B5A692"/>
              </a:solidFill>
              <a:latin typeface="Century Gothic" pitchFamily="34" charset="0"/>
            </a:endParaRPr>
          </a:p>
          <a:p>
            <a:pPr eaLnBrk="1" hangingPunct="1"/>
            <a:r>
              <a:rPr lang="fr-FR" sz="1400" b="0" i="0" dirty="0" smtClean="0">
                <a:solidFill>
                  <a:srgbClr val="FFFFFF"/>
                </a:solidFill>
                <a:latin typeface="Century Gothic" pitchFamily="18" charset="0"/>
              </a:rPr>
              <a:t>INTENSE RENOVATION OF THE SKIN SURFACE, NEW-SKIN EFFECT, IMPROVEMENT IN SKIN QUALITY </a:t>
            </a:r>
          </a:p>
          <a:p>
            <a:pPr algn="ctr" eaLnBrk="1" hangingPunct="1"/>
            <a:endParaRPr lang="fr-FR" sz="1400" dirty="0">
              <a:solidFill>
                <a:srgbClr val="B5A692"/>
              </a:solidFill>
              <a:latin typeface="Century Gothic" pitchFamily="34" charset="0"/>
            </a:endParaRPr>
          </a:p>
        </p:txBody>
      </p:sp>
      <p:pic>
        <p:nvPicPr>
          <p:cNvPr id="10"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40" r="11160"/>
          <a:stretch/>
        </p:blipFill>
        <p:spPr bwMode="auto">
          <a:xfrm>
            <a:off x="0" y="1196752"/>
            <a:ext cx="3410857" cy="56612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11960" y="6537151"/>
            <a:ext cx="1477962"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Before </a:t>
            </a:r>
          </a:p>
        </p:txBody>
      </p:sp>
      <p:sp>
        <p:nvSpPr>
          <p:cNvPr id="12" name="Rectangle 11"/>
          <p:cNvSpPr/>
          <p:nvPr/>
        </p:nvSpPr>
        <p:spPr>
          <a:xfrm>
            <a:off x="6697985" y="6537151"/>
            <a:ext cx="1519237" cy="276225"/>
          </a:xfrm>
          <a:prstGeom prst="rect">
            <a:avLst/>
          </a:prstGeom>
        </p:spPr>
        <p:txBody>
          <a:bodyPr>
            <a:spAutoFit/>
          </a:bodyPr>
          <a:lstStyle/>
          <a:p>
            <a:pPr algn="ctr" fontAlgn="auto">
              <a:spcBef>
                <a:spcPts val="0"/>
              </a:spcBef>
              <a:spcAft>
                <a:spcPts val="0"/>
              </a:spcAft>
              <a:defRPr/>
            </a:pPr>
            <a:r>
              <a:rPr lang="fr-FR" sz="1200" b="1" i="0" dirty="0" smtClean="0">
                <a:solidFill>
                  <a:srgbClr val="FFFFFF"/>
                </a:solidFill>
                <a:latin typeface="Century Gothic" pitchFamily="18" charset="0"/>
              </a:rPr>
              <a:t>After </a:t>
            </a:r>
          </a:p>
        </p:txBody>
      </p:sp>
      <p:pic>
        <p:nvPicPr>
          <p:cNvPr id="13" name="Picture 2" descr="http://www.oceanclinic.net/galleries/deep-peeling/oceanclinic-marbella-deep-peeling-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497" y="4982988"/>
            <a:ext cx="12588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oceanclinic.net/galleries/deep-peeling/oceanclinic-marbella-deep-peeling-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6572" y="4982988"/>
            <a:ext cx="1262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60517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19672" y="139859"/>
            <a:ext cx="749892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2800" b="0" i="0" dirty="0" smtClean="0">
                <a:solidFill>
                  <a:srgbClr val="B5A692"/>
                </a:solidFill>
                <a:latin typeface="Century Gothic" pitchFamily="18" charset="0"/>
              </a:rPr>
              <a:t>		2- PEELING /                                   </a:t>
            </a:r>
            <a:r>
              <a:rPr lang="fr-FR" sz="2800" b="0" i="0" dirty="0" err="1" smtClean="0">
                <a:solidFill>
                  <a:srgbClr val="B5A692"/>
                </a:solidFill>
                <a:latin typeface="Century Gothic" pitchFamily="18" charset="0"/>
              </a:rPr>
              <a:t>Re</a:t>
            </a:r>
            <a:r>
              <a:rPr lang="fr-FR" sz="2800" b="0" i="0" dirty="0" smtClean="0">
                <a:solidFill>
                  <a:srgbClr val="B5A692"/>
                </a:solidFill>
                <a:latin typeface="Century Gothic" pitchFamily="18" charset="0"/>
              </a:rPr>
              <a:t>-PLASTY HD PEEL                    </a:t>
            </a:r>
          </a:p>
        </p:txBody>
      </p:sp>
      <p:sp>
        <p:nvSpPr>
          <p:cNvPr id="13" name="Flèche droite 12"/>
          <p:cNvSpPr/>
          <p:nvPr/>
        </p:nvSpPr>
        <p:spPr>
          <a:xfrm>
            <a:off x="4572000" y="4197913"/>
            <a:ext cx="1152128" cy="720080"/>
          </a:xfrm>
          <a:prstGeom prst="rightArrow">
            <a:avLst/>
          </a:prstGeom>
          <a:solidFill>
            <a:srgbClr val="B5A692"/>
          </a:solid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107504" y="2276872"/>
            <a:ext cx="4497610"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AESTHETIC MEDICINE PROCEDURE:   PEELING</a:t>
            </a:r>
          </a:p>
        </p:txBody>
      </p:sp>
      <p:sp>
        <p:nvSpPr>
          <p:cNvPr id="16" name="ZoneTexte 15"/>
          <p:cNvSpPr txBox="1"/>
          <p:nvPr/>
        </p:nvSpPr>
        <p:spPr>
          <a:xfrm>
            <a:off x="5114950" y="2276872"/>
            <a:ext cx="4281586" cy="646331"/>
          </a:xfrm>
          <a:prstGeom prst="rect">
            <a:avLst/>
          </a:prstGeom>
          <a:noFill/>
        </p:spPr>
        <p:txBody>
          <a:bodyPr wrap="square" rtlCol="0">
            <a:spAutoFit/>
          </a:bodyPr>
          <a:lstStyle/>
          <a:p>
            <a:pPr algn="ctr"/>
            <a:r>
              <a:rPr lang="fr-FR" sz="1800" b="0" i="0" dirty="0" smtClean="0">
                <a:solidFill>
                  <a:srgbClr val="FFFFFF"/>
                </a:solidFill>
                <a:latin typeface="Century Gothic" pitchFamily="18" charset="0"/>
              </a:rPr>
              <a:t>HR SOLUTION: </a:t>
            </a:r>
          </a:p>
          <a:p>
            <a:pPr algn="ctr"/>
            <a:r>
              <a:rPr lang="fr-FR" sz="1800" b="0" i="0" dirty="0" smtClean="0">
                <a:solidFill>
                  <a:srgbClr val="FFFFFF"/>
                </a:solidFill>
                <a:latin typeface="Century Gothic" pitchFamily="18" charset="0"/>
              </a:rPr>
              <a:t>  Re-PLASTY  HD PEEL</a:t>
            </a:r>
          </a:p>
        </p:txBody>
      </p:sp>
      <p:pic>
        <p:nvPicPr>
          <p:cNvPr id="9"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51" r="7214"/>
          <a:stretch/>
        </p:blipFill>
        <p:spPr bwMode="auto">
          <a:xfrm>
            <a:off x="938848" y="3174882"/>
            <a:ext cx="2834921" cy="27826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DPLI_Commun_Helena_Rubinstein_PCI\Service\MATHILDE\Re-PLASTY\VISUEL AMBIANCE GAMME RePLASTY\BD\Packshots détourés gamme Re-PLASTY\Packshot HD PEEL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2412" y="3140968"/>
            <a:ext cx="1111956" cy="27347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60640" y="5805264"/>
            <a:ext cx="3131840" cy="830997"/>
          </a:xfrm>
          <a:prstGeom prst="rect">
            <a:avLst/>
          </a:prstGeom>
        </p:spPr>
        <p:txBody>
          <a:bodyPr wrap="square">
            <a:spAutoFit/>
          </a:bodyPr>
          <a:lstStyle/>
          <a:p>
            <a:pPr algn="ctr"/>
            <a:r>
              <a:rPr lang="fr-FR" sz="1200" b="0" i="0" dirty="0" smtClean="0">
                <a:solidFill>
                  <a:srgbClr val="FFFFFF"/>
                </a:solidFill>
                <a:latin typeface="Century Gothic" pitchFamily="18" charset="0"/>
              </a:rPr>
              <a:t>PERFECT SKIN RENEWER NIGHT</a:t>
            </a:r>
          </a:p>
          <a:p>
            <a:pPr algn="ctr"/>
            <a:r>
              <a:rPr lang="fr-FR" sz="1200" b="0" i="0" dirty="0" smtClean="0">
                <a:solidFill>
                  <a:srgbClr val="FFFFFF"/>
                </a:solidFill>
                <a:latin typeface="Century Gothic" pitchFamily="18" charset="0"/>
              </a:rPr>
              <a:t>CONCENTRATE</a:t>
            </a:r>
          </a:p>
          <a:p>
            <a:pPr algn="ctr"/>
            <a:r>
              <a:rPr lang="fr-FR" sz="1200" dirty="0" smtClean="0">
                <a:solidFill>
                  <a:schemeClr val="bg1"/>
                </a:solidFill>
                <a:latin typeface="Century Gothic" pitchFamily="34" charset="0"/>
              </a:rPr>
              <a:t>Polished Irregularities</a:t>
            </a:r>
          </a:p>
          <a:p>
            <a:pPr algn="ctr"/>
            <a:r>
              <a:rPr lang="fr-FR" sz="1200" dirty="0" smtClean="0">
                <a:solidFill>
                  <a:schemeClr val="bg1"/>
                </a:solidFill>
                <a:latin typeface="Century Gothic" pitchFamily="34" charset="0"/>
              </a:rPr>
              <a:t>Smoothed wrinkles</a:t>
            </a:r>
          </a:p>
        </p:txBody>
      </p:sp>
    </p:spTree>
    <p:extLst>
      <p:ext uri="{BB962C8B-B14F-4D97-AF65-F5344CB8AC3E}">
        <p14:creationId xmlns:p14="http://schemas.microsoft.com/office/powerpoint/2010/main" val="120944605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dirty="0" smtClean="0">
                <a:solidFill>
                  <a:srgbClr val="B5A692"/>
                </a:solidFill>
                <a:latin typeface="Century Gothic" pitchFamily="34" charset="0"/>
                <a:ea typeface="ＭＳ Ｐゴシック" pitchFamily="34" charset="-128"/>
              </a:rPr>
              <a:t>		</a:t>
            </a:r>
            <a:r>
              <a:rPr lang="fr-FR" sz="2800" dirty="0">
                <a:solidFill>
                  <a:srgbClr val="B5A692"/>
                </a:solidFill>
                <a:latin typeface="Century Gothic" pitchFamily="34" charset="0"/>
                <a:ea typeface="ＭＳ Ｐゴシック" pitchFamily="34" charset="-128"/>
              </a:rPr>
              <a:t>2</a:t>
            </a:r>
            <a:r>
              <a:rPr lang="fr-FR" sz="2800" dirty="0" smtClean="0">
                <a:solidFill>
                  <a:srgbClr val="B5A692"/>
                </a:solidFill>
                <a:latin typeface="Century Gothic" pitchFamily="34" charset="0"/>
                <a:ea typeface="ＭＳ Ｐゴシック" pitchFamily="34" charset="-128"/>
              </a:rPr>
              <a:t>- </a:t>
            </a:r>
            <a:r>
              <a:rPr lang="fr-FR" sz="2800" dirty="0" err="1" smtClean="0">
                <a:solidFill>
                  <a:srgbClr val="B5A692"/>
                </a:solidFill>
                <a:latin typeface="Century Gothic" pitchFamily="34" charset="0"/>
                <a:ea typeface="ＭＳ Ｐゴシック" pitchFamily="34" charset="-128"/>
              </a:rPr>
              <a:t>Re</a:t>
            </a:r>
            <a:r>
              <a:rPr lang="fr-FR" sz="2800" dirty="0" smtClean="0">
                <a:solidFill>
                  <a:srgbClr val="B5A692"/>
                </a:solidFill>
                <a:latin typeface="Century Gothic" pitchFamily="34" charset="0"/>
                <a:ea typeface="ＭＳ Ｐゴシック" pitchFamily="34" charset="-128"/>
              </a:rPr>
              <a:t>-PLASTY HD PEEL                                   </a:t>
            </a:r>
            <a:r>
              <a:rPr lang="fr-FR" sz="1600" dirty="0" smtClean="0">
                <a:solidFill>
                  <a:schemeClr val="bg1"/>
                </a:solidFill>
                <a:latin typeface="Century Gothic" pitchFamily="34" charset="0"/>
                <a:ea typeface="ＭＳ Ｐゴシック" pitchFamily="34" charset="-128"/>
              </a:rPr>
              <a:t>HOOK</a:t>
            </a:r>
            <a:endParaRPr lang="fr-FR" sz="1050" dirty="0" smtClean="0">
              <a:solidFill>
                <a:schemeClr val="bg1"/>
              </a:solidFill>
              <a:latin typeface="Century Gothic" pitchFamily="34" charset="0"/>
              <a:ea typeface="ＭＳ Ｐゴシック" pitchFamily="34" charset="-128"/>
            </a:endParaRPr>
          </a:p>
        </p:txBody>
      </p:sp>
      <p:sp>
        <p:nvSpPr>
          <p:cNvPr id="3" name="ZoneTexte 42"/>
          <p:cNvSpPr txBox="1">
            <a:spLocks noChangeArrowheads="1"/>
          </p:cNvSpPr>
          <p:nvPr/>
        </p:nvSpPr>
        <p:spPr bwMode="auto">
          <a:xfrm>
            <a:off x="437908" y="2308805"/>
            <a:ext cx="8256984"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pitchFamily="34" charset="0"/>
                <a:ea typeface="MS PGothic" pitchFamily="34" charset="-128"/>
              </a:defRPr>
            </a:lvl1pPr>
            <a:lvl2pPr marL="742950" indent="-285750" eaLnBrk="0" hangingPunct="0">
              <a:defRPr sz="2100">
                <a:solidFill>
                  <a:schemeClr val="tx1"/>
                </a:solidFill>
                <a:latin typeface="Arial" pitchFamily="34" charset="0"/>
                <a:ea typeface="MS PGothic" pitchFamily="34" charset="-128"/>
              </a:defRPr>
            </a:lvl2pPr>
            <a:lvl3pPr marL="1143000" indent="-228600" eaLnBrk="0" hangingPunct="0">
              <a:defRPr sz="2100">
                <a:solidFill>
                  <a:schemeClr val="tx1"/>
                </a:solidFill>
                <a:latin typeface="Arial" pitchFamily="34" charset="0"/>
                <a:ea typeface="MS PGothic" pitchFamily="34" charset="-128"/>
              </a:defRPr>
            </a:lvl3pPr>
            <a:lvl4pPr marL="1600200" indent="-228600" eaLnBrk="0" hangingPunct="0">
              <a:defRPr sz="2100">
                <a:solidFill>
                  <a:schemeClr val="tx1"/>
                </a:solidFill>
                <a:latin typeface="Arial" pitchFamily="34" charset="0"/>
                <a:ea typeface="MS PGothic" pitchFamily="34" charset="-128"/>
              </a:defRPr>
            </a:lvl4pPr>
            <a:lvl5pPr marL="2057400" indent="-228600" eaLnBrk="0" hangingPunct="0">
              <a:defRPr sz="21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1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1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1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100">
                <a:solidFill>
                  <a:schemeClr val="tx1"/>
                </a:solidFill>
                <a:latin typeface="Arial" pitchFamily="34" charset="0"/>
                <a:ea typeface="MS PGothic" pitchFamily="34" charset="-128"/>
              </a:defRPr>
            </a:lvl9pPr>
          </a:lstStyle>
          <a:p>
            <a:pPr algn="ctr" eaLnBrk="1" hangingPunct="1"/>
            <a:r>
              <a:rPr lang="fr-FR" sz="1600" b="1" dirty="0">
                <a:solidFill>
                  <a:schemeClr val="bg1"/>
                </a:solidFill>
                <a:latin typeface="Calibri" pitchFamily="34" charset="0"/>
              </a:rPr>
              <a:t>HOOK:</a:t>
            </a:r>
          </a:p>
          <a:p>
            <a:pPr algn="ctr" eaLnBrk="1" hangingPunct="1"/>
            <a:endParaRPr lang="fr-FR" sz="1600" dirty="0">
              <a:solidFill>
                <a:schemeClr val="bg1"/>
              </a:solidFill>
              <a:latin typeface="Calibri" pitchFamily="34" charset="0"/>
            </a:endParaRPr>
          </a:p>
          <a:p>
            <a:pPr algn="ctr" eaLnBrk="1" hangingPunct="1"/>
            <a:r>
              <a:rPr lang="en-US" sz="1600" dirty="0" smtClean="0">
                <a:solidFill>
                  <a:schemeClr val="bg1"/>
                </a:solidFill>
                <a:latin typeface="Century Gothic" pitchFamily="34" charset="0"/>
              </a:rPr>
              <a:t>“Did </a:t>
            </a:r>
            <a:r>
              <a:rPr lang="en-US" sz="1600" dirty="0">
                <a:solidFill>
                  <a:schemeClr val="bg1"/>
                </a:solidFill>
                <a:latin typeface="Century Gothic" pitchFamily="34" charset="0"/>
              </a:rPr>
              <a:t>you know that now you can </a:t>
            </a:r>
            <a:r>
              <a:rPr lang="en-US" sz="1600" dirty="0" smtClean="0">
                <a:solidFill>
                  <a:schemeClr val="bg1"/>
                </a:solidFill>
                <a:latin typeface="Century Gothic" pitchFamily="34" charset="0"/>
              </a:rPr>
              <a:t>achieve the </a:t>
            </a:r>
            <a:r>
              <a:rPr lang="en-US" sz="1600" dirty="0">
                <a:solidFill>
                  <a:schemeClr val="bg1"/>
                </a:solidFill>
                <a:latin typeface="Century Gothic" pitchFamily="34" charset="0"/>
              </a:rPr>
              <a:t>efficacy of </a:t>
            </a:r>
            <a:r>
              <a:rPr lang="en-US" sz="1600" dirty="0" smtClean="0">
                <a:solidFill>
                  <a:schemeClr val="bg1"/>
                </a:solidFill>
                <a:latin typeface="Century Gothic" pitchFamily="34" charset="0"/>
              </a:rPr>
              <a:t>one Peel session                       with </a:t>
            </a:r>
            <a:r>
              <a:rPr lang="en-US" sz="1600" dirty="0">
                <a:solidFill>
                  <a:schemeClr val="bg1"/>
                </a:solidFill>
                <a:latin typeface="Century Gothic" pitchFamily="34" charset="0"/>
              </a:rPr>
              <a:t>Re-PLASTY </a:t>
            </a:r>
            <a:r>
              <a:rPr lang="en-US" sz="1600" dirty="0" smtClean="0">
                <a:solidFill>
                  <a:schemeClr val="bg1"/>
                </a:solidFill>
                <a:latin typeface="Century Gothic" pitchFamily="34" charset="0"/>
              </a:rPr>
              <a:t>HD Peel range, in only 15 days of use?”</a:t>
            </a:r>
            <a:endParaRPr lang="en-US" sz="1600" dirty="0">
              <a:solidFill>
                <a:schemeClr val="bg1"/>
              </a:solidFill>
              <a:latin typeface="Century Gothic" pitchFamily="34" charset="0"/>
            </a:endParaRPr>
          </a:p>
          <a:p>
            <a:pPr algn="ctr" eaLnBrk="1" hangingPunct="1"/>
            <a:endParaRPr lang="fr-FR" sz="1600" dirty="0">
              <a:solidFill>
                <a:schemeClr val="bg1"/>
              </a:solidFill>
              <a:latin typeface="Calibri" pitchFamily="34" charset="0"/>
            </a:endParaRPr>
          </a:p>
          <a:p>
            <a:pPr algn="ctr" eaLnBrk="1" hangingPunct="1"/>
            <a:endParaRPr lang="fr-FR" sz="1600" dirty="0">
              <a:solidFill>
                <a:schemeClr val="bg1"/>
              </a:solidFill>
              <a:latin typeface="Calibri" pitchFamily="34" charset="0"/>
            </a:endParaRPr>
          </a:p>
          <a:p>
            <a:pPr algn="ctr" eaLnBrk="1" hangingPunct="1"/>
            <a:endParaRPr lang="fr-FR" sz="1600" b="1" dirty="0">
              <a:solidFill>
                <a:schemeClr val="bg1"/>
              </a:solidFill>
              <a:latin typeface="Calibri" pitchFamily="34" charset="0"/>
            </a:endParaRPr>
          </a:p>
          <a:p>
            <a:pPr algn="ctr" eaLnBrk="1" hangingPunct="1"/>
            <a:endParaRPr lang="fr-FR" sz="1600" b="1" dirty="0">
              <a:solidFill>
                <a:schemeClr val="bg1"/>
              </a:solidFill>
              <a:latin typeface="Calibri" pitchFamily="34" charset="0"/>
            </a:endParaRPr>
          </a:p>
          <a:p>
            <a:pPr algn="ctr" eaLnBrk="1" hangingPunct="1"/>
            <a:r>
              <a:rPr lang="fr-FR" sz="1400" b="1" dirty="0" err="1">
                <a:solidFill>
                  <a:schemeClr val="bg1"/>
                </a:solidFill>
                <a:latin typeface="Calibri" pitchFamily="34" charset="0"/>
              </a:rPr>
              <a:t>Re</a:t>
            </a:r>
            <a:r>
              <a:rPr lang="fr-FR" sz="1400" b="1" dirty="0">
                <a:solidFill>
                  <a:schemeClr val="bg1"/>
                </a:solidFill>
                <a:latin typeface="Calibri" pitchFamily="34" charset="0"/>
              </a:rPr>
              <a:t>-PLASTY </a:t>
            </a:r>
            <a:r>
              <a:rPr lang="fr-FR" sz="1400" b="1" dirty="0" smtClean="0">
                <a:solidFill>
                  <a:schemeClr val="bg1"/>
                </a:solidFill>
                <a:latin typeface="Calibri" pitchFamily="34" charset="0"/>
              </a:rPr>
              <a:t>HD PEEL PRESENTATION</a:t>
            </a:r>
            <a:r>
              <a:rPr lang="fr-FR" sz="1400" b="1" dirty="0">
                <a:solidFill>
                  <a:schemeClr val="bg1"/>
                </a:solidFill>
                <a:latin typeface="Calibri" pitchFamily="34" charset="0"/>
              </a:rPr>
              <a:t>:</a:t>
            </a:r>
          </a:p>
          <a:p>
            <a:pPr algn="ctr" eaLnBrk="1" hangingPunct="1"/>
            <a:endParaRPr lang="fr-FR" sz="1400" dirty="0">
              <a:solidFill>
                <a:schemeClr val="bg1"/>
              </a:solidFill>
              <a:latin typeface="Calibri" pitchFamily="34" charset="0"/>
            </a:endParaRPr>
          </a:p>
          <a:p>
            <a:pPr algn="ctr" eaLnBrk="1" hangingPunct="1"/>
            <a:r>
              <a:rPr lang="en-US" sz="1400" dirty="0">
                <a:solidFill>
                  <a:srgbClr val="FFFFFF"/>
                </a:solidFill>
                <a:latin typeface="Century Gothic" pitchFamily="34" charset="0"/>
                <a:ea typeface="Microsoft YaHei" charset="0"/>
                <a:cs typeface="Arial" pitchFamily="34" charset="0"/>
              </a:rPr>
              <a:t>"I would like to invite you to discover Re-PLASTY </a:t>
            </a:r>
            <a:r>
              <a:rPr lang="en-US" sz="1400" dirty="0" smtClean="0">
                <a:solidFill>
                  <a:srgbClr val="FFFFFF"/>
                </a:solidFill>
                <a:latin typeface="Century Gothic" pitchFamily="34" charset="0"/>
                <a:ea typeface="Microsoft YaHei" charset="0"/>
                <a:cs typeface="Arial" pitchFamily="34" charset="0"/>
              </a:rPr>
              <a:t>HD PEEL, </a:t>
            </a:r>
            <a:r>
              <a:rPr lang="en-US" sz="1400" dirty="0">
                <a:solidFill>
                  <a:srgbClr val="FFFFFF"/>
                </a:solidFill>
                <a:latin typeface="Century Gothic" pitchFamily="34" charset="0"/>
                <a:ea typeface="Microsoft YaHei" charset="0"/>
                <a:cs typeface="Arial" pitchFamily="34" charset="0"/>
              </a:rPr>
              <a:t>the first cosmetic care that replicates the efficacy of one </a:t>
            </a:r>
            <a:r>
              <a:rPr lang="en-US" sz="1400" dirty="0" smtClean="0">
                <a:solidFill>
                  <a:srgbClr val="FFFFFF"/>
                </a:solidFill>
                <a:latin typeface="Century Gothic" pitchFamily="34" charset="0"/>
                <a:ea typeface="Microsoft YaHei" charset="0"/>
                <a:cs typeface="Arial" pitchFamily="34" charset="0"/>
              </a:rPr>
              <a:t>Peel session, in only 15 days of use.</a:t>
            </a:r>
            <a:endParaRPr lang="en-US" sz="1400" dirty="0">
              <a:solidFill>
                <a:srgbClr val="FFFFFF"/>
              </a:solidFill>
              <a:latin typeface="Century Gothic" pitchFamily="34" charset="0"/>
              <a:ea typeface="Microsoft YaHei" charset="0"/>
              <a:cs typeface="Arial" pitchFamily="34" charset="0"/>
            </a:endParaRPr>
          </a:p>
          <a:p>
            <a:pPr algn="ctr" eaLnBrk="1" hangingPunct="1"/>
            <a:endParaRPr lang="en-US" sz="1400" dirty="0">
              <a:solidFill>
                <a:srgbClr val="FFFFFF"/>
              </a:solidFill>
              <a:latin typeface="Century Gothic" pitchFamily="34" charset="0"/>
              <a:ea typeface="Microsoft YaHei" charset="0"/>
              <a:cs typeface="Arial" pitchFamily="34" charset="0"/>
            </a:endParaRPr>
          </a:p>
          <a:p>
            <a:pPr algn="ctr" eaLnBrk="1" hangingPunct="1"/>
            <a:r>
              <a:rPr lang="en-US" sz="1400" dirty="0">
                <a:solidFill>
                  <a:srgbClr val="FFFFFF"/>
                </a:solidFill>
                <a:latin typeface="Century Gothic" pitchFamily="34" charset="0"/>
                <a:ea typeface="Microsoft YaHei" charset="0"/>
                <a:cs typeface="Arial" pitchFamily="34" charset="0"/>
              </a:rPr>
              <a:t>This product has been created in partnership with LACLINIC-MONTREUX, </a:t>
            </a:r>
            <a:r>
              <a:rPr lang="en-US" sz="1400" dirty="0">
                <a:solidFill>
                  <a:schemeClr val="bg1"/>
                </a:solidFill>
                <a:latin typeface="Century Gothic" pitchFamily="34" charset="0"/>
                <a:cs typeface="Arial" pitchFamily="34" charset="0"/>
              </a:rPr>
              <a:t>one of the most prestigious aesthetic medicine clinics in the world</a:t>
            </a:r>
            <a:r>
              <a:rPr lang="en-US" sz="1400" dirty="0">
                <a:solidFill>
                  <a:srgbClr val="FFFFFF"/>
                </a:solidFill>
                <a:latin typeface="Century Gothic" pitchFamily="34" charset="0"/>
              </a:rPr>
              <a:t> to offer you instant radical correction: </a:t>
            </a:r>
          </a:p>
          <a:p>
            <a:pPr algn="ctr" eaLnBrk="1" hangingPunct="1"/>
            <a:endParaRPr lang="en-US" sz="1400" dirty="0" smtClean="0">
              <a:solidFill>
                <a:srgbClr val="FFFFFF"/>
              </a:solidFill>
              <a:latin typeface="Century Gothic" pitchFamily="34" charset="0"/>
            </a:endParaRPr>
          </a:p>
          <a:p>
            <a:r>
              <a:rPr lang="en-US" sz="1400" dirty="0" smtClean="0">
                <a:solidFill>
                  <a:schemeClr val="bg1"/>
                </a:solidFill>
                <a:latin typeface="Century Gothic" pitchFamily="34" charset="0"/>
              </a:rPr>
              <a:t>Day after day, your lines and wrinkles are reduced, roughness and unevenness are smoothed. Your skin will be renewed.”</a:t>
            </a:r>
            <a:endParaRPr lang="en-US" sz="1400" i="1" dirty="0" smtClean="0">
              <a:solidFill>
                <a:schemeClr val="bg1"/>
              </a:solidFill>
              <a:latin typeface="Century Gothic" pitchFamily="34" charset="0"/>
            </a:endParaRPr>
          </a:p>
          <a:p>
            <a:pPr algn="ctr" eaLnBrk="1" hangingPunct="1"/>
            <a:r>
              <a:rPr lang="en-US" sz="1400" i="1" dirty="0" smtClean="0">
                <a:solidFill>
                  <a:schemeClr val="bg1"/>
                </a:solidFill>
                <a:latin typeface="Century Gothic" pitchFamily="34" charset="0"/>
              </a:rPr>
              <a:t> </a:t>
            </a:r>
            <a:endParaRPr lang="en-US" sz="1400" i="1" dirty="0">
              <a:solidFill>
                <a:schemeClr val="bg1"/>
              </a:solidFill>
              <a:latin typeface="Century Gothic" pitchFamily="34" charset="0"/>
            </a:endParaRPr>
          </a:p>
        </p:txBody>
      </p:sp>
      <p:sp>
        <p:nvSpPr>
          <p:cNvPr id="4" name="Rectangle 3"/>
          <p:cNvSpPr/>
          <p:nvPr/>
        </p:nvSpPr>
        <p:spPr>
          <a:xfrm>
            <a:off x="323528" y="2213679"/>
            <a:ext cx="8417480" cy="14398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11492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1412776"/>
            <a:ext cx="8910736" cy="5709255"/>
          </a:xfrm>
          <a:prstGeom prst="rect">
            <a:avLst/>
          </a:prstGeom>
        </p:spPr>
        <p:txBody>
          <a:bodyPr wrap="square">
            <a:spAutoFit/>
          </a:bodyPr>
          <a:lstStyle/>
          <a:p>
            <a:pPr marL="342900" indent="-342900" algn="ctr">
              <a:buFontTx/>
              <a:buAutoNum type="arabicParenR"/>
              <a:defRPr/>
            </a:pPr>
            <a:r>
              <a:rPr lang="fr-FR" sz="1400" b="1" i="0" dirty="0" smtClean="0">
                <a:solidFill>
                  <a:srgbClr val="FFFFFF"/>
                </a:solidFill>
                <a:latin typeface="Century Gothic" pitchFamily="18" charset="0"/>
              </a:rPr>
              <a:t>Re-PLASTY HD PEEL PRODUCTS DEVELOPED IN ASSOCIATION WITH LACLINIC-MONTREUX FOR RESULTS THAT ECHO THE EFFECTIVENESS OF AESTHETIC MEDICINE </a:t>
            </a:r>
          </a:p>
          <a:p>
            <a:pPr algn="ctr">
              <a:defRPr/>
            </a:pPr>
            <a:r>
              <a:rPr lang="fr-FR" sz="1400" b="0" i="0" dirty="0" smtClean="0">
                <a:solidFill>
                  <a:srgbClr val="FFFFFF"/>
                </a:solidFill>
                <a:latin typeface="Century Gothic" pitchFamily="18" charset="0"/>
              </a:rPr>
              <a:t>"Madam, Re-PLASTY products are developed in association with LACLINIC-MONTREUX, a prestigious aesthetic medicine and aesthetic surgery clinic in Switzerland, to provide you with, in this case, the home reproduction of a peeling treatment as practiced at LACLINIC-MONTREUX, with results that echo its effectiveness.</a:t>
            </a:r>
          </a:p>
          <a:p>
            <a:pPr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2) INSTANTLY VISIBLE RESULTS  </a:t>
            </a:r>
          </a:p>
          <a:p>
            <a:pPr marL="0" lvl="1" algn="ctr">
              <a:defRPr/>
            </a:pPr>
            <a:r>
              <a:rPr lang="fr-FR" sz="1400" b="0" i="0" dirty="0" smtClean="0">
                <a:solidFill>
                  <a:srgbClr val="FFFFFF"/>
                </a:solidFill>
                <a:latin typeface="Century Gothic" pitchFamily="18" charset="0"/>
              </a:rPr>
              <a:t>"Indeed, with its high concentration of active ingredients, Re-PLASTY products give you instantly visible results. </a:t>
            </a:r>
          </a:p>
          <a:p>
            <a:pPr marL="0" lvl="1" algn="ctr">
              <a:defRPr/>
            </a:pPr>
            <a:r>
              <a:rPr lang="fr-FR" sz="1400" b="0" i="0" dirty="0" smtClean="0">
                <a:solidFill>
                  <a:srgbClr val="FFFFFF"/>
                </a:solidFill>
                <a:latin typeface="Century Gothic" pitchFamily="18" charset="0"/>
              </a:rPr>
              <a:t>We have scientific tests proving that in 15 days of Re-PLASTY HD Peel application, we can achieve results which are equivalent to a peeling session at LACLINIC-MONTREUX." </a:t>
            </a:r>
          </a:p>
          <a:p>
            <a:pPr marL="0" lvl="1" algn="ctr">
              <a:defRPr/>
            </a:pPr>
            <a:endParaRPr lang="fr-FR" sz="1400" dirty="0" smtClean="0">
              <a:solidFill>
                <a:schemeClr val="bg1"/>
              </a:solidFill>
              <a:latin typeface="Century Gothic" pitchFamily="34" charset="0"/>
            </a:endParaRPr>
          </a:p>
          <a:p>
            <a:pPr algn="ctr">
              <a:defRPr/>
            </a:pPr>
            <a:r>
              <a:rPr lang="fr-FR" sz="1400" b="1" i="0" dirty="0" smtClean="0">
                <a:solidFill>
                  <a:srgbClr val="FFFFFF"/>
                </a:solidFill>
                <a:latin typeface="Century Gothic" pitchFamily="18" charset="0"/>
              </a:rPr>
              <a:t>3) ADVANTAGES OF USING THE Re-PLASTY RANGE  </a:t>
            </a:r>
          </a:p>
          <a:p>
            <a:pPr algn="ctr">
              <a:defRPr/>
            </a:pPr>
            <a:r>
              <a:rPr lang="fr-FR" sz="1400" b="1" i="0" dirty="0" smtClean="0">
                <a:solidFill>
                  <a:srgbClr val="FFFFFF"/>
                </a:solidFill>
                <a:latin typeface="Century Gothic" pitchFamily="18" charset="0"/>
              </a:rPr>
              <a:t>AN ALTERNATIVE TO AESTHETIC MEDICINE</a:t>
            </a:r>
          </a:p>
          <a:p>
            <a:pPr marL="0" lvl="1" algn="just">
              <a:spcBef>
                <a:spcPts val="600"/>
              </a:spcBef>
              <a:defRPr/>
            </a:pPr>
            <a:r>
              <a:rPr lang="fr-FR" sz="1400" b="0" i="0" dirty="0" smtClean="0">
                <a:solidFill>
                  <a:srgbClr val="FFFFFF"/>
                </a:solidFill>
                <a:latin typeface="Century Gothic" pitchFamily="18" charset="0"/>
              </a:rPr>
              <a:t>“The Re-PLASTY HD Peel solution is less restrictive than a peeling session in aesthetic medicine, because during a peel performed by a doctor, you have to prepare your skin by applying a cream containing fruit acids for 15 days before the procedure.</a:t>
            </a:r>
          </a:p>
          <a:p>
            <a:pPr marL="0" lvl="1" algn="just">
              <a:spcBef>
                <a:spcPts val="600"/>
              </a:spcBef>
              <a:defRPr/>
            </a:pPr>
            <a:r>
              <a:rPr lang="fr-FR" sz="1400" b="0" i="0" dirty="0" smtClean="0">
                <a:solidFill>
                  <a:srgbClr val="FFFFFF"/>
                </a:solidFill>
                <a:latin typeface="Century Gothic" pitchFamily="18" charset="0"/>
              </a:rPr>
              <a:t>In additino, after the peel, the skin is often slightly burned and begins a heal process over 1 to 2 weeks, depending on the type of peel. Any sun exposure is also prohibited, due to the risk of hyperpigmentation.</a:t>
            </a:r>
          </a:p>
          <a:p>
            <a:pPr algn="ctr">
              <a:defRPr/>
            </a:pPr>
            <a:endParaRPr lang="fr-FR" sz="1400" b="1" dirty="0" smtClean="0">
              <a:solidFill>
                <a:schemeClr val="bg1"/>
              </a:solidFill>
              <a:latin typeface="Century Gothic" pitchFamily="34" charset="0"/>
            </a:endParaRPr>
          </a:p>
          <a:p>
            <a:pPr algn="ctr">
              <a:defRPr/>
            </a:pPr>
            <a:r>
              <a:rPr lang="fr-FR" sz="1400" b="1" dirty="0" smtClean="0">
                <a:solidFill>
                  <a:srgbClr val="FFFFFF"/>
                </a:solidFill>
                <a:latin typeface="Century Gothic" pitchFamily="18" charset="0"/>
              </a:rPr>
              <a:t>4) SUMPTUOUS TEXTURES</a:t>
            </a:r>
          </a:p>
          <a:p>
            <a:pPr algn="ctr">
              <a:defRPr/>
            </a:pPr>
            <a:r>
              <a:rPr lang="fr-FR" sz="1400" b="0" i="0" dirty="0" smtClean="0">
                <a:solidFill>
                  <a:srgbClr val="FFFFFF"/>
                </a:solidFill>
                <a:latin typeface="Century Gothic" pitchFamily="18" charset="0"/>
              </a:rPr>
              <a:t>"As well as their extreme effectiveness, our products have extremely sensorial textures" </a:t>
            </a:r>
          </a:p>
          <a:p>
            <a:pPr marL="0" lvl="1" algn="just">
              <a:spcBef>
                <a:spcPts val="600"/>
              </a:spcBef>
              <a:defRPr/>
            </a:pPr>
            <a:endParaRPr lang="fr-FR" sz="1400" dirty="0">
              <a:solidFill>
                <a:schemeClr val="bg1"/>
              </a:solidFill>
              <a:latin typeface="Century Gothic" pitchFamily="34" charset="0"/>
            </a:endParaRPr>
          </a:p>
        </p:txBody>
      </p:sp>
      <p:sp>
        <p:nvSpPr>
          <p:cNvPr id="3" name="Text Box 3"/>
          <p:cNvSpPr txBox="1">
            <a:spLocks noChangeArrowheads="1"/>
          </p:cNvSpPr>
          <p:nvPr/>
        </p:nvSpPr>
        <p:spPr bwMode="auto">
          <a:xfrm>
            <a:off x="1475656" y="116632"/>
            <a:ext cx="764294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4 REASONS TO PURCHASE Re-PLASTY HD PEEL                                                    (LINK TO AESTHETIC MEDICINE)</a:t>
            </a:r>
          </a:p>
        </p:txBody>
      </p:sp>
    </p:spTree>
    <p:extLst>
      <p:ext uri="{BB962C8B-B14F-4D97-AF65-F5344CB8AC3E}">
        <p14:creationId xmlns:p14="http://schemas.microsoft.com/office/powerpoint/2010/main" val="352877647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2- </a:t>
            </a:r>
            <a:r>
              <a:rPr lang="fr-FR" sz="2800" b="0" i="0" dirty="0" smtClean="0">
                <a:solidFill>
                  <a:srgbClr val="B5A692"/>
                </a:solidFill>
                <a:latin typeface="Century Gothic" pitchFamily="18" charset="0"/>
              </a:rPr>
              <a:t>Re-PLASTY HD PEEL                                         </a:t>
            </a:r>
            <a:r>
              <a:rPr lang="fr-FR" sz="1600" b="0" i="0" dirty="0" smtClean="0">
                <a:solidFill>
                  <a:srgbClr val="FFFFFF"/>
                </a:solidFill>
                <a:latin typeface="Century Gothic" pitchFamily="18" charset="0"/>
              </a:rPr>
              <a:t>PRESENTATION</a:t>
            </a:r>
          </a:p>
        </p:txBody>
      </p:sp>
      <p:sp>
        <p:nvSpPr>
          <p:cNvPr id="13" name="Text Box 3"/>
          <p:cNvSpPr txBox="1">
            <a:spLocks noChangeArrowheads="1"/>
          </p:cNvSpPr>
          <p:nvPr/>
        </p:nvSpPr>
        <p:spPr bwMode="auto">
          <a:xfrm>
            <a:off x="3625799" y="2708920"/>
            <a:ext cx="5482705" cy="3236784"/>
          </a:xfrm>
          <a:prstGeom prst="rect">
            <a:avLst/>
          </a:prstGeom>
          <a:noFill/>
          <a:ln w="9525">
            <a:noFill/>
            <a:miter lim="800000"/>
            <a:headEnd/>
            <a:tailEnd/>
          </a:ln>
          <a:effectLst/>
        </p:spPr>
        <p:txBody>
          <a:bodyPr wrap="square">
            <a:spAutoFit/>
          </a:bodyPr>
          <a:lstStyle/>
          <a:p>
            <a:pPr eaLnBrk="0" hangingPunct="0">
              <a:lnSpc>
                <a:spcPct val="90000"/>
              </a:lnSpc>
              <a:spcBef>
                <a:spcPct val="50000"/>
              </a:spcBef>
              <a:defRPr/>
            </a:pPr>
            <a:r>
              <a:rPr lang="fr-FR" sz="2000" b="0" i="0" dirty="0" smtClean="0">
                <a:solidFill>
                  <a:srgbClr val="FFFFFF"/>
                </a:solidFill>
                <a:latin typeface="Century Gothic" pitchFamily="18" charset="0"/>
              </a:rPr>
              <a:t>REPLICATE A PROFESSIONAL PEEL AT HOME </a:t>
            </a:r>
          </a:p>
          <a:p>
            <a:pPr eaLnBrk="0" hangingPunct="0">
              <a:lnSpc>
                <a:spcPct val="90000"/>
              </a:lnSpc>
              <a:spcBef>
                <a:spcPct val="50000"/>
              </a:spcBef>
              <a:defRPr/>
            </a:pPr>
            <a:endParaRPr lang="fr-FR" sz="2000" dirty="0">
              <a:solidFill>
                <a:schemeClr val="bg1"/>
              </a:solidFill>
              <a:latin typeface="Century Gothic" pitchFamily="34" charset="0"/>
            </a:endParaRPr>
          </a:p>
          <a:p>
            <a:pPr eaLnBrk="0" hangingPunct="0">
              <a:lnSpc>
                <a:spcPct val="90000"/>
              </a:lnSpc>
              <a:spcBef>
                <a:spcPct val="50000"/>
              </a:spcBef>
              <a:defRPr/>
            </a:pPr>
            <a:r>
              <a:rPr lang="fr-FR" sz="2000" b="0" i="0" dirty="0" smtClean="0">
                <a:solidFill>
                  <a:srgbClr val="FFFFFF"/>
                </a:solidFill>
                <a:latin typeface="Century Gothic" pitchFamily="18" charset="0"/>
              </a:rPr>
              <a:t>PEEL-SOLUTION, AN ULTRA CONCENTRATED COMPLEX: </a:t>
            </a:r>
          </a:p>
          <a:p>
            <a:pPr eaLnBrk="0" hangingPunct="0">
              <a:lnSpc>
                <a:spcPct val="90000"/>
              </a:lnSpc>
              <a:spcBef>
                <a:spcPct val="50000"/>
              </a:spcBef>
              <a:defRPr/>
            </a:pPr>
            <a:r>
              <a:rPr lang="fr-FR" sz="2000" b="0" i="0" dirty="0" smtClean="0">
                <a:solidFill>
                  <a:srgbClr val="FFFFFF"/>
                </a:solidFill>
                <a:latin typeface="Century Gothic" pitchFamily="18" charset="0"/>
              </a:rPr>
              <a:t>Glycolic acid – Lactic acid – Phytic acid </a:t>
            </a:r>
          </a:p>
          <a:p>
            <a:pPr eaLnBrk="0" hangingPunct="0">
              <a:lnSpc>
                <a:spcPct val="90000"/>
              </a:lnSpc>
              <a:spcBef>
                <a:spcPct val="50000"/>
              </a:spcBef>
              <a:defRPr/>
            </a:pPr>
            <a:r>
              <a:rPr lang="fr-FR" sz="2000" b="0" i="0" dirty="0" smtClean="0">
                <a:solidFill>
                  <a:srgbClr val="FFFFFF"/>
                </a:solidFill>
                <a:latin typeface="Century Gothic" pitchFamily="18" charset="0"/>
              </a:rPr>
              <a:t>+ RETINOL </a:t>
            </a:r>
          </a:p>
          <a:p>
            <a:pPr eaLnBrk="0" hangingPunct="0">
              <a:lnSpc>
                <a:spcPct val="90000"/>
              </a:lnSpc>
              <a:spcBef>
                <a:spcPct val="50000"/>
              </a:spcBef>
              <a:defRPr/>
            </a:pPr>
            <a:r>
              <a:rPr lang="fr-FR" sz="2000" b="0" i="0" dirty="0" smtClean="0">
                <a:solidFill>
                  <a:srgbClr val="FFFFFF"/>
                </a:solidFill>
                <a:latin typeface="Century Gothic" pitchFamily="18" charset="0"/>
              </a:rPr>
              <a:t>+ LHA</a:t>
            </a:r>
          </a:p>
          <a:p>
            <a:pPr eaLnBrk="0" hangingPunct="0">
              <a:lnSpc>
                <a:spcPct val="90000"/>
              </a:lnSpc>
              <a:spcBef>
                <a:spcPct val="50000"/>
              </a:spcBef>
              <a:defRPr/>
            </a:pPr>
            <a:r>
              <a:rPr lang="fr-FR" sz="2000" b="0" i="0" dirty="0" smtClean="0">
                <a:solidFill>
                  <a:srgbClr val="FFFFFF"/>
                </a:solidFill>
                <a:latin typeface="Century Gothic" pitchFamily="18" charset="0"/>
              </a:rPr>
              <a:t>+ UVA/UVB Sunscreens</a:t>
            </a:r>
          </a:p>
        </p:txBody>
      </p:sp>
      <p:pic>
        <p:nvPicPr>
          <p:cNvPr id="12"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 and Settings\quentin.douce\Bureau\HD Peel Serum rv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55" t="21725" r="27755" b="10323"/>
          <a:stretch/>
        </p:blipFill>
        <p:spPr bwMode="auto">
          <a:xfrm>
            <a:off x="0" y="1196753"/>
            <a:ext cx="3421850" cy="56612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5148064" y="1340768"/>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HD PEEL</a:t>
            </a:r>
          </a:p>
        </p:txBody>
      </p:sp>
    </p:spTree>
    <p:extLst>
      <p:ext uri="{BB962C8B-B14F-4D97-AF65-F5344CB8AC3E}">
        <p14:creationId xmlns:p14="http://schemas.microsoft.com/office/powerpoint/2010/main" val="70759050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2- </a:t>
            </a:r>
            <a:r>
              <a:rPr lang="fr-FR" sz="2800" b="0" i="0" dirty="0" smtClean="0">
                <a:solidFill>
                  <a:srgbClr val="B5A692"/>
                </a:solidFill>
                <a:latin typeface="Century Gothic" pitchFamily="18" charset="0"/>
              </a:rPr>
              <a:t>Re-PLASTY HD PEEL                                       </a:t>
            </a:r>
            <a:r>
              <a:rPr lang="fr-FR" sz="1600" b="0" i="0" dirty="0" smtClean="0">
                <a:solidFill>
                  <a:srgbClr val="FFFFFF"/>
                </a:solidFill>
                <a:latin typeface="Century Gothic" pitchFamily="18" charset="0"/>
              </a:rPr>
              <a:t>STAR ACTIVE INGREDIENTS</a:t>
            </a:r>
          </a:p>
        </p:txBody>
      </p:sp>
      <p:sp>
        <p:nvSpPr>
          <p:cNvPr id="26" name="Rectangle 25"/>
          <p:cNvSpPr/>
          <p:nvPr/>
        </p:nvSpPr>
        <p:spPr>
          <a:xfrm>
            <a:off x="3477370" y="2420889"/>
            <a:ext cx="4983062" cy="2474290"/>
          </a:xfrm>
          <a:prstGeom prst="rect">
            <a:avLst/>
          </a:prstGeom>
          <a:noFill/>
          <a:ln>
            <a:solidFill>
              <a:srgbClr val="B5A6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rot="5400000">
            <a:off x="7731989" y="3581379"/>
            <a:ext cx="2114249" cy="369332"/>
          </a:xfrm>
          <a:prstGeom prst="rect">
            <a:avLst/>
          </a:prstGeom>
          <a:noFill/>
        </p:spPr>
        <p:txBody>
          <a:bodyPr wrap="square" rtlCol="0">
            <a:spAutoFit/>
          </a:bodyPr>
          <a:lstStyle/>
          <a:p>
            <a:r>
              <a:rPr lang="fr-FR" sz="1800" b="0" i="0" dirty="0" smtClean="0">
                <a:solidFill>
                  <a:srgbClr val="FFFFFF"/>
                </a:solidFill>
                <a:latin typeface="Century Gothic" pitchFamily="18" charset="0"/>
              </a:rPr>
              <a:t>PEEL-SOLUTION</a:t>
            </a:r>
          </a:p>
        </p:txBody>
      </p:sp>
      <p:sp>
        <p:nvSpPr>
          <p:cNvPr id="25" name="Rectangle 20"/>
          <p:cNvSpPr>
            <a:spLocks noChangeArrowheads="1"/>
          </p:cNvSpPr>
          <p:nvPr/>
        </p:nvSpPr>
        <p:spPr bwMode="auto">
          <a:xfrm>
            <a:off x="1341314" y="6381328"/>
            <a:ext cx="7104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70000"/>
              </a:lnSpc>
              <a:spcBef>
                <a:spcPct val="50000"/>
              </a:spcBef>
            </a:pPr>
            <a:r>
              <a:rPr lang="fr-FR" sz="1000" b="0" i="0" dirty="0" smtClean="0">
                <a:solidFill>
                  <a:srgbClr val="B5A692"/>
                </a:solidFill>
                <a:latin typeface="Helvetica Neue" pitchFamily="18" charset="0"/>
              </a:rPr>
              <a:t>LHA </a:t>
            </a:r>
          </a:p>
        </p:txBody>
      </p:sp>
      <p:pic>
        <p:nvPicPr>
          <p:cNvPr id="28" name="Picture 13" descr="celluleExcell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14" y="1412776"/>
            <a:ext cx="2067865" cy="205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r="-75" b="-224"/>
          <a:stretch>
            <a:fillRect/>
          </a:stretch>
        </p:blipFill>
        <p:spPr bwMode="auto">
          <a:xfrm>
            <a:off x="19050" y="4437112"/>
            <a:ext cx="3446519" cy="1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0"/>
          <p:cNvSpPr>
            <a:spLocks noChangeArrowheads="1"/>
          </p:cNvSpPr>
          <p:nvPr/>
        </p:nvSpPr>
        <p:spPr bwMode="auto">
          <a:xfrm>
            <a:off x="667196" y="3517558"/>
            <a:ext cx="24646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80000"/>
              </a:lnSpc>
              <a:spcBef>
                <a:spcPct val="50000"/>
              </a:spcBef>
            </a:pPr>
            <a:r>
              <a:rPr lang="fr-FR" sz="1000" b="0" i="0" dirty="0" smtClean="0">
                <a:solidFill>
                  <a:srgbClr val="B5A692"/>
                </a:solidFill>
                <a:latin typeface="Helvetica Neue" pitchFamily="18" charset="0"/>
              </a:rPr>
              <a:t>HIGH DOSE OF PURE </a:t>
            </a:r>
          </a:p>
          <a:p>
            <a:pPr eaLnBrk="0" hangingPunct="0">
              <a:lnSpc>
                <a:spcPct val="80000"/>
              </a:lnSpc>
              <a:spcBef>
                <a:spcPct val="50000"/>
              </a:spcBef>
            </a:pPr>
            <a:r>
              <a:rPr lang="fr-FR" sz="1000" b="0" i="0" dirty="0" smtClean="0">
                <a:solidFill>
                  <a:srgbClr val="B5A692"/>
                </a:solidFill>
                <a:latin typeface="Helvetica Neue" pitchFamily="18" charset="0"/>
              </a:rPr>
              <a:t>RETINOL 0.1%</a:t>
            </a:r>
          </a:p>
        </p:txBody>
      </p:sp>
      <p:sp>
        <p:nvSpPr>
          <p:cNvPr id="31" name="Text Box 12"/>
          <p:cNvSpPr txBox="1">
            <a:spLocks noChangeArrowheads="1"/>
          </p:cNvSpPr>
          <p:nvPr/>
        </p:nvSpPr>
        <p:spPr bwMode="auto">
          <a:xfrm>
            <a:off x="3490863" y="2537609"/>
            <a:ext cx="4897561"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70000"/>
              </a:lnSpc>
              <a:spcBef>
                <a:spcPct val="50000"/>
              </a:spcBef>
            </a:pPr>
            <a:r>
              <a:rPr lang="fr-FR" sz="1600" b="0" i="0" dirty="0" smtClean="0">
                <a:solidFill>
                  <a:srgbClr val="FFFFFF"/>
                </a:solidFill>
                <a:latin typeface="Century Gothic" pitchFamily="18" charset="0"/>
              </a:rPr>
              <a:t>PEEL SOLUTION</a:t>
            </a:r>
          </a:p>
          <a:p>
            <a:pPr>
              <a:spcBef>
                <a:spcPct val="30000"/>
              </a:spcBef>
            </a:pPr>
            <a:r>
              <a:rPr lang="fr-FR" sz="1600" b="0" i="0" dirty="0" smtClean="0">
                <a:solidFill>
                  <a:srgbClr val="B5A692"/>
                </a:solidFill>
                <a:latin typeface="Century Gothic" pitchFamily="18" charset="0"/>
              </a:rPr>
              <a:t>Exfoliation for the epidermis to refine the skin texture and imperfections, and reduce the depth of wrinkles.</a:t>
            </a:r>
          </a:p>
          <a:p>
            <a:pPr>
              <a:spcBef>
                <a:spcPct val="30000"/>
              </a:spcBef>
            </a:pPr>
            <a:r>
              <a:rPr lang="fr-FR" sz="1600" b="0" i="0" dirty="0" smtClean="0">
                <a:solidFill>
                  <a:srgbClr val="B5A692"/>
                </a:solidFill>
                <a:latin typeface="Century Gothic" pitchFamily="18" charset="0"/>
              </a:rPr>
              <a:t>Peel-solution is composed of three acids: </a:t>
            </a:r>
          </a:p>
          <a:p>
            <a:pPr>
              <a:spcBef>
                <a:spcPct val="30000"/>
              </a:spcBef>
            </a:pPr>
            <a:r>
              <a:rPr lang="fr-FR" sz="1600" b="0" i="0" dirty="0" smtClean="0">
                <a:solidFill>
                  <a:srgbClr val="B5A692"/>
                </a:solidFill>
                <a:latin typeface="Century Gothic" pitchFamily="18" charset="0"/>
              </a:rPr>
              <a:t>- Glycolic acid</a:t>
            </a:r>
          </a:p>
          <a:p>
            <a:pPr>
              <a:spcBef>
                <a:spcPct val="30000"/>
              </a:spcBef>
            </a:pPr>
            <a:r>
              <a:rPr lang="fr-FR" sz="1600" b="0" i="0" dirty="0" smtClean="0">
                <a:solidFill>
                  <a:srgbClr val="B5A692"/>
                </a:solidFill>
                <a:latin typeface="Century Gothic" pitchFamily="18" charset="0"/>
              </a:rPr>
              <a:t>- Lactic acid</a:t>
            </a:r>
          </a:p>
          <a:p>
            <a:pPr>
              <a:spcBef>
                <a:spcPct val="30000"/>
              </a:spcBef>
            </a:pPr>
            <a:r>
              <a:rPr lang="fr-FR" sz="1600" b="0" i="0" dirty="0" smtClean="0">
                <a:solidFill>
                  <a:srgbClr val="B5A692"/>
                </a:solidFill>
                <a:latin typeface="Century Gothic" pitchFamily="18" charset="0"/>
              </a:rPr>
              <a:t>- Phytic acid</a:t>
            </a:r>
          </a:p>
        </p:txBody>
      </p:sp>
      <p:sp>
        <p:nvSpPr>
          <p:cNvPr id="32" name="Text Box 13"/>
          <p:cNvSpPr txBox="1">
            <a:spLocks noChangeArrowheads="1"/>
          </p:cNvSpPr>
          <p:nvPr/>
        </p:nvSpPr>
        <p:spPr bwMode="auto">
          <a:xfrm>
            <a:off x="3490862" y="5157192"/>
            <a:ext cx="5833665"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NeueLT Com 35 Th" pitchFamily="34" charset="0"/>
                <a:ea typeface="ＭＳ Ｐゴシック" pitchFamily="34" charset="-128"/>
              </a:defRPr>
            </a:lvl1pPr>
            <a:lvl2pPr marL="742950" indent="-285750" eaLnBrk="0" hangingPunct="0">
              <a:defRPr sz="2400">
                <a:solidFill>
                  <a:schemeClr val="tx1"/>
                </a:solidFill>
                <a:latin typeface="HelveticaNeueLT Com 35 Th" pitchFamily="34" charset="0"/>
                <a:ea typeface="ＭＳ Ｐゴシック" pitchFamily="34" charset="-128"/>
              </a:defRPr>
            </a:lvl2pPr>
            <a:lvl3pPr marL="1143000" indent="-228600" eaLnBrk="0" hangingPunct="0">
              <a:defRPr sz="2400">
                <a:solidFill>
                  <a:schemeClr val="tx1"/>
                </a:solidFill>
                <a:latin typeface="HelveticaNeueLT Com 35 Th" pitchFamily="34" charset="0"/>
                <a:ea typeface="ＭＳ Ｐゴシック" pitchFamily="34" charset="-128"/>
              </a:defRPr>
            </a:lvl3pPr>
            <a:lvl4pPr marL="1600200" indent="-228600" eaLnBrk="0" hangingPunct="0">
              <a:defRPr sz="2400">
                <a:solidFill>
                  <a:schemeClr val="tx1"/>
                </a:solidFill>
                <a:latin typeface="HelveticaNeueLT Com 35 Th" pitchFamily="34" charset="0"/>
                <a:ea typeface="ＭＳ Ｐゴシック" pitchFamily="34" charset="-128"/>
              </a:defRPr>
            </a:lvl4pPr>
            <a:lvl5pPr marL="2057400" indent="-228600" eaLnBrk="0" hangingPunct="0">
              <a:defRPr sz="24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HelveticaNeueLT Com 35 Th" pitchFamily="34" charset="0"/>
                <a:ea typeface="ＭＳ Ｐゴシック" pitchFamily="34" charset="-128"/>
              </a:defRPr>
            </a:lvl9pPr>
          </a:lstStyle>
          <a:p>
            <a:pPr>
              <a:lnSpc>
                <a:spcPct val="60000"/>
              </a:lnSpc>
              <a:spcBef>
                <a:spcPct val="50000"/>
              </a:spcBef>
            </a:pPr>
            <a:r>
              <a:rPr lang="fr-FR" sz="1600" b="0" i="0" dirty="0" smtClean="0">
                <a:solidFill>
                  <a:srgbClr val="FFFFFF"/>
                </a:solidFill>
                <a:latin typeface="Century Gothic" pitchFamily="18" charset="0"/>
              </a:rPr>
              <a:t>HIGH DOSE OF PURE RETINOL</a:t>
            </a:r>
          </a:p>
          <a:p>
            <a:pPr>
              <a:lnSpc>
                <a:spcPct val="60000"/>
              </a:lnSpc>
              <a:spcBef>
                <a:spcPct val="50000"/>
              </a:spcBef>
            </a:pPr>
            <a:r>
              <a:rPr lang="fr-FR" sz="1600" b="0" i="0" dirty="0" smtClean="0">
                <a:solidFill>
                  <a:srgbClr val="B5A692"/>
                </a:solidFill>
                <a:latin typeface="Century Gothic" pitchFamily="18" charset="0"/>
              </a:rPr>
              <a:t>Dermatologists' leading anti-wrinkle molecule  </a:t>
            </a:r>
          </a:p>
        </p:txBody>
      </p:sp>
      <p:sp>
        <p:nvSpPr>
          <p:cNvPr id="33" name="Text Box 14"/>
          <p:cNvSpPr txBox="1">
            <a:spLocks noChangeArrowheads="1"/>
          </p:cNvSpPr>
          <p:nvPr/>
        </p:nvSpPr>
        <p:spPr bwMode="auto">
          <a:xfrm>
            <a:off x="3491880" y="5733256"/>
            <a:ext cx="4681537" cy="544123"/>
          </a:xfrm>
          <a:prstGeom prst="rect">
            <a:avLst/>
          </a:prstGeom>
          <a:noFill/>
          <a:ln w="9525">
            <a:noFill/>
            <a:miter lim="800000"/>
            <a:headEnd/>
            <a:tailEnd/>
          </a:ln>
          <a:effectLst/>
        </p:spPr>
        <p:txBody>
          <a:bodyPr>
            <a:spAutoFit/>
          </a:bodyPr>
          <a:lstStyle/>
          <a:p>
            <a:pPr eaLnBrk="0" hangingPunct="0">
              <a:lnSpc>
                <a:spcPct val="70000"/>
              </a:lnSpc>
              <a:spcBef>
                <a:spcPct val="50000"/>
              </a:spcBef>
              <a:defRPr/>
            </a:pPr>
            <a:r>
              <a:rPr lang="fr-FR" sz="1600" b="0" i="0" dirty="0" smtClean="0">
                <a:solidFill>
                  <a:srgbClr val="FFFFFF"/>
                </a:solidFill>
                <a:latin typeface="Century Gothic" pitchFamily="18" charset="0"/>
              </a:rPr>
              <a:t>HIGH DOSE OF LHA</a:t>
            </a:r>
          </a:p>
          <a:p>
            <a:pPr eaLnBrk="0" hangingPunct="0">
              <a:lnSpc>
                <a:spcPct val="60000"/>
              </a:lnSpc>
              <a:spcBef>
                <a:spcPct val="50000"/>
              </a:spcBef>
              <a:defRPr/>
            </a:pPr>
            <a:r>
              <a:rPr lang="fr-FR" sz="1600" b="0" i="0" dirty="0" smtClean="0">
                <a:solidFill>
                  <a:srgbClr val="B5A692"/>
                </a:solidFill>
                <a:latin typeface="Century Gothic" pitchFamily="18" charset="0"/>
              </a:rPr>
              <a:t>Ultra-precise, targeted exfoliating action </a:t>
            </a:r>
          </a:p>
        </p:txBody>
      </p:sp>
      <p:sp>
        <p:nvSpPr>
          <p:cNvPr id="34" name="Text Box 15"/>
          <p:cNvSpPr txBox="1">
            <a:spLocks noChangeArrowheads="1"/>
          </p:cNvSpPr>
          <p:nvPr/>
        </p:nvSpPr>
        <p:spPr bwMode="auto">
          <a:xfrm>
            <a:off x="3491880" y="6363506"/>
            <a:ext cx="5904656" cy="494494"/>
          </a:xfrm>
          <a:prstGeom prst="rect">
            <a:avLst/>
          </a:prstGeom>
          <a:noFill/>
          <a:ln w="9525">
            <a:noFill/>
            <a:miter lim="800000"/>
            <a:headEnd/>
            <a:tailEnd/>
          </a:ln>
          <a:effectLst/>
        </p:spPr>
        <p:txBody>
          <a:bodyPr wrap="square">
            <a:spAutoFit/>
          </a:bodyPr>
          <a:lstStyle/>
          <a:p>
            <a:pPr eaLnBrk="0" hangingPunct="0">
              <a:lnSpc>
                <a:spcPct val="70000"/>
              </a:lnSpc>
              <a:spcBef>
                <a:spcPct val="50000"/>
              </a:spcBef>
              <a:defRPr/>
            </a:pPr>
            <a:r>
              <a:rPr lang="fr-FR" sz="1400" b="0" i="0" dirty="0" smtClean="0">
                <a:solidFill>
                  <a:schemeClr val="bg1"/>
                </a:solidFill>
                <a:latin typeface="Helvetica Neue" pitchFamily="18" charset="0"/>
              </a:rPr>
              <a:t>UVA/UVB SUNSCREENS</a:t>
            </a:r>
          </a:p>
          <a:p>
            <a:pPr eaLnBrk="0" hangingPunct="0">
              <a:lnSpc>
                <a:spcPct val="60000"/>
              </a:lnSpc>
              <a:spcBef>
                <a:spcPct val="50000"/>
              </a:spcBef>
              <a:defRPr/>
            </a:pPr>
            <a:r>
              <a:rPr lang="fr-FR" sz="1400" b="0" i="0" dirty="0" smtClean="0">
                <a:solidFill>
                  <a:srgbClr val="B5A692"/>
                </a:solidFill>
                <a:latin typeface="Helvetica Neue" pitchFamily="18" charset="0"/>
              </a:rPr>
              <a:t>Protection against photo-ageing, prevention of dark spots and wrinkles  </a:t>
            </a:r>
          </a:p>
        </p:txBody>
      </p:sp>
      <p:pic>
        <p:nvPicPr>
          <p:cNvPr id="35" name="Picture 5" descr="F:\HR CLAIRE\MENU DE SOIN HR 2012\WeTransfer-49qr4LD0\PE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3"/>
          <p:cNvSpPr txBox="1">
            <a:spLocks noChangeArrowheads="1"/>
          </p:cNvSpPr>
          <p:nvPr/>
        </p:nvSpPr>
        <p:spPr bwMode="auto">
          <a:xfrm>
            <a:off x="4932040"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HD PEEL</a:t>
            </a:r>
          </a:p>
        </p:txBody>
      </p:sp>
    </p:spTree>
    <p:extLst>
      <p:ext uri="{BB962C8B-B14F-4D97-AF65-F5344CB8AC3E}">
        <p14:creationId xmlns:p14="http://schemas.microsoft.com/office/powerpoint/2010/main" val="1271409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THE RANGE</a:t>
            </a:r>
          </a:p>
        </p:txBody>
      </p:sp>
      <p:sp>
        <p:nvSpPr>
          <p:cNvPr id="37" name="Rectangle 3"/>
          <p:cNvSpPr>
            <a:spLocks noChangeArrowheads="1"/>
          </p:cNvSpPr>
          <p:nvPr/>
        </p:nvSpPr>
        <p:spPr bwMode="auto">
          <a:xfrm>
            <a:off x="587053" y="3665488"/>
            <a:ext cx="8213725"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38" name="Rectangle 4"/>
          <p:cNvSpPr>
            <a:spLocks noChangeArrowheads="1"/>
          </p:cNvSpPr>
          <p:nvPr/>
        </p:nvSpPr>
        <p:spPr bwMode="auto">
          <a:xfrm>
            <a:off x="574353" y="4789438"/>
            <a:ext cx="8226425" cy="936625"/>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39" name="Text Box 8"/>
          <p:cNvSpPr txBox="1">
            <a:spLocks noChangeArrowheads="1"/>
          </p:cNvSpPr>
          <p:nvPr/>
        </p:nvSpPr>
        <p:spPr bwMode="auto">
          <a:xfrm>
            <a:off x="3387403" y="5838776"/>
            <a:ext cx="2263775" cy="4730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50000"/>
              </a:lnSpc>
              <a:spcBef>
                <a:spcPct val="50000"/>
              </a:spcBef>
              <a:defRPr/>
            </a:pPr>
            <a:r>
              <a:rPr lang="fr-FR" sz="1000" b="0" i="0" dirty="0" smtClean="0">
                <a:solidFill>
                  <a:srgbClr val="FFFFFF"/>
                </a:solidFill>
              </a:rPr>
              <a:t>Peel-solution</a:t>
            </a:r>
          </a:p>
          <a:p>
            <a:pPr eaLnBrk="0" hangingPunct="0">
              <a:lnSpc>
                <a:spcPct val="50000"/>
              </a:lnSpc>
              <a:spcBef>
                <a:spcPct val="50000"/>
              </a:spcBef>
              <a:defRPr/>
            </a:pPr>
            <a:r>
              <a:rPr lang="fr-FR" sz="1000" b="0" i="0" dirty="0" smtClean="0">
                <a:solidFill>
                  <a:srgbClr val="FFFFFF"/>
                </a:solidFill>
              </a:rPr>
              <a:t>LHA</a:t>
            </a:r>
          </a:p>
          <a:p>
            <a:pPr eaLnBrk="0" hangingPunct="0">
              <a:lnSpc>
                <a:spcPct val="50000"/>
              </a:lnSpc>
              <a:spcBef>
                <a:spcPct val="50000"/>
              </a:spcBef>
              <a:defRPr/>
            </a:pPr>
            <a:r>
              <a:rPr lang="fr-FR" sz="1000" b="0" i="0" dirty="0" smtClean="0">
                <a:solidFill>
                  <a:srgbClr val="FFFFFF"/>
                </a:solidFill>
              </a:rPr>
              <a:t>UVA/UVB Sunscreens</a:t>
            </a:r>
          </a:p>
        </p:txBody>
      </p:sp>
      <p:sp>
        <p:nvSpPr>
          <p:cNvPr id="40" name="Text Box 9"/>
          <p:cNvSpPr txBox="1">
            <a:spLocks noChangeArrowheads="1"/>
          </p:cNvSpPr>
          <p:nvPr/>
        </p:nvSpPr>
        <p:spPr bwMode="auto">
          <a:xfrm>
            <a:off x="3563888" y="3659138"/>
            <a:ext cx="2213099" cy="36933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b="0" i="0" dirty="0" smtClean="0">
                <a:solidFill>
                  <a:srgbClr val="FFFFFF"/>
                </a:solidFill>
              </a:rPr>
              <a:t>REFINING DARK SPOTS CORRECTING CREAM SPF 10</a:t>
            </a:r>
          </a:p>
        </p:txBody>
      </p:sp>
      <p:sp>
        <p:nvSpPr>
          <p:cNvPr id="41" name="Text Box 10"/>
          <p:cNvSpPr txBox="1">
            <a:spLocks noChangeArrowheads="1"/>
          </p:cNvSpPr>
          <p:nvPr/>
        </p:nvSpPr>
        <p:spPr bwMode="auto">
          <a:xfrm>
            <a:off x="3387403" y="4871988"/>
            <a:ext cx="2551113" cy="533479"/>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fr-FR" dirty="0">
                <a:solidFill>
                  <a:schemeClr val="bg1"/>
                </a:solidFill>
              </a:rPr>
              <a:t>High-definition skin result: </a:t>
            </a:r>
          </a:p>
          <a:p>
            <a:pPr>
              <a:lnSpc>
                <a:spcPct val="60000"/>
              </a:lnSpc>
              <a:spcBef>
                <a:spcPct val="50000"/>
              </a:spcBef>
              <a:defRPr/>
            </a:pPr>
            <a:r>
              <a:rPr lang="fr-FR" dirty="0">
                <a:solidFill>
                  <a:schemeClr val="bg1"/>
                </a:solidFill>
              </a:rPr>
              <a:t>Smoothed wrinkles - Reduced dark spots  </a:t>
            </a:r>
          </a:p>
          <a:p>
            <a:pPr>
              <a:lnSpc>
                <a:spcPct val="60000"/>
              </a:lnSpc>
              <a:spcBef>
                <a:spcPct val="50000"/>
              </a:spcBef>
              <a:defRPr/>
            </a:pPr>
            <a:r>
              <a:rPr lang="fr-FR" dirty="0">
                <a:solidFill>
                  <a:schemeClr val="bg1"/>
                </a:solidFill>
              </a:rPr>
              <a:t>Perfect skin texture</a:t>
            </a:r>
          </a:p>
        </p:txBody>
      </p:sp>
      <p:sp>
        <p:nvSpPr>
          <p:cNvPr id="42" name="Text Box 11"/>
          <p:cNvSpPr txBox="1">
            <a:spLocks noChangeArrowheads="1"/>
          </p:cNvSpPr>
          <p:nvPr/>
        </p:nvSpPr>
        <p:spPr bwMode="auto">
          <a:xfrm>
            <a:off x="3387403" y="4149676"/>
            <a:ext cx="2551113" cy="45653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fr-FR" dirty="0">
                <a:solidFill>
                  <a:schemeClr val="bg1"/>
                </a:solidFill>
              </a:rPr>
              <a:t>Instant anti-ageing procedure </a:t>
            </a:r>
            <a:r>
              <a:rPr lang="fr-FR" dirty="0" err="1">
                <a:solidFill>
                  <a:schemeClr val="bg1"/>
                </a:solidFill>
              </a:rPr>
              <a:t>that</a:t>
            </a:r>
            <a:r>
              <a:rPr lang="fr-FR" dirty="0">
                <a:solidFill>
                  <a:schemeClr val="bg1"/>
                </a:solidFill>
              </a:rPr>
              <a:t> </a:t>
            </a:r>
            <a:r>
              <a:rPr lang="fr-FR" dirty="0" err="1" smtClean="0">
                <a:solidFill>
                  <a:schemeClr val="bg1"/>
                </a:solidFill>
              </a:rPr>
              <a:t>replicates</a:t>
            </a:r>
            <a:r>
              <a:rPr lang="fr-FR" dirty="0" smtClean="0">
                <a:solidFill>
                  <a:schemeClr val="bg1"/>
                </a:solidFill>
              </a:rPr>
              <a:t> peeling </a:t>
            </a:r>
            <a:r>
              <a:rPr lang="fr-FR" dirty="0">
                <a:solidFill>
                  <a:schemeClr val="bg1"/>
                </a:solidFill>
              </a:rPr>
              <a:t>technology  </a:t>
            </a:r>
          </a:p>
          <a:p>
            <a:pPr>
              <a:lnSpc>
                <a:spcPct val="60000"/>
              </a:lnSpc>
              <a:spcBef>
                <a:spcPct val="50000"/>
              </a:spcBef>
              <a:defRPr/>
            </a:pPr>
            <a:r>
              <a:rPr lang="fr-FR" dirty="0">
                <a:solidFill>
                  <a:schemeClr val="bg1"/>
                </a:solidFill>
              </a:rPr>
              <a:t>Peeling – Correction – Protection</a:t>
            </a:r>
          </a:p>
        </p:txBody>
      </p:sp>
      <p:sp>
        <p:nvSpPr>
          <p:cNvPr id="43" name="Text Box 12"/>
          <p:cNvSpPr txBox="1">
            <a:spLocks noChangeArrowheads="1"/>
          </p:cNvSpPr>
          <p:nvPr/>
        </p:nvSpPr>
        <p:spPr bwMode="auto">
          <a:xfrm>
            <a:off x="650131" y="3668663"/>
            <a:ext cx="2625725" cy="36933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b="0" i="0" dirty="0" smtClean="0">
                <a:solidFill>
                  <a:srgbClr val="FFFFFF"/>
                </a:solidFill>
              </a:rPr>
              <a:t>HIGH POTENCY RETINOL ANTI-WRINKLE SPOT REDUCING NIGHT CONCENTRATE </a:t>
            </a:r>
          </a:p>
        </p:txBody>
      </p:sp>
      <p:sp>
        <p:nvSpPr>
          <p:cNvPr id="44" name="Text Box 13"/>
          <p:cNvSpPr txBox="1">
            <a:spLocks noChangeArrowheads="1"/>
          </p:cNvSpPr>
          <p:nvPr/>
        </p:nvSpPr>
        <p:spPr bwMode="auto">
          <a:xfrm>
            <a:off x="602928" y="5848301"/>
            <a:ext cx="1897063" cy="4898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fr-FR" dirty="0">
                <a:solidFill>
                  <a:schemeClr val="bg1"/>
                </a:solidFill>
              </a:rPr>
              <a:t>Peel-solution</a:t>
            </a:r>
          </a:p>
          <a:p>
            <a:pPr>
              <a:lnSpc>
                <a:spcPct val="50000"/>
              </a:lnSpc>
              <a:spcBef>
                <a:spcPct val="50000"/>
              </a:spcBef>
              <a:defRPr/>
            </a:pPr>
            <a:r>
              <a:rPr lang="fr-FR" dirty="0">
                <a:solidFill>
                  <a:schemeClr val="bg1"/>
                </a:solidFill>
              </a:rPr>
              <a:t>High dose of pure retinol </a:t>
            </a:r>
          </a:p>
          <a:p>
            <a:pPr>
              <a:lnSpc>
                <a:spcPct val="50000"/>
              </a:lnSpc>
              <a:spcBef>
                <a:spcPct val="50000"/>
              </a:spcBef>
              <a:defRPr/>
            </a:pPr>
            <a:r>
              <a:rPr lang="fr-FR" dirty="0">
                <a:solidFill>
                  <a:schemeClr val="bg1"/>
                </a:solidFill>
              </a:rPr>
              <a:t>Vitamin E derivative </a:t>
            </a:r>
          </a:p>
        </p:txBody>
      </p:sp>
      <p:sp>
        <p:nvSpPr>
          <p:cNvPr id="45" name="Text Box 14"/>
          <p:cNvSpPr txBox="1">
            <a:spLocks noChangeArrowheads="1"/>
          </p:cNvSpPr>
          <p:nvPr/>
        </p:nvSpPr>
        <p:spPr bwMode="auto">
          <a:xfrm>
            <a:off x="602928" y="4881513"/>
            <a:ext cx="2808288" cy="62581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fr-FR" dirty="0">
                <a:solidFill>
                  <a:schemeClr val="bg1"/>
                </a:solidFill>
              </a:rPr>
              <a:t>High-definition skin result: </a:t>
            </a:r>
          </a:p>
          <a:p>
            <a:pPr>
              <a:lnSpc>
                <a:spcPct val="60000"/>
              </a:lnSpc>
              <a:spcBef>
                <a:spcPct val="50000"/>
              </a:spcBef>
              <a:defRPr/>
            </a:pPr>
            <a:r>
              <a:rPr lang="fr-FR" dirty="0">
                <a:solidFill>
                  <a:schemeClr val="bg1"/>
                </a:solidFill>
              </a:rPr>
              <a:t>Intense smoothing - Reduction in roughness and wrinkles  </a:t>
            </a:r>
          </a:p>
          <a:p>
            <a:pPr>
              <a:lnSpc>
                <a:spcPct val="60000"/>
              </a:lnSpc>
              <a:spcBef>
                <a:spcPct val="50000"/>
              </a:spcBef>
              <a:defRPr/>
            </a:pPr>
            <a:r>
              <a:rPr lang="fr-FR" dirty="0">
                <a:solidFill>
                  <a:schemeClr val="bg1"/>
                </a:solidFill>
              </a:rPr>
              <a:t>Anti-free radical protection</a:t>
            </a:r>
          </a:p>
        </p:txBody>
      </p:sp>
      <p:sp>
        <p:nvSpPr>
          <p:cNvPr id="46" name="Text Box 15"/>
          <p:cNvSpPr txBox="1">
            <a:spLocks noChangeArrowheads="1"/>
          </p:cNvSpPr>
          <p:nvPr/>
        </p:nvSpPr>
        <p:spPr bwMode="auto">
          <a:xfrm>
            <a:off x="602928" y="4148088"/>
            <a:ext cx="2700338" cy="54886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fr-FR" dirty="0">
                <a:solidFill>
                  <a:schemeClr val="bg1"/>
                </a:solidFill>
              </a:rPr>
              <a:t>Retinol procedure with a concentration </a:t>
            </a:r>
            <a:r>
              <a:rPr lang="fr-FR" dirty="0" smtClean="0">
                <a:solidFill>
                  <a:schemeClr val="bg1"/>
                </a:solidFill>
              </a:rPr>
              <a:t>on the </a:t>
            </a:r>
            <a:r>
              <a:rPr lang="fr-FR" dirty="0" err="1" smtClean="0">
                <a:solidFill>
                  <a:schemeClr val="bg1"/>
                </a:solidFill>
              </a:rPr>
              <a:t>cusp</a:t>
            </a:r>
            <a:r>
              <a:rPr lang="fr-FR" dirty="0" smtClean="0">
                <a:solidFill>
                  <a:schemeClr val="bg1"/>
                </a:solidFill>
              </a:rPr>
              <a:t> of prescription </a:t>
            </a:r>
            <a:r>
              <a:rPr lang="fr-FR" dirty="0">
                <a:solidFill>
                  <a:schemeClr val="bg1"/>
                </a:solidFill>
              </a:rPr>
              <a:t>products </a:t>
            </a:r>
          </a:p>
          <a:p>
            <a:pPr>
              <a:lnSpc>
                <a:spcPct val="60000"/>
              </a:lnSpc>
              <a:spcBef>
                <a:spcPct val="50000"/>
              </a:spcBef>
              <a:defRPr/>
            </a:pPr>
            <a:r>
              <a:rPr lang="fr-FR" dirty="0">
                <a:solidFill>
                  <a:schemeClr val="bg1"/>
                </a:solidFill>
              </a:rPr>
              <a:t>Correction – Smoothing – Intense anti-wrinkle </a:t>
            </a:r>
          </a:p>
        </p:txBody>
      </p:sp>
      <p:sp>
        <p:nvSpPr>
          <p:cNvPr id="47" name="Text Box 16"/>
          <p:cNvSpPr txBox="1">
            <a:spLocks noChangeArrowheads="1"/>
          </p:cNvSpPr>
          <p:nvPr/>
        </p:nvSpPr>
        <p:spPr bwMode="auto">
          <a:xfrm>
            <a:off x="6317928" y="3652788"/>
            <a:ext cx="2254250" cy="3651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b="0" i="0" dirty="0" smtClean="0">
                <a:solidFill>
                  <a:srgbClr val="FFFFFF"/>
                </a:solidFill>
              </a:rPr>
              <a:t>SKIN RENEWER INSTANT PEEL MASK </a:t>
            </a:r>
          </a:p>
        </p:txBody>
      </p:sp>
      <p:sp>
        <p:nvSpPr>
          <p:cNvPr id="48" name="Text Box 17"/>
          <p:cNvSpPr txBox="1">
            <a:spLocks noChangeArrowheads="1"/>
          </p:cNvSpPr>
          <p:nvPr/>
        </p:nvSpPr>
        <p:spPr bwMode="auto">
          <a:xfrm>
            <a:off x="6117903" y="4154438"/>
            <a:ext cx="2317750" cy="4898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fr-FR" dirty="0">
                <a:solidFill>
                  <a:schemeClr val="bg1"/>
                </a:solidFill>
              </a:rPr>
              <a:t>A high performance formula </a:t>
            </a:r>
          </a:p>
          <a:p>
            <a:pPr>
              <a:lnSpc>
                <a:spcPct val="50000"/>
              </a:lnSpc>
              <a:spcBef>
                <a:spcPct val="50000"/>
              </a:spcBef>
              <a:defRPr/>
            </a:pPr>
            <a:r>
              <a:rPr lang="fr-FR" dirty="0">
                <a:solidFill>
                  <a:schemeClr val="bg1"/>
                </a:solidFill>
              </a:rPr>
              <a:t>for instant texture improvement</a:t>
            </a:r>
          </a:p>
          <a:p>
            <a:pPr>
              <a:lnSpc>
                <a:spcPct val="50000"/>
              </a:lnSpc>
              <a:spcBef>
                <a:spcPct val="50000"/>
              </a:spcBef>
              <a:defRPr/>
            </a:pPr>
            <a:r>
              <a:rPr lang="fr-FR" dirty="0">
                <a:solidFill>
                  <a:schemeClr val="bg1"/>
                </a:solidFill>
              </a:rPr>
              <a:t>and skin radiance </a:t>
            </a:r>
          </a:p>
        </p:txBody>
      </p:sp>
      <p:sp>
        <p:nvSpPr>
          <p:cNvPr id="49" name="Text Box 18"/>
          <p:cNvSpPr txBox="1">
            <a:spLocks noChangeArrowheads="1"/>
          </p:cNvSpPr>
          <p:nvPr/>
        </p:nvSpPr>
        <p:spPr bwMode="auto">
          <a:xfrm>
            <a:off x="6117903" y="5832426"/>
            <a:ext cx="1900238" cy="4898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fr-FR" dirty="0">
                <a:solidFill>
                  <a:schemeClr val="bg1"/>
                </a:solidFill>
              </a:rPr>
              <a:t>Peel-solution</a:t>
            </a:r>
          </a:p>
          <a:p>
            <a:pPr>
              <a:lnSpc>
                <a:spcPct val="50000"/>
              </a:lnSpc>
              <a:spcBef>
                <a:spcPct val="50000"/>
              </a:spcBef>
              <a:defRPr/>
            </a:pPr>
            <a:r>
              <a:rPr lang="fr-FR" dirty="0">
                <a:solidFill>
                  <a:schemeClr val="bg1"/>
                </a:solidFill>
              </a:rPr>
              <a:t>High dose of HEPES</a:t>
            </a:r>
          </a:p>
          <a:p>
            <a:pPr>
              <a:lnSpc>
                <a:spcPct val="50000"/>
              </a:lnSpc>
              <a:spcBef>
                <a:spcPct val="50000"/>
              </a:spcBef>
              <a:defRPr/>
            </a:pPr>
            <a:r>
              <a:rPr lang="fr-FR" dirty="0">
                <a:solidFill>
                  <a:schemeClr val="bg1"/>
                </a:solidFill>
              </a:rPr>
              <a:t>High dose of Urea </a:t>
            </a:r>
          </a:p>
        </p:txBody>
      </p:sp>
      <p:pic>
        <p:nvPicPr>
          <p:cNvPr id="50" name="Picture 20" descr="PRODIGY_REPLASTY_HIGH_DEFINITION_MASQUE_P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553" y="2420888"/>
            <a:ext cx="8683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2" descr="PRODIGY_REPLAS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6091" y="2897138"/>
            <a:ext cx="7159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3953" y="3665488"/>
            <a:ext cx="635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25"/>
          <p:cNvSpPr txBox="1">
            <a:spLocks noChangeArrowheads="1"/>
          </p:cNvSpPr>
          <p:nvPr/>
        </p:nvSpPr>
        <p:spPr bwMode="auto">
          <a:xfrm rot="16200000">
            <a:off x="-86047" y="6019751"/>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TECHNOLOGY</a:t>
            </a:r>
          </a:p>
        </p:txBody>
      </p:sp>
      <p:sp>
        <p:nvSpPr>
          <p:cNvPr id="55" name="Text Box 26"/>
          <p:cNvSpPr txBox="1">
            <a:spLocks noChangeArrowheads="1"/>
          </p:cNvSpPr>
          <p:nvPr/>
        </p:nvSpPr>
        <p:spPr bwMode="auto">
          <a:xfrm rot="16200000">
            <a:off x="-86047" y="5046613"/>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lnSpc>
                <a:spcPct val="90000"/>
              </a:lnSpc>
              <a:spcBef>
                <a:spcPct val="50000"/>
              </a:spcBef>
              <a:defRPr/>
            </a:pPr>
            <a:r>
              <a:rPr lang="fr-FR" sz="700" b="0" i="0" dirty="0" smtClean="0">
                <a:solidFill>
                  <a:srgbClr val="FFFFFF"/>
                </a:solidFill>
              </a:rPr>
              <a:t>RESULTS</a:t>
            </a:r>
          </a:p>
        </p:txBody>
      </p:sp>
      <p:sp>
        <p:nvSpPr>
          <p:cNvPr id="56" name="Text Box 27"/>
          <p:cNvSpPr txBox="1">
            <a:spLocks noChangeArrowheads="1"/>
          </p:cNvSpPr>
          <p:nvPr/>
        </p:nvSpPr>
        <p:spPr bwMode="auto">
          <a:xfrm rot="16200000">
            <a:off x="-86047" y="4273501"/>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ACTION</a:t>
            </a:r>
          </a:p>
        </p:txBody>
      </p:sp>
      <p:sp>
        <p:nvSpPr>
          <p:cNvPr id="57" name="Text Box 28"/>
          <p:cNvSpPr txBox="1">
            <a:spLocks noChangeArrowheads="1"/>
          </p:cNvSpPr>
          <p:nvPr/>
        </p:nvSpPr>
        <p:spPr bwMode="auto">
          <a:xfrm>
            <a:off x="6117903" y="4876751"/>
            <a:ext cx="2808288" cy="489878"/>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50000"/>
              </a:lnSpc>
              <a:spcBef>
                <a:spcPct val="50000"/>
              </a:spcBef>
              <a:defRPr/>
            </a:pPr>
            <a:r>
              <a:rPr lang="fr-FR" dirty="0">
                <a:solidFill>
                  <a:schemeClr val="bg1"/>
                </a:solidFill>
              </a:rPr>
              <a:t>Instant radice – New skin effect </a:t>
            </a:r>
          </a:p>
          <a:p>
            <a:pPr>
              <a:lnSpc>
                <a:spcPct val="50000"/>
              </a:lnSpc>
              <a:spcBef>
                <a:spcPct val="50000"/>
              </a:spcBef>
              <a:defRPr/>
            </a:pPr>
            <a:r>
              <a:rPr lang="fr-FR" dirty="0">
                <a:solidFill>
                  <a:schemeClr val="bg1"/>
                </a:solidFill>
              </a:rPr>
              <a:t>Skin looks dazzling and smooth</a:t>
            </a:r>
          </a:p>
          <a:p>
            <a:pPr>
              <a:lnSpc>
                <a:spcPct val="50000"/>
              </a:lnSpc>
              <a:spcBef>
                <a:spcPct val="50000"/>
              </a:spcBef>
              <a:defRPr/>
            </a:pPr>
            <a:r>
              <a:rPr lang="fr-FR" dirty="0" err="1" smtClean="0">
                <a:solidFill>
                  <a:schemeClr val="bg1"/>
                </a:solidFill>
              </a:rPr>
              <a:t>Appears</a:t>
            </a:r>
            <a:r>
              <a:rPr lang="fr-FR" dirty="0" smtClean="0">
                <a:solidFill>
                  <a:schemeClr val="bg1"/>
                </a:solidFill>
              </a:rPr>
              <a:t> </a:t>
            </a:r>
            <a:r>
              <a:rPr lang="fr-FR" dirty="0">
                <a:solidFill>
                  <a:schemeClr val="bg1"/>
                </a:solidFill>
              </a:rPr>
              <a:t>polished </a:t>
            </a:r>
          </a:p>
        </p:txBody>
      </p:sp>
      <p:sp>
        <p:nvSpPr>
          <p:cNvPr id="58" name="Text Box 29"/>
          <p:cNvSpPr txBox="1">
            <a:spLocks noChangeArrowheads="1"/>
          </p:cNvSpPr>
          <p:nvPr/>
        </p:nvSpPr>
        <p:spPr bwMode="auto">
          <a:xfrm>
            <a:off x="448817" y="5517232"/>
            <a:ext cx="8587679" cy="194925"/>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nSpc>
                <a:spcPct val="60000"/>
              </a:lnSpc>
              <a:spcBef>
                <a:spcPct val="50000"/>
              </a:spcBef>
              <a:defRPr/>
            </a:pPr>
            <a:r>
              <a:rPr lang="fr-FR" dirty="0" smtClean="0">
                <a:solidFill>
                  <a:schemeClr val="bg1"/>
                </a:solidFill>
              </a:rPr>
              <a:t>     </a:t>
            </a:r>
            <a:r>
              <a:rPr lang="fr-FR" dirty="0" err="1" smtClean="0">
                <a:solidFill>
                  <a:schemeClr val="bg1"/>
                </a:solidFill>
              </a:rPr>
              <a:t>After</a:t>
            </a:r>
            <a:r>
              <a:rPr lang="fr-FR" dirty="0" smtClean="0">
                <a:solidFill>
                  <a:schemeClr val="bg1"/>
                </a:solidFill>
              </a:rPr>
              <a:t> </a:t>
            </a:r>
            <a:r>
              <a:rPr lang="fr-FR" dirty="0">
                <a:solidFill>
                  <a:schemeClr val="bg1"/>
                </a:solidFill>
              </a:rPr>
              <a:t>15 days of using the Prodigy Re-PLASTY range: skin quality equivalent to a peeling session at LACLINIC-MONTREUX </a:t>
            </a:r>
          </a:p>
        </p:txBody>
      </p:sp>
      <p:pic>
        <p:nvPicPr>
          <p:cNvPr id="59" name="Picture 30"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091" y="3665488"/>
            <a:ext cx="6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1"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441" y="5718126"/>
            <a:ext cx="63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228" y="3665488"/>
            <a:ext cx="6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3"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578" y="5718126"/>
            <a:ext cx="63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34"/>
          <p:cNvSpPr>
            <a:spLocks noChangeArrowheads="1"/>
          </p:cNvSpPr>
          <p:nvPr/>
        </p:nvSpPr>
        <p:spPr bwMode="auto">
          <a:xfrm>
            <a:off x="591816" y="5462538"/>
            <a:ext cx="8208962" cy="254000"/>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pic>
        <p:nvPicPr>
          <p:cNvPr id="64" name="Picture 36" descr="plus">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3078" y="6275338"/>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7" descr="plus">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3578" y="6275338"/>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8" descr="plus">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5191" y="6275338"/>
            <a:ext cx="1111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3" descr="barreVertical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16" y="3663901"/>
            <a:ext cx="63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G:\DPLI_Commun_Helena_Rubinstein_PCI\Service\MATHILDE\Re-PLASTY\VISUEL AMBIANCE GAMME RePLASTY\BD\Packshots détourés gamme Re-PLASTY\Packshot HD PEEL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2095482"/>
            <a:ext cx="656430" cy="16144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F:\HR CLAIRE\MENU DE SOIN HR 2012\WeTransfer-49qr4LD0\PEE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3"/>
          <p:cNvSpPr txBox="1">
            <a:spLocks noChangeArrowheads="1"/>
          </p:cNvSpPr>
          <p:nvPr/>
        </p:nvSpPr>
        <p:spPr bwMode="auto">
          <a:xfrm>
            <a:off x="3656186"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HD PEEL</a:t>
            </a:r>
          </a:p>
        </p:txBody>
      </p:sp>
    </p:spTree>
    <p:extLst>
      <p:ext uri="{BB962C8B-B14F-4D97-AF65-F5344CB8AC3E}">
        <p14:creationId xmlns:p14="http://schemas.microsoft.com/office/powerpoint/2010/main" val="50707083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THE RANGE</a:t>
            </a:r>
          </a:p>
        </p:txBody>
      </p:sp>
      <p:sp>
        <p:nvSpPr>
          <p:cNvPr id="24" name="Rectangle 3"/>
          <p:cNvSpPr>
            <a:spLocks noChangeArrowheads="1"/>
          </p:cNvSpPr>
          <p:nvPr/>
        </p:nvSpPr>
        <p:spPr bwMode="auto">
          <a:xfrm>
            <a:off x="574997" y="3687713"/>
            <a:ext cx="8245475" cy="404813"/>
          </a:xfrm>
          <a:prstGeom prst="rect">
            <a:avLst/>
          </a:prstGeom>
          <a:solidFill>
            <a:schemeClr val="bg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000">
              <a:latin typeface="HelveticaNeueLT Com 35 Th" charset="0"/>
              <a:ea typeface="ＭＳ Ｐゴシック" charset="0"/>
            </a:endParaRPr>
          </a:p>
        </p:txBody>
      </p:sp>
      <p:sp>
        <p:nvSpPr>
          <p:cNvPr id="29" name="Text Box 10"/>
          <p:cNvSpPr txBox="1">
            <a:spLocks noChangeArrowheads="1"/>
          </p:cNvSpPr>
          <p:nvPr/>
        </p:nvSpPr>
        <p:spPr bwMode="auto">
          <a:xfrm>
            <a:off x="3434085" y="4165551"/>
            <a:ext cx="2551112" cy="13112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b="0" i="0" dirty="0" smtClean="0">
                <a:solidFill>
                  <a:srgbClr val="FFFFFF"/>
                </a:solidFill>
              </a:rPr>
              <a:t>PEEL-SOLUTION</a:t>
            </a:r>
          </a:p>
          <a:p>
            <a:pPr eaLnBrk="1" hangingPunct="1">
              <a:defRPr/>
            </a:pPr>
            <a:r>
              <a:rPr lang="fr-FR" b="0" i="0" dirty="0" smtClean="0">
                <a:solidFill>
                  <a:srgbClr val="FFFFFF"/>
                </a:solidFill>
              </a:rPr>
              <a:t>Glycolic, lactic and phytic acids </a:t>
            </a:r>
          </a:p>
          <a:p>
            <a:pPr eaLnBrk="1" hangingPunct="1">
              <a:defRPr/>
            </a:pPr>
            <a:endParaRPr lang="fr-FR" dirty="0" smtClean="0">
              <a:solidFill>
                <a:schemeClr val="bg1"/>
              </a:solidFill>
            </a:endParaRPr>
          </a:p>
          <a:p>
            <a:pPr eaLnBrk="1" hangingPunct="1">
              <a:defRPr/>
            </a:pPr>
            <a:r>
              <a:rPr lang="fr-FR" b="0" i="0" dirty="0" smtClean="0">
                <a:solidFill>
                  <a:srgbClr val="FFFFFF"/>
                </a:solidFill>
              </a:rPr>
              <a:t>LHA (Lipo Hydroxy Acid: salicylic acid derivative)</a:t>
            </a:r>
          </a:p>
          <a:p>
            <a:pPr eaLnBrk="1" hangingPunct="1">
              <a:defRPr/>
            </a:pPr>
            <a:endParaRPr lang="fr-FR" dirty="0" smtClean="0">
              <a:solidFill>
                <a:schemeClr val="bg1"/>
              </a:solidFill>
            </a:endParaRPr>
          </a:p>
          <a:p>
            <a:pPr eaLnBrk="1" hangingPunct="1">
              <a:defRPr/>
            </a:pPr>
            <a:r>
              <a:rPr lang="fr-FR" b="0" i="0" dirty="0" smtClean="0">
                <a:solidFill>
                  <a:srgbClr val="FFFFFF"/>
                </a:solidFill>
              </a:rPr>
              <a:t>UVA/UVB SUNSCREENS</a:t>
            </a:r>
          </a:p>
          <a:p>
            <a:pPr eaLnBrk="1" hangingPunct="1">
              <a:defRPr/>
            </a:pPr>
            <a:endParaRPr lang="fr-FR" dirty="0" smtClean="0">
              <a:solidFill>
                <a:schemeClr val="bg1"/>
              </a:solidFill>
            </a:endParaRPr>
          </a:p>
        </p:txBody>
      </p:sp>
      <p:sp>
        <p:nvSpPr>
          <p:cNvPr id="30" name="Text Box 11"/>
          <p:cNvSpPr txBox="1">
            <a:spLocks noChangeArrowheads="1"/>
          </p:cNvSpPr>
          <p:nvPr/>
        </p:nvSpPr>
        <p:spPr bwMode="auto">
          <a:xfrm>
            <a:off x="748035" y="3678188"/>
            <a:ext cx="2317750" cy="507831"/>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dirty="0">
                <a:solidFill>
                  <a:srgbClr val="FFFFFF"/>
                </a:solidFill>
              </a:rPr>
              <a:t>HIGH POTENCY RETINOL ANTI-WRINKLE SPOT REDUCING NIGHT CONCENTRATE </a:t>
            </a:r>
          </a:p>
        </p:txBody>
      </p:sp>
      <p:sp>
        <p:nvSpPr>
          <p:cNvPr id="31" name="Text Box 14"/>
          <p:cNvSpPr txBox="1">
            <a:spLocks noChangeArrowheads="1"/>
          </p:cNvSpPr>
          <p:nvPr/>
        </p:nvSpPr>
        <p:spPr bwMode="auto">
          <a:xfrm>
            <a:off x="611510" y="4168726"/>
            <a:ext cx="2700337" cy="861774"/>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b="0" i="0" dirty="0" smtClean="0">
                <a:solidFill>
                  <a:srgbClr val="FFFFFF"/>
                </a:solidFill>
              </a:rPr>
              <a:t>PEEL-</a:t>
            </a:r>
            <a:r>
              <a:rPr lang="fr-FR" dirty="0">
                <a:solidFill>
                  <a:schemeClr val="bg1"/>
                </a:solidFill>
              </a:rPr>
              <a:t>SOLUTION</a:t>
            </a:r>
            <a:endParaRPr lang="fr-FR" b="0" i="0" dirty="0" smtClean="0">
              <a:solidFill>
                <a:srgbClr val="FFFFFF"/>
              </a:solidFill>
            </a:endParaRPr>
          </a:p>
          <a:p>
            <a:pPr eaLnBrk="1" hangingPunct="1">
              <a:defRPr/>
            </a:pPr>
            <a:endParaRPr lang="fr-FR" dirty="0" smtClean="0">
              <a:solidFill>
                <a:schemeClr val="bg1"/>
              </a:solidFill>
            </a:endParaRPr>
          </a:p>
          <a:p>
            <a:pPr eaLnBrk="1" hangingPunct="1">
              <a:defRPr/>
            </a:pPr>
            <a:r>
              <a:rPr lang="fr-FR" b="0" i="0" dirty="0" smtClean="0">
                <a:solidFill>
                  <a:srgbClr val="FFFFFF"/>
                </a:solidFill>
              </a:rPr>
              <a:t>HIGH DOSE OF PURE RETINOL</a:t>
            </a:r>
          </a:p>
          <a:p>
            <a:pPr eaLnBrk="1" hangingPunct="1">
              <a:defRPr/>
            </a:pPr>
            <a:endParaRPr lang="fr-FR" dirty="0" smtClean="0">
              <a:solidFill>
                <a:schemeClr val="bg1"/>
              </a:solidFill>
            </a:endParaRPr>
          </a:p>
          <a:p>
            <a:pPr eaLnBrk="1" hangingPunct="1">
              <a:defRPr/>
            </a:pPr>
            <a:r>
              <a:rPr lang="fr-FR" b="0" i="0" dirty="0" smtClean="0">
                <a:solidFill>
                  <a:srgbClr val="FFFFFF"/>
                </a:solidFill>
              </a:rPr>
              <a:t>VITAMIN E DERIVATIVE </a:t>
            </a:r>
          </a:p>
        </p:txBody>
      </p:sp>
      <p:sp>
        <p:nvSpPr>
          <p:cNvPr id="32" name="Text Box 15"/>
          <p:cNvSpPr txBox="1">
            <a:spLocks noChangeArrowheads="1"/>
          </p:cNvSpPr>
          <p:nvPr/>
        </p:nvSpPr>
        <p:spPr bwMode="auto">
          <a:xfrm>
            <a:off x="6337622" y="3675013"/>
            <a:ext cx="2254250" cy="3651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b="0" i="0" dirty="0" smtClean="0">
                <a:solidFill>
                  <a:srgbClr val="FFFFFF"/>
                </a:solidFill>
              </a:rPr>
              <a:t>SKIN RENEWER INSTANT PEEL MASK </a:t>
            </a:r>
          </a:p>
        </p:txBody>
      </p:sp>
      <p:sp>
        <p:nvSpPr>
          <p:cNvPr id="33" name="Text Box 16"/>
          <p:cNvSpPr txBox="1">
            <a:spLocks noChangeArrowheads="1"/>
          </p:cNvSpPr>
          <p:nvPr/>
        </p:nvSpPr>
        <p:spPr bwMode="auto">
          <a:xfrm>
            <a:off x="6137597" y="4165551"/>
            <a:ext cx="2317750" cy="85407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eaLnBrk="1" hangingPunct="1">
              <a:defRPr/>
            </a:pPr>
            <a:r>
              <a:rPr lang="fr-FR" b="0" i="0" dirty="0" smtClean="0">
                <a:solidFill>
                  <a:srgbClr val="FFFFFF"/>
                </a:solidFill>
              </a:rPr>
              <a:t>PEEL-SOLUTION</a:t>
            </a:r>
          </a:p>
          <a:p>
            <a:pPr eaLnBrk="1" hangingPunct="1">
              <a:defRPr/>
            </a:pPr>
            <a:endParaRPr lang="fr-FR" dirty="0" smtClean="0">
              <a:solidFill>
                <a:schemeClr val="bg1"/>
              </a:solidFill>
            </a:endParaRPr>
          </a:p>
          <a:p>
            <a:pPr eaLnBrk="1" hangingPunct="1">
              <a:defRPr/>
            </a:pPr>
            <a:r>
              <a:rPr lang="fr-FR" b="0" i="0" dirty="0" smtClean="0">
                <a:solidFill>
                  <a:srgbClr val="FFFFFF"/>
                </a:solidFill>
              </a:rPr>
              <a:t>HIGH DOSE OF HEPES</a:t>
            </a:r>
          </a:p>
          <a:p>
            <a:pPr eaLnBrk="1" hangingPunct="1">
              <a:defRPr/>
            </a:pPr>
            <a:endParaRPr lang="fr-FR" dirty="0" smtClean="0">
              <a:solidFill>
                <a:schemeClr val="bg1"/>
              </a:solidFill>
            </a:endParaRPr>
          </a:p>
          <a:p>
            <a:pPr eaLnBrk="1" hangingPunct="1">
              <a:defRPr/>
            </a:pPr>
            <a:r>
              <a:rPr lang="fr-FR" b="0" i="0" dirty="0" smtClean="0">
                <a:solidFill>
                  <a:srgbClr val="FFFFFF"/>
                </a:solidFill>
              </a:rPr>
              <a:t>HIGH DOSE OF UREA</a:t>
            </a:r>
          </a:p>
        </p:txBody>
      </p:sp>
      <p:pic>
        <p:nvPicPr>
          <p:cNvPr id="34" name="Picture 19" descr="PRODIGY_REPLASTY_HIGH_DEFINITION_MASQUE_P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47" y="2420888"/>
            <a:ext cx="8683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descr="PRODIGY_REPLAS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8960" y="2890788"/>
            <a:ext cx="7159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4"/>
          <p:cNvSpPr txBox="1">
            <a:spLocks noChangeArrowheads="1"/>
          </p:cNvSpPr>
          <p:nvPr/>
        </p:nvSpPr>
        <p:spPr bwMode="auto">
          <a:xfrm rot="16200000">
            <a:off x="-66353" y="4949776"/>
            <a:ext cx="1006475" cy="18732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fr-FR" sz="700" b="0" i="0" dirty="0" smtClean="0">
                <a:solidFill>
                  <a:srgbClr val="FFFFFF"/>
                </a:solidFill>
              </a:rPr>
              <a:t>TECHNOLOGY</a:t>
            </a:r>
          </a:p>
        </p:txBody>
      </p:sp>
      <p:pic>
        <p:nvPicPr>
          <p:cNvPr id="38" name="Picture 2" descr="G:\DPLI_Commun_Helena_Rubinstein_PCI\Service\MATHILDE\Re-PLASTY\VISUEL AMBIANCE GAMME RePLASTY\BD\Packshots détourés gamme Re-PLASTY\Packshot HD PEEL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2095482"/>
            <a:ext cx="656430" cy="16144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F:\HR CLAIRE\MENU DE SOIN HR 2012\WeTransfer-49qr4LD0\PE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p:cNvSpPr txBox="1">
            <a:spLocks noChangeArrowheads="1"/>
          </p:cNvSpPr>
          <p:nvPr/>
        </p:nvSpPr>
        <p:spPr bwMode="auto">
          <a:xfrm>
            <a:off x="3656186" y="1196752"/>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HD PEEL</a:t>
            </a:r>
          </a:p>
        </p:txBody>
      </p:sp>
      <p:sp>
        <p:nvSpPr>
          <p:cNvPr id="16" name="Text Box 9"/>
          <p:cNvSpPr txBox="1">
            <a:spLocks noChangeArrowheads="1"/>
          </p:cNvSpPr>
          <p:nvPr/>
        </p:nvSpPr>
        <p:spPr bwMode="auto">
          <a:xfrm>
            <a:off x="3563888" y="3659138"/>
            <a:ext cx="2213099" cy="369332"/>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ＭＳ Ｐゴシック" pitchFamily="34" charset="-128"/>
              </a:defRPr>
            </a:lvl1pPr>
            <a:lvl2pPr marL="742950" indent="-285750" eaLnBrk="0" hangingPunct="0">
              <a:defRPr sz="1000">
                <a:solidFill>
                  <a:schemeClr val="tx1"/>
                </a:solidFill>
                <a:latin typeface="HelveticaNeueLT Com 35 Th" pitchFamily="34" charset="0"/>
                <a:ea typeface="ＭＳ Ｐゴシック" pitchFamily="34" charset="-128"/>
              </a:defRPr>
            </a:lvl2pPr>
            <a:lvl3pPr marL="1143000" indent="-228600" eaLnBrk="0" hangingPunct="0">
              <a:defRPr sz="1000">
                <a:solidFill>
                  <a:schemeClr val="tx1"/>
                </a:solidFill>
                <a:latin typeface="HelveticaNeueLT Com 35 Th" pitchFamily="34" charset="0"/>
                <a:ea typeface="ＭＳ Ｐゴシック" pitchFamily="34" charset="-128"/>
              </a:defRPr>
            </a:lvl3pPr>
            <a:lvl4pPr marL="1600200" indent="-228600" eaLnBrk="0" hangingPunct="0">
              <a:defRPr sz="1000">
                <a:solidFill>
                  <a:schemeClr val="tx1"/>
                </a:solidFill>
                <a:latin typeface="HelveticaNeueLT Com 35 Th" pitchFamily="34" charset="0"/>
                <a:ea typeface="ＭＳ Ｐゴシック" pitchFamily="34" charset="-128"/>
              </a:defRPr>
            </a:lvl4pPr>
            <a:lvl5pPr marL="2057400" indent="-228600" eaLnBrk="0" hangingPunct="0">
              <a:defRPr sz="1000">
                <a:solidFill>
                  <a:schemeClr val="tx1"/>
                </a:solidFill>
                <a:latin typeface="HelveticaNeueLT Com 35 Th"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ＭＳ Ｐゴシック" pitchFamily="34" charset="-128"/>
              </a:defRPr>
            </a:lvl9pPr>
          </a:lstStyle>
          <a:p>
            <a:pPr algn="ctr">
              <a:spcBef>
                <a:spcPct val="50000"/>
              </a:spcBef>
              <a:defRPr/>
            </a:pPr>
            <a:r>
              <a:rPr lang="fr-FR" sz="900" b="0" i="0" dirty="0" smtClean="0">
                <a:solidFill>
                  <a:srgbClr val="FFFFFF"/>
                </a:solidFill>
              </a:rPr>
              <a:t>REFINING DARK SPOTS CORRECTING CREAM SPF 10</a:t>
            </a:r>
          </a:p>
        </p:txBody>
      </p:sp>
    </p:spTree>
    <p:extLst>
      <p:ext uri="{BB962C8B-B14F-4D97-AF65-F5344CB8AC3E}">
        <p14:creationId xmlns:p14="http://schemas.microsoft.com/office/powerpoint/2010/main" val="357446215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TEST RESULTS</a:t>
            </a:r>
          </a:p>
        </p:txBody>
      </p:sp>
      <p:pic>
        <p:nvPicPr>
          <p:cNvPr id="26" name="Picture 5" descr="F:\HR CLAIRE\MENU DE SOIN HR 2012\WeTransfer-49qr4LD0\PE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99162" y="3205425"/>
            <a:ext cx="6457214" cy="646331"/>
          </a:xfrm>
          <a:prstGeom prst="rect">
            <a:avLst/>
          </a:prstGeom>
        </p:spPr>
        <p:txBody>
          <a:bodyPr wrap="square">
            <a:spAutoFit/>
          </a:bodyPr>
          <a:lstStyle/>
          <a:p>
            <a:pPr algn="ctr"/>
            <a:r>
              <a:rPr lang="fr-FR" sz="1800" b="0" i="0" dirty="0" smtClean="0">
                <a:solidFill>
                  <a:srgbClr val="FFFFFF"/>
                </a:solidFill>
                <a:latin typeface="Century Gothic" pitchFamily="18" charset="0"/>
              </a:rPr>
              <a:t>EFFECT OF Re-PLASTY HD PEEL RETINOL</a:t>
            </a:r>
          </a:p>
          <a:p>
            <a:pPr algn="ctr"/>
            <a:r>
              <a:rPr lang="fr-FR" sz="1800" b="0" i="0" dirty="0" smtClean="0">
                <a:solidFill>
                  <a:srgbClr val="FFFFFF"/>
                </a:solidFill>
                <a:latin typeface="Century Gothic" pitchFamily="18" charset="0"/>
              </a:rPr>
              <a:t>ON EPIDERMAL RENEWAL</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7131" y="4049308"/>
            <a:ext cx="223837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95" y="4066614"/>
            <a:ext cx="223837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58200" y="5723964"/>
            <a:ext cx="1082348" cy="369332"/>
          </a:xfrm>
          <a:prstGeom prst="rect">
            <a:avLst/>
          </a:prstGeom>
        </p:spPr>
        <p:txBody>
          <a:bodyPr wrap="none">
            <a:spAutoFit/>
          </a:bodyPr>
          <a:lstStyle/>
          <a:p>
            <a:r>
              <a:rPr lang="fr-FR" sz="1800" b="0" i="0" dirty="0" smtClean="0">
                <a:solidFill>
                  <a:srgbClr val="FFFFFF"/>
                </a:solidFill>
                <a:latin typeface="Century Gothic" pitchFamily="18" charset="0"/>
              </a:rPr>
              <a:t>WITNESS</a:t>
            </a:r>
          </a:p>
        </p:txBody>
      </p:sp>
      <p:sp>
        <p:nvSpPr>
          <p:cNvPr id="4" name="Rectangle 3"/>
          <p:cNvSpPr/>
          <p:nvPr/>
        </p:nvSpPr>
        <p:spPr>
          <a:xfrm>
            <a:off x="179512" y="6167045"/>
            <a:ext cx="8801765" cy="646331"/>
          </a:xfrm>
          <a:prstGeom prst="rect">
            <a:avLst/>
          </a:prstGeom>
        </p:spPr>
        <p:txBody>
          <a:bodyPr wrap="square">
            <a:spAutoFit/>
          </a:bodyPr>
          <a:lstStyle/>
          <a:p>
            <a:pPr algn="just"/>
            <a:r>
              <a:rPr lang="fr-FR" sz="1800" b="0" i="0" dirty="0" smtClean="0">
                <a:solidFill>
                  <a:srgbClr val="FFFFFF"/>
                </a:solidFill>
                <a:latin typeface="Century Gothic" pitchFamily="18" charset="0"/>
              </a:rPr>
              <a:t>After 20 days of treatment, the appearance of new cells can be observed throughout the living epidermis, down to the </a:t>
            </a:r>
            <a:r>
              <a:rPr lang="fr-FR" sz="1800" b="0" i="0" dirty="0" err="1" smtClean="0">
                <a:solidFill>
                  <a:srgbClr val="FFFFFF"/>
                </a:solidFill>
                <a:latin typeface="Century Gothic" pitchFamily="18" charset="0"/>
              </a:rPr>
              <a:t>deepest</a:t>
            </a:r>
            <a:r>
              <a:rPr lang="fr-FR" sz="1800" b="0" i="0" dirty="0" smtClean="0">
                <a:solidFill>
                  <a:srgbClr val="FFFFFF"/>
                </a:solidFill>
                <a:latin typeface="Century Gothic" pitchFamily="18" charset="0"/>
              </a:rPr>
              <a:t> </a:t>
            </a:r>
            <a:r>
              <a:rPr lang="fr-FR" sz="1800" b="0" i="0" dirty="0" err="1" smtClean="0">
                <a:solidFill>
                  <a:srgbClr val="FFFFFF"/>
                </a:solidFill>
                <a:latin typeface="Century Gothic" pitchFamily="18" charset="0"/>
              </a:rPr>
              <a:t>layers</a:t>
            </a:r>
            <a:r>
              <a:rPr lang="fr-FR" sz="1800" b="0" i="0" dirty="0" smtClean="0">
                <a:solidFill>
                  <a:srgbClr val="FFFFFF"/>
                </a:solidFill>
                <a:latin typeface="Century Gothic" pitchFamily="18" charset="0"/>
              </a:rPr>
              <a:t>.</a:t>
            </a:r>
          </a:p>
        </p:txBody>
      </p:sp>
      <p:sp>
        <p:nvSpPr>
          <p:cNvPr id="5" name="Rectangle 4"/>
          <p:cNvSpPr/>
          <p:nvPr/>
        </p:nvSpPr>
        <p:spPr>
          <a:xfrm>
            <a:off x="1495379" y="2276872"/>
            <a:ext cx="6605013" cy="646331"/>
          </a:xfrm>
          <a:prstGeom prst="rect">
            <a:avLst/>
          </a:prstGeom>
        </p:spPr>
        <p:txBody>
          <a:bodyPr wrap="square">
            <a:spAutoFit/>
          </a:bodyPr>
          <a:lstStyle/>
          <a:p>
            <a:pPr algn="ctr"/>
            <a:r>
              <a:rPr lang="fr-FR" sz="1800" b="0" i="0" dirty="0" smtClean="0">
                <a:solidFill>
                  <a:srgbClr val="FFFFFF"/>
                </a:solidFill>
                <a:latin typeface="Century Gothic" pitchFamily="18" charset="0"/>
              </a:rPr>
              <a:t>IN 2 WEEKS, EQUIVALENT RESULTS</a:t>
            </a:r>
          </a:p>
          <a:p>
            <a:pPr algn="ctr"/>
            <a:r>
              <a:rPr lang="fr-FR" sz="1800" b="0" i="0" dirty="0" smtClean="0">
                <a:solidFill>
                  <a:srgbClr val="FFFFFF"/>
                </a:solidFill>
                <a:latin typeface="Century Gothic" pitchFamily="18" charset="0"/>
              </a:rPr>
              <a:t>TO 1 PEELING SESSION AT LACLINIC-MONTREUX</a:t>
            </a:r>
          </a:p>
        </p:txBody>
      </p:sp>
      <p:sp>
        <p:nvSpPr>
          <p:cNvPr id="25" name="Rectangle 24"/>
          <p:cNvSpPr/>
          <p:nvPr/>
        </p:nvSpPr>
        <p:spPr>
          <a:xfrm>
            <a:off x="5248626" y="5723964"/>
            <a:ext cx="1077539" cy="369332"/>
          </a:xfrm>
          <a:prstGeom prst="rect">
            <a:avLst/>
          </a:prstGeom>
        </p:spPr>
        <p:txBody>
          <a:bodyPr wrap="none">
            <a:spAutoFit/>
          </a:bodyPr>
          <a:lstStyle/>
          <a:p>
            <a:r>
              <a:rPr lang="fr-FR" sz="1800" b="0" i="0" dirty="0" smtClean="0">
                <a:solidFill>
                  <a:srgbClr val="FFFFFF"/>
                </a:solidFill>
                <a:latin typeface="Century Gothic" pitchFamily="18" charset="0"/>
              </a:rPr>
              <a:t>RETINOL</a:t>
            </a:r>
          </a:p>
        </p:txBody>
      </p:sp>
      <p:sp>
        <p:nvSpPr>
          <p:cNvPr id="11" name="Text Box 3"/>
          <p:cNvSpPr txBox="1">
            <a:spLocks noChangeArrowheads="1"/>
          </p:cNvSpPr>
          <p:nvPr/>
        </p:nvSpPr>
        <p:spPr bwMode="auto">
          <a:xfrm>
            <a:off x="3635896" y="1312689"/>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0913" eaLnBrk="0" hangingPunct="0">
              <a:defRPr>
                <a:solidFill>
                  <a:schemeClr val="tx1"/>
                </a:solidFill>
                <a:latin typeface="Arial" pitchFamily="34" charset="0"/>
                <a:ea typeface="ＭＳ Ｐゴシック" pitchFamily="34" charset="-128"/>
              </a:defRPr>
            </a:lvl1pPr>
            <a:lvl2pPr marL="742950" indent="-285750" defTabSz="950913" eaLnBrk="0" hangingPunct="0">
              <a:defRPr>
                <a:solidFill>
                  <a:schemeClr val="tx1"/>
                </a:solidFill>
                <a:latin typeface="Arial" pitchFamily="34" charset="0"/>
                <a:ea typeface="ＭＳ Ｐゴシック" pitchFamily="34" charset="-128"/>
              </a:defRPr>
            </a:lvl2pPr>
            <a:lvl3pPr marL="1143000" indent="-228600" defTabSz="950913" eaLnBrk="0" hangingPunct="0">
              <a:defRPr>
                <a:solidFill>
                  <a:schemeClr val="tx1"/>
                </a:solidFill>
                <a:latin typeface="Arial" pitchFamily="34" charset="0"/>
                <a:ea typeface="ＭＳ Ｐゴシック" pitchFamily="34" charset="-128"/>
              </a:defRPr>
            </a:lvl3pPr>
            <a:lvl4pPr marL="1600200" indent="-228600" defTabSz="950913" eaLnBrk="0" hangingPunct="0">
              <a:defRPr>
                <a:solidFill>
                  <a:schemeClr val="tx1"/>
                </a:solidFill>
                <a:latin typeface="Arial" pitchFamily="34" charset="0"/>
                <a:ea typeface="ＭＳ Ｐゴシック" pitchFamily="34" charset="-128"/>
              </a:defRPr>
            </a:lvl4pPr>
            <a:lvl5pPr marL="2057400" indent="-228600" defTabSz="950913" eaLnBrk="0" hangingPunct="0">
              <a:defRPr>
                <a:solidFill>
                  <a:schemeClr val="tx1"/>
                </a:solidFill>
                <a:latin typeface="Arial" pitchFamily="34" charset="0"/>
                <a:ea typeface="ＭＳ Ｐゴシック" pitchFamily="34" charset="-128"/>
              </a:defRPr>
            </a:lvl5pPr>
            <a:lvl6pPr marL="25146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509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dist" eaLnBrk="1" hangingPunct="1"/>
            <a:r>
              <a:rPr lang="fr-FR" sz="2800" b="0" i="0" u="sng" dirty="0" smtClean="0">
                <a:solidFill>
                  <a:srgbClr val="B5A692"/>
                </a:solidFill>
                <a:latin typeface="Century Gothic" pitchFamily="18" charset="0"/>
              </a:rPr>
              <a:t>Re-PLASTY</a:t>
            </a:r>
          </a:p>
          <a:p>
            <a:pPr algn="dist" eaLnBrk="1" hangingPunct="1"/>
            <a:r>
              <a:rPr lang="fr-FR" sz="2400" b="0" i="0" dirty="0" smtClean="0">
                <a:solidFill>
                  <a:srgbClr val="B5A692"/>
                </a:solidFill>
                <a:latin typeface="Century Gothic" pitchFamily="18" charset="0"/>
              </a:rPr>
              <a:t>HD PEEL</a:t>
            </a:r>
          </a:p>
        </p:txBody>
      </p:sp>
    </p:spTree>
    <p:extLst>
      <p:ext uri="{BB962C8B-B14F-4D97-AF65-F5344CB8AC3E}">
        <p14:creationId xmlns:p14="http://schemas.microsoft.com/office/powerpoint/2010/main" val="352816727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475656" y="260648"/>
            <a:ext cx="76429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HelveticaNeueLT Com 35 Th" pitchFamily="34" charset="0"/>
                <a:ea typeface="Arial Unicode MS" pitchFamily="34" charset="-128"/>
                <a:cs typeface="Arial Unicode MS" pitchFamily="34" charset="-128"/>
              </a:defRPr>
            </a:lvl1pPr>
            <a:lvl2pPr marL="742950" indent="-285750" eaLnBrk="0" hangingPunct="0">
              <a:defRPr sz="1000">
                <a:solidFill>
                  <a:schemeClr val="tx1"/>
                </a:solidFill>
                <a:latin typeface="HelveticaNeueLT Com 35 Th" pitchFamily="34" charset="0"/>
                <a:ea typeface="Arial Unicode MS" pitchFamily="34" charset="-128"/>
                <a:cs typeface="Arial Unicode MS" pitchFamily="34" charset="-128"/>
              </a:defRPr>
            </a:lvl2pPr>
            <a:lvl3pPr marL="1143000" indent="-228600" eaLnBrk="0" hangingPunct="0">
              <a:defRPr sz="1000">
                <a:solidFill>
                  <a:schemeClr val="tx1"/>
                </a:solidFill>
                <a:latin typeface="HelveticaNeueLT Com 35 Th" pitchFamily="34" charset="0"/>
                <a:ea typeface="Arial Unicode MS" pitchFamily="34" charset="-128"/>
                <a:cs typeface="Arial Unicode MS" pitchFamily="34" charset="-128"/>
              </a:defRPr>
            </a:lvl3pPr>
            <a:lvl4pPr marL="1600200" indent="-228600" eaLnBrk="0" hangingPunct="0">
              <a:defRPr sz="1000">
                <a:solidFill>
                  <a:schemeClr val="tx1"/>
                </a:solidFill>
                <a:latin typeface="HelveticaNeueLT Com 35 Th" pitchFamily="34" charset="0"/>
                <a:ea typeface="Arial Unicode MS" pitchFamily="34" charset="-128"/>
                <a:cs typeface="Arial Unicode MS" pitchFamily="34" charset="-128"/>
              </a:defRPr>
            </a:lvl4pPr>
            <a:lvl5pPr marL="2057400" indent="-228600" eaLnBrk="0" hangingPunct="0">
              <a:defRPr sz="1000">
                <a:solidFill>
                  <a:schemeClr val="tx1"/>
                </a:solidFill>
                <a:latin typeface="HelveticaNeueLT Com 35 Th"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HelveticaNeueLT Com 35 Th" pitchFamily="34" charset="0"/>
                <a:ea typeface="Arial Unicode MS" pitchFamily="34" charset="-128"/>
                <a:cs typeface="Arial Unicode MS" pitchFamily="34" charset="-128"/>
              </a:defRPr>
            </a:lvl9pPr>
          </a:lstStyle>
          <a:p>
            <a:pPr algn="r" eaLnBrk="1" hangingPunct="1">
              <a:spcBef>
                <a:spcPct val="50000"/>
              </a:spcBef>
              <a:defRPr/>
            </a:pPr>
            <a:r>
              <a:rPr lang="fr-FR" sz="3000" b="0" i="0" dirty="0" smtClean="0">
                <a:solidFill>
                  <a:srgbClr val="B5A692"/>
                </a:solidFill>
                <a:latin typeface="Century Gothic" pitchFamily="18" charset="0"/>
              </a:rPr>
              <a:t>		</a:t>
            </a:r>
            <a:r>
              <a:rPr lang="fr-FR" sz="2800" b="0" i="0" dirty="0" smtClean="0">
                <a:solidFill>
                  <a:srgbClr val="B5A692"/>
                </a:solidFill>
                <a:latin typeface="Century Gothic" pitchFamily="18" charset="0"/>
              </a:rPr>
              <a:t>2- Re-PLASTY HD PEEL                                    </a:t>
            </a:r>
            <a:r>
              <a:rPr lang="fr-FR" sz="1600" b="0" i="0" dirty="0" smtClean="0">
                <a:solidFill>
                  <a:srgbClr val="FFFFFF"/>
                </a:solidFill>
                <a:latin typeface="Century Gothic" pitchFamily="18" charset="0"/>
              </a:rPr>
              <a:t>TEST RESULTS</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40" t="36134" r="22337" b="8687"/>
          <a:stretch/>
        </p:blipFill>
        <p:spPr bwMode="auto">
          <a:xfrm>
            <a:off x="251520" y="1762125"/>
            <a:ext cx="8374744" cy="470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descr="F:\HR CLAIRE\MENU DE SOIN HR 2012\WeTransfer-49qr4LD0\PE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251" r="7214"/>
          <a:stretch/>
        </p:blipFill>
        <p:spPr bwMode="auto">
          <a:xfrm>
            <a:off x="8208912" y="1221082"/>
            <a:ext cx="929197" cy="912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4660" y="6454497"/>
            <a:ext cx="8691836" cy="577081"/>
          </a:xfrm>
          <a:prstGeom prst="rect">
            <a:avLst/>
          </a:prstGeom>
        </p:spPr>
        <p:txBody>
          <a:bodyPr wrap="square">
            <a:spAutoFit/>
          </a:bodyPr>
          <a:lstStyle/>
          <a:p>
            <a:r>
              <a:rPr lang="en-US" sz="1050" b="1" i="1" dirty="0">
                <a:solidFill>
                  <a:schemeClr val="bg1"/>
                </a:solidFill>
              </a:rPr>
              <a:t>2 groups of 10 subjects were monitored over 2 weeks: one group had one chemical peel, the second group was enrolled in a protocol involving 0.1% retinol serum. </a:t>
            </a:r>
          </a:p>
          <a:p>
            <a:r>
              <a:rPr lang="en-US" sz="1050" b="1" i="1" dirty="0" smtClean="0">
                <a:solidFill>
                  <a:schemeClr val="bg1"/>
                </a:solidFill>
              </a:rPr>
              <a:t>. </a:t>
            </a:r>
            <a:endParaRPr lang="en-US" sz="1050" dirty="0">
              <a:solidFill>
                <a:schemeClr val="bg1"/>
              </a:solidFill>
            </a:endParaRPr>
          </a:p>
        </p:txBody>
      </p:sp>
      <p:sp>
        <p:nvSpPr>
          <p:cNvPr id="2" name="Rectangle 1"/>
          <p:cNvSpPr/>
          <p:nvPr/>
        </p:nvSpPr>
        <p:spPr>
          <a:xfrm>
            <a:off x="262594" y="1198493"/>
            <a:ext cx="7549766" cy="584775"/>
          </a:xfrm>
          <a:prstGeom prst="rect">
            <a:avLst/>
          </a:prstGeom>
        </p:spPr>
        <p:txBody>
          <a:bodyPr wrap="square">
            <a:spAutoFit/>
          </a:bodyPr>
          <a:lstStyle/>
          <a:p>
            <a:r>
              <a:rPr lang="fr-FR" sz="1600" dirty="0" smtClean="0">
                <a:solidFill>
                  <a:schemeClr val="bg1"/>
                </a:solidFill>
              </a:rPr>
              <a:t>RE-PLASTY </a:t>
            </a:r>
            <a:r>
              <a:rPr lang="fr-FR" sz="1600" dirty="0">
                <a:solidFill>
                  <a:schemeClr val="bg1"/>
                </a:solidFill>
              </a:rPr>
              <a:t>OFFERS SIGNIFICANT REDUCTIONS AND EQUIVALENT RESULTS ON 4 MAIN PARAMETERS OBSERVED AFTER 1 PEELING SESSION </a:t>
            </a:r>
          </a:p>
        </p:txBody>
      </p:sp>
    </p:spTree>
    <p:extLst>
      <p:ext uri="{BB962C8B-B14F-4D97-AF65-F5344CB8AC3E}">
        <p14:creationId xmlns:p14="http://schemas.microsoft.com/office/powerpoint/2010/main" val="43264479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lYvt0_ygUS54x3F6bxF_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nalisé 1">
      <a:majorFont>
        <a:latin typeface="HelveticaNeueLT Com 35 Th"/>
        <a:ea typeface="ＭＳ Ｐゴシック"/>
        <a:cs typeface=""/>
      </a:majorFont>
      <a:minorFont>
        <a:latin typeface="HelveticaNeueLT Com 35 Th"/>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Thème Offic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hème Office">
  <a:themeElements>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Thème Offic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6_Thème Office">
  <a:themeElements>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5_Thème Offic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7_Thème Office">
  <a:themeElements>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5_Thème Offic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7036</TotalTime>
  <Words>22152</Words>
  <Application>Microsoft Office PowerPoint</Application>
  <PresentationFormat>Affichage à l'écran (4:3)</PresentationFormat>
  <Paragraphs>4008</Paragraphs>
  <Slides>183</Slides>
  <Notes>183</Notes>
  <HiddenSlides>21</HiddenSlides>
  <MMClips>1</MMClips>
  <ScaleCrop>false</ScaleCrop>
  <HeadingPairs>
    <vt:vector size="4" baseType="variant">
      <vt:variant>
        <vt:lpstr>Thème</vt:lpstr>
      </vt:variant>
      <vt:variant>
        <vt:i4>9</vt:i4>
      </vt:variant>
      <vt:variant>
        <vt:lpstr>Titres des diapositives</vt:lpstr>
      </vt:variant>
      <vt:variant>
        <vt:i4>183</vt:i4>
      </vt:variant>
    </vt:vector>
  </HeadingPairs>
  <TitlesOfParts>
    <vt:vector size="192" baseType="lpstr">
      <vt:lpstr>Modèle par défaut</vt:lpstr>
      <vt:lpstr>Conception personnalisée</vt:lpstr>
      <vt:lpstr>1_Conception personnalisée</vt:lpstr>
      <vt:lpstr>3_Thème Office</vt:lpstr>
      <vt:lpstr>3_Conception personnalisée</vt:lpstr>
      <vt:lpstr>2_Conception personnalisée</vt:lpstr>
      <vt:lpstr>4_Thème Office</vt:lpstr>
      <vt:lpstr>36_Thème Office</vt:lpstr>
      <vt:lpstr>37_Thème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L'Oréal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médecine esthétique tout simplement</dc:title>
  <dc:creator>PLOUVIER Camille</dc:creator>
  <cp:lastModifiedBy>Rosanna</cp:lastModifiedBy>
  <cp:revision>477</cp:revision>
  <cp:lastPrinted>2012-08-17T13:04:00Z</cp:lastPrinted>
  <dcterms:created xsi:type="dcterms:W3CDTF">2012-01-23T08:51:54Z</dcterms:created>
  <dcterms:modified xsi:type="dcterms:W3CDTF">2012-09-24T12:04:26Z</dcterms:modified>
</cp:coreProperties>
</file>