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61" r:id="rId3"/>
  </p:sldIdLst>
  <p:sldSz cx="5329238" cy="756126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322829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645658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968487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291316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1614145" algn="l" defTabSz="645658" rtl="0" eaLnBrk="1" latinLnBrk="0" hangingPunct="1">
      <a:defRPr sz="15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1936974" algn="l" defTabSz="645658" rtl="0" eaLnBrk="1" latinLnBrk="0" hangingPunct="1">
      <a:defRPr sz="15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2259802" algn="l" defTabSz="645658" rtl="0" eaLnBrk="1" latinLnBrk="0" hangingPunct="1">
      <a:defRPr sz="15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2582631" algn="l" defTabSz="645658" rtl="0" eaLnBrk="1" latinLnBrk="0" hangingPunct="1">
      <a:defRPr sz="15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FFCC"/>
    <a:srgbClr val="79FF79"/>
    <a:srgbClr val="004C00"/>
    <a:srgbClr val="008200"/>
    <a:srgbClr val="FFC729"/>
    <a:srgbClr val="FCFEE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3957" autoAdjust="0"/>
  </p:normalViewPr>
  <p:slideViewPr>
    <p:cSldViewPr>
      <p:cViewPr>
        <p:scale>
          <a:sx n="80" d="100"/>
          <a:sy n="80" d="100"/>
        </p:scale>
        <p:origin x="-2868" y="-174"/>
      </p:cViewPr>
      <p:guideLst>
        <p:guide orient="horz" pos="4081"/>
        <p:guide orient="horz" pos="170"/>
        <p:guide orient="horz" pos="3857"/>
        <p:guide orient="horz" pos="4659"/>
        <p:guide orient="horz" pos="842"/>
        <p:guide orient="horz" pos="172"/>
        <p:guide orient="horz" pos="4559"/>
        <p:guide orient="horz" pos="4595"/>
        <p:guide pos="158"/>
        <p:guide pos="3214"/>
        <p:guide pos="1518"/>
        <p:guide pos="369"/>
        <p:guide pos="25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112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01274" tIns="50636" rIns="101274" bIns="50636" numCol="1" anchor="t" anchorCtr="0" compatLnSpc="1">
            <a:prstTxWarp prst="textNoShape">
              <a:avLst/>
            </a:prstTxWarp>
          </a:bodyPr>
          <a:lstStyle>
            <a:lvl1pPr defTabSz="1012428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01274" tIns="50636" rIns="101274" bIns="50636" numCol="1" anchor="t" anchorCtr="0" compatLnSpc="1">
            <a:prstTxWarp prst="textNoShape">
              <a:avLst/>
            </a:prstTxWarp>
          </a:bodyPr>
          <a:lstStyle>
            <a:lvl1pPr algn="r" defTabSz="1012428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CA649B26-0884-48EB-BB43-1359105DED10}" type="datetimeFigureOut">
              <a:rPr lang="fr-FR"/>
              <a:pPr>
                <a:defRPr/>
              </a:pPr>
              <a:t>07/11/2014</a:t>
            </a:fld>
            <a:endParaRPr lang="fr-FR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01274" tIns="50636" rIns="101274" bIns="50636" numCol="1" anchor="b" anchorCtr="0" compatLnSpc="1">
            <a:prstTxWarp prst="textNoShape">
              <a:avLst/>
            </a:prstTxWarp>
          </a:bodyPr>
          <a:lstStyle>
            <a:lvl1pPr defTabSz="1012428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01274" tIns="50636" rIns="101274" bIns="50636" numCol="1" anchor="b" anchorCtr="0" compatLnSpc="1">
            <a:prstTxWarp prst="textNoShape">
              <a:avLst/>
            </a:prstTxWarp>
          </a:bodyPr>
          <a:lstStyle>
            <a:lvl1pPr algn="r" defTabSz="1012428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3E249991-9F62-4D2F-A440-52A7706DF2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265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1" tIns="45601" rIns="91201" bIns="45601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1" tIns="45601" rIns="91201" bIns="4560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11512F8-021E-4826-BE53-B90AA1FEE0A6}" type="datetimeFigureOut">
              <a:rPr lang="fr-FR"/>
              <a:pPr>
                <a:defRPr/>
              </a:pPr>
              <a:t>07/11/2014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093913" y="746125"/>
            <a:ext cx="2624137" cy="3721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274" tIns="50636" rIns="101274" bIns="5063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77863" y="4714875"/>
            <a:ext cx="544195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1" tIns="45601" rIns="91201" bIns="45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1" tIns="45601" rIns="91201" bIns="45601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1" tIns="45601" rIns="91201" bIns="4560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13EEFC4-CD7B-484D-BB76-61D63B8A2B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91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322829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645658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968487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291316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1614145" algn="l" defTabSz="64565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36974" algn="l" defTabSz="64565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59802" algn="l" defTabSz="64565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82631" algn="l" defTabSz="64565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93913" y="746125"/>
            <a:ext cx="2624137" cy="3721100"/>
          </a:xfrm>
          <a:noFill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5363" name="Espace réservé du numéro de diapositive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1" tIns="45601" rIns="91201" bIns="45601" anchor="b"/>
          <a:lstStyle/>
          <a:p>
            <a:pPr algn="r">
              <a:defRPr/>
            </a:pPr>
            <a:fld id="{86CE2F1C-72B4-4410-B6D0-29A1ACA76AF0}" type="slidenum">
              <a:rPr lang="fr-FR" sz="1100">
                <a:latin typeface="+mn-lt"/>
                <a:ea typeface="+mn-ea"/>
              </a:rPr>
              <a:pPr algn="r">
                <a:defRPr/>
              </a:pPr>
              <a:t>1</a:t>
            </a:fld>
            <a:endParaRPr lang="fr-FR" sz="11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93913" y="746125"/>
            <a:ext cx="2624137" cy="3721100"/>
          </a:xfrm>
          <a:noFill/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124" name="Espace réservé du numéro de diapositive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1" tIns="45601" rIns="91201" bIns="4560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39417F-A38A-4CB3-8BE2-7D07019E1446}" type="slidenum">
              <a:rPr lang="fr-FR" altLang="fr-FR" sz="11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fr-FR" altLang="fr-FR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2518" y="2008555"/>
            <a:ext cx="4108537" cy="1385932"/>
          </a:xfrm>
        </p:spPr>
        <p:txBody>
          <a:bodyPr lIns="64566" tIns="32283" rIns="64566" bIns="32283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5036" y="3663890"/>
            <a:ext cx="3383501" cy="1652343"/>
          </a:xfrm>
        </p:spPr>
        <p:txBody>
          <a:bodyPr lIns="64566" tIns="32283" rIns="64566" bIns="3228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2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8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9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1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36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9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82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29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64566" tIns="32283" rIns="64566" bIns="32283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lIns="64566" tIns="32283" rIns="64566" bIns="32283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27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504340" y="258929"/>
            <a:ext cx="1087554" cy="5516788"/>
          </a:xfrm>
        </p:spPr>
        <p:txBody>
          <a:bodyPr vert="eaVert" lIns="64566" tIns="32283" rIns="64566" bIns="32283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41679" y="258929"/>
            <a:ext cx="3182102" cy="5516788"/>
          </a:xfrm>
        </p:spPr>
        <p:txBody>
          <a:bodyPr vert="eaVert" lIns="64566" tIns="32283" rIns="64566" bIns="32283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92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64566" tIns="32283" rIns="64566" bIns="32283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lIns="64566" tIns="32283" rIns="64566" bIns="32283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90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819" y="4154804"/>
            <a:ext cx="4108537" cy="1284157"/>
          </a:xfrm>
        </p:spPr>
        <p:txBody>
          <a:bodyPr lIns="64566" tIns="32283" rIns="64566" bIns="32283" anchor="t"/>
          <a:lstStyle>
            <a:lvl1pPr algn="l">
              <a:defRPr sz="28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819" y="2740435"/>
            <a:ext cx="4108537" cy="1414369"/>
          </a:xfrm>
        </p:spPr>
        <p:txBody>
          <a:bodyPr lIns="64566" tIns="32283" rIns="64566" bIns="32283"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228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456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6848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913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1414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3697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5980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826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2799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64566" tIns="32283" rIns="64566" bIns="32283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1679" y="1508662"/>
            <a:ext cx="2134828" cy="4267055"/>
          </a:xfrm>
        </p:spPr>
        <p:txBody>
          <a:bodyPr lIns="64566" tIns="32283" rIns="64566" bIns="32283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457066" y="1508662"/>
            <a:ext cx="2134828" cy="4267055"/>
          </a:xfrm>
        </p:spPr>
        <p:txBody>
          <a:bodyPr lIns="64566" tIns="32283" rIns="64566" bIns="32283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91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64566" tIns="32283" rIns="64566" bIns="32283"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1679" y="1447297"/>
            <a:ext cx="2135667" cy="603164"/>
          </a:xfrm>
        </p:spPr>
        <p:txBody>
          <a:bodyPr lIns="64566" tIns="32283" rIns="64566" bIns="32283" anchor="b"/>
          <a:lstStyle>
            <a:lvl1pPr marL="0" indent="0">
              <a:buNone/>
              <a:defRPr sz="1700" b="1"/>
            </a:lvl1pPr>
            <a:lvl2pPr marL="322829" indent="0">
              <a:buNone/>
              <a:defRPr sz="1400" b="1"/>
            </a:lvl2pPr>
            <a:lvl3pPr marL="645658" indent="0">
              <a:buNone/>
              <a:defRPr sz="1300" b="1"/>
            </a:lvl3pPr>
            <a:lvl4pPr marL="968487" indent="0">
              <a:buNone/>
              <a:defRPr sz="1100" b="1"/>
            </a:lvl4pPr>
            <a:lvl5pPr marL="1291316" indent="0">
              <a:buNone/>
              <a:defRPr sz="1100" b="1"/>
            </a:lvl5pPr>
            <a:lvl6pPr marL="1614145" indent="0">
              <a:buNone/>
              <a:defRPr sz="1100" b="1"/>
            </a:lvl6pPr>
            <a:lvl7pPr marL="1936974" indent="0">
              <a:buNone/>
              <a:defRPr sz="1100" b="1"/>
            </a:lvl7pPr>
            <a:lvl8pPr marL="2259802" indent="0">
              <a:buNone/>
              <a:defRPr sz="1100" b="1"/>
            </a:lvl8pPr>
            <a:lvl9pPr marL="2582631" indent="0">
              <a:buNone/>
              <a:defRPr sz="11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41679" y="2050461"/>
            <a:ext cx="2135667" cy="3725255"/>
          </a:xfrm>
        </p:spPr>
        <p:txBody>
          <a:bodyPr lIns="64566" tIns="32283" rIns="64566" bIns="32283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455388" y="1447297"/>
            <a:ext cx="2136506" cy="603164"/>
          </a:xfrm>
        </p:spPr>
        <p:txBody>
          <a:bodyPr lIns="64566" tIns="32283" rIns="64566" bIns="32283" anchor="b"/>
          <a:lstStyle>
            <a:lvl1pPr marL="0" indent="0">
              <a:buNone/>
              <a:defRPr sz="1700" b="1"/>
            </a:lvl1pPr>
            <a:lvl2pPr marL="322829" indent="0">
              <a:buNone/>
              <a:defRPr sz="1400" b="1"/>
            </a:lvl2pPr>
            <a:lvl3pPr marL="645658" indent="0">
              <a:buNone/>
              <a:defRPr sz="1300" b="1"/>
            </a:lvl3pPr>
            <a:lvl4pPr marL="968487" indent="0">
              <a:buNone/>
              <a:defRPr sz="1100" b="1"/>
            </a:lvl4pPr>
            <a:lvl5pPr marL="1291316" indent="0">
              <a:buNone/>
              <a:defRPr sz="1100" b="1"/>
            </a:lvl5pPr>
            <a:lvl6pPr marL="1614145" indent="0">
              <a:buNone/>
              <a:defRPr sz="1100" b="1"/>
            </a:lvl6pPr>
            <a:lvl7pPr marL="1936974" indent="0">
              <a:buNone/>
              <a:defRPr sz="1100" b="1"/>
            </a:lvl7pPr>
            <a:lvl8pPr marL="2259802" indent="0">
              <a:buNone/>
              <a:defRPr sz="1100" b="1"/>
            </a:lvl8pPr>
            <a:lvl9pPr marL="2582631" indent="0">
              <a:buNone/>
              <a:defRPr sz="11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455388" y="2050461"/>
            <a:ext cx="2136506" cy="3725255"/>
          </a:xfrm>
        </p:spPr>
        <p:txBody>
          <a:bodyPr lIns="64566" tIns="32283" rIns="64566" bIns="32283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71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64566" tIns="32283" rIns="64566" bIns="32283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30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3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679" y="257430"/>
            <a:ext cx="1590212" cy="1095575"/>
          </a:xfrm>
        </p:spPr>
        <p:txBody>
          <a:bodyPr lIns="64566" tIns="32283" rIns="64566" bIns="32283" anchor="b"/>
          <a:lstStyle>
            <a:lvl1pPr algn="l">
              <a:defRPr sz="14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9793" y="257431"/>
            <a:ext cx="2702102" cy="5518286"/>
          </a:xfrm>
        </p:spPr>
        <p:txBody>
          <a:bodyPr lIns="64566" tIns="32283" rIns="64566" bIns="32283"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1679" y="1353006"/>
            <a:ext cx="1590212" cy="4422711"/>
          </a:xfrm>
        </p:spPr>
        <p:txBody>
          <a:bodyPr lIns="64566" tIns="32283" rIns="64566" bIns="32283"/>
          <a:lstStyle>
            <a:lvl1pPr marL="0" indent="0">
              <a:buNone/>
              <a:defRPr sz="1000"/>
            </a:lvl1pPr>
            <a:lvl2pPr marL="322829" indent="0">
              <a:buNone/>
              <a:defRPr sz="800"/>
            </a:lvl2pPr>
            <a:lvl3pPr marL="645658" indent="0">
              <a:buNone/>
              <a:defRPr sz="700"/>
            </a:lvl3pPr>
            <a:lvl4pPr marL="968487" indent="0">
              <a:buNone/>
              <a:defRPr sz="600"/>
            </a:lvl4pPr>
            <a:lvl5pPr marL="1291316" indent="0">
              <a:buNone/>
              <a:defRPr sz="600"/>
            </a:lvl5pPr>
            <a:lvl6pPr marL="1614145" indent="0">
              <a:buNone/>
              <a:defRPr sz="600"/>
            </a:lvl6pPr>
            <a:lvl7pPr marL="1936974" indent="0">
              <a:buNone/>
              <a:defRPr sz="600"/>
            </a:lvl7pPr>
            <a:lvl8pPr marL="2259802" indent="0">
              <a:buNone/>
              <a:defRPr sz="600"/>
            </a:lvl8pPr>
            <a:lvl9pPr marL="2582631" indent="0">
              <a:buNone/>
              <a:defRPr sz="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5823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7414" y="4525982"/>
            <a:ext cx="2900144" cy="534318"/>
          </a:xfrm>
        </p:spPr>
        <p:txBody>
          <a:bodyPr lIns="64566" tIns="32283" rIns="64566" bIns="32283" anchor="b"/>
          <a:lstStyle>
            <a:lvl1pPr algn="l">
              <a:defRPr sz="14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947414" y="577721"/>
            <a:ext cx="2900144" cy="3879413"/>
          </a:xfrm>
        </p:spPr>
        <p:txBody>
          <a:bodyPr vert="horz" wrap="square" lIns="64566" tIns="32283" rIns="64566" bIns="32283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300"/>
            </a:lvl1pPr>
            <a:lvl2pPr marL="322829" indent="0">
              <a:buNone/>
              <a:defRPr sz="2000"/>
            </a:lvl2pPr>
            <a:lvl3pPr marL="645658" indent="0">
              <a:buNone/>
              <a:defRPr sz="1700"/>
            </a:lvl3pPr>
            <a:lvl4pPr marL="968487" indent="0">
              <a:buNone/>
              <a:defRPr sz="1400"/>
            </a:lvl4pPr>
            <a:lvl5pPr marL="1291316" indent="0">
              <a:buNone/>
              <a:defRPr sz="1400"/>
            </a:lvl5pPr>
            <a:lvl6pPr marL="1614145" indent="0">
              <a:buNone/>
              <a:defRPr sz="1400"/>
            </a:lvl6pPr>
            <a:lvl7pPr marL="1936974" indent="0">
              <a:buNone/>
              <a:defRPr sz="1400"/>
            </a:lvl7pPr>
            <a:lvl8pPr marL="2259802" indent="0">
              <a:buNone/>
              <a:defRPr sz="1400"/>
            </a:lvl8pPr>
            <a:lvl9pPr marL="2582631" indent="0">
              <a:buNone/>
              <a:defRPr sz="14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47414" y="5060300"/>
            <a:ext cx="2900144" cy="758820"/>
          </a:xfrm>
        </p:spPr>
        <p:txBody>
          <a:bodyPr lIns="64566" tIns="32283" rIns="64566" bIns="32283"/>
          <a:lstStyle>
            <a:lvl1pPr marL="0" indent="0">
              <a:buNone/>
              <a:defRPr sz="1000"/>
            </a:lvl1pPr>
            <a:lvl2pPr marL="322829" indent="0">
              <a:buNone/>
              <a:defRPr sz="800"/>
            </a:lvl2pPr>
            <a:lvl3pPr marL="645658" indent="0">
              <a:buNone/>
              <a:defRPr sz="700"/>
            </a:lvl3pPr>
            <a:lvl4pPr marL="968487" indent="0">
              <a:buNone/>
              <a:defRPr sz="600"/>
            </a:lvl4pPr>
            <a:lvl5pPr marL="1291316" indent="0">
              <a:buNone/>
              <a:defRPr sz="600"/>
            </a:lvl5pPr>
            <a:lvl6pPr marL="1614145" indent="0">
              <a:buNone/>
              <a:defRPr sz="600"/>
            </a:lvl6pPr>
            <a:lvl7pPr marL="1936974" indent="0">
              <a:buNone/>
              <a:defRPr sz="600"/>
            </a:lvl7pPr>
            <a:lvl8pPr marL="2259802" indent="0">
              <a:buNone/>
              <a:defRPr sz="600"/>
            </a:lvl8pPr>
            <a:lvl9pPr marL="2582631" indent="0">
              <a:buNone/>
              <a:defRPr sz="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5373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6454" rtl="0" eaLnBrk="0" fontAlgn="base" hangingPunct="0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736454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736454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736454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736454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322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6pPr>
      <a:lvl7pPr marL="645658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7pPr>
      <a:lvl8pPr marL="96848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8pPr>
      <a:lvl9pPr marL="1291316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9pPr>
    </p:titleStyle>
    <p:bodyStyle>
      <a:lvl1pPr marL="275750" indent="-275750" algn="l" defTabSz="73645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98579" indent="-229792" algn="l" defTabSz="73645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20287" indent="-183833" algn="l" defTabSz="73645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89074" indent="-183833" algn="l" defTabSz="73645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656740" indent="-183833" algn="l" defTabSz="73645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775559" indent="-161414" algn="l" defTabSz="64565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8388" indent="-161414" algn="l" defTabSz="64565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21217" indent="-161414" algn="l" defTabSz="64565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4046" indent="-161414" algn="l" defTabSz="64565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456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2829" algn="l" defTabSz="6456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5658" algn="l" defTabSz="6456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8487" algn="l" defTabSz="6456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1316" algn="l" defTabSz="6456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4145" algn="l" defTabSz="6456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6974" algn="l" defTabSz="6456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9802" algn="l" defTabSz="6456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2631" algn="l" defTabSz="6456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7" descr="D:\Utilisateurs\carole.vitel\Documents\F TECH POWERCELL\launch sheet\FOND POWER SKIN REHAB_RECTO_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"/>
            <a:ext cx="5329238" cy="755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131"/>
          <p:cNvSpPr txBox="1">
            <a:spLocks noChangeArrowheads="1"/>
          </p:cNvSpPr>
          <p:nvPr/>
        </p:nvSpPr>
        <p:spPr bwMode="auto">
          <a:xfrm>
            <a:off x="433008" y="979956"/>
            <a:ext cx="2434688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n-US" altLang="fr-FR" sz="800" b="1">
                <a:solidFill>
                  <a:schemeClr val="bg1"/>
                </a:solidFill>
                <a:latin typeface="Century Gothic" pitchFamily="34" charset="0"/>
              </a:rPr>
              <a:t>KEY POINTS TO KNOW &amp; REMEMBER</a:t>
            </a:r>
            <a:endParaRPr lang="fr-FR" altLang="fr-FR" sz="60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028" name="Connecteur droit 25"/>
          <p:cNvCxnSpPr>
            <a:cxnSpLocks noChangeShapeType="1"/>
          </p:cNvCxnSpPr>
          <p:nvPr/>
        </p:nvCxnSpPr>
        <p:spPr bwMode="auto">
          <a:xfrm>
            <a:off x="255105" y="1132618"/>
            <a:ext cx="2510772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9" name="Text Box 131"/>
          <p:cNvSpPr txBox="1">
            <a:spLocks noChangeArrowheads="1"/>
          </p:cNvSpPr>
          <p:nvPr/>
        </p:nvSpPr>
        <p:spPr bwMode="auto">
          <a:xfrm>
            <a:off x="228252" y="1082105"/>
            <a:ext cx="2543220" cy="195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fr-FR" sz="700" b="1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just" eaLnBrk="1" hangingPunct="1"/>
            <a:r>
              <a:rPr lang="en-US" altLang="fr-FR" sz="700" b="1">
                <a:solidFill>
                  <a:schemeClr val="bg1"/>
                </a:solidFill>
                <a:latin typeface="Century Gothic" pitchFamily="34" charset="0"/>
              </a:rPr>
              <a:t>FOR WHOM? </a:t>
            </a:r>
            <a:r>
              <a:rPr lang="en-US" altLang="fr-FR" sz="700">
                <a:solidFill>
                  <a:schemeClr val="bg1"/>
                </a:solidFill>
                <a:latin typeface="Century Gothic" pitchFamily="34" charset="0"/>
              </a:rPr>
              <a:t>Demanding women seeking a boosting night care with the power to detox and repair the skin from lack of sleep (quality and quantity), from age 30</a:t>
            </a:r>
            <a:endParaRPr lang="en-US" altLang="fr-FR" sz="60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/>
            <a:r>
              <a:rPr lang="en-US" altLang="fr-FR" sz="600">
                <a:solidFill>
                  <a:schemeClr val="bg1"/>
                </a:solidFill>
                <a:latin typeface="Century Gothic" pitchFamily="34" charset="0"/>
              </a:rPr>
              <a:t>	</a:t>
            </a:r>
            <a:endParaRPr lang="en-US" altLang="fr-FR" sz="100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altLang="fr-FR" sz="700" b="1">
                <a:solidFill>
                  <a:schemeClr val="bg1"/>
                </a:solidFill>
                <a:latin typeface="Century Gothic" pitchFamily="34" charset="0"/>
              </a:rPr>
              <a:t> SKIN CONCERNS</a:t>
            </a:r>
            <a:r>
              <a:rPr lang="en-US" altLang="fr-FR" sz="70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fr-FR" altLang="fr-FR" sz="700">
                <a:solidFill>
                  <a:schemeClr val="bg1"/>
                </a:solidFill>
                <a:latin typeface="Century Gothic" pitchFamily="34" charset="0"/>
              </a:rPr>
              <a:t>Skin exposed to urban aggressions leading to fine lines, wrinkles and lack of radiance (stress, indoor pollution and electromagnetic pollution).</a:t>
            </a:r>
          </a:p>
          <a:p>
            <a:pPr algn="just" eaLnBrk="1" hangingPunct="1">
              <a:buFontTx/>
              <a:buChar char="•"/>
            </a:pPr>
            <a:endParaRPr lang="en-US" altLang="fr-FR" sz="60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altLang="fr-FR" sz="700" b="1">
                <a:solidFill>
                  <a:schemeClr val="bg1"/>
                </a:solidFill>
                <a:latin typeface="Century Gothic" pitchFamily="34" charset="0"/>
              </a:rPr>
              <a:t> RESULTS: </a:t>
            </a:r>
            <a:r>
              <a:rPr lang="en-US" altLang="fr-FR" sz="700">
                <a:solidFill>
                  <a:schemeClr val="bg1"/>
                </a:solidFill>
                <a:latin typeface="Century Gothic" pitchFamily="34" charset="0"/>
              </a:rPr>
              <a:t>smoothed</a:t>
            </a:r>
            <a:r>
              <a:rPr lang="en-US" altLang="fr-FR" sz="700" b="1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fr-FR" sz="700">
                <a:solidFill>
                  <a:schemeClr val="bg1"/>
                </a:solidFill>
                <a:latin typeface="Century Gothic" pitchFamily="34" charset="0"/>
              </a:rPr>
              <a:t>rested features, pure radiant complexion, reinvigorated and younger skin</a:t>
            </a:r>
          </a:p>
          <a:p>
            <a:pPr algn="just" eaLnBrk="1" hangingPunct="1">
              <a:buFontTx/>
              <a:buChar char="•"/>
            </a:pPr>
            <a:endParaRPr lang="en-US" altLang="fr-FR" sz="60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altLang="fr-FR" sz="700" b="1">
                <a:solidFill>
                  <a:schemeClr val="bg1"/>
                </a:solidFill>
                <a:latin typeface="Century Gothic" pitchFamily="34" charset="0"/>
              </a:rPr>
              <a:t> USE:</a:t>
            </a:r>
            <a:r>
              <a:rPr lang="en-US" altLang="fr-FR" sz="700">
                <a:solidFill>
                  <a:schemeClr val="bg1"/>
                </a:solidFill>
                <a:latin typeface="Century Gothic" pitchFamily="34" charset="0"/>
              </a:rPr>
              <a:t> at night, apply generously (2 pressures) on face and neck, massage and leave in overnight on a perfectly cleansed skin. Apply a cream if necessary.</a:t>
            </a:r>
          </a:p>
          <a:p>
            <a:pPr algn="just" eaLnBrk="1" hangingPunct="1">
              <a:buFontTx/>
              <a:buChar char="•"/>
            </a:pPr>
            <a:endParaRPr lang="en-US" altLang="fr-FR" sz="60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altLang="fr-FR" sz="700" b="1">
                <a:solidFill>
                  <a:schemeClr val="bg1"/>
                </a:solidFill>
                <a:latin typeface="Century Gothic" pitchFamily="34" charset="0"/>
              </a:rPr>
              <a:t> TEXTURE:</a:t>
            </a:r>
            <a:r>
              <a:rPr lang="en-US" altLang="fr-FR" sz="700">
                <a:solidFill>
                  <a:schemeClr val="bg1"/>
                </a:solidFill>
                <a:latin typeface="Century Gothic" pitchFamily="34" charset="0"/>
              </a:rPr>
              <a:t> silky, auto diffusing and highly nutritive serum</a:t>
            </a:r>
          </a:p>
          <a:p>
            <a:pPr algn="just" eaLnBrk="1" hangingPunct="1">
              <a:buFontTx/>
              <a:buChar char="•"/>
            </a:pPr>
            <a:endParaRPr lang="en-US" altLang="fr-FR" sz="60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altLang="fr-FR" sz="70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fr-FR" sz="700" b="1">
                <a:solidFill>
                  <a:schemeClr val="bg1"/>
                </a:solidFill>
                <a:latin typeface="Century Gothic" pitchFamily="34" charset="0"/>
              </a:rPr>
              <a:t>PRICE (PPI)</a:t>
            </a:r>
            <a:r>
              <a:rPr lang="en-US" altLang="fr-FR" sz="700">
                <a:solidFill>
                  <a:schemeClr val="bg1"/>
                </a:solidFill>
                <a:latin typeface="Century Gothic" pitchFamily="34" charset="0"/>
              </a:rPr>
              <a:t>: 140€ - 30ml</a:t>
            </a:r>
          </a:p>
        </p:txBody>
      </p:sp>
      <p:sp>
        <p:nvSpPr>
          <p:cNvPr id="1030" name="Text Box 131"/>
          <p:cNvSpPr txBox="1">
            <a:spLocks noChangeArrowheads="1"/>
          </p:cNvSpPr>
          <p:nvPr/>
        </p:nvSpPr>
        <p:spPr bwMode="auto">
          <a:xfrm>
            <a:off x="177902" y="3169984"/>
            <a:ext cx="230042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fr-FR" sz="800" b="1">
                <a:solidFill>
                  <a:schemeClr val="bg1"/>
                </a:solidFill>
                <a:latin typeface="Century Gothic" pitchFamily="34" charset="0"/>
              </a:rPr>
              <a:t>CUSTOMER’S WORDS:</a:t>
            </a:r>
            <a:endParaRPr lang="fr-FR" altLang="fr-FR" sz="800" b="1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031" name="Connecteur droit 25"/>
          <p:cNvCxnSpPr>
            <a:cxnSpLocks noChangeShapeType="1"/>
          </p:cNvCxnSpPr>
          <p:nvPr/>
        </p:nvCxnSpPr>
        <p:spPr bwMode="auto">
          <a:xfrm>
            <a:off x="192448" y="3322645"/>
            <a:ext cx="297958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5" name="Text Box 131"/>
          <p:cNvSpPr txBox="1">
            <a:spLocks noChangeArrowheads="1"/>
          </p:cNvSpPr>
          <p:nvPr/>
        </p:nvSpPr>
        <p:spPr bwMode="auto">
          <a:xfrm>
            <a:off x="76084" y="6479158"/>
            <a:ext cx="5268818" cy="23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fr-FR" sz="800" b="1" dirty="0">
                <a:solidFill>
                  <a:schemeClr val="bg1"/>
                </a:solidFill>
                <a:latin typeface="Century Gothic" pitchFamily="34" charset="0"/>
              </a:rPr>
              <a:t>EFFICACY PROVEN: </a:t>
            </a:r>
          </a:p>
          <a:p>
            <a:pPr algn="ctr" eaLnBrk="1" hangingPunct="1">
              <a:defRPr/>
            </a:pPr>
            <a:r>
              <a:rPr lang="en-US" altLang="fr-FR" sz="700" b="1" dirty="0">
                <a:solidFill>
                  <a:schemeClr val="bg1"/>
                </a:solidFill>
                <a:latin typeface="Century Gothic" pitchFamily="34" charset="0"/>
              </a:rPr>
              <a:t>I</a:t>
            </a:r>
            <a:r>
              <a:rPr lang="en-US" altLang="fr-FR" sz="700" b="1" dirty="0">
                <a:solidFill>
                  <a:schemeClr val="bg1"/>
                </a:solidFill>
                <a:latin typeface="Century Gothic" pitchFamily="34" charset="0"/>
              </a:rPr>
              <a:t>n 5 days the visible signs of a younger skin, in 1 month </a:t>
            </a:r>
            <a:r>
              <a:rPr lang="en-US" altLang="fr-FR" sz="700" b="1" dirty="0">
                <a:solidFill>
                  <a:schemeClr val="bg1"/>
                </a:solidFill>
                <a:latin typeface="Century Gothic" pitchFamily="34" charset="0"/>
              </a:rPr>
              <a:t>targeted </a:t>
            </a:r>
            <a:r>
              <a:rPr lang="en-US" altLang="fr-FR" sz="700" b="1" dirty="0">
                <a:solidFill>
                  <a:schemeClr val="bg1"/>
                </a:solidFill>
                <a:latin typeface="Century Gothic" pitchFamily="34" charset="0"/>
              </a:rPr>
              <a:t>ageing signs improved </a:t>
            </a:r>
            <a:r>
              <a:rPr lang="en-US" altLang="fr-FR" sz="700" b="1" dirty="0">
                <a:solidFill>
                  <a:schemeClr val="bg1"/>
                </a:solidFill>
                <a:latin typeface="Century Gothic" pitchFamily="34" charset="0"/>
              </a:rPr>
              <a:t>for 100% of </a:t>
            </a:r>
            <a:r>
              <a:rPr lang="en-US" altLang="fr-FR" sz="700" b="1" dirty="0">
                <a:solidFill>
                  <a:schemeClr val="bg1"/>
                </a:solidFill>
                <a:latin typeface="Century Gothic" pitchFamily="34" charset="0"/>
              </a:rPr>
              <a:t>women:</a:t>
            </a:r>
            <a:endParaRPr lang="fr-FR" altLang="fr-FR" sz="7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rrondir un rectangle avec un coin diagonal 2"/>
          <p:cNvSpPr/>
          <p:nvPr/>
        </p:nvSpPr>
        <p:spPr>
          <a:xfrm>
            <a:off x="177902" y="901380"/>
            <a:ext cx="2639444" cy="2160842"/>
          </a:xfrm>
          <a:prstGeom prst="round2Diag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566" tIns="32283" rIns="64566" bIns="32283" anchor="ctr"/>
          <a:lstStyle/>
          <a:p>
            <a:pPr algn="ctr"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34" name="Rectangle 78"/>
          <p:cNvSpPr>
            <a:spLocks noChangeArrowheads="1"/>
          </p:cNvSpPr>
          <p:nvPr/>
        </p:nvSpPr>
        <p:spPr bwMode="auto">
          <a:xfrm>
            <a:off x="200280" y="3333871"/>
            <a:ext cx="25152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fr-FR" sz="600">
                <a:solidFill>
                  <a:schemeClr val="bg1"/>
                </a:solidFill>
                <a:latin typeface="Century Gothic" pitchFamily="34" charset="0"/>
              </a:rPr>
              <a:t>“I lack sleep. My skin is less </a:t>
            </a:r>
            <a:r>
              <a:rPr lang="en-US" altLang="fr-FR" sz="600" b="1">
                <a:solidFill>
                  <a:schemeClr val="bg1"/>
                </a:solidFill>
                <a:latin typeface="Century Gothic" pitchFamily="34" charset="0"/>
              </a:rPr>
              <a:t>radiant</a:t>
            </a:r>
            <a:r>
              <a:rPr lang="en-US" altLang="fr-FR" sz="600">
                <a:solidFill>
                  <a:schemeClr val="bg1"/>
                </a:solidFill>
                <a:latin typeface="Century Gothic" pitchFamily="34" charset="0"/>
              </a:rPr>
              <a:t>; </a:t>
            </a:r>
            <a:r>
              <a:rPr lang="en-US" altLang="fr-FR" sz="600" b="1">
                <a:solidFill>
                  <a:schemeClr val="bg1"/>
                </a:solidFill>
                <a:latin typeface="Century Gothic" pitchFamily="34" charset="0"/>
              </a:rPr>
              <a:t>wrinkles</a:t>
            </a:r>
            <a:r>
              <a:rPr lang="en-US" altLang="fr-FR" sz="600">
                <a:solidFill>
                  <a:schemeClr val="bg1"/>
                </a:solidFill>
                <a:latin typeface="Century Gothic" pitchFamily="34" charset="0"/>
              </a:rPr>
              <a:t> are appearing. </a:t>
            </a:r>
          </a:p>
          <a:p>
            <a:pPr algn="just" eaLnBrk="1" hangingPunct="1"/>
            <a:r>
              <a:rPr lang="en-US" altLang="fr-FR" sz="600">
                <a:solidFill>
                  <a:schemeClr val="bg1"/>
                </a:solidFill>
                <a:latin typeface="Century Gothic" pitchFamily="34" charset="0"/>
              </a:rPr>
              <a:t>I would like a product to </a:t>
            </a:r>
            <a:r>
              <a:rPr lang="en-US" altLang="fr-FR" sz="600" b="1">
                <a:solidFill>
                  <a:schemeClr val="bg1"/>
                </a:solidFill>
                <a:latin typeface="Century Gothic" pitchFamily="34" charset="0"/>
              </a:rPr>
              <a:t>fight against ageing signs” </a:t>
            </a:r>
          </a:p>
          <a:p>
            <a:pPr algn="just" eaLnBrk="1" hangingPunct="1"/>
            <a:endParaRPr lang="en-US" altLang="fr-FR" sz="6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128672" y="5308376"/>
            <a:ext cx="5164762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fr-FR" sz="700" b="1" dirty="0">
                <a:solidFill>
                  <a:schemeClr val="bg1"/>
                </a:solidFill>
                <a:latin typeface="Century Gothic" pitchFamily="34" charset="0"/>
              </a:rPr>
              <a:t>NATIVE VEGETAL CELLS of OCEANIC CRISTA and SEA HOLLY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</a:rPr>
              <a:t>The</a:t>
            </a: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</a:rPr>
              <a:t>native vegetal cells of </a:t>
            </a: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"Power Plants“ </a:t>
            </a: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</a:rPr>
              <a:t>repair “burn-out” cells : disconnection of cells with the environment leading to the </a:t>
            </a: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acceleration of  the skin ageing </a:t>
            </a: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</a:rPr>
              <a:t>due to </a:t>
            </a: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URBAN AGGRESSIONS .</a:t>
            </a:r>
            <a:endParaRPr lang="en-US" altLang="fr-FR" sz="6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</a:rPr>
              <a:t>The cellular adaptation mechanisms are reactivated to provide a younger skin : </a:t>
            </a:r>
            <a:r>
              <a:rPr lang="en-US" altLang="fr-FR" sz="600" b="1" dirty="0" err="1">
                <a:solidFill>
                  <a:schemeClr val="bg1"/>
                </a:solidFill>
                <a:latin typeface="Century Gothic" pitchFamily="34" charset="0"/>
              </a:rPr>
              <a:t>tissular</a:t>
            </a: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 repair</a:t>
            </a:r>
            <a:r>
              <a:rPr lang="en-US" altLang="fr-FR" sz="600" b="1" baseline="30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, cellular regeneration</a:t>
            </a:r>
            <a:r>
              <a:rPr lang="en-US" altLang="fr-FR" sz="600" b="1" baseline="30000" dirty="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</a:rPr>
              <a:t>&amp;                  </a:t>
            </a: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anti free-radical protection</a:t>
            </a:r>
            <a:r>
              <a:rPr lang="en-US" altLang="fr-FR" sz="600" b="1" baseline="30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2" name="Text Box 131"/>
          <p:cNvSpPr txBox="1">
            <a:spLocks noChangeArrowheads="1"/>
          </p:cNvSpPr>
          <p:nvPr/>
        </p:nvSpPr>
        <p:spPr bwMode="auto">
          <a:xfrm>
            <a:off x="684756" y="4646091"/>
            <a:ext cx="383664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800" b="1">
                <a:solidFill>
                  <a:schemeClr val="bg1"/>
                </a:solidFill>
                <a:latin typeface="Century Gothic" pitchFamily="34" charset="0"/>
              </a:rPr>
              <a:t>TWO COMPLEMENTARY TECHNOLOGIES:</a:t>
            </a:r>
          </a:p>
        </p:txBody>
      </p:sp>
      <p:sp>
        <p:nvSpPr>
          <p:cNvPr id="1037" name="Rectangle 140"/>
          <p:cNvSpPr>
            <a:spLocks noChangeArrowheads="1"/>
          </p:cNvSpPr>
          <p:nvPr/>
        </p:nvSpPr>
        <p:spPr bwMode="auto">
          <a:xfrm>
            <a:off x="2411193" y="4798754"/>
            <a:ext cx="497902" cy="21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altLang="fr-FR" sz="100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endParaRPr lang="fr-FR" altLang="fr-FR" sz="1000">
              <a:solidFill>
                <a:srgbClr val="A28F76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038" name="ZoneTexte 57"/>
          <p:cNvSpPr txBox="1">
            <a:spLocks noChangeArrowheads="1"/>
          </p:cNvSpPr>
          <p:nvPr/>
        </p:nvSpPr>
        <p:spPr bwMode="auto">
          <a:xfrm>
            <a:off x="2820704" y="4850389"/>
            <a:ext cx="2888955" cy="31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800">
                <a:solidFill>
                  <a:schemeClr val="bg1"/>
                </a:solidFill>
                <a:latin typeface="Century Gothic" pitchFamily="34" charset="0"/>
              </a:rPr>
              <a:t> The Powercell Skin Rehab night Serum: </a:t>
            </a:r>
          </a:p>
          <a:p>
            <a:pPr algn="ctr" eaLnBrk="1" hangingPunct="1"/>
            <a:r>
              <a:rPr lang="en-US" altLang="fr-FR" sz="800" b="1">
                <a:solidFill>
                  <a:schemeClr val="bg1"/>
                </a:solidFill>
                <a:latin typeface="Century Gothic" pitchFamily="34" charset="0"/>
              </a:rPr>
              <a:t>DETOX  &amp; REVITALIZE</a:t>
            </a:r>
          </a:p>
        </p:txBody>
      </p:sp>
      <p:sp>
        <p:nvSpPr>
          <p:cNvPr id="1039" name="Text Box 131"/>
          <p:cNvSpPr txBox="1">
            <a:spLocks noChangeArrowheads="1"/>
          </p:cNvSpPr>
          <p:nvPr/>
        </p:nvSpPr>
        <p:spPr bwMode="auto">
          <a:xfrm>
            <a:off x="990211" y="5868510"/>
            <a:ext cx="3043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300" b="1">
                <a:solidFill>
                  <a:schemeClr val="bg1"/>
                </a:solidFill>
                <a:latin typeface="Century Gothic" pitchFamily="34" charset="0"/>
              </a:rPr>
              <a:t>+</a:t>
            </a:r>
          </a:p>
        </p:txBody>
      </p:sp>
      <p:pic>
        <p:nvPicPr>
          <p:cNvPr id="1040" name="Picture 37" descr="C:\Documents and Settings\Claire.IMBERT.EMEA\Bureau\POWERCELL 2014\wetransfer-6285dd\HR - Serum Powercell (DBD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3" t="8202" r="21246" b="20103"/>
          <a:stretch>
            <a:fillRect/>
          </a:stretch>
        </p:blipFill>
        <p:spPr bwMode="auto">
          <a:xfrm>
            <a:off x="2364199" y="4798753"/>
            <a:ext cx="153287" cy="40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1" name="Connecteur droit 26"/>
          <p:cNvCxnSpPr>
            <a:cxnSpLocks noChangeShapeType="1"/>
          </p:cNvCxnSpPr>
          <p:nvPr/>
        </p:nvCxnSpPr>
        <p:spPr bwMode="auto">
          <a:xfrm flipH="1">
            <a:off x="2715528" y="6834996"/>
            <a:ext cx="0" cy="54666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2" name="Rectangle 1"/>
          <p:cNvSpPr>
            <a:spLocks noChangeArrowheads="1"/>
          </p:cNvSpPr>
          <p:nvPr/>
        </p:nvSpPr>
        <p:spPr bwMode="auto">
          <a:xfrm>
            <a:off x="-25735" y="7425439"/>
            <a:ext cx="3654271" cy="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400" baseline="3000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en-US" altLang="fr-FR" sz="400">
                <a:solidFill>
                  <a:schemeClr val="bg1"/>
                </a:solidFill>
                <a:latin typeface="Century Gothic" pitchFamily="34" charset="0"/>
              </a:rPr>
              <a:t>Auto-evaluation on 52 women</a:t>
            </a:r>
            <a:r>
              <a:rPr lang="fr-FR" altLang="fr-FR" sz="400">
                <a:solidFill>
                  <a:schemeClr val="bg1"/>
                </a:solidFill>
                <a:latin typeface="Century Gothic" pitchFamily="34" charset="0"/>
              </a:rPr>
              <a:t>      </a:t>
            </a:r>
            <a:r>
              <a:rPr lang="en-US" altLang="fr-FR" sz="400" baseline="3000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en-US" altLang="fr-FR" sz="400">
                <a:solidFill>
                  <a:schemeClr val="bg1"/>
                </a:solidFill>
                <a:latin typeface="Century Gothic" pitchFamily="34" charset="0"/>
              </a:rPr>
              <a:t>In-vitro test on reconstructed skin </a:t>
            </a:r>
            <a:r>
              <a:rPr lang="fr-FR" altLang="fr-FR" sz="400">
                <a:solidFill>
                  <a:schemeClr val="bg1"/>
                </a:solidFill>
                <a:latin typeface="Century Gothic" pitchFamily="34" charset="0"/>
              </a:rPr>
              <a:t>     </a:t>
            </a:r>
            <a:r>
              <a:rPr lang="en-US" altLang="fr-FR" sz="400" baseline="3000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en-US" altLang="fr-FR" sz="400">
                <a:solidFill>
                  <a:schemeClr val="bg1"/>
                </a:solidFill>
                <a:latin typeface="Century Gothic" pitchFamily="34" charset="0"/>
              </a:rPr>
              <a:t>In-vivo test     </a:t>
            </a:r>
            <a:r>
              <a:rPr lang="en-US" altLang="fr-FR" sz="400" baseline="30000">
                <a:solidFill>
                  <a:schemeClr val="bg1"/>
                </a:solidFill>
                <a:latin typeface="Century Gothic" pitchFamily="34" charset="0"/>
              </a:rPr>
              <a:t>4</a:t>
            </a:r>
            <a:r>
              <a:rPr lang="en-US" altLang="fr-FR" sz="400">
                <a:solidFill>
                  <a:schemeClr val="bg1"/>
                </a:solidFill>
                <a:latin typeface="Century Gothic" pitchFamily="34" charset="0"/>
              </a:rPr>
              <a:t>Auto-Evaluation  on 53 women     </a:t>
            </a:r>
            <a:r>
              <a:rPr lang="en-US" altLang="fr-FR" sz="400" baseline="30000">
                <a:solidFill>
                  <a:schemeClr val="bg1"/>
                </a:solidFill>
                <a:latin typeface="Century Gothic" pitchFamily="34" charset="0"/>
              </a:rPr>
              <a:t>5</a:t>
            </a:r>
            <a:r>
              <a:rPr lang="en-US" altLang="fr-FR" sz="400">
                <a:solidFill>
                  <a:schemeClr val="bg1"/>
                </a:solidFill>
                <a:latin typeface="Century Gothic" pitchFamily="34" charset="0"/>
              </a:rPr>
              <a:t>Vs Powercell serum 1</a:t>
            </a:r>
            <a:r>
              <a:rPr lang="en-US" altLang="fr-FR" sz="400" baseline="30000">
                <a:solidFill>
                  <a:schemeClr val="bg1"/>
                </a:solidFill>
                <a:latin typeface="Century Gothic" pitchFamily="34" charset="0"/>
              </a:rPr>
              <a:t>ST</a:t>
            </a:r>
            <a:r>
              <a:rPr lang="en-US" altLang="fr-FR" sz="400">
                <a:solidFill>
                  <a:schemeClr val="bg1"/>
                </a:solidFill>
                <a:latin typeface="Century Gothic" pitchFamily="34" charset="0"/>
              </a:rPr>
              <a:t> generation				</a:t>
            </a:r>
            <a:endParaRPr lang="fr-FR" altLang="fr-FR" sz="4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43" name="Rectangle 179"/>
          <p:cNvSpPr>
            <a:spLocks noChangeArrowheads="1"/>
          </p:cNvSpPr>
          <p:nvPr/>
        </p:nvSpPr>
        <p:spPr bwMode="auto">
          <a:xfrm>
            <a:off x="3070214" y="1293137"/>
            <a:ext cx="2740144" cy="87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300" u="sng">
                <a:solidFill>
                  <a:schemeClr val="bg1"/>
                </a:solidFill>
                <a:latin typeface="Century Gothic" pitchFamily="34" charset="0"/>
              </a:rPr>
              <a:t>NEW</a:t>
            </a:r>
          </a:p>
          <a:p>
            <a:pPr algn="ctr" eaLnBrk="1" hangingPunct="1"/>
            <a:r>
              <a:rPr lang="en-US" altLang="fr-FR" sz="1300">
                <a:solidFill>
                  <a:schemeClr val="bg1"/>
                </a:solidFill>
                <a:latin typeface="Century Gothic" pitchFamily="34" charset="0"/>
              </a:rPr>
              <a:t>NIGHT D-TOXER</a:t>
            </a:r>
          </a:p>
          <a:p>
            <a:pPr algn="ctr" eaLnBrk="1" hangingPunct="1"/>
            <a:r>
              <a:rPr lang="en-US" altLang="fr-FR" sz="1300">
                <a:solidFill>
                  <a:schemeClr val="bg1"/>
                </a:solidFill>
                <a:latin typeface="Century Gothic" pitchFamily="34" charset="0"/>
              </a:rPr>
              <a:t>THE 1</a:t>
            </a:r>
            <a:r>
              <a:rPr lang="en-US" altLang="fr-FR" sz="1300" baseline="30000">
                <a:solidFill>
                  <a:schemeClr val="bg1"/>
                </a:solidFill>
                <a:latin typeface="Century Gothic" pitchFamily="34" charset="0"/>
              </a:rPr>
              <a:t>ST</a:t>
            </a:r>
            <a:r>
              <a:rPr lang="en-US" altLang="fr-FR" sz="1300">
                <a:solidFill>
                  <a:schemeClr val="bg1"/>
                </a:solidFill>
                <a:latin typeface="Century Gothic" pitchFamily="34" charset="0"/>
              </a:rPr>
              <a:t> NIGHT</a:t>
            </a:r>
          </a:p>
          <a:p>
            <a:pPr algn="ctr" eaLnBrk="1" hangingPunct="1"/>
            <a:r>
              <a:rPr lang="en-US" altLang="fr-FR" sz="1300">
                <a:solidFill>
                  <a:schemeClr val="bg1"/>
                </a:solidFill>
                <a:latin typeface="Century Gothic" pitchFamily="34" charset="0"/>
              </a:rPr>
              <a:t> MASK-IN-ESSENCE </a:t>
            </a:r>
          </a:p>
        </p:txBody>
      </p:sp>
      <p:pic>
        <p:nvPicPr>
          <p:cNvPr id="1044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5" b="20193"/>
          <a:stretch>
            <a:fillRect/>
          </a:stretch>
        </p:blipFill>
        <p:spPr bwMode="auto">
          <a:xfrm>
            <a:off x="990212" y="5282557"/>
            <a:ext cx="215944" cy="1504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12596" r="17889" b="8324"/>
          <a:stretch>
            <a:fillRect/>
          </a:stretch>
        </p:blipFill>
        <p:spPr bwMode="auto">
          <a:xfrm>
            <a:off x="4146579" y="5285925"/>
            <a:ext cx="192448" cy="1470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86154" y="5276945"/>
            <a:ext cx="5164762" cy="642079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566" tIns="32283" rIns="64566" bIns="32283" anchor="ctr"/>
          <a:lstStyle/>
          <a:p>
            <a:pPr algn="ctr">
              <a:defRPr/>
            </a:pPr>
            <a:endParaRPr lang="fr-FR">
              <a:solidFill>
                <a:schemeClr val="bg1"/>
              </a:solidFill>
            </a:endParaRPr>
          </a:p>
        </p:txBody>
      </p:sp>
      <p:pic>
        <p:nvPicPr>
          <p:cNvPr id="1047" name="fc1cbf32-cab9-4e9d-8260-bf034590a5e8" descr="BE629DD6-8207-48FE-8CFC-F7DB8B65C309@bew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20" y="165010"/>
            <a:ext cx="1979303" cy="51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" name="ZoneTexte 57"/>
          <p:cNvSpPr txBox="1">
            <a:spLocks noChangeArrowheads="1"/>
          </p:cNvSpPr>
          <p:nvPr/>
        </p:nvSpPr>
        <p:spPr bwMode="auto">
          <a:xfrm>
            <a:off x="-158881" y="4850389"/>
            <a:ext cx="2874410" cy="31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800">
                <a:solidFill>
                  <a:schemeClr val="bg1"/>
                </a:solidFill>
                <a:latin typeface="Century Gothic" pitchFamily="34" charset="0"/>
              </a:rPr>
              <a:t>The Powercell youth grafter Serum: </a:t>
            </a:r>
          </a:p>
          <a:p>
            <a:pPr algn="ctr" eaLnBrk="1" hangingPunct="1"/>
            <a:r>
              <a:rPr lang="en-US" altLang="fr-FR" sz="800" b="1">
                <a:solidFill>
                  <a:srgbClr val="FFFFFF"/>
                </a:solidFill>
                <a:latin typeface="Century Gothic" pitchFamily="34" charset="0"/>
              </a:rPr>
              <a:t>PROTECT  &amp; REPAIR</a:t>
            </a:r>
          </a:p>
        </p:txBody>
      </p:sp>
      <p:pic>
        <p:nvPicPr>
          <p:cNvPr id="1049" name="Picture 70" descr="D:\Utilisateurs\carole.vitel\Downloads\Reha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8" y="4798753"/>
            <a:ext cx="116364" cy="40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7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97" y="4798754"/>
            <a:ext cx="248392" cy="27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51" name="Groupe 19"/>
          <p:cNvGrpSpPr>
            <a:grpSpLocks/>
          </p:cNvGrpSpPr>
          <p:nvPr/>
        </p:nvGrpSpPr>
        <p:grpSpPr bwMode="auto">
          <a:xfrm>
            <a:off x="-208112" y="6887754"/>
            <a:ext cx="2669654" cy="582088"/>
            <a:chOff x="-132832" y="5432432"/>
            <a:chExt cx="3885215" cy="925869"/>
          </a:xfrm>
        </p:grpSpPr>
        <p:sp>
          <p:nvSpPr>
            <p:cNvPr id="79" name="Rectangle 78"/>
            <p:cNvSpPr/>
            <p:nvPr/>
          </p:nvSpPr>
          <p:spPr>
            <a:xfrm>
              <a:off x="1018404" y="5502066"/>
              <a:ext cx="2041936" cy="103557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018404" y="5653831"/>
              <a:ext cx="1970289" cy="103557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18404" y="5805597"/>
              <a:ext cx="1768375" cy="105342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018404" y="5959147"/>
              <a:ext cx="1900270" cy="103557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99" name="ZoneTexte 3"/>
            <p:cNvSpPr txBox="1">
              <a:spLocks noChangeArrowheads="1"/>
            </p:cNvSpPr>
            <p:nvPr/>
          </p:nvSpPr>
          <p:spPr bwMode="auto">
            <a:xfrm>
              <a:off x="252238" y="5461790"/>
              <a:ext cx="809191" cy="269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500">
                  <a:solidFill>
                    <a:schemeClr val="bg1"/>
                  </a:solidFill>
                  <a:latin typeface="Century Gothic" pitchFamily="34" charset="0"/>
                </a:rPr>
                <a:t>SMOOTHER</a:t>
              </a:r>
            </a:p>
          </p:txBody>
        </p:sp>
        <p:sp>
          <p:nvSpPr>
            <p:cNvPr id="1100" name="ZoneTexte 76"/>
            <p:cNvSpPr txBox="1">
              <a:spLocks noChangeArrowheads="1"/>
            </p:cNvSpPr>
            <p:nvPr/>
          </p:nvSpPr>
          <p:spPr bwMode="auto">
            <a:xfrm>
              <a:off x="-132832" y="5614188"/>
              <a:ext cx="1194263" cy="269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500">
                  <a:solidFill>
                    <a:schemeClr val="bg1"/>
                  </a:solidFill>
                  <a:latin typeface="Century Gothic" pitchFamily="34" charset="0"/>
                </a:rPr>
                <a:t>MORE REFINED</a:t>
              </a:r>
            </a:p>
          </p:txBody>
        </p:sp>
        <p:sp>
          <p:nvSpPr>
            <p:cNvPr id="1101" name="ZoneTexte 77"/>
            <p:cNvSpPr txBox="1">
              <a:spLocks noChangeArrowheads="1"/>
            </p:cNvSpPr>
            <p:nvPr/>
          </p:nvSpPr>
          <p:spPr bwMode="auto">
            <a:xfrm>
              <a:off x="252238" y="5766590"/>
              <a:ext cx="809191" cy="269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500">
                  <a:solidFill>
                    <a:schemeClr val="bg1"/>
                  </a:solidFill>
                  <a:latin typeface="Century Gothic" pitchFamily="34" charset="0"/>
                </a:rPr>
                <a:t>FIRMER</a:t>
              </a:r>
            </a:p>
          </p:txBody>
        </p:sp>
        <p:sp>
          <p:nvSpPr>
            <p:cNvPr id="1102" name="ZoneTexte 78"/>
            <p:cNvSpPr txBox="1">
              <a:spLocks noChangeArrowheads="1"/>
            </p:cNvSpPr>
            <p:nvPr/>
          </p:nvSpPr>
          <p:spPr bwMode="auto">
            <a:xfrm>
              <a:off x="-132832" y="5918989"/>
              <a:ext cx="1194262" cy="269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500">
                  <a:solidFill>
                    <a:schemeClr val="bg1"/>
                  </a:solidFill>
                  <a:latin typeface="Century Gothic" pitchFamily="34" charset="0"/>
                </a:rPr>
                <a:t>MORE RADIANT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060340" y="5502066"/>
              <a:ext cx="361491" cy="103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04" name="ZoneTexte 80"/>
            <p:cNvSpPr txBox="1">
              <a:spLocks noChangeArrowheads="1"/>
            </p:cNvSpPr>
            <p:nvPr/>
          </p:nvSpPr>
          <p:spPr bwMode="auto">
            <a:xfrm>
              <a:off x="2748259" y="5432432"/>
              <a:ext cx="417934" cy="39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500" b="1">
                  <a:solidFill>
                    <a:schemeClr val="bg1"/>
                  </a:solidFill>
                  <a:latin typeface="Century Gothic" pitchFamily="34" charset="0"/>
                </a:rPr>
                <a:t>98%</a:t>
              </a:r>
            </a:p>
          </p:txBody>
        </p:sp>
        <p:sp>
          <p:nvSpPr>
            <p:cNvPr id="1105" name="ZoneTexte 81"/>
            <p:cNvSpPr txBox="1">
              <a:spLocks noChangeArrowheads="1"/>
            </p:cNvSpPr>
            <p:nvPr/>
          </p:nvSpPr>
          <p:spPr bwMode="auto">
            <a:xfrm>
              <a:off x="2643958" y="5592994"/>
              <a:ext cx="425785" cy="367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500" b="1">
                  <a:solidFill>
                    <a:schemeClr val="bg1"/>
                  </a:solidFill>
                  <a:latin typeface="Century Gothic" pitchFamily="34" charset="0"/>
                </a:rPr>
                <a:t>96</a:t>
              </a:r>
              <a:r>
                <a:rPr lang="fr-FR" altLang="fr-FR" sz="400" b="1">
                  <a:solidFill>
                    <a:schemeClr val="bg1"/>
                  </a:solidFill>
                  <a:latin typeface="Century Gothic" pitchFamily="34" charset="0"/>
                </a:rPr>
                <a:t>%</a:t>
              </a:r>
            </a:p>
          </p:txBody>
        </p:sp>
        <p:sp>
          <p:nvSpPr>
            <p:cNvPr id="1106" name="ZoneTexte 82"/>
            <p:cNvSpPr txBox="1">
              <a:spLocks noChangeArrowheads="1"/>
            </p:cNvSpPr>
            <p:nvPr/>
          </p:nvSpPr>
          <p:spPr bwMode="auto">
            <a:xfrm>
              <a:off x="2453271" y="5745085"/>
              <a:ext cx="391257" cy="39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500" b="1">
                  <a:solidFill>
                    <a:schemeClr val="bg1"/>
                  </a:solidFill>
                  <a:latin typeface="Century Gothic" pitchFamily="34" charset="0"/>
                </a:rPr>
                <a:t>90%</a:t>
              </a:r>
            </a:p>
          </p:txBody>
        </p:sp>
        <p:sp>
          <p:nvSpPr>
            <p:cNvPr id="1107" name="ZoneTexte 83"/>
            <p:cNvSpPr txBox="1">
              <a:spLocks noChangeArrowheads="1"/>
            </p:cNvSpPr>
            <p:nvPr/>
          </p:nvSpPr>
          <p:spPr bwMode="auto">
            <a:xfrm>
              <a:off x="2548296" y="5896884"/>
              <a:ext cx="445367" cy="39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500" b="1">
                  <a:solidFill>
                    <a:schemeClr val="bg1"/>
                  </a:solidFill>
                  <a:latin typeface="Century Gothic" pitchFamily="34" charset="0"/>
                </a:rPr>
                <a:t>94%</a:t>
              </a:r>
            </a:p>
          </p:txBody>
        </p:sp>
        <p:sp>
          <p:nvSpPr>
            <p:cNvPr id="1108" name="ZoneTexte 84"/>
            <p:cNvSpPr txBox="1">
              <a:spLocks noChangeArrowheads="1"/>
            </p:cNvSpPr>
            <p:nvPr/>
          </p:nvSpPr>
          <p:spPr bwMode="auto">
            <a:xfrm>
              <a:off x="2914756" y="5441382"/>
              <a:ext cx="695382" cy="269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500" b="1">
                  <a:latin typeface="Century Gothic" pitchFamily="34" charset="0"/>
                </a:rPr>
                <a:t>100%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987064" y="5653831"/>
              <a:ext cx="434767" cy="103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10" name="ZoneTexte 86"/>
            <p:cNvSpPr txBox="1">
              <a:spLocks noChangeArrowheads="1"/>
            </p:cNvSpPr>
            <p:nvPr/>
          </p:nvSpPr>
          <p:spPr bwMode="auto">
            <a:xfrm>
              <a:off x="2966574" y="5592994"/>
              <a:ext cx="568291" cy="269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500" b="1">
                  <a:latin typeface="Century Gothic" pitchFamily="34" charset="0"/>
                </a:rPr>
                <a:t>100</a:t>
              </a:r>
              <a:r>
                <a:rPr lang="fr-FR" altLang="fr-FR" sz="400" b="1">
                  <a:latin typeface="Century Gothic" pitchFamily="34" charset="0"/>
                </a:rPr>
                <a:t>%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72123" y="5805597"/>
              <a:ext cx="652964" cy="1053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923559" y="5959147"/>
              <a:ext cx="501528" cy="103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13" name="ZoneTexte 89"/>
            <p:cNvSpPr txBox="1">
              <a:spLocks noChangeArrowheads="1"/>
            </p:cNvSpPr>
            <p:nvPr/>
          </p:nvSpPr>
          <p:spPr bwMode="auto">
            <a:xfrm>
              <a:off x="2956939" y="5748847"/>
              <a:ext cx="568291" cy="269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500" b="1">
                  <a:latin typeface="Century Gothic" pitchFamily="34" charset="0"/>
                </a:rPr>
                <a:t>100%</a:t>
              </a:r>
            </a:p>
          </p:txBody>
        </p:sp>
        <p:sp>
          <p:nvSpPr>
            <p:cNvPr id="1114" name="ZoneTexte 90"/>
            <p:cNvSpPr txBox="1">
              <a:spLocks noChangeArrowheads="1"/>
            </p:cNvSpPr>
            <p:nvPr/>
          </p:nvSpPr>
          <p:spPr bwMode="auto">
            <a:xfrm>
              <a:off x="2987818" y="5901091"/>
              <a:ext cx="504782" cy="269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500" b="1">
                  <a:latin typeface="Century Gothic" pitchFamily="34" charset="0"/>
                </a:rPr>
                <a:t>100%</a:t>
              </a:r>
            </a:p>
          </p:txBody>
        </p:sp>
        <p:cxnSp>
          <p:nvCxnSpPr>
            <p:cNvPr id="105" name="Connecteur droit 104"/>
            <p:cNvCxnSpPr/>
            <p:nvPr/>
          </p:nvCxnSpPr>
          <p:spPr>
            <a:xfrm>
              <a:off x="1018404" y="6112698"/>
              <a:ext cx="1905156" cy="0"/>
            </a:xfrm>
            <a:prstGeom prst="line">
              <a:avLst/>
            </a:prstGeom>
            <a:ln>
              <a:solidFill>
                <a:srgbClr val="008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6" name="ZoneTexte 94"/>
            <p:cNvSpPr txBox="1">
              <a:spLocks noChangeArrowheads="1"/>
            </p:cNvSpPr>
            <p:nvPr/>
          </p:nvSpPr>
          <p:spPr bwMode="auto">
            <a:xfrm>
              <a:off x="2556496" y="6113527"/>
              <a:ext cx="634752" cy="24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400" b="1">
                  <a:solidFill>
                    <a:schemeClr val="bg1"/>
                  </a:solidFill>
                  <a:latin typeface="Century Gothic" pitchFamily="34" charset="0"/>
                </a:rPr>
                <a:t>5 DAYS</a:t>
              </a:r>
            </a:p>
          </p:txBody>
        </p:sp>
        <p:cxnSp>
          <p:nvCxnSpPr>
            <p:cNvPr id="107" name="Connecteur droit 106"/>
            <p:cNvCxnSpPr/>
            <p:nvPr/>
          </p:nvCxnSpPr>
          <p:spPr>
            <a:xfrm>
              <a:off x="2917046" y="6112698"/>
              <a:ext cx="50804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8" name="ZoneTexte 97"/>
            <p:cNvSpPr txBox="1">
              <a:spLocks noChangeArrowheads="1"/>
            </p:cNvSpPr>
            <p:nvPr/>
          </p:nvSpPr>
          <p:spPr bwMode="auto">
            <a:xfrm>
              <a:off x="3117631" y="6113527"/>
              <a:ext cx="634752" cy="24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400" b="1">
                  <a:solidFill>
                    <a:schemeClr val="bg1"/>
                  </a:solidFill>
                  <a:latin typeface="Century Gothic" pitchFamily="34" charset="0"/>
                </a:rPr>
                <a:t>1 MONTH</a:t>
              </a:r>
            </a:p>
          </p:txBody>
        </p:sp>
        <p:cxnSp>
          <p:nvCxnSpPr>
            <p:cNvPr id="109" name="Connecteur droit 108"/>
            <p:cNvCxnSpPr/>
            <p:nvPr/>
          </p:nvCxnSpPr>
          <p:spPr>
            <a:xfrm flipV="1">
              <a:off x="2917046" y="6109127"/>
              <a:ext cx="0" cy="46422"/>
            </a:xfrm>
            <a:prstGeom prst="line">
              <a:avLst/>
            </a:prstGeom>
            <a:ln>
              <a:solidFill>
                <a:srgbClr val="008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 flipV="1">
              <a:off x="3425088" y="6109127"/>
              <a:ext cx="0" cy="4642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2" name="Groupe 19"/>
          <p:cNvGrpSpPr>
            <a:grpSpLocks/>
          </p:cNvGrpSpPr>
          <p:nvPr/>
        </p:nvGrpSpPr>
        <p:grpSpPr bwMode="auto">
          <a:xfrm>
            <a:off x="2737906" y="6898978"/>
            <a:ext cx="2620423" cy="571046"/>
            <a:chOff x="-164133" y="5449061"/>
            <a:chExt cx="3814672" cy="909585"/>
          </a:xfrm>
        </p:grpSpPr>
        <p:sp>
          <p:nvSpPr>
            <p:cNvPr id="113" name="Rectangle 112"/>
            <p:cNvSpPr/>
            <p:nvPr/>
          </p:nvSpPr>
          <p:spPr>
            <a:xfrm>
              <a:off x="1018383" y="5500913"/>
              <a:ext cx="2042527" cy="103703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018383" y="5654680"/>
              <a:ext cx="2405751" cy="103703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018383" y="5806658"/>
              <a:ext cx="2040898" cy="112644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018383" y="5958637"/>
              <a:ext cx="1899192" cy="103703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80" name="ZoneTexte 3"/>
            <p:cNvSpPr txBox="1">
              <a:spLocks noChangeArrowheads="1"/>
            </p:cNvSpPr>
            <p:nvPr/>
          </p:nvSpPr>
          <p:spPr bwMode="auto">
            <a:xfrm>
              <a:off x="252240" y="5461789"/>
              <a:ext cx="809191" cy="26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500">
                  <a:solidFill>
                    <a:schemeClr val="bg1"/>
                  </a:solidFill>
                  <a:latin typeface="Century Gothic" pitchFamily="34" charset="0"/>
                </a:rPr>
                <a:t>SMOOTHER</a:t>
              </a:r>
            </a:p>
          </p:txBody>
        </p:sp>
        <p:sp>
          <p:nvSpPr>
            <p:cNvPr id="1081" name="ZoneTexte 76"/>
            <p:cNvSpPr txBox="1">
              <a:spLocks noChangeArrowheads="1"/>
            </p:cNvSpPr>
            <p:nvPr/>
          </p:nvSpPr>
          <p:spPr bwMode="auto">
            <a:xfrm>
              <a:off x="-147848" y="5614189"/>
              <a:ext cx="1209279" cy="26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500">
                  <a:solidFill>
                    <a:schemeClr val="bg1"/>
                  </a:solidFill>
                  <a:latin typeface="Century Gothic" pitchFamily="34" charset="0"/>
                </a:rPr>
                <a:t>MORE REFINED</a:t>
              </a:r>
            </a:p>
          </p:txBody>
        </p:sp>
        <p:sp>
          <p:nvSpPr>
            <p:cNvPr id="1082" name="ZoneTexte 77"/>
            <p:cNvSpPr txBox="1">
              <a:spLocks noChangeArrowheads="1"/>
            </p:cNvSpPr>
            <p:nvPr/>
          </p:nvSpPr>
          <p:spPr bwMode="auto">
            <a:xfrm>
              <a:off x="252240" y="5766590"/>
              <a:ext cx="809191" cy="26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500">
                  <a:solidFill>
                    <a:schemeClr val="bg1"/>
                  </a:solidFill>
                  <a:latin typeface="Century Gothic" pitchFamily="34" charset="0"/>
                </a:rPr>
                <a:t>FIRMER</a:t>
              </a:r>
            </a:p>
          </p:txBody>
        </p:sp>
        <p:sp>
          <p:nvSpPr>
            <p:cNvPr id="1083" name="ZoneTexte 78"/>
            <p:cNvSpPr txBox="1">
              <a:spLocks noChangeArrowheads="1"/>
            </p:cNvSpPr>
            <p:nvPr/>
          </p:nvSpPr>
          <p:spPr bwMode="auto">
            <a:xfrm>
              <a:off x="-164133" y="5918989"/>
              <a:ext cx="1225563" cy="26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500">
                  <a:solidFill>
                    <a:schemeClr val="bg1"/>
                  </a:solidFill>
                  <a:latin typeface="Century Gothic" pitchFamily="34" charset="0"/>
                </a:rPr>
                <a:t>MORE PLUMPED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034849" y="5508065"/>
              <a:ext cx="386027" cy="1037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85" name="ZoneTexte 80"/>
            <p:cNvSpPr txBox="1">
              <a:spLocks noChangeArrowheads="1"/>
            </p:cNvSpPr>
            <p:nvPr/>
          </p:nvSpPr>
          <p:spPr bwMode="auto">
            <a:xfrm>
              <a:off x="2690152" y="5449061"/>
              <a:ext cx="417935" cy="392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500" b="1">
                  <a:solidFill>
                    <a:schemeClr val="bg1"/>
                  </a:solidFill>
                  <a:latin typeface="Century Gothic" pitchFamily="34" charset="0"/>
                </a:rPr>
                <a:t>98%</a:t>
              </a:r>
            </a:p>
          </p:txBody>
        </p:sp>
        <p:sp>
          <p:nvSpPr>
            <p:cNvPr id="1086" name="ZoneTexte 82"/>
            <p:cNvSpPr txBox="1">
              <a:spLocks noChangeArrowheads="1"/>
            </p:cNvSpPr>
            <p:nvPr/>
          </p:nvSpPr>
          <p:spPr bwMode="auto">
            <a:xfrm>
              <a:off x="2690152" y="5732853"/>
              <a:ext cx="391257" cy="392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500" b="1">
                  <a:solidFill>
                    <a:schemeClr val="bg1"/>
                  </a:solidFill>
                  <a:latin typeface="Century Gothic" pitchFamily="34" charset="0"/>
                </a:rPr>
                <a:t>98%</a:t>
              </a:r>
            </a:p>
          </p:txBody>
        </p:sp>
        <p:sp>
          <p:nvSpPr>
            <p:cNvPr id="1087" name="ZoneTexte 83"/>
            <p:cNvSpPr txBox="1">
              <a:spLocks noChangeArrowheads="1"/>
            </p:cNvSpPr>
            <p:nvPr/>
          </p:nvSpPr>
          <p:spPr bwMode="auto">
            <a:xfrm>
              <a:off x="2394649" y="5895121"/>
              <a:ext cx="445370" cy="392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500" b="1">
                  <a:solidFill>
                    <a:schemeClr val="bg1"/>
                  </a:solidFill>
                  <a:latin typeface="Century Gothic" pitchFamily="34" charset="0"/>
                </a:rPr>
                <a:t>94%</a:t>
              </a:r>
            </a:p>
          </p:txBody>
        </p:sp>
        <p:sp>
          <p:nvSpPr>
            <p:cNvPr id="1088" name="ZoneTexte 84"/>
            <p:cNvSpPr txBox="1">
              <a:spLocks noChangeArrowheads="1"/>
            </p:cNvSpPr>
            <p:nvPr/>
          </p:nvSpPr>
          <p:spPr bwMode="auto">
            <a:xfrm>
              <a:off x="3009780" y="5852723"/>
              <a:ext cx="493018" cy="392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500" b="1">
                  <a:latin typeface="Century Gothic" pitchFamily="34" charset="0"/>
                </a:rPr>
                <a:t>100%</a:t>
              </a:r>
            </a:p>
          </p:txBody>
        </p:sp>
        <p:cxnSp>
          <p:nvCxnSpPr>
            <p:cNvPr id="133" name="Connecteur droit 132"/>
            <p:cNvCxnSpPr/>
            <p:nvPr/>
          </p:nvCxnSpPr>
          <p:spPr>
            <a:xfrm>
              <a:off x="1018383" y="6112404"/>
              <a:ext cx="1905707" cy="0"/>
            </a:xfrm>
            <a:prstGeom prst="line">
              <a:avLst/>
            </a:prstGeom>
            <a:ln>
              <a:solidFill>
                <a:srgbClr val="008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0" name="ZoneTexte 94"/>
            <p:cNvSpPr txBox="1">
              <a:spLocks noChangeArrowheads="1"/>
            </p:cNvSpPr>
            <p:nvPr/>
          </p:nvSpPr>
          <p:spPr bwMode="auto">
            <a:xfrm>
              <a:off x="2556496" y="6113527"/>
              <a:ext cx="634752" cy="24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400" b="1">
                  <a:solidFill>
                    <a:schemeClr val="bg1"/>
                  </a:solidFill>
                  <a:latin typeface="Century Gothic" pitchFamily="34" charset="0"/>
                </a:rPr>
                <a:t>5 DAYS</a:t>
              </a:r>
            </a:p>
          </p:txBody>
        </p:sp>
        <p:cxnSp>
          <p:nvCxnSpPr>
            <p:cNvPr id="135" name="Connecteur droit 134"/>
            <p:cNvCxnSpPr/>
            <p:nvPr/>
          </p:nvCxnSpPr>
          <p:spPr>
            <a:xfrm>
              <a:off x="2915945" y="6112404"/>
              <a:ext cx="50818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2" name="ZoneTexte 97"/>
            <p:cNvSpPr txBox="1">
              <a:spLocks noChangeArrowheads="1"/>
            </p:cNvSpPr>
            <p:nvPr/>
          </p:nvSpPr>
          <p:spPr bwMode="auto">
            <a:xfrm>
              <a:off x="3015787" y="6113527"/>
              <a:ext cx="634752" cy="24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400" b="1">
                  <a:solidFill>
                    <a:schemeClr val="bg1"/>
                  </a:solidFill>
                  <a:latin typeface="Century Gothic" pitchFamily="34" charset="0"/>
                </a:rPr>
                <a:t>1 MONTH</a:t>
              </a:r>
            </a:p>
          </p:txBody>
        </p:sp>
        <p:cxnSp>
          <p:nvCxnSpPr>
            <p:cNvPr id="137" name="Connecteur droit 136"/>
            <p:cNvCxnSpPr/>
            <p:nvPr/>
          </p:nvCxnSpPr>
          <p:spPr>
            <a:xfrm flipV="1">
              <a:off x="2915945" y="6108828"/>
              <a:ext cx="0" cy="46488"/>
            </a:xfrm>
            <a:prstGeom prst="line">
              <a:avLst/>
            </a:prstGeom>
            <a:ln>
              <a:solidFill>
                <a:srgbClr val="008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/>
            <p:cNvCxnSpPr/>
            <p:nvPr/>
          </p:nvCxnSpPr>
          <p:spPr>
            <a:xfrm flipV="1">
              <a:off x="3424134" y="6108828"/>
              <a:ext cx="0" cy="464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3" name="ZoneTexte 84"/>
          <p:cNvSpPr txBox="1">
            <a:spLocks noChangeArrowheads="1"/>
          </p:cNvSpPr>
          <p:nvPr/>
        </p:nvSpPr>
        <p:spPr bwMode="auto">
          <a:xfrm>
            <a:off x="4921965" y="6994393"/>
            <a:ext cx="353567" cy="1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500" b="1">
                <a:solidFill>
                  <a:schemeClr val="bg1"/>
                </a:solidFill>
                <a:latin typeface="Century Gothic" pitchFamily="34" charset="0"/>
              </a:rPr>
              <a:t>100%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951056" y="7121237"/>
            <a:ext cx="246154" cy="75209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566" tIns="32283" rIns="64566" bIns="32283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55" name="Connecteur droit 25"/>
          <p:cNvCxnSpPr>
            <a:cxnSpLocks noChangeShapeType="1"/>
          </p:cNvCxnSpPr>
          <p:nvPr/>
        </p:nvCxnSpPr>
        <p:spPr bwMode="auto">
          <a:xfrm>
            <a:off x="177903" y="3780632"/>
            <a:ext cx="299413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6" name="ZoneTexte 10"/>
          <p:cNvSpPr txBox="1">
            <a:spLocks noChangeArrowheads="1"/>
          </p:cNvSpPr>
          <p:nvPr/>
        </p:nvSpPr>
        <p:spPr bwMode="auto">
          <a:xfrm>
            <a:off x="127553" y="3596539"/>
            <a:ext cx="3881404" cy="1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800" b="1">
                <a:solidFill>
                  <a:schemeClr val="bg1"/>
                </a:solidFill>
                <a:latin typeface="Century Gothic" pitchFamily="34" charset="0"/>
              </a:rPr>
              <a:t>IT’S SLEEP QUALITY NOT JUST QUANTITY THAT BOOST SKIN’S YOUTH</a:t>
            </a:r>
          </a:p>
        </p:txBody>
      </p:sp>
      <p:sp>
        <p:nvSpPr>
          <p:cNvPr id="1057" name="ZoneTexte 142"/>
          <p:cNvSpPr txBox="1">
            <a:spLocks noChangeArrowheads="1"/>
          </p:cNvSpPr>
          <p:nvPr/>
        </p:nvSpPr>
        <p:spPr bwMode="auto">
          <a:xfrm>
            <a:off x="1852870" y="7337883"/>
            <a:ext cx="152168" cy="1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300" b="1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fr-FR" altLang="fr-FR" sz="1000"/>
          </a:p>
        </p:txBody>
      </p:sp>
      <p:pic>
        <p:nvPicPr>
          <p:cNvPr id="1058" name="Picture 69" descr="G:\DPLI_HELENA_RUBINSTEIN_POWER_Beauty\Service\3. Brand\Retail Design\CHARTE GRAPHIQUE\1_ Graphic rules\05-LACLINIC LOGOTYPES\JPEG HD\Logo HR square\Logo HR squar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35" y="-5613"/>
            <a:ext cx="830212" cy="83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9" name="ZoneTexte 92"/>
          <p:cNvSpPr txBox="1">
            <a:spLocks noChangeArrowheads="1"/>
          </p:cNvSpPr>
          <p:nvPr/>
        </p:nvSpPr>
        <p:spPr bwMode="auto">
          <a:xfrm rot="-448285">
            <a:off x="4505740" y="2766271"/>
            <a:ext cx="886155" cy="26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300" i="1">
                <a:solidFill>
                  <a:srgbClr val="FFFFFF"/>
                </a:solidFill>
                <a:latin typeface="Century Gothic" pitchFamily="34" charset="0"/>
              </a:rPr>
              <a:t>NEW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7833" y="827294"/>
            <a:ext cx="5350496" cy="0"/>
          </a:xfrm>
          <a:prstGeom prst="line">
            <a:avLst/>
          </a:prstGeom>
          <a:noFill/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lIns="64566" tIns="32283" rIns="64566" bIns="32283"/>
          <a:lstStyle/>
          <a:p>
            <a:pPr>
              <a:defRPr/>
            </a:pPr>
            <a:endParaRPr lang="fr-FR" sz="1300" dirty="0">
              <a:ea typeface="+mn-ea"/>
            </a:endParaRPr>
          </a:p>
        </p:txBody>
      </p:sp>
      <p:sp>
        <p:nvSpPr>
          <p:cNvPr id="1069" name="Rectangle 78"/>
          <p:cNvSpPr>
            <a:spLocks noChangeArrowheads="1"/>
          </p:cNvSpPr>
          <p:nvPr/>
        </p:nvSpPr>
        <p:spPr bwMode="auto">
          <a:xfrm>
            <a:off x="177903" y="3831146"/>
            <a:ext cx="29437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- STRESS</a:t>
            </a: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</a:rPr>
              <a:t>: prevents body and mind from reaching deep sleep</a:t>
            </a:r>
          </a:p>
          <a:p>
            <a:pPr algn="just" eaLnBrk="1" hangingPunct="1">
              <a:defRPr/>
            </a:pPr>
            <a:endParaRPr lang="en-US" altLang="fr-FR" sz="400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defRPr/>
            </a:pP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- INDOOR POLLUTION: </a:t>
            </a: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</a:rPr>
              <a:t>affects the quality of your sleep</a:t>
            </a:r>
          </a:p>
          <a:p>
            <a:pPr marL="121061" indent="-121061" algn="just" eaLnBrk="1" hangingPunct="1">
              <a:buFontTx/>
              <a:buChar char="-"/>
              <a:defRPr/>
            </a:pPr>
            <a:endParaRPr lang="en-US" altLang="fr-FR" sz="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defRPr/>
            </a:pP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- ELECTROMAGNETIC POLLUTION: </a:t>
            </a: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</a:rPr>
              <a:t>home devices disturb deep sleep</a:t>
            </a:r>
          </a:p>
          <a:p>
            <a:pPr algn="just" eaLnBrk="1" hangingPunct="1">
              <a:defRPr/>
            </a:pPr>
            <a:endParaRPr lang="en-US" altLang="fr-FR" sz="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defRPr/>
            </a:pP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  <a:sym typeface="Wingdings" pitchFamily="2" charset="2"/>
              </a:rPr>
              <a:t> Development of free radicals that affect cells, leading to cellular burn-out and disturbing the cell regeneration during the night</a:t>
            </a:r>
            <a:endParaRPr lang="en-US" altLang="fr-FR" sz="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4769797" y="7213283"/>
            <a:ext cx="431889" cy="6847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566" tIns="32283" rIns="64566" bIns="32283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63" name="ZoneTexte 9"/>
          <p:cNvSpPr txBox="1">
            <a:spLocks noChangeArrowheads="1"/>
          </p:cNvSpPr>
          <p:nvPr/>
        </p:nvSpPr>
        <p:spPr bwMode="auto">
          <a:xfrm>
            <a:off x="-250629" y="6210877"/>
            <a:ext cx="2813990" cy="26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fr-FR" sz="700" b="1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+</a:t>
            </a:r>
            <a:r>
              <a:rPr lang="en-US" altLang="fr-FR" sz="600" b="1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 </a:t>
            </a: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Vitamin E </a:t>
            </a: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to reinforce the anti-oxidant power of 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the sea holly.</a:t>
            </a:r>
          </a:p>
        </p:txBody>
      </p:sp>
      <p:sp>
        <p:nvSpPr>
          <p:cNvPr id="1072" name="ZoneTexte 10"/>
          <p:cNvSpPr txBox="1">
            <a:spLocks noChangeArrowheads="1"/>
          </p:cNvSpPr>
          <p:nvPr/>
        </p:nvSpPr>
        <p:spPr bwMode="auto">
          <a:xfrm>
            <a:off x="2918046" y="6057093"/>
            <a:ext cx="2638325" cy="44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en-US" altLang="fr-FR" sz="700" b="1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150 MILLION NATIVE VEGETAL CELLS</a:t>
            </a:r>
            <a:endParaRPr lang="en-US" altLang="fr-FR" sz="700" b="1" dirty="0">
              <a:solidFill>
                <a:srgbClr val="FFFFFF"/>
              </a:solidFill>
              <a:latin typeface="Century Gothic" pitchFamily="34" charset="0"/>
              <a:ea typeface="Microsoft YaHei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en-US" altLang="fr-FR" sz="600" b="1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 </a:t>
            </a:r>
            <a:r>
              <a:rPr lang="en-US" altLang="fr-FR" sz="5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(+ X2,5 </a:t>
            </a:r>
            <a:r>
              <a:rPr lang="en-US" altLang="fr-FR" sz="5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concentrated </a:t>
            </a:r>
            <a:r>
              <a:rPr lang="en-US" altLang="fr-FR" sz="5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vs day serum) </a:t>
            </a: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en-US" altLang="fr-FR" sz="6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to match with  </a:t>
            </a:r>
            <a:r>
              <a:rPr lang="en-US" altLang="fr-FR" sz="6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specifics night skin </a:t>
            </a:r>
            <a:r>
              <a:rPr lang="en-US" altLang="fr-FR" sz="6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needs:</a:t>
            </a:r>
            <a:endParaRPr lang="en-US" altLang="fr-FR" sz="600" dirty="0">
              <a:solidFill>
                <a:srgbClr val="FFFFFF"/>
              </a:solidFill>
              <a:latin typeface="Century Gothic" pitchFamily="34" charset="0"/>
              <a:ea typeface="Microsoft YaHei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en-US" altLang="fr-FR" sz="6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t</a:t>
            </a:r>
            <a:r>
              <a:rPr lang="en-US" altLang="fr-FR" sz="6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o restore </a:t>
            </a:r>
            <a:r>
              <a:rPr lang="en-US" altLang="fr-FR" sz="6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the skin signs of good sleep </a:t>
            </a:r>
            <a:r>
              <a:rPr lang="en-US" altLang="fr-FR" sz="6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quality.</a:t>
            </a:r>
          </a:p>
        </p:txBody>
      </p:sp>
      <p:cxnSp>
        <p:nvCxnSpPr>
          <p:cNvPr id="1065" name="Connecteur droit 25"/>
          <p:cNvCxnSpPr>
            <a:cxnSpLocks noChangeShapeType="1"/>
          </p:cNvCxnSpPr>
          <p:nvPr/>
        </p:nvCxnSpPr>
        <p:spPr bwMode="auto">
          <a:xfrm>
            <a:off x="76084" y="4798753"/>
            <a:ext cx="517707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6" name="ZoneTexte 1"/>
          <p:cNvSpPr txBox="1">
            <a:spLocks noChangeArrowheads="1"/>
          </p:cNvSpPr>
          <p:nvPr/>
        </p:nvSpPr>
        <p:spPr bwMode="auto">
          <a:xfrm>
            <a:off x="754127" y="6774381"/>
            <a:ext cx="1928954" cy="16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600">
                <a:solidFill>
                  <a:srgbClr val="FFFFFF"/>
                </a:solidFill>
                <a:latin typeface="Century Gothic" pitchFamily="34" charset="0"/>
              </a:rPr>
              <a:t>The Powercell youth grafter</a:t>
            </a:r>
            <a:r>
              <a:rPr lang="en-US" altLang="fr-FR" sz="600" baseline="3000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fr-FR" altLang="fr-FR" sz="1100">
              <a:solidFill>
                <a:schemeClr val="bg1"/>
              </a:solidFill>
            </a:endParaRPr>
          </a:p>
        </p:txBody>
      </p:sp>
      <p:sp>
        <p:nvSpPr>
          <p:cNvPr id="1067" name="ZoneTexte 103"/>
          <p:cNvSpPr txBox="1">
            <a:spLocks noChangeArrowheads="1"/>
          </p:cNvSpPr>
          <p:nvPr/>
        </p:nvSpPr>
        <p:spPr bwMode="auto">
          <a:xfrm>
            <a:off x="3730355" y="6774381"/>
            <a:ext cx="1775667" cy="16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600">
                <a:solidFill>
                  <a:srgbClr val="FFFFFF"/>
                </a:solidFill>
                <a:latin typeface="Century Gothic" pitchFamily="34" charset="0"/>
              </a:rPr>
              <a:t>The Powercell Skin Rehab</a:t>
            </a:r>
            <a:r>
              <a:rPr lang="en-US" altLang="fr-FR" sz="600" baseline="30000">
                <a:solidFill>
                  <a:srgbClr val="FFFFFF"/>
                </a:solidFill>
                <a:latin typeface="Century Gothic" pitchFamily="34" charset="0"/>
              </a:rPr>
              <a:t>4</a:t>
            </a:r>
            <a:endParaRPr lang="fr-FR" altLang="fr-FR" sz="1100" baseline="30000">
              <a:solidFill>
                <a:schemeClr val="bg1"/>
              </a:solidFill>
            </a:endParaRPr>
          </a:p>
        </p:txBody>
      </p:sp>
      <p:pic>
        <p:nvPicPr>
          <p:cNvPr id="1068" name="Picture 10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92" y="4951416"/>
            <a:ext cx="326714" cy="37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90"/>
          <p:cNvSpPr txBox="1">
            <a:spLocks noChangeArrowheads="1"/>
          </p:cNvSpPr>
          <p:nvPr/>
        </p:nvSpPr>
        <p:spPr bwMode="auto">
          <a:xfrm>
            <a:off x="4925321" y="7173996"/>
            <a:ext cx="346854" cy="1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500" b="1">
                <a:latin typeface="Century Gothic" pitchFamily="34" charset="0"/>
              </a:rPr>
              <a:t>100%</a:t>
            </a:r>
          </a:p>
        </p:txBody>
      </p:sp>
      <p:sp>
        <p:nvSpPr>
          <p:cNvPr id="1070" name="ZoneTexte 90"/>
          <p:cNvSpPr txBox="1">
            <a:spLocks noChangeArrowheads="1"/>
          </p:cNvSpPr>
          <p:nvPr/>
        </p:nvSpPr>
        <p:spPr bwMode="auto">
          <a:xfrm>
            <a:off x="4930916" y="7087562"/>
            <a:ext cx="346854" cy="1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500" b="1">
                <a:latin typeface="Century Gothic" pitchFamily="34" charset="0"/>
              </a:rPr>
              <a:t>100%</a:t>
            </a:r>
          </a:p>
        </p:txBody>
      </p:sp>
      <p:sp>
        <p:nvSpPr>
          <p:cNvPr id="1071" name="ZoneTexte 90"/>
          <p:cNvSpPr txBox="1">
            <a:spLocks noChangeArrowheads="1"/>
          </p:cNvSpPr>
          <p:nvPr/>
        </p:nvSpPr>
        <p:spPr bwMode="auto">
          <a:xfrm>
            <a:off x="4920846" y="6897857"/>
            <a:ext cx="346854" cy="1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500" b="1">
                <a:latin typeface="Century Gothic" pitchFamily="34" charset="0"/>
              </a:rPr>
              <a:t>100%</a:t>
            </a:r>
          </a:p>
        </p:txBody>
      </p:sp>
      <p:cxnSp>
        <p:nvCxnSpPr>
          <p:cNvPr id="5" name="Connecteur droit 25"/>
          <p:cNvCxnSpPr>
            <a:cxnSpLocks noChangeShapeType="1"/>
          </p:cNvCxnSpPr>
          <p:nvPr/>
        </p:nvCxnSpPr>
        <p:spPr bwMode="auto">
          <a:xfrm>
            <a:off x="76084" y="6733970"/>
            <a:ext cx="517707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3" name="ZoneTexte 92"/>
          <p:cNvSpPr txBox="1">
            <a:spLocks noChangeArrowheads="1"/>
          </p:cNvSpPr>
          <p:nvPr/>
        </p:nvSpPr>
        <p:spPr bwMode="auto">
          <a:xfrm rot="-448285">
            <a:off x="2911332" y="4924613"/>
            <a:ext cx="402798" cy="1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800" i="1">
                <a:solidFill>
                  <a:srgbClr val="FFFFFF"/>
                </a:solidFill>
                <a:latin typeface="Century Gothic" pitchFamily="34" charset="0"/>
              </a:rPr>
              <a:t>NEW</a:t>
            </a:r>
          </a:p>
        </p:txBody>
      </p:sp>
      <p:sp>
        <p:nvSpPr>
          <p:cNvPr id="111" name="Text Box 131"/>
          <p:cNvSpPr txBox="1">
            <a:spLocks noChangeArrowheads="1"/>
          </p:cNvSpPr>
          <p:nvPr/>
        </p:nvSpPr>
        <p:spPr bwMode="auto">
          <a:xfrm>
            <a:off x="-278602" y="5976271"/>
            <a:ext cx="293930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defRPr/>
            </a:pPr>
            <a:endParaRPr lang="en-US" altLang="fr-FR" sz="600" dirty="0">
              <a:solidFill>
                <a:schemeClr val="bg1"/>
              </a:solidFill>
              <a:latin typeface="Century Gothic" pitchFamily="34" charset="0"/>
              <a:ea typeface="Microsoft YaHei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en-US" altLang="fr-FR" sz="700" b="1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X9 STRONGER ANTI-FREE RADICAL POWERS</a:t>
            </a:r>
            <a:r>
              <a:rPr lang="en-US" altLang="fr-FR" sz="700" b="1" baseline="30000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5</a:t>
            </a:r>
            <a:r>
              <a:rPr lang="en-US" altLang="fr-FR" sz="700" b="1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 </a:t>
            </a:r>
          </a:p>
        </p:txBody>
      </p:sp>
      <p:sp>
        <p:nvSpPr>
          <p:cNvPr id="1075" name="Text Box 131"/>
          <p:cNvSpPr txBox="1">
            <a:spLocks noChangeArrowheads="1"/>
          </p:cNvSpPr>
          <p:nvPr/>
        </p:nvSpPr>
        <p:spPr bwMode="auto">
          <a:xfrm>
            <a:off x="4086159" y="5868510"/>
            <a:ext cx="3043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300" b="1">
                <a:solidFill>
                  <a:schemeClr val="bg1"/>
                </a:solidFill>
                <a:latin typeface="Century Gothic" pitchFamily="34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" y="0"/>
            <a:ext cx="5332594" cy="75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ZoneTexte 16"/>
          <p:cNvSpPr txBox="1">
            <a:spLocks noChangeArrowheads="1"/>
          </p:cNvSpPr>
          <p:nvPr/>
        </p:nvSpPr>
        <p:spPr bwMode="auto">
          <a:xfrm>
            <a:off x="4086159" y="993426"/>
            <a:ext cx="444197" cy="29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FFFFFF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2052" name="ZoneTexte 33"/>
          <p:cNvSpPr txBox="1">
            <a:spLocks noChangeArrowheads="1"/>
          </p:cNvSpPr>
          <p:nvPr/>
        </p:nvSpPr>
        <p:spPr bwMode="auto">
          <a:xfrm>
            <a:off x="4086159" y="484927"/>
            <a:ext cx="444197" cy="29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FFFFFF"/>
                </a:solidFill>
                <a:latin typeface="Century Gothic" pitchFamily="34" charset="0"/>
              </a:rPr>
              <a:t>1</a:t>
            </a:r>
          </a:p>
        </p:txBody>
      </p:sp>
      <p:sp>
        <p:nvSpPr>
          <p:cNvPr id="2053" name="ZoneTexte 14"/>
          <p:cNvSpPr txBox="1">
            <a:spLocks noChangeArrowheads="1"/>
          </p:cNvSpPr>
          <p:nvPr/>
        </p:nvSpPr>
        <p:spPr bwMode="auto">
          <a:xfrm>
            <a:off x="4420513" y="583708"/>
            <a:ext cx="631243" cy="19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800">
                <a:solidFill>
                  <a:srgbClr val="FFFFFF"/>
                </a:solidFill>
                <a:latin typeface="Century Gothic" pitchFamily="34" charset="0"/>
              </a:rPr>
              <a:t>Welcome</a:t>
            </a:r>
            <a:endParaRPr lang="fr-FR" altLang="fr-FR" sz="8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54" name="ZoneTexte 18"/>
          <p:cNvSpPr txBox="1">
            <a:spLocks noChangeArrowheads="1"/>
          </p:cNvSpPr>
          <p:nvPr/>
        </p:nvSpPr>
        <p:spPr bwMode="auto">
          <a:xfrm>
            <a:off x="4238327" y="1067513"/>
            <a:ext cx="1075246" cy="22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altLang="fr-FR" sz="800">
                <a:solidFill>
                  <a:srgbClr val="FFFFFF"/>
                </a:solidFill>
                <a:latin typeface="Century Gothic" pitchFamily="34" charset="0"/>
              </a:rPr>
              <a:t>Focus in the mirror</a:t>
            </a:r>
            <a:endParaRPr lang="fr-FR" altLang="fr-FR" sz="8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55" name="ZoneTexte 11"/>
          <p:cNvSpPr txBox="1">
            <a:spLocks noChangeArrowheads="1"/>
          </p:cNvSpPr>
          <p:nvPr/>
        </p:nvSpPr>
        <p:spPr bwMode="auto">
          <a:xfrm>
            <a:off x="4086159" y="1350386"/>
            <a:ext cx="444197" cy="29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FFFFFF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2056" name="ZoneTexte 19"/>
          <p:cNvSpPr txBox="1">
            <a:spLocks noChangeArrowheads="1"/>
          </p:cNvSpPr>
          <p:nvPr/>
        </p:nvSpPr>
        <p:spPr bwMode="auto">
          <a:xfrm>
            <a:off x="4553217" y="1413247"/>
            <a:ext cx="395601" cy="19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fr-FR" altLang="fr-FR" sz="800">
                <a:solidFill>
                  <a:srgbClr val="FFFFFF"/>
                </a:solidFill>
                <a:latin typeface="Century Gothic" pitchFamily="34" charset="0"/>
              </a:rPr>
              <a:t>Treat</a:t>
            </a:r>
          </a:p>
        </p:txBody>
      </p:sp>
      <p:sp>
        <p:nvSpPr>
          <p:cNvPr id="2057" name="ZoneTexte 22"/>
          <p:cNvSpPr txBox="1">
            <a:spLocks noChangeArrowheads="1"/>
          </p:cNvSpPr>
          <p:nvPr/>
        </p:nvSpPr>
        <p:spPr bwMode="auto">
          <a:xfrm>
            <a:off x="4086159" y="5932494"/>
            <a:ext cx="444197" cy="29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FFFFFF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2058" name="ZoneTexte 24"/>
          <p:cNvSpPr txBox="1">
            <a:spLocks noChangeArrowheads="1"/>
          </p:cNvSpPr>
          <p:nvPr/>
        </p:nvSpPr>
        <p:spPr bwMode="auto">
          <a:xfrm>
            <a:off x="4455145" y="6031275"/>
            <a:ext cx="594373" cy="19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800">
                <a:solidFill>
                  <a:srgbClr val="FFFFFF"/>
                </a:solidFill>
                <a:latin typeface="Century Gothic" pitchFamily="34" charset="0"/>
              </a:rPr>
              <a:t>Enhance</a:t>
            </a:r>
            <a:endParaRPr lang="fr-FR" altLang="fr-FR" sz="8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59" name="ZoneTexte 26"/>
          <p:cNvSpPr txBox="1">
            <a:spLocks noChangeArrowheads="1"/>
          </p:cNvSpPr>
          <p:nvPr/>
        </p:nvSpPr>
        <p:spPr bwMode="auto">
          <a:xfrm>
            <a:off x="4034690" y="6544264"/>
            <a:ext cx="444197" cy="29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FFFFFF"/>
                </a:solidFill>
                <a:latin typeface="Century Gothic" pitchFamily="34" charset="0"/>
              </a:rPr>
              <a:t> 5</a:t>
            </a:r>
          </a:p>
        </p:txBody>
      </p:sp>
      <p:sp>
        <p:nvSpPr>
          <p:cNvPr id="2060" name="ZoneTexte 28"/>
          <p:cNvSpPr txBox="1">
            <a:spLocks noChangeArrowheads="1"/>
          </p:cNvSpPr>
          <p:nvPr/>
        </p:nvSpPr>
        <p:spPr bwMode="auto">
          <a:xfrm>
            <a:off x="4200285" y="6474669"/>
            <a:ext cx="1154687" cy="36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fr-FR" sz="800">
                <a:solidFill>
                  <a:srgbClr val="FFFFFF"/>
                </a:solidFill>
                <a:latin typeface="Century Gothic" pitchFamily="34" charset="0"/>
              </a:rPr>
              <a:t>30’ protocol application</a:t>
            </a:r>
          </a:p>
        </p:txBody>
      </p:sp>
      <p:sp>
        <p:nvSpPr>
          <p:cNvPr id="2061" name="ZoneTexte 30"/>
          <p:cNvSpPr txBox="1">
            <a:spLocks noChangeArrowheads="1"/>
          </p:cNvSpPr>
          <p:nvPr/>
        </p:nvSpPr>
        <p:spPr bwMode="auto">
          <a:xfrm>
            <a:off x="4098468" y="7001129"/>
            <a:ext cx="444196" cy="29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FFFFFF"/>
                </a:solidFill>
                <a:latin typeface="Century Gothic" pitchFamily="34" charset="0"/>
              </a:rPr>
              <a:t>6</a:t>
            </a:r>
          </a:p>
        </p:txBody>
      </p:sp>
      <p:sp>
        <p:nvSpPr>
          <p:cNvPr id="2062" name="ZoneTexte 32"/>
          <p:cNvSpPr txBox="1">
            <a:spLocks noChangeArrowheads="1"/>
          </p:cNvSpPr>
          <p:nvPr/>
        </p:nvSpPr>
        <p:spPr bwMode="auto">
          <a:xfrm>
            <a:off x="4475542" y="7101032"/>
            <a:ext cx="504605" cy="19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fr-FR" altLang="fr-FR" sz="800">
                <a:solidFill>
                  <a:srgbClr val="FFFFFF"/>
                </a:solidFill>
                <a:latin typeface="Century Gothic" pitchFamily="34" charset="0"/>
              </a:rPr>
              <a:t>Finalize</a:t>
            </a:r>
          </a:p>
        </p:txBody>
      </p:sp>
      <p:sp>
        <p:nvSpPr>
          <p:cNvPr id="2063" name="ZoneTexte 14"/>
          <p:cNvSpPr txBox="1">
            <a:spLocks noChangeArrowheads="1"/>
          </p:cNvSpPr>
          <p:nvPr/>
        </p:nvSpPr>
        <p:spPr bwMode="auto">
          <a:xfrm>
            <a:off x="3600564" y="63984"/>
            <a:ext cx="1754408" cy="27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1300">
                <a:solidFill>
                  <a:srgbClr val="FFFFFF"/>
                </a:solidFill>
                <a:latin typeface="Century Gothic" pitchFamily="34" charset="0"/>
              </a:rPr>
              <a:t>SALES SCENARIO</a:t>
            </a:r>
            <a:endParaRPr lang="fr-FR" altLang="fr-FR" sz="13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64" name="Arrondir un rectangle avec un coin diagonal 25"/>
          <p:cNvSpPr>
            <a:spLocks noChangeArrowheads="1"/>
          </p:cNvSpPr>
          <p:nvPr/>
        </p:nvSpPr>
        <p:spPr bwMode="auto">
          <a:xfrm>
            <a:off x="62657" y="6664374"/>
            <a:ext cx="3921684" cy="459108"/>
          </a:xfrm>
          <a:custGeom>
            <a:avLst/>
            <a:gdLst>
              <a:gd name="T0" fmla="*/ 2147483647 w 4714886"/>
              <a:gd name="T1" fmla="*/ 1 h 1262063"/>
              <a:gd name="T2" fmla="*/ 2147483647 w 4714886"/>
              <a:gd name="T3" fmla="*/ 1 h 1262063"/>
              <a:gd name="T4" fmla="*/ 0 w 4714886"/>
              <a:gd name="T5" fmla="*/ 1 h 1262063"/>
              <a:gd name="T6" fmla="*/ 2147483647 w 4714886"/>
              <a:gd name="T7" fmla="*/ 0 h 12620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1609 w 4714886"/>
              <a:gd name="T13" fmla="*/ 61610 h 1262063"/>
              <a:gd name="T14" fmla="*/ 4653277 w 4714886"/>
              <a:gd name="T15" fmla="*/ 1200453 h 1262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14886" h="1262063">
                <a:moveTo>
                  <a:pt x="210348" y="0"/>
                </a:moveTo>
                <a:lnTo>
                  <a:pt x="4714886" y="0"/>
                </a:lnTo>
                <a:lnTo>
                  <a:pt x="4714886" y="1051715"/>
                </a:lnTo>
                <a:cubicBezTo>
                  <a:pt x="4714886" y="1167886"/>
                  <a:pt x="4620709" y="1262062"/>
                  <a:pt x="4504538" y="1262063"/>
                </a:cubicBezTo>
                <a:lnTo>
                  <a:pt x="0" y="1262063"/>
                </a:lnTo>
                <a:lnTo>
                  <a:pt x="0" y="210348"/>
                </a:lnTo>
                <a:cubicBezTo>
                  <a:pt x="0" y="94176"/>
                  <a:pt x="94176" y="0"/>
                  <a:pt x="210347" y="0"/>
                </a:cubicBezTo>
                <a:lnTo>
                  <a:pt x="210348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50" tIns="36825" rIns="73650" bIns="36825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600">
                <a:solidFill>
                  <a:srgbClr val="FFFFFF"/>
                </a:solidFill>
                <a:latin typeface="Century Gothic" pitchFamily="34" charset="0"/>
              </a:rPr>
              <a:t>“If you have a few moments, </a:t>
            </a:r>
          </a:p>
          <a:p>
            <a:pPr algn="r" eaLnBrk="1" hangingPunct="1"/>
            <a:r>
              <a:rPr lang="en-US" altLang="fr-FR" sz="600">
                <a:solidFill>
                  <a:srgbClr val="FFFFFF"/>
                </a:solidFill>
                <a:latin typeface="Century Gothic" pitchFamily="34" charset="0"/>
              </a:rPr>
              <a:t>I would be delighted to offer you a 30’ protocol application.”</a:t>
            </a:r>
            <a:endParaRPr lang="fr-FR" altLang="fr-FR" sz="6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65" name="Arrondir un rectangle avec un coin diagonal 29"/>
          <p:cNvSpPr>
            <a:spLocks noChangeArrowheads="1"/>
          </p:cNvSpPr>
          <p:nvPr/>
        </p:nvSpPr>
        <p:spPr bwMode="auto">
          <a:xfrm>
            <a:off x="25735" y="7230122"/>
            <a:ext cx="3958607" cy="369307"/>
          </a:xfrm>
          <a:custGeom>
            <a:avLst/>
            <a:gdLst>
              <a:gd name="T0" fmla="*/ 2147483647 w 4714886"/>
              <a:gd name="T1" fmla="*/ 1 h 904880"/>
              <a:gd name="T2" fmla="*/ 2147483647 w 4714886"/>
              <a:gd name="T3" fmla="*/ 1 h 904880"/>
              <a:gd name="T4" fmla="*/ 0 w 4714886"/>
              <a:gd name="T5" fmla="*/ 1 h 904880"/>
              <a:gd name="T6" fmla="*/ 2147483647 w 4714886"/>
              <a:gd name="T7" fmla="*/ 0 h 9048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44173 w 4714886"/>
              <a:gd name="T13" fmla="*/ 44173 h 904880"/>
              <a:gd name="T14" fmla="*/ 4670713 w 4714886"/>
              <a:gd name="T15" fmla="*/ 860707 h 9048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14886" h="904880">
                <a:moveTo>
                  <a:pt x="150816" y="0"/>
                </a:moveTo>
                <a:lnTo>
                  <a:pt x="4714886" y="0"/>
                </a:lnTo>
                <a:lnTo>
                  <a:pt x="4714886" y="754064"/>
                </a:lnTo>
                <a:cubicBezTo>
                  <a:pt x="4714886" y="837357"/>
                  <a:pt x="4647363" y="904879"/>
                  <a:pt x="4564070" y="904880"/>
                </a:cubicBezTo>
                <a:lnTo>
                  <a:pt x="0" y="904880"/>
                </a:lnTo>
                <a:lnTo>
                  <a:pt x="0" y="150816"/>
                </a:lnTo>
                <a:cubicBezTo>
                  <a:pt x="0" y="67522"/>
                  <a:pt x="67522" y="0"/>
                  <a:pt x="150815" y="0"/>
                </a:cubicBezTo>
                <a:lnTo>
                  <a:pt x="150816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50" tIns="36825" rIns="73650" bIns="36825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600">
                <a:solidFill>
                  <a:srgbClr val="FFFFFF"/>
                </a:solidFill>
                <a:latin typeface="Century Gothic" pitchFamily="34" charset="0"/>
              </a:rPr>
              <a:t>Give the customer the opportunity to join the HR address book</a:t>
            </a:r>
            <a:r>
              <a:rPr lang="fr-FR" altLang="fr-FR" sz="600">
                <a:solidFill>
                  <a:srgbClr val="FFFFFF"/>
                </a:solidFill>
                <a:latin typeface="Century Gothic" pitchFamily="34" charset="0"/>
              </a:rPr>
              <a:t> + propose trial samples.</a:t>
            </a:r>
          </a:p>
        </p:txBody>
      </p:sp>
      <p:sp>
        <p:nvSpPr>
          <p:cNvPr id="2066" name="Rectangle 40"/>
          <p:cNvSpPr>
            <a:spLocks noChangeArrowheads="1"/>
          </p:cNvSpPr>
          <p:nvPr/>
        </p:nvSpPr>
        <p:spPr bwMode="auto">
          <a:xfrm>
            <a:off x="25735" y="7004496"/>
            <a:ext cx="1725317" cy="23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GB" altLang="fr-FR" sz="600">
                <a:solidFill>
                  <a:srgbClr val="008200"/>
                </a:solidFill>
                <a:latin typeface="Century Gothic" pitchFamily="34" charset="0"/>
              </a:rPr>
              <a:t> YES: Follow the step by step </a:t>
            </a:r>
          </a:p>
          <a:p>
            <a:pPr algn="r" eaLnBrk="1" hangingPunct="1">
              <a:lnSpc>
                <a:spcPct val="90000"/>
              </a:lnSpc>
            </a:pPr>
            <a:r>
              <a:rPr lang="en-GB" altLang="fr-FR" sz="600">
                <a:solidFill>
                  <a:srgbClr val="008200"/>
                </a:solidFill>
                <a:latin typeface="Century Gothic" pitchFamily="34" charset="0"/>
              </a:rPr>
              <a:t>book.</a:t>
            </a:r>
            <a:endParaRPr lang="fr-FR" altLang="fr-FR" sz="600">
              <a:solidFill>
                <a:srgbClr val="008200"/>
              </a:solidFill>
              <a:latin typeface="Century Gothic" pitchFamily="34" charset="0"/>
            </a:endParaRPr>
          </a:p>
        </p:txBody>
      </p:sp>
      <p:sp>
        <p:nvSpPr>
          <p:cNvPr id="2067" name="Rectangle 42"/>
          <p:cNvSpPr>
            <a:spLocks noChangeArrowheads="1"/>
          </p:cNvSpPr>
          <p:nvPr/>
        </p:nvSpPr>
        <p:spPr bwMode="auto">
          <a:xfrm>
            <a:off x="2317206" y="7021334"/>
            <a:ext cx="1615666" cy="23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GB" altLang="fr-FR" sz="600">
                <a:solidFill>
                  <a:srgbClr val="008200"/>
                </a:solidFill>
                <a:latin typeface="Century Gothic" pitchFamily="34" charset="0"/>
              </a:rPr>
              <a:t> NO: Offer an appointment according to the customer’s availability</a:t>
            </a:r>
            <a:endParaRPr lang="fr-FR" altLang="fr-FR" sz="600">
              <a:solidFill>
                <a:srgbClr val="008200"/>
              </a:solidFill>
              <a:latin typeface="Century Gothic" pitchFamily="34" charset="0"/>
            </a:endParaRPr>
          </a:p>
        </p:txBody>
      </p:sp>
      <p:cxnSp>
        <p:nvCxnSpPr>
          <p:cNvPr id="2068" name="Connecteur droit 23"/>
          <p:cNvCxnSpPr>
            <a:cxnSpLocks noChangeShapeType="1"/>
          </p:cNvCxnSpPr>
          <p:nvPr/>
        </p:nvCxnSpPr>
        <p:spPr bwMode="auto">
          <a:xfrm>
            <a:off x="4147699" y="6833873"/>
            <a:ext cx="1155805" cy="224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Rectangle 1"/>
          <p:cNvSpPr>
            <a:spLocks noChangeArrowheads="1"/>
          </p:cNvSpPr>
          <p:nvPr/>
        </p:nvSpPr>
        <p:spPr bwMode="auto">
          <a:xfrm>
            <a:off x="381539" y="1222420"/>
            <a:ext cx="3754970" cy="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600" b="1">
                <a:solidFill>
                  <a:srgbClr val="FFFFFF"/>
                </a:solidFill>
                <a:latin typeface="Century Gothic" pitchFamily="34" charset="0"/>
              </a:rPr>
              <a:t>“What if, it was the quality of your sleep and not just the quantity that acts </a:t>
            </a:r>
          </a:p>
          <a:p>
            <a:pPr algn="ctr" eaLnBrk="1" hangingPunct="1"/>
            <a:r>
              <a:rPr lang="en-US" altLang="fr-FR" sz="600" b="1">
                <a:solidFill>
                  <a:srgbClr val="FFFFFF"/>
                </a:solidFill>
                <a:latin typeface="Century Gothic" pitchFamily="34" charset="0"/>
              </a:rPr>
              <a:t>on the youth of your skin?”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62657" y="1202214"/>
            <a:ext cx="4023502" cy="287364"/>
          </a:xfrm>
          <a:prstGeom prst="rect">
            <a:avLst/>
          </a:prstGeom>
          <a:noFill/>
          <a:ln>
            <a:solidFill>
              <a:srgbClr val="00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566" tIns="32283" rIns="64566" bIns="32283"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071" name="Rectangle 52"/>
          <p:cNvSpPr>
            <a:spLocks noChangeArrowheads="1"/>
          </p:cNvSpPr>
          <p:nvPr/>
        </p:nvSpPr>
        <p:spPr bwMode="auto">
          <a:xfrm>
            <a:off x="256225" y="1244870"/>
            <a:ext cx="456504" cy="1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700" b="1">
                <a:solidFill>
                  <a:schemeClr val="bg1"/>
                </a:solidFill>
                <a:latin typeface="Century Gothic" pitchFamily="34" charset="0"/>
              </a:rPr>
              <a:t>HOOK</a:t>
            </a:r>
          </a:p>
        </p:txBody>
      </p:sp>
      <p:sp>
        <p:nvSpPr>
          <p:cNvPr id="2072" name="Arrondir un rectangle avec un coin diagonal 2"/>
          <p:cNvSpPr>
            <a:spLocks noChangeArrowheads="1"/>
          </p:cNvSpPr>
          <p:nvPr/>
        </p:nvSpPr>
        <p:spPr bwMode="auto">
          <a:xfrm>
            <a:off x="145455" y="267159"/>
            <a:ext cx="3889236" cy="449006"/>
          </a:xfrm>
          <a:custGeom>
            <a:avLst/>
            <a:gdLst>
              <a:gd name="T0" fmla="*/ 2147483647 w 4786312"/>
              <a:gd name="T1" fmla="*/ 2 h 785813"/>
              <a:gd name="T2" fmla="*/ 2147483647 w 4786312"/>
              <a:gd name="T3" fmla="*/ 2 h 785813"/>
              <a:gd name="T4" fmla="*/ 0 w 4786312"/>
              <a:gd name="T5" fmla="*/ 2 h 785813"/>
              <a:gd name="T6" fmla="*/ 2147483647 w 4786312"/>
              <a:gd name="T7" fmla="*/ 0 h 7858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8360 w 4786312"/>
              <a:gd name="T13" fmla="*/ 38359 h 785813"/>
              <a:gd name="T14" fmla="*/ 4747952 w 4786312"/>
              <a:gd name="T15" fmla="*/ 747454 h 7858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6312" h="785813">
                <a:moveTo>
                  <a:pt x="130971" y="0"/>
                </a:moveTo>
                <a:lnTo>
                  <a:pt x="4786312" y="0"/>
                </a:lnTo>
                <a:lnTo>
                  <a:pt x="4786312" y="654842"/>
                </a:lnTo>
                <a:cubicBezTo>
                  <a:pt x="4786312" y="727175"/>
                  <a:pt x="4727674" y="785812"/>
                  <a:pt x="4655341" y="785812"/>
                </a:cubicBezTo>
                <a:lnTo>
                  <a:pt x="0" y="785813"/>
                </a:lnTo>
                <a:lnTo>
                  <a:pt x="0" y="130971"/>
                </a:lnTo>
                <a:lnTo>
                  <a:pt x="-1" y="130970"/>
                </a:lnTo>
                <a:cubicBezTo>
                  <a:pt x="-1" y="58637"/>
                  <a:pt x="58637" y="-1"/>
                  <a:pt x="130971" y="-1"/>
                </a:cubicBezTo>
                <a:lnTo>
                  <a:pt x="13097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600">
                <a:solidFill>
                  <a:srgbClr val="FFFFFF"/>
                </a:solidFill>
                <a:latin typeface="Century Gothic" pitchFamily="34" charset="0"/>
              </a:rPr>
              <a:t>Good morning Madam, welcome to Helena Rubinstein, </a:t>
            </a:r>
          </a:p>
          <a:p>
            <a:pPr algn="r" eaLnBrk="1" hangingPunct="1"/>
            <a:r>
              <a:rPr lang="en-US" altLang="fr-FR" sz="600">
                <a:solidFill>
                  <a:srgbClr val="FFFFFF"/>
                </a:solidFill>
                <a:latin typeface="Century Gothic" pitchFamily="34" charset="0"/>
              </a:rPr>
              <a:t>this brand has more than 110 years of anti-ageing expertise.</a:t>
            </a:r>
          </a:p>
          <a:p>
            <a:pPr algn="r" eaLnBrk="1" hangingPunct="1"/>
            <a:r>
              <a:rPr lang="en-US" altLang="fr-FR" sz="600">
                <a:solidFill>
                  <a:srgbClr val="FFFFFF"/>
                </a:solidFill>
                <a:latin typeface="Century Gothic" pitchFamily="34" charset="0"/>
              </a:rPr>
              <a:t>Our products are developed with the highest requirement. </a:t>
            </a:r>
          </a:p>
          <a:p>
            <a:pPr algn="r" eaLnBrk="1" hangingPunct="1"/>
            <a:r>
              <a:rPr lang="en-US" altLang="fr-FR" sz="600">
                <a:solidFill>
                  <a:srgbClr val="FFFFFF"/>
                </a:solidFill>
                <a:latin typeface="Century Gothic" pitchFamily="34" charset="0"/>
              </a:rPr>
              <a:t>We have an exceptional partnership with LACLINIC-MONTREUX, in Switzerland, that allows us to develop skincare at the frontier of aesthetic medicine.</a:t>
            </a:r>
          </a:p>
        </p:txBody>
      </p:sp>
      <p:sp>
        <p:nvSpPr>
          <p:cNvPr id="81" name="Arrondir un rectangle avec un coin diagonal 10"/>
          <p:cNvSpPr>
            <a:spLocks noChangeArrowheads="1"/>
          </p:cNvSpPr>
          <p:nvPr/>
        </p:nvSpPr>
        <p:spPr bwMode="auto">
          <a:xfrm>
            <a:off x="62657" y="1560296"/>
            <a:ext cx="4023502" cy="4567515"/>
          </a:xfrm>
          <a:custGeom>
            <a:avLst/>
            <a:gdLst>
              <a:gd name="T0" fmla="*/ 2147483647 w 4714886"/>
              <a:gd name="T1" fmla="*/ 2147483647 h 2428892"/>
              <a:gd name="T2" fmla="*/ 2147483647 w 4714886"/>
              <a:gd name="T3" fmla="*/ 2147483647 h 2428892"/>
              <a:gd name="T4" fmla="*/ 0 w 4714886"/>
              <a:gd name="T5" fmla="*/ 2147483647 h 2428892"/>
              <a:gd name="T6" fmla="*/ 2147483647 w 4714886"/>
              <a:gd name="T7" fmla="*/ 0 h 242889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18569 w 4714886"/>
              <a:gd name="T13" fmla="*/ 118569 h 2428892"/>
              <a:gd name="T14" fmla="*/ 4596317 w 4714886"/>
              <a:gd name="T15" fmla="*/ 2310323 h 24288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14886" h="2428892">
                <a:moveTo>
                  <a:pt x="404823" y="0"/>
                </a:moveTo>
                <a:lnTo>
                  <a:pt x="4714886" y="0"/>
                </a:lnTo>
                <a:lnTo>
                  <a:pt x="4714886" y="2024069"/>
                </a:lnTo>
                <a:cubicBezTo>
                  <a:pt x="4714886" y="2247646"/>
                  <a:pt x="4533640" y="2428891"/>
                  <a:pt x="4310063" y="2428892"/>
                </a:cubicBezTo>
                <a:lnTo>
                  <a:pt x="0" y="2428892"/>
                </a:lnTo>
                <a:lnTo>
                  <a:pt x="0" y="404823"/>
                </a:lnTo>
                <a:cubicBezTo>
                  <a:pt x="0" y="181245"/>
                  <a:pt x="181245" y="0"/>
                  <a:pt x="404823" y="0"/>
                </a:cubicBezTo>
                <a:cubicBezTo>
                  <a:pt x="404823" y="0"/>
                  <a:pt x="404823" y="0"/>
                  <a:pt x="404823" y="0"/>
                </a:cubicBezTo>
                <a:close/>
              </a:path>
            </a:pathLst>
          </a:custGeom>
          <a:noFill/>
          <a:ln w="12700" algn="ctr">
            <a:solidFill>
              <a:srgbClr val="008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ts val="918"/>
              </a:lnSpc>
            </a:pP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As you may know, during the day, your skin is constantly attacked by urban aggressions,</a:t>
            </a:r>
            <a:b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 such as </a:t>
            </a:r>
            <a:r>
              <a:rPr lang="en-US" altLang="ja-JP" sz="600" b="1">
                <a:solidFill>
                  <a:schemeClr val="bg1"/>
                </a:solidFill>
                <a:latin typeface="Century Gothic" pitchFamily="34" charset="0"/>
              </a:rPr>
              <a:t>pollution</a:t>
            </a: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altLang="ja-JP" sz="600" b="1">
                <a:solidFill>
                  <a:schemeClr val="bg1"/>
                </a:solidFill>
                <a:latin typeface="Century Gothic" pitchFamily="34" charset="0"/>
              </a:rPr>
              <a:t>stress, unbalanced diet, etc.</a:t>
            </a: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Recently, scientists have discovered that </a:t>
            </a:r>
            <a:r>
              <a:rPr lang="en-US" altLang="ja-JP" sz="600" b="1" u="sng">
                <a:solidFill>
                  <a:schemeClr val="bg1"/>
                </a:solidFill>
                <a:latin typeface="Century Gothic" pitchFamily="34" charset="0"/>
              </a:rPr>
              <a:t>skin is also attacked during the night</a:t>
            </a: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 b="1">
                <a:solidFill>
                  <a:schemeClr val="bg1"/>
                </a:solidFill>
                <a:latin typeface="Century Gothic" pitchFamily="34" charset="0"/>
              </a:rPr>
              <a:t>stress, indoor pollution </a:t>
            </a: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and </a:t>
            </a:r>
            <a:r>
              <a:rPr lang="en-US" altLang="ja-JP" sz="600" b="1">
                <a:solidFill>
                  <a:schemeClr val="bg1"/>
                </a:solidFill>
                <a:latin typeface="Century Gothic" pitchFamily="34" charset="0"/>
              </a:rPr>
              <a:t>electromagnetic pollution ruin the quality of your sleep!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 b="1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That means that, even if you sleep 8hrs, your skin can still looks tired &amp; older.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I</a:t>
            </a:r>
            <a:r>
              <a:rPr lang="en-US" altLang="ja-JP" sz="600" b="1">
                <a:solidFill>
                  <a:schemeClr val="bg1"/>
                </a:solidFill>
                <a:latin typeface="Century Gothic" pitchFamily="34" charset="0"/>
              </a:rPr>
              <a:t>t is sleep quality </a:t>
            </a: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that </a:t>
            </a:r>
            <a:r>
              <a:rPr lang="en-US" altLang="ja-JP" sz="600" b="1">
                <a:solidFill>
                  <a:schemeClr val="bg1"/>
                </a:solidFill>
                <a:latin typeface="Century Gothic" pitchFamily="34" charset="0"/>
              </a:rPr>
              <a:t>leads to a visibly younger looking skin!</a:t>
            </a: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Yet, urban aggressions deteriorate sleep quality.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Indeed,</a:t>
            </a:r>
            <a:r>
              <a:rPr lang="en-US" altLang="ja-JP" sz="600" b="1">
                <a:solidFill>
                  <a:schemeClr val="bg1"/>
                </a:solidFill>
                <a:latin typeface="Century Gothic" pitchFamily="34" charset="0"/>
              </a:rPr>
              <a:t> urban aggressions </a:t>
            </a: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increase the production of </a:t>
            </a:r>
            <a:r>
              <a:rPr lang="en-US" altLang="ja-JP" sz="600" b="1">
                <a:solidFill>
                  <a:schemeClr val="bg1"/>
                </a:solidFill>
                <a:latin typeface="Century Gothic" pitchFamily="34" charset="0"/>
              </a:rPr>
              <a:t>free radicals </a:t>
            </a: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responsible for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cellular burn-out (disconnection of cells with the environment), your skin’s cells are no longer able to regenerate themselves during the night, leading to the acceleration of </a:t>
            </a:r>
            <a:r>
              <a:rPr lang="en-US" altLang="ja-JP" sz="600" b="1">
                <a:solidFill>
                  <a:schemeClr val="bg1"/>
                </a:solidFill>
                <a:latin typeface="Century Gothic" pitchFamily="34" charset="0"/>
              </a:rPr>
              <a:t>skin ageing. </a:t>
            </a:r>
          </a:p>
          <a:p>
            <a:pPr algn="r" eaLnBrk="1" hangingPunct="1">
              <a:lnSpc>
                <a:spcPts val="918"/>
              </a:lnSpc>
            </a:pPr>
            <a:endParaRPr lang="en-US" altLang="ja-JP" sz="600">
              <a:solidFill>
                <a:schemeClr val="bg1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918"/>
              </a:lnSpc>
            </a:pP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Helena Rubinstein, as expert, has developed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a </a:t>
            </a:r>
            <a:r>
              <a:rPr lang="en-US" altLang="ja-JP" sz="600" b="1" u="sng">
                <a:solidFill>
                  <a:schemeClr val="bg1"/>
                </a:solidFill>
                <a:latin typeface="Century Gothic" pitchFamily="34" charset="0"/>
              </a:rPr>
              <a:t>complete day &amp; night program against urban aggressions</a:t>
            </a:r>
            <a:r>
              <a:rPr lang="en-US" altLang="ja-JP" sz="600" b="1">
                <a:solidFill>
                  <a:schemeClr val="bg1"/>
                </a:solidFill>
                <a:latin typeface="Century Gothic" pitchFamily="34" charset="0"/>
              </a:rPr>
              <a:t>:</a:t>
            </a: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 [</a:t>
            </a:r>
            <a:r>
              <a:rPr lang="en-US" altLang="ja-JP" sz="600" i="1">
                <a:solidFill>
                  <a:schemeClr val="bg1"/>
                </a:solidFill>
                <a:latin typeface="Century Gothic" pitchFamily="34" charset="0"/>
              </a:rPr>
              <a:t>BA presenting the duo</a:t>
            </a:r>
            <a:r>
              <a:rPr lang="en-US" altLang="ja-JP" sz="400" i="1">
                <a:solidFill>
                  <a:schemeClr val="bg1"/>
                </a:solidFill>
                <a:latin typeface="Century Gothic" pitchFamily="34" charset="0"/>
              </a:rPr>
              <a:t>]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 b="1">
                <a:solidFill>
                  <a:schemeClr val="bg1"/>
                </a:solidFill>
                <a:latin typeface="Century Gothic" pitchFamily="34" charset="0"/>
              </a:rPr>
              <a:t>the Powercell dose of youth, now day &amp; night</a:t>
            </a: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, with complementary concentrations,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actives ingredients and textures to match perfectly with your day &amp; night skin needs.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fr-FR" sz="600" b="1">
                <a:solidFill>
                  <a:schemeClr val="bg1"/>
                </a:solidFill>
                <a:latin typeface="Century Gothic" pitchFamily="34" charset="0"/>
              </a:rPr>
              <a:t>During the night</a:t>
            </a:r>
            <a:r>
              <a:rPr lang="en-US" altLang="fr-FR" sz="600">
                <a:solidFill>
                  <a:schemeClr val="bg1"/>
                </a:solidFill>
                <a:latin typeface="Century Gothic" pitchFamily="34" charset="0"/>
              </a:rPr>
              <a:t>, the </a:t>
            </a:r>
            <a:r>
              <a:rPr lang="en-US" altLang="fr-FR" sz="600" b="1">
                <a:solidFill>
                  <a:schemeClr val="bg1"/>
                </a:solidFill>
                <a:latin typeface="Century Gothic" pitchFamily="34" charset="0"/>
              </a:rPr>
              <a:t>skin needs 2,5 x energy </a:t>
            </a:r>
            <a:r>
              <a:rPr lang="en-US" altLang="fr-FR" sz="600">
                <a:solidFill>
                  <a:schemeClr val="bg1"/>
                </a:solidFill>
                <a:latin typeface="Century Gothic" pitchFamily="34" charset="0"/>
              </a:rPr>
              <a:t>to regenerate itself. The </a:t>
            </a:r>
            <a:r>
              <a:rPr lang="en-US" altLang="ja-JP" sz="600" b="1">
                <a:solidFill>
                  <a:schemeClr val="bg1"/>
                </a:solidFill>
                <a:latin typeface="Century Gothic" pitchFamily="34" charset="0"/>
              </a:rPr>
              <a:t>night serum is, therefore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fr-FR" sz="600" b="1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x 2,5 concentrated </a:t>
            </a:r>
            <a:r>
              <a:rPr lang="en-US" altLang="fr-FR" sz="60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(</a:t>
            </a:r>
            <a:r>
              <a:rPr lang="en-US" altLang="fr-FR" sz="600" i="1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vs day serum) </a:t>
            </a:r>
            <a:r>
              <a:rPr lang="en-US" altLang="fr-FR" sz="60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with the power of </a:t>
            </a:r>
            <a:r>
              <a:rPr lang="en-US" altLang="ja-JP" sz="600" b="1">
                <a:solidFill>
                  <a:schemeClr val="bg1"/>
                </a:solidFill>
                <a:latin typeface="Century Gothic" pitchFamily="34" charset="0"/>
              </a:rPr>
              <a:t>150 million Native Vegetal Cells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from Power Plants.</a:t>
            </a:r>
            <a:r>
              <a:rPr lang="en-US" altLang="fr-FR" sz="60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 </a:t>
            </a:r>
            <a:r>
              <a:rPr lang="en-US" altLang="fr-FR" sz="600" b="1">
                <a:solidFill>
                  <a:schemeClr val="bg1"/>
                </a:solidFill>
                <a:latin typeface="Century Gothic" pitchFamily="34" charset="0"/>
              </a:rPr>
              <a:t>D</a:t>
            </a:r>
            <a:r>
              <a:rPr lang="en-US" altLang="ja-JP" sz="600" b="1">
                <a:solidFill>
                  <a:schemeClr val="bg1"/>
                </a:solidFill>
                <a:latin typeface="Century Gothic" pitchFamily="34" charset="0"/>
              </a:rPr>
              <a:t>etox</a:t>
            </a: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 and </a:t>
            </a:r>
            <a:r>
              <a:rPr lang="en-US" altLang="ja-JP" sz="600" b="1">
                <a:solidFill>
                  <a:schemeClr val="bg1"/>
                </a:solidFill>
                <a:latin typeface="Century Gothic" pitchFamily="34" charset="0"/>
              </a:rPr>
              <a:t>revitalize </a:t>
            </a: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the skin as after a good sleep quality.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Apply 2 pressures to eliminate the harmful free radicals and to rectify the night cell damages.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Every morning, your skin will be smoother and reinvigorated with a pure radiant complexion.</a:t>
            </a:r>
          </a:p>
          <a:p>
            <a:pPr algn="r" eaLnBrk="1" hangingPunct="1">
              <a:lnSpc>
                <a:spcPts val="918"/>
              </a:lnSpc>
            </a:pPr>
            <a:endParaRPr lang="en-US" altLang="ja-JP" sz="300">
              <a:solidFill>
                <a:schemeClr val="bg1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918"/>
              </a:lnSpc>
            </a:pP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Please, discover the texture on your hand.</a:t>
            </a:r>
            <a:r>
              <a:rPr lang="en-US" altLang="ja-JP" sz="600" b="1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You can appreciate its </a:t>
            </a:r>
            <a:r>
              <a:rPr lang="en-US" altLang="ja-JP" sz="600" b="1">
                <a:solidFill>
                  <a:schemeClr val="bg1"/>
                </a:solidFill>
                <a:latin typeface="Century Gothic" pitchFamily="34" charset="0"/>
              </a:rPr>
              <a:t>auto-diffusing </a:t>
            </a: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and </a:t>
            </a:r>
            <a:r>
              <a:rPr lang="en-US" altLang="ja-JP" sz="600" b="1">
                <a:solidFill>
                  <a:schemeClr val="bg1"/>
                </a:solidFill>
                <a:latin typeface="Century Gothic" pitchFamily="34" charset="0"/>
              </a:rPr>
              <a:t>nutritive</a:t>
            </a: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 power leaving a </a:t>
            </a:r>
            <a:r>
              <a:rPr lang="en-US" altLang="ja-JP" sz="600" b="1">
                <a:solidFill>
                  <a:schemeClr val="bg1"/>
                </a:solidFill>
                <a:latin typeface="Century Gothic" pitchFamily="34" charset="0"/>
              </a:rPr>
              <a:t>silky veil feel</a:t>
            </a: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.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Would you like to evaluate your day &amp; night urban aggressions exposure score thanks to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>
                <a:solidFill>
                  <a:schemeClr val="bg1"/>
                </a:solidFill>
                <a:latin typeface="Century Gothic" pitchFamily="34" charset="0"/>
              </a:rPr>
              <a:t>a quick - 2 minutes test?</a:t>
            </a:r>
          </a:p>
          <a:p>
            <a:pPr algn="r" eaLnBrk="1" hangingPunct="1">
              <a:lnSpc>
                <a:spcPts val="918"/>
              </a:lnSpc>
            </a:pPr>
            <a:endParaRPr lang="en-US" altLang="ja-JP" sz="60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918"/>
              </a:lnSpc>
            </a:pPr>
            <a:endParaRPr lang="en-US" altLang="ja-JP" sz="60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918"/>
              </a:lnSpc>
            </a:pPr>
            <a:endParaRPr lang="en-US" altLang="ja-JP" sz="60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918"/>
              </a:lnSpc>
            </a:pPr>
            <a:endParaRPr lang="en-US" altLang="ja-JP" sz="60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918"/>
              </a:lnSpc>
            </a:pPr>
            <a:endParaRPr lang="en-US" altLang="ja-JP" sz="60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918"/>
              </a:lnSpc>
            </a:pPr>
            <a:endParaRPr lang="en-US" altLang="ja-JP" sz="60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918"/>
              </a:lnSpc>
            </a:pPr>
            <a:endParaRPr lang="en-US" altLang="ja-JP" sz="50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918"/>
              </a:lnSpc>
            </a:pPr>
            <a:endParaRPr lang="en-US" altLang="ja-JP" sz="500">
              <a:solidFill>
                <a:srgbClr val="FFFFFF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ts val="918"/>
              </a:lnSpc>
            </a:pPr>
            <a:r>
              <a:rPr lang="en-US" altLang="ja-JP" sz="600" i="1">
                <a:solidFill>
                  <a:srgbClr val="FFFFFF"/>
                </a:solidFill>
                <a:latin typeface="Century Gothic" pitchFamily="34" charset="0"/>
              </a:rPr>
              <a:t>              [BA presents the day &amp; night adapted routines to the customer, according to test results,</a:t>
            </a:r>
          </a:p>
          <a:p>
            <a:pPr algn="ctr" eaLnBrk="1" hangingPunct="1">
              <a:lnSpc>
                <a:spcPts val="918"/>
              </a:lnSpc>
            </a:pPr>
            <a:r>
              <a:rPr lang="en-US" altLang="ja-JP" sz="600" i="1">
                <a:solidFill>
                  <a:srgbClr val="FFFFFF"/>
                </a:solidFill>
                <a:latin typeface="Century Gothic" pitchFamily="34" charset="0"/>
              </a:rPr>
              <a:t>                        focusing on the synergic action of the day &amp; night serum</a:t>
            </a:r>
            <a:r>
              <a:rPr lang="en-US" altLang="ja-JP" sz="600" i="1">
                <a:solidFill>
                  <a:srgbClr val="FFFFFF"/>
                </a:solidFill>
                <a:latin typeface="Century Gothic" pitchFamily="34" charset="0"/>
                <a:sym typeface="Wingdings" pitchFamily="2" charset="2"/>
              </a:rPr>
              <a:t> cf. test results card</a:t>
            </a:r>
            <a:r>
              <a:rPr lang="en-US" altLang="ja-JP" sz="600" i="1">
                <a:solidFill>
                  <a:srgbClr val="FFFFFF"/>
                </a:solidFill>
                <a:latin typeface="Century Gothic" pitchFamily="34" charset="0"/>
              </a:rPr>
              <a:t>].                </a:t>
            </a:r>
          </a:p>
        </p:txBody>
      </p:sp>
      <p:sp>
        <p:nvSpPr>
          <p:cNvPr id="2074" name="Arrondir un rectangle avec un coin diagonal 21"/>
          <p:cNvSpPr>
            <a:spLocks noChangeArrowheads="1"/>
          </p:cNvSpPr>
          <p:nvPr/>
        </p:nvSpPr>
        <p:spPr bwMode="auto">
          <a:xfrm>
            <a:off x="81679" y="6311904"/>
            <a:ext cx="3953012" cy="319917"/>
          </a:xfrm>
          <a:custGeom>
            <a:avLst/>
            <a:gdLst>
              <a:gd name="T0" fmla="*/ 2147483647 w 4714886"/>
              <a:gd name="T1" fmla="*/ 0 h 1571635"/>
              <a:gd name="T2" fmla="*/ 2147483647 w 4714886"/>
              <a:gd name="T3" fmla="*/ 0 h 1571635"/>
              <a:gd name="T4" fmla="*/ 0 w 4714886"/>
              <a:gd name="T5" fmla="*/ 0 h 1571635"/>
              <a:gd name="T6" fmla="*/ 2147483647 w 4714886"/>
              <a:gd name="T7" fmla="*/ 0 h 157163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76721 w 4714886"/>
              <a:gd name="T13" fmla="*/ 76724 h 1571635"/>
              <a:gd name="T14" fmla="*/ 4638165 w 4714886"/>
              <a:gd name="T15" fmla="*/ 1494911 h 1571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14886" h="1571635">
                <a:moveTo>
                  <a:pt x="261944" y="0"/>
                </a:moveTo>
                <a:lnTo>
                  <a:pt x="4714886" y="0"/>
                </a:lnTo>
                <a:lnTo>
                  <a:pt x="4714886" y="1309691"/>
                </a:lnTo>
                <a:cubicBezTo>
                  <a:pt x="4714886" y="1454358"/>
                  <a:pt x="4597609" y="1571634"/>
                  <a:pt x="4452942" y="1571635"/>
                </a:cubicBezTo>
                <a:lnTo>
                  <a:pt x="0" y="1571635"/>
                </a:lnTo>
                <a:lnTo>
                  <a:pt x="0" y="261944"/>
                </a:lnTo>
                <a:cubicBezTo>
                  <a:pt x="0" y="117276"/>
                  <a:pt x="117276" y="0"/>
                  <a:pt x="261943" y="0"/>
                </a:cubicBezTo>
                <a:lnTo>
                  <a:pt x="261944" y="0"/>
                </a:lnTo>
                <a:close/>
              </a:path>
            </a:pathLst>
          </a:custGeom>
          <a:noFill/>
          <a:ln w="12700" algn="ctr">
            <a:solidFill>
              <a:srgbClr val="008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3650" tIns="36825" rIns="73650" bIns="36825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600">
                <a:solidFill>
                  <a:srgbClr val="FFFFFF"/>
                </a:solidFill>
                <a:latin typeface="Century Gothic" pitchFamily="34" charset="0"/>
              </a:rPr>
              <a:t>         Every morning, enhance your skin with Powercell Foundation: </a:t>
            </a:r>
          </a:p>
          <a:p>
            <a:pPr algn="r" eaLnBrk="1" hangingPunct="1"/>
            <a:r>
              <a:rPr lang="en-US" altLang="fr-FR" sz="600">
                <a:solidFill>
                  <a:schemeClr val="bg1"/>
                </a:solidFill>
                <a:latin typeface="Century Gothic" pitchFamily="34" charset="0"/>
              </a:rPr>
              <a:t>You will appreciate </a:t>
            </a:r>
            <a:r>
              <a:rPr lang="en-US" altLang="fr-FR" sz="600">
                <a:solidFill>
                  <a:srgbClr val="FFFFFF"/>
                </a:solidFill>
                <a:latin typeface="Century Gothic" pitchFamily="34" charset="0"/>
              </a:rPr>
              <a:t>its ultra natural “nude effect” and lasting comfort during the day. </a:t>
            </a:r>
          </a:p>
        </p:txBody>
      </p:sp>
      <p:sp>
        <p:nvSpPr>
          <p:cNvPr id="2075" name="Arrondir un rectangle avec un coin diagonal 15"/>
          <p:cNvSpPr>
            <a:spLocks noChangeArrowheads="1"/>
          </p:cNvSpPr>
          <p:nvPr/>
        </p:nvSpPr>
        <p:spPr bwMode="auto">
          <a:xfrm>
            <a:off x="161119" y="624119"/>
            <a:ext cx="3892593" cy="596056"/>
          </a:xfrm>
          <a:custGeom>
            <a:avLst/>
            <a:gdLst>
              <a:gd name="T0" fmla="*/ 2147483647 w 4857772"/>
              <a:gd name="T1" fmla="*/ 1 h 1357335"/>
              <a:gd name="T2" fmla="*/ 2147483647 w 4857772"/>
              <a:gd name="T3" fmla="*/ 1 h 1357335"/>
              <a:gd name="T4" fmla="*/ 0 w 4857772"/>
              <a:gd name="T5" fmla="*/ 1 h 1357335"/>
              <a:gd name="T6" fmla="*/ 2147483647 w 4857772"/>
              <a:gd name="T7" fmla="*/ 0 h 135733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6260 w 4857772"/>
              <a:gd name="T13" fmla="*/ 66260 h 1357335"/>
              <a:gd name="T14" fmla="*/ 4791512 w 4857772"/>
              <a:gd name="T15" fmla="*/ 1291075 h 13573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57772" h="1357335">
                <a:moveTo>
                  <a:pt x="226227" y="0"/>
                </a:moveTo>
                <a:lnTo>
                  <a:pt x="4857772" y="0"/>
                </a:lnTo>
                <a:lnTo>
                  <a:pt x="4857772" y="1131108"/>
                </a:lnTo>
                <a:cubicBezTo>
                  <a:pt x="4857772" y="1256049"/>
                  <a:pt x="4756486" y="1357334"/>
                  <a:pt x="4631545" y="1357334"/>
                </a:cubicBezTo>
                <a:lnTo>
                  <a:pt x="0" y="1357335"/>
                </a:lnTo>
                <a:lnTo>
                  <a:pt x="0" y="226227"/>
                </a:lnTo>
                <a:lnTo>
                  <a:pt x="-1" y="226226"/>
                </a:lnTo>
                <a:cubicBezTo>
                  <a:pt x="-1" y="101285"/>
                  <a:pt x="101285" y="-1"/>
                  <a:pt x="226227" y="-1"/>
                </a:cubicBezTo>
                <a:lnTo>
                  <a:pt x="226227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600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“If you look at your skin in the mirror, what would you like to improve? Show me…”</a:t>
            </a:r>
          </a:p>
          <a:p>
            <a:pPr algn="r" eaLnBrk="1" hangingPunct="1">
              <a:lnSpc>
                <a:spcPct val="30000"/>
              </a:lnSpc>
            </a:pPr>
            <a:endParaRPr lang="en-US" altLang="fr-FR" sz="60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  <a:p>
            <a:pPr algn="r" eaLnBrk="1" hangingPunct="1"/>
            <a:r>
              <a:rPr lang="en-US" altLang="fr-FR" sz="600">
                <a:solidFill>
                  <a:srgbClr val="008200"/>
                </a:solidFill>
                <a:latin typeface="Century Gothic" pitchFamily="34" charset="0"/>
                <a:cs typeface="Arial" charset="0"/>
              </a:rPr>
              <a:t>“When I look at myself, I see lack of vitality and radiance and wrinkles are appearing. </a:t>
            </a:r>
          </a:p>
          <a:p>
            <a:pPr algn="r" eaLnBrk="1" hangingPunct="1"/>
            <a:r>
              <a:rPr lang="en-US" altLang="fr-FR" sz="600">
                <a:solidFill>
                  <a:srgbClr val="008200"/>
                </a:solidFill>
                <a:latin typeface="Century Gothic" pitchFamily="34" charset="0"/>
                <a:cs typeface="Arial" charset="0"/>
              </a:rPr>
              <a:t>I would like a product to repair and protect it against daily aggressions. </a:t>
            </a:r>
          </a:p>
          <a:p>
            <a:pPr algn="r" eaLnBrk="1" hangingPunct="1"/>
            <a:r>
              <a:rPr lang="en-US" altLang="fr-FR" sz="600">
                <a:solidFill>
                  <a:srgbClr val="008200"/>
                </a:solidFill>
                <a:latin typeface="Century Gothic" pitchFamily="34" charset="0"/>
                <a:cs typeface="Arial" charset="0"/>
              </a:rPr>
              <a:t>I’m afraid </a:t>
            </a:r>
            <a:r>
              <a:rPr lang="en-US" altLang="fr-FR" sz="600">
                <a:solidFill>
                  <a:srgbClr val="339933"/>
                </a:solidFill>
                <a:latin typeface="Century Gothic" pitchFamily="34" charset="0"/>
                <a:cs typeface="Arial" charset="0"/>
              </a:rPr>
              <a:t>urban aggressions are going </a:t>
            </a:r>
            <a:r>
              <a:rPr lang="en-US" altLang="fr-FR" sz="600">
                <a:solidFill>
                  <a:srgbClr val="008200"/>
                </a:solidFill>
                <a:latin typeface="Century Gothic" pitchFamily="34" charset="0"/>
                <a:cs typeface="Arial" charset="0"/>
              </a:rPr>
              <a:t>to make me age faster”.</a:t>
            </a:r>
          </a:p>
        </p:txBody>
      </p:sp>
      <p:sp>
        <p:nvSpPr>
          <p:cNvPr id="2076" name="ZoneTexte 24"/>
          <p:cNvSpPr txBox="1">
            <a:spLocks noChangeArrowheads="1"/>
          </p:cNvSpPr>
          <p:nvPr/>
        </p:nvSpPr>
        <p:spPr bwMode="auto">
          <a:xfrm>
            <a:off x="4516929" y="2630054"/>
            <a:ext cx="279721" cy="33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1700">
                <a:solidFill>
                  <a:srgbClr val="FFFFFF"/>
                </a:solidFill>
                <a:latin typeface="Century Gothic" pitchFamily="34" charset="0"/>
              </a:rPr>
              <a:t>+</a:t>
            </a:r>
            <a:endParaRPr lang="fr-FR" altLang="fr-FR" sz="17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77" name="ZoneTexte 4"/>
          <p:cNvSpPr txBox="1">
            <a:spLocks noChangeArrowheads="1"/>
          </p:cNvSpPr>
          <p:nvPr/>
        </p:nvSpPr>
        <p:spPr bwMode="auto">
          <a:xfrm>
            <a:off x="3832174" y="2479637"/>
            <a:ext cx="942099" cy="1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400">
                <a:solidFill>
                  <a:srgbClr val="FFFFFF"/>
                </a:solidFill>
                <a:latin typeface="Century Gothic" pitchFamily="34" charset="0"/>
              </a:rPr>
              <a:t>DAY SERUM</a:t>
            </a:r>
          </a:p>
        </p:txBody>
      </p:sp>
      <p:sp>
        <p:nvSpPr>
          <p:cNvPr id="2078" name="Rectangle 140"/>
          <p:cNvSpPr>
            <a:spLocks noChangeArrowheads="1"/>
          </p:cNvSpPr>
          <p:nvPr/>
        </p:nvSpPr>
        <p:spPr bwMode="auto">
          <a:xfrm>
            <a:off x="4339027" y="1937038"/>
            <a:ext cx="366993" cy="1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80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endParaRPr lang="fr-FR" altLang="fr-FR" sz="800">
              <a:solidFill>
                <a:srgbClr val="A28F76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pic>
        <p:nvPicPr>
          <p:cNvPr id="2079" name="Picture 18" descr="hydra_collagenist_cre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18"/>
          <a:stretch>
            <a:fillRect/>
          </a:stretch>
        </p:blipFill>
        <p:spPr bwMode="auto">
          <a:xfrm>
            <a:off x="4725041" y="3052119"/>
            <a:ext cx="375945" cy="37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12" descr="COLLAGENIST_V_LIFT_P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50" y="3118348"/>
            <a:ext cx="396084" cy="34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16" descr="F:\HR CLAIRE\COLLAGENIST RE PLUMP\NEW PACKSHOTS\HR%20-%20Pot%20jour%20(DHD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5" t="18913" r="19556" b="29388"/>
          <a:stretch>
            <a:fillRect/>
          </a:stretch>
        </p:blipFill>
        <p:spPr bwMode="auto">
          <a:xfrm>
            <a:off x="4871615" y="3101511"/>
            <a:ext cx="431889" cy="37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2" name="ZoneTexte 4"/>
          <p:cNvSpPr txBox="1">
            <a:spLocks noChangeArrowheads="1"/>
          </p:cNvSpPr>
          <p:nvPr/>
        </p:nvSpPr>
        <p:spPr bwMode="auto">
          <a:xfrm>
            <a:off x="4053712" y="3475307"/>
            <a:ext cx="641119" cy="1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400">
                <a:solidFill>
                  <a:srgbClr val="FFFFFF"/>
                </a:solidFill>
                <a:latin typeface="Century Gothic" pitchFamily="34" charset="0"/>
              </a:rPr>
              <a:t>POWERCELL &amp; PRODIGY CREAMS</a:t>
            </a:r>
          </a:p>
        </p:txBody>
      </p:sp>
      <p:sp>
        <p:nvSpPr>
          <p:cNvPr id="2083" name="ZoneTexte 4"/>
          <p:cNvSpPr txBox="1">
            <a:spLocks noChangeArrowheads="1"/>
          </p:cNvSpPr>
          <p:nvPr/>
        </p:nvSpPr>
        <p:spPr bwMode="auto">
          <a:xfrm>
            <a:off x="4755251" y="3482043"/>
            <a:ext cx="548252" cy="1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400">
                <a:solidFill>
                  <a:srgbClr val="FFFFFF"/>
                </a:solidFill>
                <a:latin typeface="Century Gothic" pitchFamily="34" charset="0"/>
              </a:rPr>
              <a:t>COLLAGENIST CREAMS</a:t>
            </a:r>
          </a:p>
        </p:txBody>
      </p:sp>
      <p:sp>
        <p:nvSpPr>
          <p:cNvPr id="2084" name="Rectangle 140"/>
          <p:cNvSpPr>
            <a:spLocks noChangeArrowheads="1"/>
          </p:cNvSpPr>
          <p:nvPr/>
        </p:nvSpPr>
        <p:spPr bwMode="auto">
          <a:xfrm>
            <a:off x="4136509" y="2915173"/>
            <a:ext cx="366993" cy="19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80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altLang="fr-FR" sz="80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2085" name="Rectangle 140"/>
          <p:cNvSpPr>
            <a:spLocks noChangeArrowheads="1"/>
          </p:cNvSpPr>
          <p:nvPr/>
        </p:nvSpPr>
        <p:spPr bwMode="auto">
          <a:xfrm>
            <a:off x="4897350" y="2915173"/>
            <a:ext cx="366993" cy="19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8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altLang="fr-FR" sz="8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2086" name="ZoneTexte 24"/>
          <p:cNvSpPr txBox="1">
            <a:spLocks noChangeArrowheads="1"/>
          </p:cNvSpPr>
          <p:nvPr/>
        </p:nvSpPr>
        <p:spPr bwMode="auto">
          <a:xfrm>
            <a:off x="4533408" y="3193556"/>
            <a:ext cx="224080" cy="13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400">
                <a:solidFill>
                  <a:srgbClr val="FFFFFF"/>
                </a:solidFill>
                <a:latin typeface="Century Gothic" pitchFamily="34" charset="0"/>
              </a:rPr>
              <a:t>OR</a:t>
            </a:r>
            <a:endParaRPr lang="fr-FR" altLang="fr-FR" sz="4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87" name="ZoneTexte 24"/>
          <p:cNvSpPr txBox="1">
            <a:spLocks noChangeArrowheads="1"/>
          </p:cNvSpPr>
          <p:nvPr/>
        </p:nvSpPr>
        <p:spPr bwMode="auto">
          <a:xfrm>
            <a:off x="4516929" y="3648175"/>
            <a:ext cx="279721" cy="33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1700">
                <a:solidFill>
                  <a:srgbClr val="FFFFFF"/>
                </a:solidFill>
                <a:latin typeface="Century Gothic" pitchFamily="34" charset="0"/>
              </a:rPr>
              <a:t>+</a:t>
            </a:r>
            <a:endParaRPr lang="fr-FR" altLang="fr-FR" sz="17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088" name="Picture 12" descr="hydra_collagenist_eye_ca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82" y="4057894"/>
            <a:ext cx="255105" cy="40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9" descr="COLLAGENIST_VLIFT_SOIN_YEU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82" y="4197085"/>
            <a:ext cx="363636" cy="3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18" descr="F:\HR CLAIRE\COLLAGENIST RE PLUMP\NEW PACKSHOTS\HR%20-%20Tube%20eye%20(DHD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67" y="3986053"/>
            <a:ext cx="212588" cy="53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1" name="ZoneTexte 24"/>
          <p:cNvSpPr txBox="1">
            <a:spLocks noChangeArrowheads="1"/>
          </p:cNvSpPr>
          <p:nvPr/>
        </p:nvSpPr>
        <p:spPr bwMode="auto">
          <a:xfrm>
            <a:off x="4513572" y="4332909"/>
            <a:ext cx="283078" cy="18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700">
                <a:solidFill>
                  <a:srgbClr val="FFFFFF"/>
                </a:solidFill>
                <a:latin typeface="Century Gothic" pitchFamily="34" charset="0"/>
              </a:rPr>
              <a:t>OR</a:t>
            </a:r>
            <a:endParaRPr lang="fr-FR" altLang="fr-FR" sz="7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92" name="ZoneTexte 4"/>
          <p:cNvSpPr txBox="1">
            <a:spLocks noChangeArrowheads="1"/>
          </p:cNvSpPr>
          <p:nvPr/>
        </p:nvSpPr>
        <p:spPr bwMode="auto">
          <a:xfrm>
            <a:off x="4095110" y="4465366"/>
            <a:ext cx="549372" cy="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400">
                <a:solidFill>
                  <a:srgbClr val="FFFFFF"/>
                </a:solidFill>
                <a:latin typeface="Century Gothic" pitchFamily="34" charset="0"/>
              </a:rPr>
              <a:t>POWERCELL &amp; PRODIGY </a:t>
            </a:r>
          </a:p>
          <a:p>
            <a:pPr algn="ctr" eaLnBrk="1" hangingPunct="1"/>
            <a:r>
              <a:rPr lang="fr-FR" altLang="fr-FR" sz="400">
                <a:solidFill>
                  <a:srgbClr val="FFFFFF"/>
                </a:solidFill>
                <a:latin typeface="Century Gothic" pitchFamily="34" charset="0"/>
              </a:rPr>
              <a:t>EYE CONTOURS</a:t>
            </a:r>
          </a:p>
        </p:txBody>
      </p:sp>
      <p:sp>
        <p:nvSpPr>
          <p:cNvPr id="2093" name="ZoneTexte 4"/>
          <p:cNvSpPr txBox="1">
            <a:spLocks noChangeArrowheads="1"/>
          </p:cNvSpPr>
          <p:nvPr/>
        </p:nvSpPr>
        <p:spPr bwMode="auto">
          <a:xfrm>
            <a:off x="4694831" y="4473224"/>
            <a:ext cx="549372" cy="1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400">
                <a:solidFill>
                  <a:srgbClr val="FFFFFF"/>
                </a:solidFill>
                <a:latin typeface="Century Gothic" pitchFamily="34" charset="0"/>
              </a:rPr>
              <a:t>COLLAGENIST EYE CONTOURS</a:t>
            </a:r>
          </a:p>
        </p:txBody>
      </p:sp>
      <p:sp>
        <p:nvSpPr>
          <p:cNvPr id="2094" name="Rectangle 140"/>
          <p:cNvSpPr>
            <a:spLocks noChangeArrowheads="1"/>
          </p:cNvSpPr>
          <p:nvPr/>
        </p:nvSpPr>
        <p:spPr bwMode="auto">
          <a:xfrm>
            <a:off x="4226020" y="3964724"/>
            <a:ext cx="366993" cy="19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80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altLang="fr-FR" sz="80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2095" name="Rectangle 140"/>
          <p:cNvSpPr>
            <a:spLocks noChangeArrowheads="1"/>
          </p:cNvSpPr>
          <p:nvPr/>
        </p:nvSpPr>
        <p:spPr bwMode="auto">
          <a:xfrm>
            <a:off x="4784342" y="3964724"/>
            <a:ext cx="366993" cy="19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80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altLang="fr-FR" sz="80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pic>
        <p:nvPicPr>
          <p:cNvPr id="2096" name="Picture 37" descr="C:\Documents and Settings\Claire.IMBERT.EMEA\Bureau\POWERCELL 2014\wetransfer-6285dd\HR - Serum Powercell (DBD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3" t="8202" r="21246" b="20103"/>
          <a:stretch>
            <a:fillRect/>
          </a:stretch>
        </p:blipFill>
        <p:spPr bwMode="auto">
          <a:xfrm>
            <a:off x="4191334" y="1925114"/>
            <a:ext cx="199161" cy="52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" name="Picture 38" descr="C:\Documents and Settings\Claire.IMBERT.EMEA\Bureau\POWERCELL 2014\wetransfer-6285dd\HR - Tube Mask Powercell (DBD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t="10684" r="21442" b="21924"/>
          <a:stretch>
            <a:fillRect/>
          </a:stretch>
        </p:blipFill>
        <p:spPr bwMode="auto">
          <a:xfrm>
            <a:off x="4570636" y="5035604"/>
            <a:ext cx="226014" cy="52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8" name="Picture 39" descr="C:\Documents and Settings\Claire.IMBERT.EMEA\Bureau\POWERCELL 2014\wetransfer-6285dd\HR - Eye care Powercell (DBD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4" t="5920" r="28409" b="24174"/>
          <a:stretch>
            <a:fillRect/>
          </a:stretch>
        </p:blipFill>
        <p:spPr bwMode="auto">
          <a:xfrm>
            <a:off x="4164481" y="3956867"/>
            <a:ext cx="124196" cy="50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" name="Picture 19" descr="PRODIG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16" y="3118348"/>
            <a:ext cx="300979" cy="32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9" descr="PRODIGY_EXTREM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72" y="3118348"/>
            <a:ext cx="298742" cy="32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2" name="Picture 10" descr="PRODIGY_EYE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544" y="4210555"/>
            <a:ext cx="219301" cy="24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3" name="Picture 9" descr="PRODIGY_EXTRE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6" y="4221781"/>
            <a:ext cx="222657" cy="24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4" name="ZoneTexte 4"/>
          <p:cNvSpPr txBox="1">
            <a:spLocks noChangeArrowheads="1"/>
          </p:cNvSpPr>
          <p:nvPr/>
        </p:nvSpPr>
        <p:spPr bwMode="auto">
          <a:xfrm>
            <a:off x="4408397" y="5571044"/>
            <a:ext cx="549372" cy="19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400">
                <a:solidFill>
                  <a:srgbClr val="FFFFFF"/>
                </a:solidFill>
                <a:latin typeface="Century Gothic" pitchFamily="34" charset="0"/>
              </a:rPr>
              <a:t>POWERCELL MASK</a:t>
            </a:r>
          </a:p>
        </p:txBody>
      </p:sp>
      <p:sp>
        <p:nvSpPr>
          <p:cNvPr id="2105" name="Rectangle 140"/>
          <p:cNvSpPr>
            <a:spLocks noChangeArrowheads="1"/>
          </p:cNvSpPr>
          <p:nvPr/>
        </p:nvSpPr>
        <p:spPr bwMode="auto">
          <a:xfrm>
            <a:off x="4737349" y="4991826"/>
            <a:ext cx="413987" cy="21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fr-FR" sz="500" b="1" i="1">
                <a:solidFill>
                  <a:srgbClr val="A28F76"/>
                </a:solidFill>
                <a:latin typeface="Century Gothic" pitchFamily="34" charset="0"/>
                <a:cs typeface="Times New Roman" pitchFamily="18" charset="0"/>
                <a:sym typeface="Wingdings" pitchFamily="2" charset="2"/>
              </a:rPr>
              <a:t>Twice a week</a:t>
            </a:r>
            <a:endParaRPr lang="en-US" altLang="fr-FR" sz="500" b="1" i="1">
              <a:solidFill>
                <a:srgbClr val="A28F76"/>
              </a:solidFill>
              <a:latin typeface="Century Gothic" pitchFamily="34" charset="0"/>
              <a:cs typeface="Times New Roman" pitchFamily="18" charset="0"/>
              <a:sym typeface="Wingdings 2" pitchFamily="18" charset="2"/>
            </a:endParaRPr>
          </a:p>
        </p:txBody>
      </p:sp>
      <p:pic>
        <p:nvPicPr>
          <p:cNvPr id="2106" name="Image 1" descr="Powercell_foundation_-Pro_Pow_spf15_GB.psd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16" y="6326496"/>
            <a:ext cx="145455" cy="27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07" name="Connecteur droit 23"/>
          <p:cNvCxnSpPr>
            <a:cxnSpLocks noChangeShapeType="1"/>
          </p:cNvCxnSpPr>
          <p:nvPr/>
        </p:nvCxnSpPr>
        <p:spPr bwMode="auto">
          <a:xfrm>
            <a:off x="4147699" y="7294105"/>
            <a:ext cx="1155805" cy="336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8" name="Connecteur droit 23"/>
          <p:cNvCxnSpPr>
            <a:cxnSpLocks noChangeShapeType="1"/>
          </p:cNvCxnSpPr>
          <p:nvPr/>
        </p:nvCxnSpPr>
        <p:spPr bwMode="auto">
          <a:xfrm>
            <a:off x="4147699" y="6222103"/>
            <a:ext cx="1155805" cy="224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9" name="Connecteur droit 23"/>
          <p:cNvCxnSpPr>
            <a:cxnSpLocks noChangeShapeType="1"/>
          </p:cNvCxnSpPr>
          <p:nvPr/>
        </p:nvCxnSpPr>
        <p:spPr bwMode="auto">
          <a:xfrm>
            <a:off x="4147699" y="1642240"/>
            <a:ext cx="1155805" cy="336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0" name="Connecteur droit 23"/>
          <p:cNvCxnSpPr>
            <a:cxnSpLocks noChangeShapeType="1"/>
          </p:cNvCxnSpPr>
          <p:nvPr/>
        </p:nvCxnSpPr>
        <p:spPr bwMode="auto">
          <a:xfrm>
            <a:off x="4147699" y="1281913"/>
            <a:ext cx="1155805" cy="336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1" name="Connecteur droit 23"/>
          <p:cNvCxnSpPr>
            <a:cxnSpLocks noChangeShapeType="1"/>
          </p:cNvCxnSpPr>
          <p:nvPr/>
        </p:nvCxnSpPr>
        <p:spPr bwMode="auto">
          <a:xfrm>
            <a:off x="4147699" y="774536"/>
            <a:ext cx="1155805" cy="224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12" name="ZoneTexte 4"/>
          <p:cNvSpPr txBox="1">
            <a:spLocks noChangeArrowheads="1"/>
          </p:cNvSpPr>
          <p:nvPr/>
        </p:nvSpPr>
        <p:spPr bwMode="auto">
          <a:xfrm>
            <a:off x="4463223" y="2479637"/>
            <a:ext cx="942099" cy="1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400">
                <a:solidFill>
                  <a:srgbClr val="FFFFFF"/>
                </a:solidFill>
                <a:latin typeface="Century Gothic" pitchFamily="34" charset="0"/>
              </a:rPr>
              <a:t>NIGHT SERUM</a:t>
            </a:r>
          </a:p>
        </p:txBody>
      </p:sp>
      <p:pic>
        <p:nvPicPr>
          <p:cNvPr id="2113" name="Picture 7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99" y="1954300"/>
            <a:ext cx="152168" cy="52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4" name="Picture 8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85" y="1897051"/>
            <a:ext cx="210350" cy="23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5" name="ZoneTexte 24"/>
          <p:cNvSpPr txBox="1">
            <a:spLocks noChangeArrowheads="1"/>
          </p:cNvSpPr>
          <p:nvPr/>
        </p:nvSpPr>
        <p:spPr bwMode="auto">
          <a:xfrm>
            <a:off x="4516929" y="2077776"/>
            <a:ext cx="279721" cy="33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1700">
                <a:solidFill>
                  <a:srgbClr val="FFFFFF"/>
                </a:solidFill>
                <a:latin typeface="Century Gothic" pitchFamily="34" charset="0"/>
              </a:rPr>
              <a:t>+</a:t>
            </a:r>
            <a:endParaRPr lang="fr-FR" altLang="fr-FR" sz="17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116" name="ZoneTexte 1"/>
          <p:cNvSpPr txBox="1">
            <a:spLocks noChangeArrowheads="1"/>
          </p:cNvSpPr>
          <p:nvPr/>
        </p:nvSpPr>
        <p:spPr bwMode="auto">
          <a:xfrm rot="-1705896">
            <a:off x="4911895" y="2007058"/>
            <a:ext cx="446434" cy="17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700" b="1" i="1">
                <a:solidFill>
                  <a:srgbClr val="FFFFFF"/>
                </a:solidFill>
                <a:latin typeface="Century Gothic" pitchFamily="34" charset="0"/>
              </a:rPr>
              <a:t>NEW</a:t>
            </a:r>
          </a:p>
        </p:txBody>
      </p:sp>
      <p:sp>
        <p:nvSpPr>
          <p:cNvPr id="2117" name="ZoneTexte 24"/>
          <p:cNvSpPr txBox="1">
            <a:spLocks noChangeArrowheads="1"/>
          </p:cNvSpPr>
          <p:nvPr/>
        </p:nvSpPr>
        <p:spPr bwMode="auto">
          <a:xfrm>
            <a:off x="4516929" y="4717932"/>
            <a:ext cx="279721" cy="33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1700">
                <a:solidFill>
                  <a:srgbClr val="FFFFFF"/>
                </a:solidFill>
                <a:latin typeface="Century Gothic" pitchFamily="34" charset="0"/>
              </a:rPr>
              <a:t>+</a:t>
            </a:r>
            <a:endParaRPr lang="fr-FR" altLang="fr-FR" sz="17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118" name="Picture 37" descr="C:\Documents and Settings\Claire.IMBERT.EMEA\Bureau\POWERCELL 2014\wetransfer-6285dd\HR - Serum Powercell (DBD)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3" t="8202" r="21246" b="20103"/>
          <a:stretch>
            <a:fillRect/>
          </a:stretch>
        </p:blipFill>
        <p:spPr bwMode="auto">
          <a:xfrm>
            <a:off x="161119" y="3118347"/>
            <a:ext cx="139861" cy="36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" name="Picture 7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2" y="3118347"/>
            <a:ext cx="107413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20" name="ZoneTexte 24"/>
          <p:cNvSpPr txBox="1">
            <a:spLocks noChangeArrowheads="1"/>
          </p:cNvSpPr>
          <p:nvPr/>
        </p:nvSpPr>
        <p:spPr bwMode="auto">
          <a:xfrm>
            <a:off x="234748" y="3220497"/>
            <a:ext cx="249728" cy="27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1300">
                <a:solidFill>
                  <a:srgbClr val="FFFFFF"/>
                </a:solidFill>
                <a:latin typeface="Century Gothic" pitchFamily="34" charset="0"/>
              </a:rPr>
              <a:t>+</a:t>
            </a:r>
            <a:endParaRPr lang="fr-FR" altLang="fr-FR" sz="13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553" y="3067835"/>
            <a:ext cx="467693" cy="461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566" tIns="32283" rIns="64566" bIns="32283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122" name="Picture 7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11" y="5003051"/>
            <a:ext cx="993568" cy="70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3" name="Picture 7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42" y="5003051"/>
            <a:ext cx="994687" cy="70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8" descr="hydra_collagenist_cre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18"/>
          <a:stretch>
            <a:fillRect/>
          </a:stretch>
        </p:blipFill>
        <p:spPr bwMode="auto">
          <a:xfrm>
            <a:off x="4725251" y="3051996"/>
            <a:ext cx="375945" cy="37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2" descr="COLLAGENIST_V_LIFT_P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60" y="3118225"/>
            <a:ext cx="396084" cy="34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6" descr="F:\HR CLAIRE\COLLAGENIST RE PLUMP\NEW PACKSHOTS\HR%20-%20Pot%20jour%20(DHD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5" t="18913" r="19556" b="29388"/>
          <a:stretch>
            <a:fillRect/>
          </a:stretch>
        </p:blipFill>
        <p:spPr bwMode="auto">
          <a:xfrm>
            <a:off x="4871824" y="3101388"/>
            <a:ext cx="431889" cy="37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ZoneTexte 24"/>
          <p:cNvSpPr txBox="1">
            <a:spLocks noChangeArrowheads="1"/>
          </p:cNvSpPr>
          <p:nvPr/>
        </p:nvSpPr>
        <p:spPr bwMode="auto">
          <a:xfrm>
            <a:off x="4533618" y="3193433"/>
            <a:ext cx="224080" cy="13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400">
                <a:solidFill>
                  <a:srgbClr val="FFFFFF"/>
                </a:solidFill>
                <a:latin typeface="Century Gothic" pitchFamily="34" charset="0"/>
              </a:rPr>
              <a:t>OR</a:t>
            </a:r>
            <a:endParaRPr lang="fr-FR" altLang="fr-FR" sz="4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84" name="Picture 40" descr="C:\Documents and Settings\Claire.IMBERT.EMEA\Bureau\POWERCELL 2014\wetransfer-6285dd\HR - Pot Powercell (DBD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9" t="12434" r="15761" b="32980"/>
          <a:stretch>
            <a:fillRect/>
          </a:stretch>
        </p:blipFill>
        <p:spPr bwMode="auto">
          <a:xfrm>
            <a:off x="4115460" y="3118224"/>
            <a:ext cx="325595" cy="34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19" descr="PRODIG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425" y="3118225"/>
            <a:ext cx="300979" cy="32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9" descr="PRODIGY_EXTREM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81" y="3118225"/>
            <a:ext cx="298742" cy="32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16241</TotalTime>
  <Words>696</Words>
  <Application>Microsoft Office PowerPoint</Application>
  <PresentationFormat>Personnalisé</PresentationFormat>
  <Paragraphs>177</Paragraphs>
  <Slides>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VITEL Carole</cp:lastModifiedBy>
  <cp:revision>934</cp:revision>
  <cp:lastPrinted>2014-10-31T15:29:04Z</cp:lastPrinted>
  <dcterms:created xsi:type="dcterms:W3CDTF">2009-09-24T15:50:38Z</dcterms:created>
  <dcterms:modified xsi:type="dcterms:W3CDTF">2014-11-07T11:08:45Z</dcterms:modified>
</cp:coreProperties>
</file>