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"/>
  </p:notesMasterIdLst>
  <p:sldIdLst>
    <p:sldId id="256" r:id="rId2"/>
    <p:sldId id="257" r:id="rId3"/>
  </p:sldIdLst>
  <p:sldSz cx="5329238" cy="7561263"/>
  <p:notesSz cx="7099300" cy="10234613"/>
  <p:defaultTextStyle>
    <a:defPPr>
      <a:defRPr lang="fr-FR"/>
    </a:defPPr>
    <a:lvl1pPr marL="0" algn="l" defTabSz="736549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68275" algn="l" defTabSz="736549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36549" algn="l" defTabSz="736549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104824" algn="l" defTabSz="736549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73098" algn="l" defTabSz="736549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841373" algn="l" defTabSz="736549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209648" algn="l" defTabSz="736549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577922" algn="l" defTabSz="736549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946197" algn="l" defTabSz="736549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2250" y="-72"/>
      </p:cViewPr>
      <p:guideLst>
        <p:guide orient="horz" pos="2382"/>
        <p:guide pos="167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860" cy="511404"/>
          </a:xfrm>
          <a:prstGeom prst="rect">
            <a:avLst/>
          </a:prstGeom>
        </p:spPr>
        <p:txBody>
          <a:bodyPr vert="horz" lIns="94622" tIns="47311" rIns="94622" bIns="47311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0784" y="0"/>
            <a:ext cx="3076860" cy="511404"/>
          </a:xfrm>
          <a:prstGeom prst="rect">
            <a:avLst/>
          </a:prstGeom>
        </p:spPr>
        <p:txBody>
          <a:bodyPr vert="horz" lIns="94622" tIns="47311" rIns="94622" bIns="47311" rtlCol="0"/>
          <a:lstStyle>
            <a:lvl1pPr algn="r">
              <a:defRPr sz="1200"/>
            </a:lvl1pPr>
          </a:lstStyle>
          <a:p>
            <a:fld id="{67AE5312-4368-4E7B-9A51-B8CF50604071}" type="datetimeFigureOut">
              <a:rPr lang="fr-FR" smtClean="0"/>
              <a:t>08/10/2013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198688" y="768350"/>
            <a:ext cx="2703512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622" tIns="47311" rIns="94622" bIns="47311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10428" y="4860788"/>
            <a:ext cx="5678445" cy="4605902"/>
          </a:xfrm>
          <a:prstGeom prst="rect">
            <a:avLst/>
          </a:prstGeom>
        </p:spPr>
        <p:txBody>
          <a:bodyPr vert="horz" lIns="94622" tIns="47311" rIns="94622" bIns="47311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575"/>
            <a:ext cx="3076860" cy="511404"/>
          </a:xfrm>
          <a:prstGeom prst="rect">
            <a:avLst/>
          </a:prstGeom>
        </p:spPr>
        <p:txBody>
          <a:bodyPr vert="horz" lIns="94622" tIns="47311" rIns="94622" bIns="47311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0784" y="9721575"/>
            <a:ext cx="3076860" cy="511404"/>
          </a:xfrm>
          <a:prstGeom prst="rect">
            <a:avLst/>
          </a:prstGeom>
        </p:spPr>
        <p:txBody>
          <a:bodyPr vert="horz" lIns="94622" tIns="47311" rIns="94622" bIns="47311" rtlCol="0" anchor="b"/>
          <a:lstStyle>
            <a:lvl1pPr algn="r">
              <a:defRPr sz="1200"/>
            </a:lvl1pPr>
          </a:lstStyle>
          <a:p>
            <a:fld id="{1E917ABE-3C26-4754-BCF2-487E0805E4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15153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917ABE-3C26-4754-BCF2-487E0805E4A9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1824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99693" y="2348892"/>
            <a:ext cx="4529853" cy="1620771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99386" y="4284716"/>
            <a:ext cx="3730467" cy="19323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682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365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048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73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8413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096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5779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9461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AE67B-66F9-43D8-83F9-CC5E82E0B1CE}" type="datetimeFigureOut">
              <a:rPr lang="fr-FR" smtClean="0"/>
              <a:t>08/10/2013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85D50-D34E-4AEA-B9A5-1C60EE7729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6988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AE67B-66F9-43D8-83F9-CC5E82E0B1CE}" type="datetimeFigureOut">
              <a:rPr lang="fr-FR" smtClean="0"/>
              <a:t>08/10/2013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85D50-D34E-4AEA-B9A5-1C60EE7729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5524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3863698" y="302802"/>
            <a:ext cx="1199078" cy="645157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266462" y="302802"/>
            <a:ext cx="3508415" cy="645157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AE67B-66F9-43D8-83F9-CC5E82E0B1CE}" type="datetimeFigureOut">
              <a:rPr lang="fr-FR" smtClean="0"/>
              <a:t>08/10/2013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85D50-D34E-4AEA-B9A5-1C60EE7729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7245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AE67B-66F9-43D8-83F9-CC5E82E0B1CE}" type="datetimeFigureOut">
              <a:rPr lang="fr-FR" smtClean="0"/>
              <a:t>08/10/2013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85D50-D34E-4AEA-B9A5-1C60EE7729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0440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0972" y="4858812"/>
            <a:ext cx="4529853" cy="1501751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20972" y="3204787"/>
            <a:ext cx="4529853" cy="1654025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6827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3654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10482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7309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84137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2096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57792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946197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AE67B-66F9-43D8-83F9-CC5E82E0B1CE}" type="datetimeFigureOut">
              <a:rPr lang="fr-FR" smtClean="0"/>
              <a:t>08/10/2013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85D50-D34E-4AEA-B9A5-1C60EE7729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7962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266462" y="1764296"/>
            <a:ext cx="2353747" cy="4990084"/>
          </a:xfrm>
        </p:spPr>
        <p:txBody>
          <a:bodyPr/>
          <a:lstStyle>
            <a:lvl1pPr>
              <a:defRPr sz="23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2709029" y="1764296"/>
            <a:ext cx="2353747" cy="4990084"/>
          </a:xfrm>
        </p:spPr>
        <p:txBody>
          <a:bodyPr/>
          <a:lstStyle>
            <a:lvl1pPr>
              <a:defRPr sz="23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AE67B-66F9-43D8-83F9-CC5E82E0B1CE}" type="datetimeFigureOut">
              <a:rPr lang="fr-FR" smtClean="0"/>
              <a:t>08/10/2013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85D50-D34E-4AEA-B9A5-1C60EE7729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360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66462" y="1692533"/>
            <a:ext cx="2354672" cy="705367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68275" indent="0">
              <a:buNone/>
              <a:defRPr sz="1600" b="1"/>
            </a:lvl2pPr>
            <a:lvl3pPr marL="736549" indent="0">
              <a:buNone/>
              <a:defRPr sz="1400" b="1"/>
            </a:lvl3pPr>
            <a:lvl4pPr marL="1104824" indent="0">
              <a:buNone/>
              <a:defRPr sz="1300" b="1"/>
            </a:lvl4pPr>
            <a:lvl5pPr marL="1473098" indent="0">
              <a:buNone/>
              <a:defRPr sz="1300" b="1"/>
            </a:lvl5pPr>
            <a:lvl6pPr marL="1841373" indent="0">
              <a:buNone/>
              <a:defRPr sz="1300" b="1"/>
            </a:lvl6pPr>
            <a:lvl7pPr marL="2209648" indent="0">
              <a:buNone/>
              <a:defRPr sz="1300" b="1"/>
            </a:lvl7pPr>
            <a:lvl8pPr marL="2577922" indent="0">
              <a:buNone/>
              <a:defRPr sz="1300" b="1"/>
            </a:lvl8pPr>
            <a:lvl9pPr marL="2946197" indent="0">
              <a:buNone/>
              <a:defRPr sz="13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266462" y="2397900"/>
            <a:ext cx="2354672" cy="4356478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2707180" y="1692533"/>
            <a:ext cx="2355597" cy="705367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68275" indent="0">
              <a:buNone/>
              <a:defRPr sz="1600" b="1"/>
            </a:lvl2pPr>
            <a:lvl3pPr marL="736549" indent="0">
              <a:buNone/>
              <a:defRPr sz="1400" b="1"/>
            </a:lvl3pPr>
            <a:lvl4pPr marL="1104824" indent="0">
              <a:buNone/>
              <a:defRPr sz="1300" b="1"/>
            </a:lvl4pPr>
            <a:lvl5pPr marL="1473098" indent="0">
              <a:buNone/>
              <a:defRPr sz="1300" b="1"/>
            </a:lvl5pPr>
            <a:lvl6pPr marL="1841373" indent="0">
              <a:buNone/>
              <a:defRPr sz="1300" b="1"/>
            </a:lvl6pPr>
            <a:lvl7pPr marL="2209648" indent="0">
              <a:buNone/>
              <a:defRPr sz="1300" b="1"/>
            </a:lvl7pPr>
            <a:lvl8pPr marL="2577922" indent="0">
              <a:buNone/>
              <a:defRPr sz="1300" b="1"/>
            </a:lvl8pPr>
            <a:lvl9pPr marL="2946197" indent="0">
              <a:buNone/>
              <a:defRPr sz="13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2707180" y="2397900"/>
            <a:ext cx="2355597" cy="4356478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AE67B-66F9-43D8-83F9-CC5E82E0B1CE}" type="datetimeFigureOut">
              <a:rPr lang="fr-FR" smtClean="0"/>
              <a:t>08/10/2013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85D50-D34E-4AEA-B9A5-1C60EE7729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4915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AE67B-66F9-43D8-83F9-CC5E82E0B1CE}" type="datetimeFigureOut">
              <a:rPr lang="fr-FR" smtClean="0"/>
              <a:t>08/10/2013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85D50-D34E-4AEA-B9A5-1C60EE7729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1930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AE67B-66F9-43D8-83F9-CC5E82E0B1CE}" type="datetimeFigureOut">
              <a:rPr lang="fr-FR" smtClean="0"/>
              <a:t>08/10/2013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85D50-D34E-4AEA-B9A5-1C60EE7729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9145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6463" y="301051"/>
            <a:ext cx="1753282" cy="1281214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083584" y="301051"/>
            <a:ext cx="2979192" cy="6453329"/>
          </a:xfrm>
        </p:spPr>
        <p:txBody>
          <a:bodyPr/>
          <a:lstStyle>
            <a:lvl1pPr>
              <a:defRPr sz="2600"/>
            </a:lvl1pPr>
            <a:lvl2pPr>
              <a:defRPr sz="23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66463" y="1582266"/>
            <a:ext cx="1753282" cy="5172114"/>
          </a:xfrm>
        </p:spPr>
        <p:txBody>
          <a:bodyPr/>
          <a:lstStyle>
            <a:lvl1pPr marL="0" indent="0">
              <a:buNone/>
              <a:defRPr sz="1100"/>
            </a:lvl1pPr>
            <a:lvl2pPr marL="368275" indent="0">
              <a:buNone/>
              <a:defRPr sz="1000"/>
            </a:lvl2pPr>
            <a:lvl3pPr marL="736549" indent="0">
              <a:buNone/>
              <a:defRPr sz="800"/>
            </a:lvl3pPr>
            <a:lvl4pPr marL="1104824" indent="0">
              <a:buNone/>
              <a:defRPr sz="700"/>
            </a:lvl4pPr>
            <a:lvl5pPr marL="1473098" indent="0">
              <a:buNone/>
              <a:defRPr sz="700"/>
            </a:lvl5pPr>
            <a:lvl6pPr marL="1841373" indent="0">
              <a:buNone/>
              <a:defRPr sz="700"/>
            </a:lvl6pPr>
            <a:lvl7pPr marL="2209648" indent="0">
              <a:buNone/>
              <a:defRPr sz="700"/>
            </a:lvl7pPr>
            <a:lvl8pPr marL="2577922" indent="0">
              <a:buNone/>
              <a:defRPr sz="700"/>
            </a:lvl8pPr>
            <a:lvl9pPr marL="2946197" indent="0">
              <a:buNone/>
              <a:defRPr sz="7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AE67B-66F9-43D8-83F9-CC5E82E0B1CE}" type="datetimeFigureOut">
              <a:rPr lang="fr-FR" smtClean="0"/>
              <a:t>08/10/2013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85D50-D34E-4AEA-B9A5-1C60EE7729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3972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44568" y="5292884"/>
            <a:ext cx="3197543" cy="62485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044568" y="675613"/>
            <a:ext cx="3197543" cy="4536758"/>
          </a:xfrm>
        </p:spPr>
        <p:txBody>
          <a:bodyPr/>
          <a:lstStyle>
            <a:lvl1pPr marL="0" indent="0">
              <a:buNone/>
              <a:defRPr sz="2600"/>
            </a:lvl1pPr>
            <a:lvl2pPr marL="368275" indent="0">
              <a:buNone/>
              <a:defRPr sz="2300"/>
            </a:lvl2pPr>
            <a:lvl3pPr marL="736549" indent="0">
              <a:buNone/>
              <a:defRPr sz="1900"/>
            </a:lvl3pPr>
            <a:lvl4pPr marL="1104824" indent="0">
              <a:buNone/>
              <a:defRPr sz="1600"/>
            </a:lvl4pPr>
            <a:lvl5pPr marL="1473098" indent="0">
              <a:buNone/>
              <a:defRPr sz="1600"/>
            </a:lvl5pPr>
            <a:lvl6pPr marL="1841373" indent="0">
              <a:buNone/>
              <a:defRPr sz="1600"/>
            </a:lvl6pPr>
            <a:lvl7pPr marL="2209648" indent="0">
              <a:buNone/>
              <a:defRPr sz="1600"/>
            </a:lvl7pPr>
            <a:lvl8pPr marL="2577922" indent="0">
              <a:buNone/>
              <a:defRPr sz="1600"/>
            </a:lvl8pPr>
            <a:lvl9pPr marL="2946197" indent="0">
              <a:buNone/>
              <a:defRPr sz="16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044568" y="5917739"/>
            <a:ext cx="3197543" cy="887398"/>
          </a:xfrm>
        </p:spPr>
        <p:txBody>
          <a:bodyPr/>
          <a:lstStyle>
            <a:lvl1pPr marL="0" indent="0">
              <a:buNone/>
              <a:defRPr sz="1100"/>
            </a:lvl1pPr>
            <a:lvl2pPr marL="368275" indent="0">
              <a:buNone/>
              <a:defRPr sz="1000"/>
            </a:lvl2pPr>
            <a:lvl3pPr marL="736549" indent="0">
              <a:buNone/>
              <a:defRPr sz="800"/>
            </a:lvl3pPr>
            <a:lvl4pPr marL="1104824" indent="0">
              <a:buNone/>
              <a:defRPr sz="700"/>
            </a:lvl4pPr>
            <a:lvl5pPr marL="1473098" indent="0">
              <a:buNone/>
              <a:defRPr sz="700"/>
            </a:lvl5pPr>
            <a:lvl6pPr marL="1841373" indent="0">
              <a:buNone/>
              <a:defRPr sz="700"/>
            </a:lvl6pPr>
            <a:lvl7pPr marL="2209648" indent="0">
              <a:buNone/>
              <a:defRPr sz="700"/>
            </a:lvl7pPr>
            <a:lvl8pPr marL="2577922" indent="0">
              <a:buNone/>
              <a:defRPr sz="700"/>
            </a:lvl8pPr>
            <a:lvl9pPr marL="2946197" indent="0">
              <a:buNone/>
              <a:defRPr sz="7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AE67B-66F9-43D8-83F9-CC5E82E0B1CE}" type="datetimeFigureOut">
              <a:rPr lang="fr-FR" smtClean="0"/>
              <a:t>08/10/2013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85D50-D34E-4AEA-B9A5-1C60EE7729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1958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266462" y="302802"/>
            <a:ext cx="4796314" cy="1260210"/>
          </a:xfrm>
          <a:prstGeom prst="rect">
            <a:avLst/>
          </a:prstGeom>
        </p:spPr>
        <p:txBody>
          <a:bodyPr vert="horz" lIns="73655" tIns="36827" rIns="73655" bIns="36827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66462" y="1764296"/>
            <a:ext cx="4796314" cy="4990084"/>
          </a:xfrm>
          <a:prstGeom prst="rect">
            <a:avLst/>
          </a:prstGeom>
        </p:spPr>
        <p:txBody>
          <a:bodyPr vert="horz" lIns="73655" tIns="36827" rIns="73655" bIns="36827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266462" y="7008171"/>
            <a:ext cx="1243489" cy="402568"/>
          </a:xfrm>
          <a:prstGeom prst="rect">
            <a:avLst/>
          </a:prstGeom>
        </p:spPr>
        <p:txBody>
          <a:bodyPr vert="horz" lIns="73655" tIns="36827" rIns="73655" bIns="36827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AE67B-66F9-43D8-83F9-CC5E82E0B1CE}" type="datetimeFigureOut">
              <a:rPr lang="fr-FR" smtClean="0"/>
              <a:t>08/10/2013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820823" y="7008171"/>
            <a:ext cx="1687592" cy="402568"/>
          </a:xfrm>
          <a:prstGeom prst="rect">
            <a:avLst/>
          </a:prstGeom>
        </p:spPr>
        <p:txBody>
          <a:bodyPr vert="horz" lIns="73655" tIns="36827" rIns="73655" bIns="36827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3819288" y="7008171"/>
            <a:ext cx="1243489" cy="402568"/>
          </a:xfrm>
          <a:prstGeom prst="rect">
            <a:avLst/>
          </a:prstGeom>
        </p:spPr>
        <p:txBody>
          <a:bodyPr vert="horz" lIns="73655" tIns="36827" rIns="73655" bIns="36827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F85D50-D34E-4AEA-B9A5-1C60EE7729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1527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736549" rtl="0" eaLnBrk="1" latinLnBrk="0" hangingPunct="1">
        <a:spcBef>
          <a:spcPct val="0"/>
        </a:spcBef>
        <a:buNone/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6206" indent="-276206" algn="l" defTabSz="736549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98446" indent="-230172" algn="l" defTabSz="736549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920687" indent="-184137" algn="l" defTabSz="736549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88961" indent="-184137" algn="l" defTabSz="736549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7236" indent="-184137" algn="l" defTabSz="736549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25510" indent="-184137" algn="l" defTabSz="736549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93785" indent="-184137" algn="l" defTabSz="736549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62060" indent="-184137" algn="l" defTabSz="736549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30334" indent="-184137" algn="l" defTabSz="736549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7365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68275" algn="l" defTabSz="7365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36549" algn="l" defTabSz="7365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104824" algn="l" defTabSz="7365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73098" algn="l" defTabSz="7365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41373" algn="l" defTabSz="7365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09648" algn="l" defTabSz="7365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7922" algn="l" defTabSz="7365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46197" algn="l" defTabSz="7365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jpe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96" descr="C:\Documents and Settings\Claire.IMBERT.EMEA\Bureau\POWERCELL 2014\FONDS FICHE PWCELL 16 SEPT\wetransfer-6d0c87\FOND PRODIGY POWERCELL 2014_A4_RECT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5" t="1637"/>
          <a:stretch>
            <a:fillRect/>
          </a:stretch>
        </p:blipFill>
        <p:spPr bwMode="auto">
          <a:xfrm>
            <a:off x="-58932" y="0"/>
            <a:ext cx="5388170" cy="7567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 descr="FOND PRODIGY POWERCELL 2014_A5_RECTO_V2.jpg"/>
          <p:cNvPicPr>
            <a:picLocks noChangeAspect="1"/>
          </p:cNvPicPr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" t="-249" r="29346" b="26652"/>
          <a:stretch/>
        </p:blipFill>
        <p:spPr>
          <a:xfrm>
            <a:off x="-26076" y="6066"/>
            <a:ext cx="5355314" cy="7555197"/>
          </a:xfrm>
          <a:prstGeom prst="rect">
            <a:avLst/>
          </a:prstGeom>
        </p:spPr>
      </p:pic>
      <p:pic>
        <p:nvPicPr>
          <p:cNvPr id="12" name="Picture 2" descr="LOGOHR-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076" y="6066"/>
            <a:ext cx="1106519" cy="822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Line 8"/>
          <p:cNvSpPr>
            <a:spLocks noChangeShapeType="1"/>
          </p:cNvSpPr>
          <p:nvPr/>
        </p:nvSpPr>
        <p:spPr bwMode="auto">
          <a:xfrm flipV="1">
            <a:off x="-44344" y="828303"/>
            <a:ext cx="5343633" cy="0"/>
          </a:xfrm>
          <a:prstGeom prst="line">
            <a:avLst/>
          </a:prstGeom>
          <a:noFill/>
          <a:ln w="9525">
            <a:solidFill>
              <a:srgbClr val="58474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fr-FR" sz="1800">
              <a:latin typeface="Arial" charset="0"/>
              <a:ea typeface="+mn-ea"/>
            </a:endParaRPr>
          </a:p>
        </p:txBody>
      </p:sp>
      <p:pic>
        <p:nvPicPr>
          <p:cNvPr id="14" name="Picture 4" descr="LOGOHR-Power-H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5" t="27211" r="10959" b="30286"/>
          <a:stretch>
            <a:fillRect/>
          </a:stretch>
        </p:blipFill>
        <p:spPr bwMode="auto">
          <a:xfrm>
            <a:off x="1152451" y="239514"/>
            <a:ext cx="1152072" cy="355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131"/>
          <p:cNvSpPr txBox="1">
            <a:spLocks noChangeArrowheads="1"/>
          </p:cNvSpPr>
          <p:nvPr/>
        </p:nvSpPr>
        <p:spPr bwMode="auto">
          <a:xfrm>
            <a:off x="192981" y="1348681"/>
            <a:ext cx="3454400" cy="16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042988" eaLnBrk="0" hangingPunct="0">
              <a:defRPr sz="21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defTabSz="1042988" eaLnBrk="0" hangingPunct="0">
              <a:defRPr sz="21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defTabSz="1042988" eaLnBrk="0" hangingPunct="0">
              <a:defRPr sz="21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defTabSz="1042988" eaLnBrk="0" hangingPunct="0">
              <a:defRPr sz="21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defTabSz="1042988" eaLnBrk="0" hangingPunct="0">
              <a:defRPr sz="21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just" eaLnBrk="1" hangingPunct="1">
              <a:lnSpc>
                <a:spcPct val="90000"/>
              </a:lnSpc>
            </a:pPr>
            <a:r>
              <a:rPr lang="en-US" sz="1200" b="1">
                <a:solidFill>
                  <a:schemeClr val="bg1"/>
                </a:solidFill>
                <a:latin typeface="Century Gothic" pitchFamily="34" charset="0"/>
              </a:rPr>
              <a:t>KEY POINTS TO KNOW &amp; REMEMBER</a:t>
            </a:r>
            <a:endParaRPr lang="fr-FR" sz="800">
              <a:solidFill>
                <a:schemeClr val="bg1"/>
              </a:solidFill>
              <a:latin typeface="Century Gothic" pitchFamily="34" charset="0"/>
            </a:endParaRPr>
          </a:p>
        </p:txBody>
      </p:sp>
      <p:cxnSp>
        <p:nvCxnSpPr>
          <p:cNvPr id="22" name="Connecteur droit 25"/>
          <p:cNvCxnSpPr>
            <a:cxnSpLocks noChangeShapeType="1"/>
          </p:cNvCxnSpPr>
          <p:nvPr/>
        </p:nvCxnSpPr>
        <p:spPr bwMode="auto">
          <a:xfrm>
            <a:off x="181868" y="1564581"/>
            <a:ext cx="3562350" cy="0"/>
          </a:xfrm>
          <a:prstGeom prst="lin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" name="Text Box 131"/>
          <p:cNvSpPr txBox="1">
            <a:spLocks noChangeArrowheads="1"/>
          </p:cNvSpPr>
          <p:nvPr/>
        </p:nvSpPr>
        <p:spPr bwMode="auto">
          <a:xfrm>
            <a:off x="116781" y="1689928"/>
            <a:ext cx="3556000" cy="194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042988" eaLnBrk="0" hangingPunct="0">
              <a:defRPr sz="21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defTabSz="1042988" eaLnBrk="0" hangingPunct="0">
              <a:defRPr sz="21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defTabSz="1042988" eaLnBrk="0" hangingPunct="0">
              <a:defRPr sz="21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defTabSz="1042988" eaLnBrk="0" hangingPunct="0">
              <a:defRPr sz="21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defTabSz="1042988" eaLnBrk="0" hangingPunct="0">
              <a:defRPr sz="21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just" eaLnBrk="1" hangingPunct="1">
              <a:buFontTx/>
              <a:buChar char="•"/>
            </a:pPr>
            <a:r>
              <a:rPr lang="en-US" sz="1000" b="1" dirty="0">
                <a:solidFill>
                  <a:schemeClr val="bg1"/>
                </a:solidFill>
                <a:latin typeface="Century Gothic" pitchFamily="34" charset="0"/>
              </a:rPr>
              <a:t>  FOR WHO ? </a:t>
            </a:r>
            <a:r>
              <a:rPr lang="en-US" sz="1000" dirty="0">
                <a:solidFill>
                  <a:schemeClr val="bg1"/>
                </a:solidFill>
                <a:latin typeface="Century Gothic" pitchFamily="34" charset="0"/>
              </a:rPr>
              <a:t>Demanding women seeking youth boosting skincare able to defend &amp; repair skin against hectic life rhythms, from age 30</a:t>
            </a:r>
          </a:p>
          <a:p>
            <a:pPr algn="just" eaLnBrk="1" hangingPunct="1">
              <a:lnSpc>
                <a:spcPct val="50000"/>
              </a:lnSpc>
            </a:pPr>
            <a:endParaRPr lang="en-US" sz="700" dirty="0">
              <a:solidFill>
                <a:srgbClr val="FF0000"/>
              </a:solidFill>
              <a:latin typeface="Century Gothic" pitchFamily="34" charset="0"/>
            </a:endParaRPr>
          </a:p>
          <a:p>
            <a:pPr algn="just" eaLnBrk="1" hangingPunct="1">
              <a:buFontTx/>
              <a:buChar char="•"/>
            </a:pPr>
            <a:r>
              <a:rPr lang="en-US" sz="1000" b="1" dirty="0">
                <a:solidFill>
                  <a:schemeClr val="bg1"/>
                </a:solidFill>
                <a:latin typeface="Century Gothic" pitchFamily="34" charset="0"/>
              </a:rPr>
              <a:t>SKIN CONCERNS: </a:t>
            </a:r>
            <a:r>
              <a:rPr lang="en-US" sz="1000" dirty="0">
                <a:solidFill>
                  <a:schemeClr val="bg1"/>
                </a:solidFill>
                <a:latin typeface="Century Gothic" pitchFamily="34" charset="0"/>
              </a:rPr>
              <a:t>wrinkles, loss of elasticity, lack of radiance, daily micro aggressions</a:t>
            </a:r>
          </a:p>
          <a:p>
            <a:pPr algn="just" eaLnBrk="1" hangingPunct="1">
              <a:lnSpc>
                <a:spcPct val="50000"/>
              </a:lnSpc>
            </a:pPr>
            <a:endParaRPr lang="en-US" sz="1000" b="1" dirty="0">
              <a:solidFill>
                <a:srgbClr val="FF0000"/>
              </a:solidFill>
              <a:latin typeface="Century Gothic" pitchFamily="34" charset="0"/>
            </a:endParaRPr>
          </a:p>
          <a:p>
            <a:pPr algn="just" eaLnBrk="1" hangingPunct="1">
              <a:buFontTx/>
              <a:buChar char="•"/>
            </a:pPr>
            <a:r>
              <a:rPr lang="en-US" sz="1000" b="1" dirty="0">
                <a:solidFill>
                  <a:schemeClr val="bg1"/>
                </a:solidFill>
                <a:latin typeface="Century Gothic" pitchFamily="34" charset="0"/>
              </a:rPr>
              <a:t> RESULTS: </a:t>
            </a:r>
            <a:r>
              <a:rPr lang="en-US" sz="1000" dirty="0">
                <a:solidFill>
                  <a:schemeClr val="bg1"/>
                </a:solidFill>
                <a:latin typeface="Century Gothic" pitchFamily="34" charset="0"/>
              </a:rPr>
              <a:t>smoothed wrinkles &amp; texture – boosted tonicity – instant healthy radiance</a:t>
            </a:r>
          </a:p>
          <a:p>
            <a:pPr algn="just" eaLnBrk="1" hangingPunct="1"/>
            <a:endParaRPr lang="en-US" sz="400" dirty="0">
              <a:solidFill>
                <a:srgbClr val="FF0000"/>
              </a:solidFill>
              <a:latin typeface="Century Gothic" pitchFamily="34" charset="0"/>
            </a:endParaRPr>
          </a:p>
          <a:p>
            <a:pPr algn="just" eaLnBrk="1" hangingPunct="1">
              <a:buFontTx/>
              <a:buChar char="•"/>
            </a:pPr>
            <a:r>
              <a:rPr lang="en-US" sz="1000" b="1" dirty="0">
                <a:solidFill>
                  <a:schemeClr val="bg1"/>
                </a:solidFill>
                <a:latin typeface="Century Gothic" pitchFamily="34" charset="0"/>
              </a:rPr>
              <a:t> USE:</a:t>
            </a:r>
            <a:r>
              <a:rPr lang="en-US" sz="1000" dirty="0">
                <a:solidFill>
                  <a:schemeClr val="bg1"/>
                </a:solidFill>
                <a:latin typeface="Century Gothic" pitchFamily="34" charset="0"/>
              </a:rPr>
              <a:t> Every day and night, apply </a:t>
            </a:r>
            <a:r>
              <a:rPr lang="en-US" sz="1000" dirty="0" err="1">
                <a:solidFill>
                  <a:schemeClr val="bg1"/>
                </a:solidFill>
                <a:latin typeface="Century Gothic" pitchFamily="34" charset="0"/>
              </a:rPr>
              <a:t>Powercell</a:t>
            </a:r>
            <a:r>
              <a:rPr lang="en-US" sz="1000" dirty="0">
                <a:solidFill>
                  <a:schemeClr val="bg1"/>
                </a:solidFill>
                <a:latin typeface="Century Gothic" pitchFamily="34" charset="0"/>
              </a:rPr>
              <a:t> routine: serum, cream, eye contour. Twice a week, apply </a:t>
            </a:r>
            <a:r>
              <a:rPr lang="en-US" sz="1000" dirty="0" err="1">
                <a:solidFill>
                  <a:schemeClr val="bg1"/>
                </a:solidFill>
                <a:latin typeface="Century Gothic" pitchFamily="34" charset="0"/>
              </a:rPr>
              <a:t>Powercell</a:t>
            </a:r>
            <a:r>
              <a:rPr lang="en-US" sz="1000" dirty="0">
                <a:solidFill>
                  <a:schemeClr val="bg1"/>
                </a:solidFill>
                <a:latin typeface="Century Gothic" pitchFamily="34" charset="0"/>
              </a:rPr>
              <a:t> mask for an instant youth shot.</a:t>
            </a:r>
          </a:p>
          <a:p>
            <a:pPr algn="just" eaLnBrk="1" hangingPunct="1"/>
            <a:endParaRPr lang="en-US" sz="100" dirty="0">
              <a:solidFill>
                <a:schemeClr val="bg1"/>
              </a:solidFill>
              <a:latin typeface="Century Gothic" pitchFamily="34" charset="0"/>
            </a:endParaRPr>
          </a:p>
          <a:p>
            <a:pPr algn="just" eaLnBrk="1" hangingPunct="1"/>
            <a:endParaRPr lang="en-US" sz="300" dirty="0">
              <a:solidFill>
                <a:schemeClr val="bg1"/>
              </a:solidFill>
              <a:latin typeface="Century Gothic" pitchFamily="34" charset="0"/>
            </a:endParaRPr>
          </a:p>
          <a:p>
            <a:pPr algn="just" eaLnBrk="1" hangingPunct="1">
              <a:buFontTx/>
              <a:buChar char="•"/>
            </a:pPr>
            <a:r>
              <a:rPr lang="en-US" sz="1000" dirty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en-US" sz="1000" b="1" dirty="0">
                <a:solidFill>
                  <a:schemeClr val="bg1"/>
                </a:solidFill>
                <a:latin typeface="Century Gothic" pitchFamily="34" charset="0"/>
              </a:rPr>
              <a:t>PRICE</a:t>
            </a:r>
            <a:r>
              <a:rPr lang="en-US" sz="1000" dirty="0">
                <a:solidFill>
                  <a:schemeClr val="bg1"/>
                </a:solidFill>
                <a:latin typeface="Century Gothic" pitchFamily="34" charset="0"/>
              </a:rPr>
              <a:t>: 104€ - 16538JPY – 1298RMB / 30ml (PPI) (serum)</a:t>
            </a:r>
          </a:p>
        </p:txBody>
      </p:sp>
      <p:sp>
        <p:nvSpPr>
          <p:cNvPr id="24" name="Arrondir un rectangle avec un coin diagonal 23"/>
          <p:cNvSpPr/>
          <p:nvPr/>
        </p:nvSpPr>
        <p:spPr>
          <a:xfrm>
            <a:off x="72331" y="1188343"/>
            <a:ext cx="3676650" cy="2592287"/>
          </a:xfrm>
          <a:prstGeom prst="round2DiagRect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chemeClr val="bg1"/>
              </a:solidFill>
            </a:endParaRPr>
          </a:p>
        </p:txBody>
      </p:sp>
      <p:sp>
        <p:nvSpPr>
          <p:cNvPr id="29" name="Rectangle 179"/>
          <p:cNvSpPr>
            <a:spLocks noChangeArrowheads="1"/>
          </p:cNvSpPr>
          <p:nvPr/>
        </p:nvSpPr>
        <p:spPr bwMode="auto">
          <a:xfrm>
            <a:off x="-34538" y="4932759"/>
            <a:ext cx="2771165" cy="1828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4306" tIns="52153" rIns="104306" bIns="52153">
            <a:spAutoFit/>
          </a:bodyPr>
          <a:lstStyle/>
          <a:p>
            <a:pPr algn="ctr" defTabSz="1042988"/>
            <a:r>
              <a:rPr lang="en-US" sz="1600" b="1" dirty="0">
                <a:solidFill>
                  <a:schemeClr val="bg1"/>
                </a:solidFill>
                <a:latin typeface="Century Gothic" pitchFamily="34" charset="0"/>
              </a:rPr>
              <a:t>THE DAILY DOSE OF </a:t>
            </a:r>
            <a:r>
              <a:rPr lang="en-US" sz="1600" b="1" dirty="0" smtClean="0">
                <a:solidFill>
                  <a:schemeClr val="bg1"/>
                </a:solidFill>
                <a:latin typeface="Century Gothic" pitchFamily="34" charset="0"/>
              </a:rPr>
              <a:t>YOUTH</a:t>
            </a:r>
          </a:p>
          <a:p>
            <a:pPr algn="ctr" defTabSz="1042988"/>
            <a:endParaRPr lang="en-US" sz="1600" b="1" dirty="0">
              <a:solidFill>
                <a:schemeClr val="bg1"/>
              </a:solidFill>
              <a:latin typeface="Century Gothic" pitchFamily="34" charset="0"/>
            </a:endParaRPr>
          </a:p>
          <a:p>
            <a:pPr algn="ctr" defTabSz="1042988"/>
            <a:r>
              <a:rPr lang="en-US" sz="1600" b="1" dirty="0">
                <a:solidFill>
                  <a:schemeClr val="bg1"/>
                </a:solidFill>
                <a:latin typeface="Century Gothic" pitchFamily="34" charset="0"/>
              </a:rPr>
              <a:t>2X</a:t>
            </a:r>
            <a:r>
              <a:rPr lang="en-US" sz="1600" dirty="0">
                <a:solidFill>
                  <a:schemeClr val="bg1"/>
                </a:solidFill>
                <a:latin typeface="Century Gothic" pitchFamily="34" charset="0"/>
              </a:rPr>
              <a:t> CONCENTRATION </a:t>
            </a:r>
          </a:p>
          <a:p>
            <a:pPr algn="ctr" defTabSz="1042988"/>
            <a:r>
              <a:rPr lang="en-US" sz="1600" dirty="0">
                <a:solidFill>
                  <a:schemeClr val="bg1"/>
                </a:solidFill>
                <a:latin typeface="Century Gothic" pitchFamily="34" charset="0"/>
              </a:rPr>
              <a:t>FOR A </a:t>
            </a:r>
            <a:r>
              <a:rPr lang="en-US" sz="1600" b="1" dirty="0">
                <a:solidFill>
                  <a:schemeClr val="bg1"/>
                </a:solidFill>
                <a:latin typeface="Century Gothic" pitchFamily="34" charset="0"/>
              </a:rPr>
              <a:t>9X</a:t>
            </a:r>
            <a:r>
              <a:rPr lang="en-US" sz="1600" dirty="0">
                <a:solidFill>
                  <a:schemeClr val="bg1"/>
                </a:solidFill>
                <a:latin typeface="Century Gothic" pitchFamily="34" charset="0"/>
              </a:rPr>
              <a:t> POWER AGAINST HECTIC LIFE RHYTHMS</a:t>
            </a:r>
            <a:r>
              <a:rPr lang="en-US" sz="1600" baseline="30000" dirty="0" smtClean="0">
                <a:solidFill>
                  <a:schemeClr val="bg1"/>
                </a:solidFill>
                <a:latin typeface="Century Gothic" pitchFamily="34" charset="0"/>
              </a:rPr>
              <a:t>*</a:t>
            </a:r>
            <a:endParaRPr lang="en-US" sz="1600" baseline="300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32" name="Line 8"/>
          <p:cNvSpPr>
            <a:spLocks noChangeShapeType="1"/>
          </p:cNvSpPr>
          <p:nvPr/>
        </p:nvSpPr>
        <p:spPr bwMode="auto">
          <a:xfrm>
            <a:off x="2374956" y="6066"/>
            <a:ext cx="1631" cy="822237"/>
          </a:xfrm>
          <a:prstGeom prst="line">
            <a:avLst/>
          </a:prstGeom>
          <a:noFill/>
          <a:ln w="9525">
            <a:solidFill>
              <a:srgbClr val="58474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fr-FR" sz="1800">
              <a:latin typeface="Arial" charset="0"/>
              <a:ea typeface="+mn-ea"/>
            </a:endParaRPr>
          </a:p>
        </p:txBody>
      </p:sp>
      <p:pic>
        <p:nvPicPr>
          <p:cNvPr id="18" name="Picture 2" descr="G:\DPLI_HELENA_RUBINSTEIN_POWER_Beauty\Service\4. Projects\4. Products\1. Skincare\2. Prodigy\Prodigy Powercell\1. POWERCELL\2014\NOUVEAU LOGO\LOGO YOUTH GRAFTER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052" y="107788"/>
            <a:ext cx="2333625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 1"/>
          <p:cNvSpPr>
            <a:spLocks noChangeArrowheads="1"/>
          </p:cNvSpPr>
          <p:nvPr/>
        </p:nvSpPr>
        <p:spPr bwMode="auto">
          <a:xfrm>
            <a:off x="-26076" y="7180976"/>
            <a:ext cx="3778250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Century Gothic" pitchFamily="34" charset="0"/>
              </a:rPr>
              <a:t>*</a:t>
            </a:r>
            <a:r>
              <a:rPr lang="en-US" sz="700" dirty="0" err="1">
                <a:solidFill>
                  <a:schemeClr val="bg1"/>
                </a:solidFill>
                <a:latin typeface="Century Gothic" pitchFamily="34" charset="0"/>
              </a:rPr>
              <a:t>vs</a:t>
            </a:r>
            <a:r>
              <a:rPr lang="en-US" sz="700" dirty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en-US" sz="700" dirty="0" err="1">
                <a:solidFill>
                  <a:schemeClr val="bg1"/>
                </a:solidFill>
                <a:latin typeface="Century Gothic" pitchFamily="34" charset="0"/>
              </a:rPr>
              <a:t>Powercell</a:t>
            </a:r>
            <a:r>
              <a:rPr lang="en-US" sz="700" dirty="0">
                <a:solidFill>
                  <a:schemeClr val="bg1"/>
                </a:solidFill>
                <a:latin typeface="Century Gothic" pitchFamily="34" charset="0"/>
              </a:rPr>
              <a:t> serum 1</a:t>
            </a:r>
            <a:r>
              <a:rPr lang="en-US" sz="700" baseline="30000" dirty="0">
                <a:solidFill>
                  <a:schemeClr val="bg1"/>
                </a:solidFill>
                <a:latin typeface="Century Gothic" pitchFamily="34" charset="0"/>
              </a:rPr>
              <a:t>ST</a:t>
            </a:r>
            <a:r>
              <a:rPr lang="en-US" sz="700" dirty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en-US" sz="700" dirty="0" smtClean="0">
                <a:solidFill>
                  <a:schemeClr val="bg1"/>
                </a:solidFill>
                <a:latin typeface="Century Gothic" pitchFamily="34" charset="0"/>
              </a:rPr>
              <a:t>generation</a:t>
            </a:r>
            <a:endParaRPr lang="fr-FR" sz="700" dirty="0">
              <a:solidFill>
                <a:schemeClr val="bg1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1975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icture 79" descr="C:\Documents and Settings\Claire.IMBERT.EMEA\Bureau\POWERCELL 2014\FONDS FICHE PWCELL 16 SEPT\wetransfer-6d0c87\FOND PRODIGY POWERCELL 2014_A4_VERS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2020" b="31656"/>
          <a:stretch/>
        </p:blipFill>
        <p:spPr bwMode="auto">
          <a:xfrm>
            <a:off x="-36513" y="1"/>
            <a:ext cx="5382915" cy="7569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11"/>
          <p:cNvSpPr txBox="1">
            <a:spLocks noChangeArrowheads="1"/>
          </p:cNvSpPr>
          <p:nvPr/>
        </p:nvSpPr>
        <p:spPr bwMode="auto">
          <a:xfrm>
            <a:off x="3456707" y="1139241"/>
            <a:ext cx="630238" cy="382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306" tIns="52153" rIns="104306" bIns="52153">
            <a:spAutoFit/>
          </a:bodyPr>
          <a:lstStyle>
            <a:lvl1pPr defTabSz="1042988" eaLnBrk="0" hangingPunct="0"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defTabSz="1042988" eaLnBrk="0" hangingPunct="0"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defTabSz="1042988" eaLnBrk="0" hangingPunct="0"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defTabSz="1042988" eaLnBrk="0" hangingPunct="0"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defTabSz="1042988" eaLnBrk="0" hangingPunct="0"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fr-FR" sz="1800" b="1" dirty="0">
                <a:solidFill>
                  <a:schemeClr val="bg1"/>
                </a:solidFill>
                <a:latin typeface="Century Gothic" pitchFamily="34" charset="0"/>
              </a:rPr>
              <a:t>2</a:t>
            </a:r>
          </a:p>
        </p:txBody>
      </p:sp>
      <p:sp>
        <p:nvSpPr>
          <p:cNvPr id="5" name="ZoneTexte 19"/>
          <p:cNvSpPr txBox="1">
            <a:spLocks noChangeArrowheads="1"/>
          </p:cNvSpPr>
          <p:nvPr/>
        </p:nvSpPr>
        <p:spPr bwMode="auto">
          <a:xfrm>
            <a:off x="4398094" y="1226231"/>
            <a:ext cx="54292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4306" tIns="52153" rIns="104306" bIns="52153">
            <a:spAutoFit/>
          </a:bodyPr>
          <a:lstStyle>
            <a:lvl1pPr defTabSz="1042988" eaLnBrk="0" hangingPunct="0"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defTabSz="1042988" eaLnBrk="0" hangingPunct="0"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defTabSz="1042988" eaLnBrk="0" hangingPunct="0"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defTabSz="1042988" eaLnBrk="0" hangingPunct="0"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defTabSz="1042988" eaLnBrk="0" hangingPunct="0"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r" eaLnBrk="1" hangingPunct="1"/>
            <a:r>
              <a:rPr lang="fr-FR" sz="1100" dirty="0" err="1">
                <a:solidFill>
                  <a:schemeClr val="bg1"/>
                </a:solidFill>
                <a:latin typeface="Century Gothic" pitchFamily="34" charset="0"/>
              </a:rPr>
              <a:t>Treat</a:t>
            </a:r>
            <a:endParaRPr lang="fr-FR" sz="11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6" name="ZoneTexte 14"/>
          <p:cNvSpPr txBox="1">
            <a:spLocks noChangeArrowheads="1"/>
          </p:cNvSpPr>
          <p:nvPr/>
        </p:nvSpPr>
        <p:spPr bwMode="auto">
          <a:xfrm>
            <a:off x="2776537" y="60098"/>
            <a:ext cx="2489200" cy="336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306" tIns="52153" rIns="104306" bIns="52153">
            <a:spAutoFit/>
          </a:bodyPr>
          <a:lstStyle>
            <a:lvl1pPr defTabSz="1042988" eaLnBrk="0" hangingPunct="0"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defTabSz="1042988" eaLnBrk="0" hangingPunct="0"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defTabSz="1042988" eaLnBrk="0" hangingPunct="0"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defTabSz="1042988" eaLnBrk="0" hangingPunct="0"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defTabSz="1042988" eaLnBrk="0" hangingPunct="0"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r" eaLnBrk="1" hangingPunct="1"/>
            <a:r>
              <a:rPr lang="en-US" sz="1500" dirty="0">
                <a:solidFill>
                  <a:schemeClr val="bg1"/>
                </a:solidFill>
                <a:latin typeface="Century Gothic" pitchFamily="34" charset="0"/>
              </a:rPr>
              <a:t>SALES SCENARIO</a:t>
            </a:r>
            <a:endParaRPr lang="fr-FR" sz="15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80976" y="684287"/>
            <a:ext cx="4968772" cy="503238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chemeClr val="bg1"/>
              </a:solidFill>
            </a:endParaRPr>
          </a:p>
        </p:txBody>
      </p:sp>
      <p:sp>
        <p:nvSpPr>
          <p:cNvPr id="16" name="ZoneTexte 11"/>
          <p:cNvSpPr txBox="1">
            <a:spLocks noChangeArrowheads="1"/>
          </p:cNvSpPr>
          <p:nvPr/>
        </p:nvSpPr>
        <p:spPr bwMode="auto">
          <a:xfrm>
            <a:off x="3456707" y="324247"/>
            <a:ext cx="630237" cy="382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306" tIns="52153" rIns="104306" bIns="52153">
            <a:spAutoFit/>
          </a:bodyPr>
          <a:lstStyle>
            <a:lvl1pPr defTabSz="1042988" eaLnBrk="0" hangingPunct="0"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defTabSz="1042988" eaLnBrk="0" hangingPunct="0"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defTabSz="1042988" eaLnBrk="0" hangingPunct="0"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defTabSz="1042988" eaLnBrk="0" hangingPunct="0"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defTabSz="1042988" eaLnBrk="0" hangingPunct="0"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fr-FR" sz="1800" b="1" dirty="0">
                <a:solidFill>
                  <a:schemeClr val="bg1"/>
                </a:solidFill>
                <a:latin typeface="Century Gothic" pitchFamily="34" charset="0"/>
              </a:rPr>
              <a:t>1</a:t>
            </a:r>
          </a:p>
        </p:txBody>
      </p:sp>
      <p:sp>
        <p:nvSpPr>
          <p:cNvPr id="17" name="ZoneTexte 19"/>
          <p:cNvSpPr txBox="1">
            <a:spLocks noChangeArrowheads="1"/>
          </p:cNvSpPr>
          <p:nvPr/>
        </p:nvSpPr>
        <p:spPr bwMode="auto">
          <a:xfrm>
            <a:off x="4398094" y="380767"/>
            <a:ext cx="56356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4306" tIns="52153" rIns="104306" bIns="52153">
            <a:spAutoFit/>
          </a:bodyPr>
          <a:lstStyle>
            <a:lvl1pPr defTabSz="1042988" eaLnBrk="0" hangingPunct="0"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defTabSz="1042988" eaLnBrk="0" hangingPunct="0"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defTabSz="1042988" eaLnBrk="0" hangingPunct="0"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defTabSz="1042988" eaLnBrk="0" hangingPunct="0"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defTabSz="1042988" eaLnBrk="0" hangingPunct="0"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r" eaLnBrk="1" hangingPunct="1"/>
            <a:r>
              <a:rPr lang="fr-FR" sz="1100" dirty="0" err="1">
                <a:solidFill>
                  <a:schemeClr val="bg1"/>
                </a:solidFill>
                <a:latin typeface="Century Gothic" pitchFamily="34" charset="0"/>
              </a:rPr>
              <a:t>Hook</a:t>
            </a:r>
            <a:endParaRPr lang="fr-FR" sz="11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cxnSp>
        <p:nvCxnSpPr>
          <p:cNvPr id="18" name="Connecteur droit 23"/>
          <p:cNvCxnSpPr>
            <a:cxnSpLocks noChangeShapeType="1"/>
          </p:cNvCxnSpPr>
          <p:nvPr/>
        </p:nvCxnSpPr>
        <p:spPr bwMode="auto">
          <a:xfrm>
            <a:off x="3528715" y="661755"/>
            <a:ext cx="1817687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0" name="Arrondir un rectangle avec un coin diagonal 10"/>
          <p:cNvSpPr>
            <a:spLocks noChangeArrowheads="1"/>
          </p:cNvSpPr>
          <p:nvPr/>
        </p:nvSpPr>
        <p:spPr bwMode="auto">
          <a:xfrm>
            <a:off x="67102" y="1548383"/>
            <a:ext cx="5004290" cy="4104456"/>
          </a:xfrm>
          <a:custGeom>
            <a:avLst/>
            <a:gdLst>
              <a:gd name="T0" fmla="*/ 177470 w 4714886"/>
              <a:gd name="T1" fmla="*/ 26607229 h 2428892"/>
              <a:gd name="T2" fmla="*/ 88735 w 4714886"/>
              <a:gd name="T3" fmla="*/ 53214459 h 2428892"/>
              <a:gd name="T4" fmla="*/ 0 w 4714886"/>
              <a:gd name="T5" fmla="*/ 26607229 h 2428892"/>
              <a:gd name="T6" fmla="*/ 88735 w 4714886"/>
              <a:gd name="T7" fmla="*/ 0 h 2428892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118569 w 4714886"/>
              <a:gd name="T13" fmla="*/ 118569 h 2428892"/>
              <a:gd name="T14" fmla="*/ 4596317 w 4714886"/>
              <a:gd name="T15" fmla="*/ 2310322 h 242889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714886" h="2428892">
                <a:moveTo>
                  <a:pt x="404823" y="0"/>
                </a:moveTo>
                <a:lnTo>
                  <a:pt x="4714886" y="0"/>
                </a:lnTo>
                <a:lnTo>
                  <a:pt x="4714886" y="2024069"/>
                </a:lnTo>
                <a:cubicBezTo>
                  <a:pt x="4714886" y="2247646"/>
                  <a:pt x="4533640" y="2428891"/>
                  <a:pt x="4310063" y="2428892"/>
                </a:cubicBezTo>
                <a:lnTo>
                  <a:pt x="0" y="2428892"/>
                </a:lnTo>
                <a:lnTo>
                  <a:pt x="0" y="404823"/>
                </a:lnTo>
                <a:cubicBezTo>
                  <a:pt x="0" y="181245"/>
                  <a:pt x="181245" y="0"/>
                  <a:pt x="404823" y="0"/>
                </a:cubicBezTo>
                <a:cubicBezTo>
                  <a:pt x="404823" y="0"/>
                  <a:pt x="404823" y="0"/>
                  <a:pt x="404823" y="0"/>
                </a:cubicBezTo>
                <a:close/>
              </a:path>
            </a:pathLst>
          </a:custGeom>
          <a:noFill/>
          <a:ln w="12700" algn="ctr">
            <a:solidFill>
              <a:srgbClr val="A79E7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/>
          <a:p>
            <a:pPr algn="r">
              <a:spcBef>
                <a:spcPct val="50000"/>
              </a:spcBef>
            </a:pPr>
            <a:r>
              <a:rPr lang="en-US" sz="800" b="1" dirty="0">
                <a:solidFill>
                  <a:schemeClr val="bg1"/>
                </a:solidFill>
                <a:latin typeface="Century Gothic" pitchFamily="34" charset="0"/>
              </a:rPr>
              <a:t>"HECTIC LIFE RHYTHMS </a:t>
            </a:r>
            <a:r>
              <a:rPr lang="en-US" sz="800" dirty="0">
                <a:solidFill>
                  <a:schemeClr val="bg1"/>
                </a:solidFill>
                <a:latin typeface="Century Gothic" pitchFamily="34" charset="0"/>
              </a:rPr>
              <a:t>(stress, pollution, lack of sleep, fatigue, jet lag, etc.) </a:t>
            </a:r>
            <a:r>
              <a:rPr lang="en-US" sz="800" b="1" dirty="0">
                <a:solidFill>
                  <a:schemeClr val="bg1"/>
                </a:solidFill>
                <a:latin typeface="Century Gothic" pitchFamily="34" charset="0"/>
              </a:rPr>
              <a:t>exhaust skin’s youth </a:t>
            </a:r>
            <a:r>
              <a:rPr lang="en-US" sz="800" dirty="0">
                <a:solidFill>
                  <a:schemeClr val="bg1"/>
                </a:solidFill>
                <a:latin typeface="Century Gothic" pitchFamily="34" charset="0"/>
              </a:rPr>
              <a:t>and </a:t>
            </a:r>
            <a:r>
              <a:rPr lang="en-US" sz="800" b="1" dirty="0">
                <a:solidFill>
                  <a:schemeClr val="bg1"/>
                </a:solidFill>
                <a:latin typeface="Century Gothic" pitchFamily="34" charset="0"/>
              </a:rPr>
              <a:t>lead to a CELLULAR BURN-OUT </a:t>
            </a:r>
            <a:r>
              <a:rPr lang="en-US" sz="800" dirty="0">
                <a:solidFill>
                  <a:schemeClr val="bg1"/>
                </a:solidFill>
                <a:latin typeface="Century Gothic" pitchFamily="34" charset="0"/>
              </a:rPr>
              <a:t>(disconnection of cells with the environment). Instead of producing good molecules, “burn-out” cells are going to produce toxic molecules, which </a:t>
            </a:r>
            <a:r>
              <a:rPr lang="en-US" sz="800" b="1" dirty="0">
                <a:solidFill>
                  <a:schemeClr val="bg1"/>
                </a:solidFill>
                <a:latin typeface="Century Gothic" pitchFamily="34" charset="0"/>
              </a:rPr>
              <a:t>accelerate the skin ageing</a:t>
            </a:r>
            <a:r>
              <a:rPr lang="en-US" sz="800" dirty="0">
                <a:solidFill>
                  <a:schemeClr val="bg1"/>
                </a:solidFill>
                <a:latin typeface="Century Gothic" pitchFamily="34" charset="0"/>
              </a:rPr>
              <a:t>. </a:t>
            </a:r>
          </a:p>
          <a:p>
            <a:pPr algn="r">
              <a:spcBef>
                <a:spcPct val="50000"/>
              </a:spcBef>
            </a:pPr>
            <a:r>
              <a:rPr lang="en-US" sz="800" b="1" dirty="0">
                <a:solidFill>
                  <a:schemeClr val="bg1"/>
                </a:solidFill>
                <a:latin typeface="Century Gothic" pitchFamily="34" charset="0"/>
              </a:rPr>
              <a:t>Thanks to the complementary actions of native vegetal cells </a:t>
            </a:r>
            <a:r>
              <a:rPr lang="en-US" sz="800" dirty="0">
                <a:solidFill>
                  <a:schemeClr val="bg1"/>
                </a:solidFill>
                <a:latin typeface="Century Gothic" pitchFamily="34" charset="0"/>
              </a:rPr>
              <a:t>drawn from the heart of two </a:t>
            </a:r>
            <a:r>
              <a:rPr lang="en-US" sz="800" b="1" dirty="0">
                <a:solidFill>
                  <a:schemeClr val="bg1"/>
                </a:solidFill>
                <a:latin typeface="Century Gothic" pitchFamily="34" charset="0"/>
              </a:rPr>
              <a:t>"POWER PLANTS“ </a:t>
            </a:r>
            <a:r>
              <a:rPr lang="en-US" sz="800" dirty="0">
                <a:solidFill>
                  <a:schemeClr val="bg1"/>
                </a:solidFill>
                <a:latin typeface="Century Gothic" pitchFamily="34" charset="0"/>
              </a:rPr>
              <a:t>- </a:t>
            </a:r>
            <a:r>
              <a:rPr lang="en-US" sz="800" b="1" dirty="0">
                <a:solidFill>
                  <a:schemeClr val="bg1"/>
                </a:solidFill>
                <a:latin typeface="Century Gothic" pitchFamily="34" charset="0"/>
              </a:rPr>
              <a:t>OCEANIC CRISTA AND SEA HOLLY </a:t>
            </a:r>
            <a:r>
              <a:rPr lang="en-US" sz="800" dirty="0">
                <a:solidFill>
                  <a:schemeClr val="bg1"/>
                </a:solidFill>
                <a:latin typeface="Century Gothic" pitchFamily="34" charset="0"/>
              </a:rPr>
              <a:t>– POWERCELL [IT] is now able to repair “burn-out” cells at 4 levels and cellular communication to re</a:t>
            </a:r>
            <a:r>
              <a:rPr lang="en-US" sz="800" b="1" dirty="0">
                <a:solidFill>
                  <a:schemeClr val="bg1"/>
                </a:solidFill>
                <a:latin typeface="Century Gothic" pitchFamily="34" charset="0"/>
              </a:rPr>
              <a:t>activate the cellular adaptation mechanisms </a:t>
            </a:r>
            <a:r>
              <a:rPr lang="en-US" sz="800" dirty="0">
                <a:solidFill>
                  <a:schemeClr val="bg1"/>
                </a:solidFill>
                <a:latin typeface="Century Gothic" pitchFamily="34" charset="0"/>
              </a:rPr>
              <a:t>for skin to function younger: </a:t>
            </a:r>
            <a:r>
              <a:rPr lang="en-US" sz="800" b="1" dirty="0" err="1">
                <a:solidFill>
                  <a:schemeClr val="bg1"/>
                </a:solidFill>
                <a:latin typeface="Century Gothic" pitchFamily="34" charset="0"/>
              </a:rPr>
              <a:t>tissular</a:t>
            </a:r>
            <a:r>
              <a:rPr lang="en-US" sz="800" b="1" dirty="0">
                <a:solidFill>
                  <a:schemeClr val="bg1"/>
                </a:solidFill>
                <a:latin typeface="Century Gothic" pitchFamily="34" charset="0"/>
              </a:rPr>
              <a:t> repair</a:t>
            </a:r>
            <a:r>
              <a:rPr lang="en-US" sz="800" b="1" baseline="30000" dirty="0">
                <a:solidFill>
                  <a:schemeClr val="bg1"/>
                </a:solidFill>
                <a:latin typeface="Century Gothic" pitchFamily="34" charset="0"/>
              </a:rPr>
              <a:t>2</a:t>
            </a:r>
            <a:r>
              <a:rPr lang="en-US" sz="800" b="1" dirty="0">
                <a:solidFill>
                  <a:schemeClr val="bg1"/>
                </a:solidFill>
                <a:latin typeface="Century Gothic" pitchFamily="34" charset="0"/>
              </a:rPr>
              <a:t>, cellular regeneration</a:t>
            </a:r>
            <a:r>
              <a:rPr lang="en-US" sz="800" b="1" baseline="30000" dirty="0">
                <a:solidFill>
                  <a:schemeClr val="bg1"/>
                </a:solidFill>
                <a:latin typeface="Century Gothic" pitchFamily="34" charset="0"/>
              </a:rPr>
              <a:t>3</a:t>
            </a:r>
            <a:r>
              <a:rPr lang="en-US" sz="800" b="1" dirty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en-US" sz="800" dirty="0">
                <a:solidFill>
                  <a:schemeClr val="bg1"/>
                </a:solidFill>
                <a:latin typeface="Century Gothic" pitchFamily="34" charset="0"/>
              </a:rPr>
              <a:t>&amp; </a:t>
            </a:r>
            <a:r>
              <a:rPr lang="en-US" sz="800" b="1" dirty="0">
                <a:solidFill>
                  <a:schemeClr val="bg1"/>
                </a:solidFill>
                <a:latin typeface="Century Gothic" pitchFamily="34" charset="0"/>
              </a:rPr>
              <a:t>anti free-radical protection</a:t>
            </a:r>
            <a:r>
              <a:rPr lang="en-US" sz="800" b="1" baseline="30000" dirty="0">
                <a:solidFill>
                  <a:schemeClr val="bg1"/>
                </a:solidFill>
                <a:latin typeface="Century Gothic" pitchFamily="34" charset="0"/>
              </a:rPr>
              <a:t>2</a:t>
            </a:r>
            <a:r>
              <a:rPr lang="en-US" sz="800" dirty="0">
                <a:solidFill>
                  <a:schemeClr val="bg1"/>
                </a:solidFill>
                <a:latin typeface="Century Gothic" pitchFamily="34" charset="0"/>
              </a:rPr>
              <a:t>. </a:t>
            </a:r>
          </a:p>
          <a:p>
            <a:pPr algn="r">
              <a:lnSpc>
                <a:spcPts val="1300"/>
              </a:lnSpc>
            </a:pPr>
            <a:endParaRPr lang="en-US" sz="500" dirty="0">
              <a:solidFill>
                <a:schemeClr val="bg1"/>
              </a:solidFill>
              <a:latin typeface="Century Gothic" pitchFamily="34" charset="0"/>
            </a:endParaRPr>
          </a:p>
          <a:p>
            <a:pPr algn="r">
              <a:lnSpc>
                <a:spcPts val="1300"/>
              </a:lnSpc>
            </a:pPr>
            <a:r>
              <a:rPr lang="en-US" sz="800" dirty="0">
                <a:solidFill>
                  <a:schemeClr val="bg1"/>
                </a:solidFill>
                <a:latin typeface="Century Gothic" pitchFamily="34" charset="0"/>
              </a:rPr>
              <a:t>POWERCELL [IT] is </a:t>
            </a:r>
            <a:r>
              <a:rPr lang="en-US" sz="800" b="1" dirty="0">
                <a:solidFill>
                  <a:schemeClr val="bg1"/>
                </a:solidFill>
                <a:latin typeface="Century Gothic" pitchFamily="34" charset="0"/>
              </a:rPr>
              <a:t>2x MORE CONCENTRATED IN NATIVE VEGETAL CELLS </a:t>
            </a:r>
            <a:r>
              <a:rPr lang="en-US" sz="800" i="1" dirty="0">
                <a:solidFill>
                  <a:schemeClr val="bg1"/>
                </a:solidFill>
                <a:latin typeface="Century Gothic" pitchFamily="34" charset="0"/>
              </a:rPr>
              <a:t>than the 1</a:t>
            </a:r>
            <a:r>
              <a:rPr lang="en-US" sz="800" i="1" baseline="30000" dirty="0">
                <a:solidFill>
                  <a:schemeClr val="bg1"/>
                </a:solidFill>
                <a:latin typeface="Century Gothic" pitchFamily="34" charset="0"/>
              </a:rPr>
              <a:t>st</a:t>
            </a:r>
            <a:r>
              <a:rPr lang="en-US" sz="800" i="1" dirty="0">
                <a:solidFill>
                  <a:schemeClr val="bg1"/>
                </a:solidFill>
                <a:latin typeface="Century Gothic" pitchFamily="34" charset="0"/>
              </a:rPr>
              <a:t> generation </a:t>
            </a:r>
            <a:r>
              <a:rPr lang="en-US" sz="800" dirty="0">
                <a:solidFill>
                  <a:schemeClr val="bg1"/>
                </a:solidFill>
                <a:latin typeface="Century Gothic" pitchFamily="34" charset="0"/>
              </a:rPr>
              <a:t>for a </a:t>
            </a:r>
            <a:r>
              <a:rPr lang="en-US" sz="800" b="1" dirty="0">
                <a:solidFill>
                  <a:schemeClr val="bg1"/>
                </a:solidFill>
                <a:latin typeface="Century Gothic" pitchFamily="34" charset="0"/>
              </a:rPr>
              <a:t>9X POWER AGAINST HECTIC LIFE RHYTHMS</a:t>
            </a:r>
            <a:r>
              <a:rPr lang="en-US" sz="800" dirty="0">
                <a:solidFill>
                  <a:schemeClr val="bg1"/>
                </a:solidFill>
                <a:latin typeface="Century Gothic" pitchFamily="34" charset="0"/>
              </a:rPr>
              <a:t> </a:t>
            </a:r>
          </a:p>
          <a:p>
            <a:pPr algn="r">
              <a:lnSpc>
                <a:spcPts val="1300"/>
              </a:lnSpc>
            </a:pPr>
            <a:r>
              <a:rPr lang="en-US" altLang="ja-JP" sz="800" dirty="0">
                <a:solidFill>
                  <a:schemeClr val="bg1"/>
                </a:solidFill>
                <a:latin typeface="Century Gothic" pitchFamily="34" charset="0"/>
              </a:rPr>
              <a:t> </a:t>
            </a:r>
          </a:p>
          <a:p>
            <a:pPr algn="r">
              <a:lnSpc>
                <a:spcPts val="1300"/>
              </a:lnSpc>
            </a:pPr>
            <a:r>
              <a:rPr lang="en-US" altLang="ja-JP" sz="800" dirty="0">
                <a:solidFill>
                  <a:schemeClr val="bg1"/>
                </a:solidFill>
                <a:latin typeface="Century Gothic" pitchFamily="34" charset="0"/>
              </a:rPr>
              <a:t>While</a:t>
            </a:r>
            <a:r>
              <a:rPr lang="en-US" altLang="ja-JP" sz="800" b="1" dirty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en-US" altLang="ja-JP" sz="800" dirty="0">
                <a:solidFill>
                  <a:schemeClr val="bg1"/>
                </a:solidFill>
                <a:latin typeface="Century Gothic" pitchFamily="34" charset="0"/>
              </a:rPr>
              <a:t>other serums deliver a fixed message to all cells without reaching the “burn-out” ones,</a:t>
            </a:r>
          </a:p>
          <a:p>
            <a:pPr algn="r">
              <a:lnSpc>
                <a:spcPts val="1300"/>
              </a:lnSpc>
            </a:pPr>
            <a:r>
              <a:rPr lang="en-US" altLang="ja-JP" sz="800" b="1" dirty="0">
                <a:solidFill>
                  <a:schemeClr val="bg1"/>
                </a:solidFill>
                <a:latin typeface="Century Gothic" pitchFamily="34" charset="0"/>
              </a:rPr>
              <a:t>POWERCELL [IT] </a:t>
            </a:r>
            <a:r>
              <a:rPr lang="en-US" altLang="ja-JP" sz="800" dirty="0">
                <a:solidFill>
                  <a:schemeClr val="bg1"/>
                </a:solidFill>
                <a:latin typeface="Century Gothic" pitchFamily="34" charset="0"/>
              </a:rPr>
              <a:t>is the 1</a:t>
            </a:r>
            <a:r>
              <a:rPr lang="en-US" altLang="ja-JP" sz="800" baseline="30000" dirty="0">
                <a:solidFill>
                  <a:schemeClr val="bg1"/>
                </a:solidFill>
                <a:latin typeface="Century Gothic" pitchFamily="34" charset="0"/>
              </a:rPr>
              <a:t>st</a:t>
            </a:r>
            <a:r>
              <a:rPr lang="en-US" altLang="ja-JP" sz="800" dirty="0">
                <a:solidFill>
                  <a:schemeClr val="bg1"/>
                </a:solidFill>
                <a:latin typeface="Century Gothic" pitchFamily="34" charset="0"/>
              </a:rPr>
              <a:t> intelligent skincare able to</a:t>
            </a:r>
            <a:r>
              <a:rPr lang="en-US" altLang="ja-JP" sz="800" b="1" dirty="0">
                <a:solidFill>
                  <a:schemeClr val="bg1"/>
                </a:solidFill>
                <a:latin typeface="Century Gothic" pitchFamily="34" charset="0"/>
              </a:rPr>
              <a:t> identify </a:t>
            </a:r>
            <a:r>
              <a:rPr lang="en-US" altLang="ja-JP" sz="800" dirty="0">
                <a:solidFill>
                  <a:schemeClr val="bg1"/>
                </a:solidFill>
                <a:latin typeface="Century Gothic" pitchFamily="34" charset="0"/>
              </a:rPr>
              <a:t>and</a:t>
            </a:r>
            <a:r>
              <a:rPr lang="en-US" altLang="ja-JP" sz="800" b="1" dirty="0">
                <a:solidFill>
                  <a:schemeClr val="bg1"/>
                </a:solidFill>
                <a:latin typeface="Century Gothic" pitchFamily="34" charset="0"/>
              </a:rPr>
              <a:t> repair “burnt-out” cells</a:t>
            </a:r>
            <a:r>
              <a:rPr lang="en-US" altLang="ja-JP" sz="800" dirty="0">
                <a:solidFill>
                  <a:schemeClr val="bg1"/>
                </a:solidFill>
                <a:latin typeface="Century Gothic" pitchFamily="34" charset="0"/>
              </a:rPr>
              <a:t>, to repair and reconnect them to the environment. </a:t>
            </a:r>
          </a:p>
          <a:p>
            <a:pPr algn="r">
              <a:lnSpc>
                <a:spcPts val="1300"/>
              </a:lnSpc>
            </a:pPr>
            <a:endParaRPr lang="en-US" sz="800" dirty="0">
              <a:solidFill>
                <a:schemeClr val="bg1"/>
              </a:solidFill>
              <a:latin typeface="Century Gothic" pitchFamily="34" charset="0"/>
            </a:endParaRPr>
          </a:p>
          <a:p>
            <a:pPr algn="r">
              <a:lnSpc>
                <a:spcPts val="1300"/>
              </a:lnSpc>
            </a:pPr>
            <a:r>
              <a:rPr lang="en-US" sz="800" dirty="0">
                <a:solidFill>
                  <a:schemeClr val="bg1"/>
                </a:solidFill>
                <a:latin typeface="Century Gothic" pitchFamily="34" charset="0"/>
              </a:rPr>
              <a:t>This breakthrough </a:t>
            </a:r>
            <a:r>
              <a:rPr lang="en-US" sz="800" b="1" dirty="0">
                <a:solidFill>
                  <a:schemeClr val="bg1"/>
                </a:solidFill>
                <a:latin typeface="Century Gothic" pitchFamily="34" charset="0"/>
              </a:rPr>
              <a:t>[IT] technology </a:t>
            </a:r>
            <a:r>
              <a:rPr lang="en-US" sz="800" dirty="0">
                <a:solidFill>
                  <a:schemeClr val="bg1"/>
                </a:solidFill>
                <a:latin typeface="Century Gothic" pitchFamily="34" charset="0"/>
              </a:rPr>
              <a:t>is exclusive to Helena Rubinstein and contains </a:t>
            </a:r>
            <a:r>
              <a:rPr lang="en-US" sz="800" b="1" dirty="0">
                <a:solidFill>
                  <a:schemeClr val="bg1"/>
                </a:solidFill>
                <a:latin typeface="Century Gothic" pitchFamily="34" charset="0"/>
              </a:rPr>
              <a:t>the active fusion of native vegetal cells </a:t>
            </a:r>
            <a:r>
              <a:rPr lang="en-US" sz="800" dirty="0">
                <a:solidFill>
                  <a:schemeClr val="bg1"/>
                </a:solidFill>
                <a:latin typeface="Century Gothic" pitchFamily="34" charset="0"/>
              </a:rPr>
              <a:t>found at the heart of 2 power plants: </a:t>
            </a:r>
            <a:r>
              <a:rPr lang="en-US" sz="800" b="1" dirty="0">
                <a:solidFill>
                  <a:schemeClr val="bg1"/>
                </a:solidFill>
                <a:latin typeface="Century Gothic" pitchFamily="34" charset="0"/>
              </a:rPr>
              <a:t>OCEANIC CRISTA </a:t>
            </a:r>
            <a:r>
              <a:rPr lang="en-US" sz="800" dirty="0">
                <a:solidFill>
                  <a:schemeClr val="bg1"/>
                </a:solidFill>
                <a:latin typeface="Century Gothic" pitchFamily="34" charset="0"/>
              </a:rPr>
              <a:t>&amp; </a:t>
            </a:r>
            <a:r>
              <a:rPr lang="en-US" sz="800" b="1" dirty="0">
                <a:solidFill>
                  <a:schemeClr val="bg1"/>
                </a:solidFill>
                <a:latin typeface="Century Gothic" pitchFamily="34" charset="0"/>
              </a:rPr>
              <a:t>SEA HOLLY</a:t>
            </a:r>
            <a:r>
              <a:rPr lang="en-US" sz="800" dirty="0">
                <a:solidFill>
                  <a:schemeClr val="bg1"/>
                </a:solidFill>
                <a:latin typeface="Century Gothic" pitchFamily="34" charset="0"/>
              </a:rPr>
              <a:t>. These plants are called halophytes. There are </a:t>
            </a:r>
            <a:r>
              <a:rPr lang="en-US" sz="800" b="1" dirty="0">
                <a:solidFill>
                  <a:schemeClr val="bg1"/>
                </a:solidFill>
                <a:latin typeface="Century Gothic" pitchFamily="34" charset="0"/>
              </a:rPr>
              <a:t>only 2%</a:t>
            </a:r>
            <a:r>
              <a:rPr lang="en-US" sz="800" dirty="0">
                <a:solidFill>
                  <a:schemeClr val="bg1"/>
                </a:solidFill>
                <a:latin typeface="Century Gothic" pitchFamily="34" charset="0"/>
              </a:rPr>
              <a:t> of this kind of plants on earth capable of thriving under the most changing &amp; hostile environments. They are so powerful that </a:t>
            </a:r>
            <a:r>
              <a:rPr lang="en-US" sz="800" b="1" dirty="0">
                <a:solidFill>
                  <a:schemeClr val="bg1"/>
                </a:solidFill>
                <a:latin typeface="Century Gothic" pitchFamily="34" charset="0"/>
              </a:rPr>
              <a:t>NASA consider them as “the energy of the future”,</a:t>
            </a:r>
            <a:r>
              <a:rPr lang="en-US" sz="800" dirty="0">
                <a:solidFill>
                  <a:schemeClr val="bg1"/>
                </a:solidFill>
                <a:latin typeface="Century Gothic" pitchFamily="34" charset="0"/>
              </a:rPr>
              <a:t> and has created a special laboratory dedicated to their research</a:t>
            </a:r>
            <a:r>
              <a:rPr lang="en-US" sz="800" dirty="0" smtClean="0">
                <a:solidFill>
                  <a:schemeClr val="bg1"/>
                </a:solidFill>
                <a:latin typeface="Century Gothic" pitchFamily="34" charset="0"/>
              </a:rPr>
              <a:t>.</a:t>
            </a:r>
            <a:endParaRPr lang="en-US" sz="500" dirty="0">
              <a:solidFill>
                <a:schemeClr val="bg1"/>
              </a:solidFill>
              <a:latin typeface="Century Gothic" pitchFamily="34" charset="0"/>
            </a:endParaRPr>
          </a:p>
          <a:p>
            <a:pPr algn="r">
              <a:lnSpc>
                <a:spcPts val="1300"/>
              </a:lnSpc>
            </a:pPr>
            <a:r>
              <a:rPr lang="en-US" sz="800" dirty="0">
                <a:solidFill>
                  <a:schemeClr val="bg1"/>
                </a:solidFill>
                <a:latin typeface="Century Gothic" pitchFamily="34" charset="0"/>
              </a:rPr>
              <a:t>WITHIN 5 DAYS , THE SKIN IS VISIBLY YOUNGER LOOKING</a:t>
            </a:r>
          </a:p>
          <a:p>
            <a:pPr algn="r">
              <a:lnSpc>
                <a:spcPts val="1300"/>
              </a:lnSpc>
            </a:pPr>
            <a:r>
              <a:rPr lang="en-US" sz="800" dirty="0">
                <a:solidFill>
                  <a:schemeClr val="bg1"/>
                </a:solidFill>
                <a:latin typeface="Century Gothic" pitchFamily="34" charset="0"/>
              </a:rPr>
              <a:t>WITHIN 1 MONTH, A 100% IMPROVEMENT IN THE SKIN'S PROPERTIES </a:t>
            </a:r>
          </a:p>
          <a:p>
            <a:pPr algn="r">
              <a:lnSpc>
                <a:spcPts val="1300"/>
              </a:lnSpc>
            </a:pPr>
            <a:r>
              <a:rPr lang="en-US" sz="800" dirty="0">
                <a:solidFill>
                  <a:schemeClr val="bg1"/>
                </a:solidFill>
                <a:latin typeface="Century Gothic" pitchFamily="34" charset="0"/>
              </a:rPr>
              <a:t>smoothed wrinkles &amp; texture - boosted tonicity - instant healthy radiance</a:t>
            </a:r>
            <a:r>
              <a:rPr lang="en-US" sz="800" b="1" dirty="0">
                <a:solidFill>
                  <a:schemeClr val="bg1"/>
                </a:solidFill>
                <a:latin typeface="Century Gothic" pitchFamily="34" charset="0"/>
              </a:rPr>
              <a:t>.”</a:t>
            </a:r>
            <a:r>
              <a:rPr lang="en-US" sz="800" dirty="0">
                <a:solidFill>
                  <a:schemeClr val="bg1"/>
                </a:solidFill>
                <a:latin typeface="Century Gothic" pitchFamily="34" charset="0"/>
              </a:rPr>
              <a:t> </a:t>
            </a:r>
          </a:p>
        </p:txBody>
      </p:sp>
      <p:cxnSp>
        <p:nvCxnSpPr>
          <p:cNvPr id="32" name="Connecteur droit 23"/>
          <p:cNvCxnSpPr>
            <a:cxnSpLocks noChangeShapeType="1"/>
          </p:cNvCxnSpPr>
          <p:nvPr/>
        </p:nvCxnSpPr>
        <p:spPr bwMode="auto">
          <a:xfrm>
            <a:off x="3528715" y="1499281"/>
            <a:ext cx="1817687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6" name="Rectangle 1"/>
          <p:cNvSpPr>
            <a:spLocks noChangeArrowheads="1"/>
          </p:cNvSpPr>
          <p:nvPr/>
        </p:nvSpPr>
        <p:spPr bwMode="auto">
          <a:xfrm>
            <a:off x="152125" y="746185"/>
            <a:ext cx="5132388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1042988"/>
            <a:r>
              <a:rPr lang="en-US" sz="900" b="1" dirty="0">
                <a:solidFill>
                  <a:schemeClr val="bg1"/>
                </a:solidFill>
                <a:latin typeface="Century Gothic" pitchFamily="34" charset="0"/>
              </a:rPr>
              <a:t>“Did you know that hectic life rhythms could lead to a cellular “burnout” </a:t>
            </a:r>
          </a:p>
          <a:p>
            <a:pPr algn="ctr" defTabSz="1042988"/>
            <a:r>
              <a:rPr lang="en-US" sz="900" b="1" dirty="0">
                <a:solidFill>
                  <a:schemeClr val="bg1"/>
                </a:solidFill>
                <a:latin typeface="Century Gothic" pitchFamily="34" charset="0"/>
              </a:rPr>
              <a:t>&amp; accelerate ageing?” </a:t>
            </a:r>
          </a:p>
          <a:p>
            <a:pPr algn="ctr" defTabSz="1042988"/>
            <a:endParaRPr lang="en-US" sz="900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48" name="ZoneTexte 4"/>
          <p:cNvSpPr txBox="1">
            <a:spLocks noChangeArrowheads="1"/>
          </p:cNvSpPr>
          <p:nvPr/>
        </p:nvSpPr>
        <p:spPr bwMode="auto">
          <a:xfrm>
            <a:off x="157237" y="6940501"/>
            <a:ext cx="133667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fr-FR" sz="600">
                <a:solidFill>
                  <a:schemeClr val="bg1"/>
                </a:solidFill>
                <a:latin typeface="Century Gothic" pitchFamily="34" charset="0"/>
              </a:rPr>
              <a:t>POWERCELL SERUM</a:t>
            </a:r>
          </a:p>
        </p:txBody>
      </p:sp>
      <p:sp>
        <p:nvSpPr>
          <p:cNvPr id="49" name="Rectangle 140"/>
          <p:cNvSpPr>
            <a:spLocks noChangeArrowheads="1"/>
          </p:cNvSpPr>
          <p:nvPr/>
        </p:nvSpPr>
        <p:spPr bwMode="auto">
          <a:xfrm>
            <a:off x="847799" y="6132463"/>
            <a:ext cx="5207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fr-FR" sz="1200">
                <a:solidFill>
                  <a:srgbClr val="A28F76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</a:t>
            </a:r>
            <a:r>
              <a:rPr lang="fr-FR" sz="1200">
                <a:solidFill>
                  <a:srgbClr val="A28F76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</a:t>
            </a:r>
          </a:p>
        </p:txBody>
      </p:sp>
      <p:pic>
        <p:nvPicPr>
          <p:cNvPr id="52" name="Picture 37" descr="C:\Documents and Settings\Claire.IMBERT.EMEA\Bureau\POWERCELL 2014\wetransfer-6285dd\HR - Serum Powercell (DBD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3" t="8202" r="21246" b="20103"/>
          <a:stretch>
            <a:fillRect/>
          </a:stretch>
        </p:blipFill>
        <p:spPr bwMode="auto">
          <a:xfrm>
            <a:off x="687462" y="6216601"/>
            <a:ext cx="282575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18" descr="hydra_collagenist_crem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18"/>
          <a:stretch>
            <a:fillRect/>
          </a:stretch>
        </p:blipFill>
        <p:spPr bwMode="auto">
          <a:xfrm>
            <a:off x="1505024" y="6756598"/>
            <a:ext cx="53340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12" descr="COLLAGENIST_V_LIFT_PO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861" y="6791523"/>
            <a:ext cx="56197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16" descr="F:\HR CLAIRE\COLLAGENIST RE PLUMP\NEW PACKSHOTS\HR%20-%20Pot%20jour%20(DHD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15" t="18913" r="19556" b="29388"/>
          <a:stretch>
            <a:fillRect/>
          </a:stretch>
        </p:blipFill>
        <p:spPr bwMode="auto">
          <a:xfrm>
            <a:off x="1741561" y="6780411"/>
            <a:ext cx="612775" cy="52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ZoneTexte 4"/>
          <p:cNvSpPr txBox="1">
            <a:spLocks noChangeArrowheads="1"/>
          </p:cNvSpPr>
          <p:nvPr/>
        </p:nvSpPr>
        <p:spPr bwMode="auto">
          <a:xfrm>
            <a:off x="1486768" y="6342336"/>
            <a:ext cx="90963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fr-FR" sz="600">
                <a:solidFill>
                  <a:schemeClr val="bg1"/>
                </a:solidFill>
                <a:latin typeface="Century Gothic" pitchFamily="34" charset="0"/>
              </a:rPr>
              <a:t>POWERCELL &amp; PRODIGY CREAMS</a:t>
            </a:r>
          </a:p>
        </p:txBody>
      </p:sp>
      <p:sp>
        <p:nvSpPr>
          <p:cNvPr id="58" name="ZoneTexte 4"/>
          <p:cNvSpPr txBox="1">
            <a:spLocks noChangeArrowheads="1"/>
          </p:cNvSpPr>
          <p:nvPr/>
        </p:nvSpPr>
        <p:spPr bwMode="auto">
          <a:xfrm>
            <a:off x="1562174" y="7283648"/>
            <a:ext cx="77787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fr-FR" sz="600">
                <a:solidFill>
                  <a:schemeClr val="bg1"/>
                </a:solidFill>
                <a:latin typeface="Century Gothic" pitchFamily="34" charset="0"/>
              </a:rPr>
              <a:t>COLLAGENIST CREAMS</a:t>
            </a:r>
          </a:p>
        </p:txBody>
      </p:sp>
      <p:sp>
        <p:nvSpPr>
          <p:cNvPr id="59" name="Rectangle 140"/>
          <p:cNvSpPr>
            <a:spLocks noChangeArrowheads="1"/>
          </p:cNvSpPr>
          <p:nvPr/>
        </p:nvSpPr>
        <p:spPr bwMode="auto">
          <a:xfrm>
            <a:off x="2163836" y="5772423"/>
            <a:ext cx="5207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fr-FR" sz="1200" dirty="0">
                <a:solidFill>
                  <a:srgbClr val="A28F76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</a:t>
            </a:r>
            <a:r>
              <a:rPr lang="fr-FR" sz="1200" dirty="0">
                <a:solidFill>
                  <a:srgbClr val="A28F76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</a:t>
            </a:r>
          </a:p>
        </p:txBody>
      </p:sp>
      <p:sp>
        <p:nvSpPr>
          <p:cNvPr id="60" name="Rectangle 140"/>
          <p:cNvSpPr>
            <a:spLocks noChangeArrowheads="1"/>
          </p:cNvSpPr>
          <p:nvPr/>
        </p:nvSpPr>
        <p:spPr bwMode="auto">
          <a:xfrm>
            <a:off x="1993974" y="6564511"/>
            <a:ext cx="5207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fr-FR" sz="1200">
                <a:solidFill>
                  <a:srgbClr val="A28F76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</a:t>
            </a:r>
            <a:r>
              <a:rPr lang="fr-FR" sz="1200">
                <a:solidFill>
                  <a:srgbClr val="A28F76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</a:t>
            </a:r>
          </a:p>
        </p:txBody>
      </p:sp>
      <p:sp>
        <p:nvSpPr>
          <p:cNvPr id="61" name="ZoneTexte 24"/>
          <p:cNvSpPr txBox="1">
            <a:spLocks noChangeArrowheads="1"/>
          </p:cNvSpPr>
          <p:nvPr/>
        </p:nvSpPr>
        <p:spPr bwMode="auto">
          <a:xfrm>
            <a:off x="1703313" y="6520185"/>
            <a:ext cx="401638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4306" tIns="52153" rIns="104306" bIns="52153">
            <a:spAutoFit/>
          </a:bodyPr>
          <a:lstStyle>
            <a:lvl1pPr defTabSz="1042988" eaLnBrk="0" hangingPunct="0"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defTabSz="1042988" eaLnBrk="0" hangingPunct="0"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defTabSz="1042988" eaLnBrk="0" hangingPunct="0"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defTabSz="1042988" eaLnBrk="0" hangingPunct="0"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defTabSz="1042988" eaLnBrk="0" hangingPunct="0"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r" eaLnBrk="1" hangingPunct="1"/>
            <a:r>
              <a:rPr lang="en-US" sz="1000" dirty="0">
                <a:solidFill>
                  <a:schemeClr val="bg1"/>
                </a:solidFill>
                <a:latin typeface="Century Gothic" pitchFamily="34" charset="0"/>
              </a:rPr>
              <a:t>OR</a:t>
            </a:r>
            <a:endParaRPr lang="fr-FR" sz="10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62" name="Picture 40" descr="C:\Documents and Settings\Claire.IMBERT.EMEA\Bureau\POWERCELL 2014\wetransfer-6285dd\HR - Pot Powercell (DBD)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9" t="12434" r="15761" b="32980"/>
          <a:stretch>
            <a:fillRect/>
          </a:stretch>
        </p:blipFill>
        <p:spPr bwMode="auto">
          <a:xfrm>
            <a:off x="1532806" y="5899424"/>
            <a:ext cx="461962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19" descr="PRODIG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018" y="5908949"/>
            <a:ext cx="4270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9" descr="PRODIGY_EXTREM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656" y="5910536"/>
            <a:ext cx="4238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12" descr="hydra_collagenist_eye_care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673" y="6687294"/>
            <a:ext cx="361950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" name="Picture 9" descr="COLLAGENIST_VLIFT_SOIN_YEUX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723" y="6898432"/>
            <a:ext cx="515937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" name="Picture 18" descr="F:\HR CLAIRE\COLLAGENIST RE PLUMP\NEW PACKSHOTS\HR%20-%20Tube%20eye%20(DHD)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498" y="6620619"/>
            <a:ext cx="301625" cy="75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" name="ZoneTexte 24"/>
          <p:cNvSpPr txBox="1">
            <a:spLocks noChangeArrowheads="1"/>
          </p:cNvSpPr>
          <p:nvPr/>
        </p:nvSpPr>
        <p:spPr bwMode="auto">
          <a:xfrm>
            <a:off x="3169070" y="6520185"/>
            <a:ext cx="40163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4306" tIns="52153" rIns="104306" bIns="52153">
            <a:spAutoFit/>
          </a:bodyPr>
          <a:lstStyle>
            <a:lvl1pPr defTabSz="1042988" eaLnBrk="0" hangingPunct="0"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defTabSz="1042988" eaLnBrk="0" hangingPunct="0"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defTabSz="1042988" eaLnBrk="0" hangingPunct="0"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defTabSz="1042988" eaLnBrk="0" hangingPunct="0"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defTabSz="1042988" eaLnBrk="0" hangingPunct="0"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r" eaLnBrk="1" hangingPunct="1"/>
            <a:r>
              <a:rPr lang="en-US" sz="1000" dirty="0">
                <a:solidFill>
                  <a:schemeClr val="bg1"/>
                </a:solidFill>
                <a:latin typeface="Century Gothic" pitchFamily="34" charset="0"/>
              </a:rPr>
              <a:t>OR</a:t>
            </a:r>
            <a:endParaRPr lang="fr-FR" sz="10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92" name="ZoneTexte 4"/>
          <p:cNvSpPr txBox="1">
            <a:spLocks noChangeArrowheads="1"/>
          </p:cNvSpPr>
          <p:nvPr/>
        </p:nvSpPr>
        <p:spPr bwMode="auto">
          <a:xfrm>
            <a:off x="2681015" y="6338639"/>
            <a:ext cx="136629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fr-FR" sz="600" dirty="0">
                <a:solidFill>
                  <a:schemeClr val="bg1"/>
                </a:solidFill>
                <a:latin typeface="Century Gothic" pitchFamily="34" charset="0"/>
              </a:rPr>
              <a:t>POWERCELL &amp; </a:t>
            </a:r>
            <a:endParaRPr lang="fr-FR" sz="600" dirty="0" smtClean="0">
              <a:solidFill>
                <a:schemeClr val="bg1"/>
              </a:solidFill>
              <a:latin typeface="Century Gothic" pitchFamily="34" charset="0"/>
            </a:endParaRPr>
          </a:p>
          <a:p>
            <a:pPr algn="ctr" eaLnBrk="1" hangingPunct="1"/>
            <a:r>
              <a:rPr lang="fr-FR" sz="600" dirty="0" smtClean="0">
                <a:solidFill>
                  <a:schemeClr val="bg1"/>
                </a:solidFill>
                <a:latin typeface="Century Gothic" pitchFamily="34" charset="0"/>
              </a:rPr>
              <a:t>PRODIGY EYE </a:t>
            </a:r>
            <a:r>
              <a:rPr lang="fr-FR" sz="600" dirty="0">
                <a:solidFill>
                  <a:schemeClr val="bg1"/>
                </a:solidFill>
                <a:latin typeface="Century Gothic" pitchFamily="34" charset="0"/>
              </a:rPr>
              <a:t>CONTOURS</a:t>
            </a:r>
          </a:p>
        </p:txBody>
      </p:sp>
      <p:sp>
        <p:nvSpPr>
          <p:cNvPr id="93" name="ZoneTexte 4"/>
          <p:cNvSpPr txBox="1">
            <a:spLocks noChangeArrowheads="1"/>
          </p:cNvSpPr>
          <p:nvPr/>
        </p:nvSpPr>
        <p:spPr bwMode="auto">
          <a:xfrm>
            <a:off x="2978048" y="7306419"/>
            <a:ext cx="77946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fr-FR" sz="600">
                <a:solidFill>
                  <a:schemeClr val="bg1"/>
                </a:solidFill>
                <a:latin typeface="Century Gothic" pitchFamily="34" charset="0"/>
              </a:rPr>
              <a:t>COLLAGENIST EYE CONTOURS</a:t>
            </a:r>
          </a:p>
        </p:txBody>
      </p:sp>
      <p:sp>
        <p:nvSpPr>
          <p:cNvPr id="94" name="Rectangle 140"/>
          <p:cNvSpPr>
            <a:spLocks noChangeArrowheads="1"/>
          </p:cNvSpPr>
          <p:nvPr/>
        </p:nvSpPr>
        <p:spPr bwMode="auto">
          <a:xfrm>
            <a:off x="3458267" y="5763964"/>
            <a:ext cx="5207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fr-FR" sz="1200">
                <a:solidFill>
                  <a:srgbClr val="A28F76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</a:t>
            </a:r>
            <a:r>
              <a:rPr lang="fr-FR" sz="1200">
                <a:solidFill>
                  <a:srgbClr val="A28F76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</a:t>
            </a:r>
          </a:p>
        </p:txBody>
      </p:sp>
      <p:sp>
        <p:nvSpPr>
          <p:cNvPr id="95" name="Rectangle 140"/>
          <p:cNvSpPr>
            <a:spLocks noChangeArrowheads="1"/>
          </p:cNvSpPr>
          <p:nvPr/>
        </p:nvSpPr>
        <p:spPr bwMode="auto">
          <a:xfrm>
            <a:off x="3600475" y="6576318"/>
            <a:ext cx="5207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fr-FR" sz="1200" dirty="0">
                <a:solidFill>
                  <a:srgbClr val="A28F76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</a:t>
            </a:r>
            <a:r>
              <a:rPr lang="fr-FR" sz="1200" dirty="0">
                <a:solidFill>
                  <a:srgbClr val="A28F76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</a:t>
            </a:r>
          </a:p>
        </p:txBody>
      </p:sp>
      <p:pic>
        <p:nvPicPr>
          <p:cNvPr id="96" name="Picture 39" descr="C:\Documents and Settings\Claire.IMBERT.EMEA\Bureau\POWERCELL 2014\wetransfer-6285dd\HR - Eye care Powercell (DBD)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74" t="5920" r="28409" b="24174"/>
          <a:stretch>
            <a:fillRect/>
          </a:stretch>
        </p:blipFill>
        <p:spPr bwMode="auto">
          <a:xfrm>
            <a:off x="3023292" y="5652839"/>
            <a:ext cx="176213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10" descr="PRODIGY_EYES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117" y="6003677"/>
            <a:ext cx="3111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" name="Picture 9" descr="PRODIGY_EXTREME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267" y="6006852"/>
            <a:ext cx="315913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" name="Picture 38" descr="C:\Documents and Settings\Claire.IMBERT.EMEA\Bureau\POWERCELL 2014\wetransfer-6285dd\HR - Tube Mask Powercell (DBD)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44" t="10684" r="21442" b="21924"/>
          <a:stretch>
            <a:fillRect/>
          </a:stretch>
        </p:blipFill>
        <p:spPr bwMode="auto">
          <a:xfrm>
            <a:off x="4277295" y="6247086"/>
            <a:ext cx="320675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" name="ZoneTexte 4"/>
          <p:cNvSpPr txBox="1">
            <a:spLocks noChangeArrowheads="1"/>
          </p:cNvSpPr>
          <p:nvPr/>
        </p:nvSpPr>
        <p:spPr bwMode="auto">
          <a:xfrm>
            <a:off x="4049167" y="6971456"/>
            <a:ext cx="7794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fr-FR" sz="600">
                <a:solidFill>
                  <a:schemeClr val="bg1"/>
                </a:solidFill>
                <a:latin typeface="Century Gothic" pitchFamily="34" charset="0"/>
              </a:rPr>
              <a:t>POWERCELL MASK</a:t>
            </a:r>
          </a:p>
        </p:txBody>
      </p:sp>
      <p:sp>
        <p:nvSpPr>
          <p:cNvPr id="101" name="Rectangle 140"/>
          <p:cNvSpPr>
            <a:spLocks noChangeArrowheads="1"/>
          </p:cNvSpPr>
          <p:nvPr/>
        </p:nvSpPr>
        <p:spPr bwMode="auto">
          <a:xfrm>
            <a:off x="4453508" y="6247086"/>
            <a:ext cx="5873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600" b="1" i="1">
                <a:solidFill>
                  <a:srgbClr val="A28F76"/>
                </a:solidFill>
                <a:latin typeface="Century Gothic" pitchFamily="34" charset="0"/>
                <a:cs typeface="Times New Roman" pitchFamily="18" charset="0"/>
                <a:sym typeface="Wingdings" pitchFamily="2" charset="2"/>
              </a:rPr>
              <a:t>Twice a week</a:t>
            </a:r>
            <a:endParaRPr lang="en-US" sz="600" b="1" i="1">
              <a:solidFill>
                <a:srgbClr val="A28F76"/>
              </a:solidFill>
              <a:latin typeface="Century Gothic" pitchFamily="34" charset="0"/>
              <a:cs typeface="Times New Roman" pitchFamily="18" charset="0"/>
              <a:sym typeface="Wingdings 2" pitchFamily="18" charset="2"/>
            </a:endParaRPr>
          </a:p>
        </p:txBody>
      </p:sp>
      <p:sp>
        <p:nvSpPr>
          <p:cNvPr id="102" name="ZoneTexte 24"/>
          <p:cNvSpPr txBox="1">
            <a:spLocks noChangeArrowheads="1"/>
          </p:cNvSpPr>
          <p:nvPr/>
        </p:nvSpPr>
        <p:spPr bwMode="auto">
          <a:xfrm>
            <a:off x="1097037" y="6449888"/>
            <a:ext cx="396875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4306" tIns="52153" rIns="104306" bIns="52153">
            <a:spAutoFit/>
          </a:bodyPr>
          <a:lstStyle>
            <a:lvl1pPr defTabSz="1042988" eaLnBrk="0" hangingPunct="0"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defTabSz="1042988" eaLnBrk="0" hangingPunct="0"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defTabSz="1042988" eaLnBrk="0" hangingPunct="0"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defTabSz="1042988" eaLnBrk="0" hangingPunct="0"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defTabSz="1042988" eaLnBrk="0" hangingPunct="0"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r" eaLnBrk="1" hangingPunct="1"/>
            <a:r>
              <a:rPr lang="en-US" sz="2400" dirty="0">
                <a:solidFill>
                  <a:schemeClr val="bg1"/>
                </a:solidFill>
                <a:latin typeface="Century Gothic" pitchFamily="34" charset="0"/>
              </a:rPr>
              <a:t>+</a:t>
            </a:r>
            <a:endParaRPr lang="fr-FR" sz="24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03" name="ZoneTexte 24"/>
          <p:cNvSpPr txBox="1">
            <a:spLocks noChangeArrowheads="1"/>
          </p:cNvSpPr>
          <p:nvPr/>
        </p:nvSpPr>
        <p:spPr bwMode="auto">
          <a:xfrm>
            <a:off x="2428156" y="6449888"/>
            <a:ext cx="396875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4306" tIns="52153" rIns="104306" bIns="52153">
            <a:spAutoFit/>
          </a:bodyPr>
          <a:lstStyle>
            <a:lvl1pPr defTabSz="1042988" eaLnBrk="0" hangingPunct="0"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defTabSz="1042988" eaLnBrk="0" hangingPunct="0"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defTabSz="1042988" eaLnBrk="0" hangingPunct="0"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defTabSz="1042988" eaLnBrk="0" hangingPunct="0"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defTabSz="1042988" eaLnBrk="0" hangingPunct="0"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r" eaLnBrk="1" hangingPunct="1"/>
            <a:r>
              <a:rPr lang="en-US" sz="2400" dirty="0">
                <a:solidFill>
                  <a:schemeClr val="bg1"/>
                </a:solidFill>
                <a:latin typeface="Century Gothic" pitchFamily="34" charset="0"/>
              </a:rPr>
              <a:t>+</a:t>
            </a:r>
            <a:endParaRPr lang="fr-FR" sz="24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04" name="ZoneTexte 24"/>
          <p:cNvSpPr txBox="1">
            <a:spLocks noChangeArrowheads="1"/>
          </p:cNvSpPr>
          <p:nvPr/>
        </p:nvSpPr>
        <p:spPr bwMode="auto">
          <a:xfrm>
            <a:off x="3978967" y="6449888"/>
            <a:ext cx="396875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4306" tIns="52153" rIns="104306" bIns="52153">
            <a:spAutoFit/>
          </a:bodyPr>
          <a:lstStyle>
            <a:lvl1pPr defTabSz="1042988" eaLnBrk="0" hangingPunct="0"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defTabSz="1042988" eaLnBrk="0" hangingPunct="0"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defTabSz="1042988" eaLnBrk="0" hangingPunct="0"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defTabSz="1042988" eaLnBrk="0" hangingPunct="0"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defTabSz="1042988" eaLnBrk="0" hangingPunct="0"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r" eaLnBrk="1" hangingPunct="1"/>
            <a:r>
              <a:rPr lang="en-US" sz="2400" dirty="0">
                <a:solidFill>
                  <a:schemeClr val="bg1"/>
                </a:solidFill>
                <a:latin typeface="Century Gothic" pitchFamily="34" charset="0"/>
              </a:rPr>
              <a:t>+</a:t>
            </a:r>
            <a:endParaRPr lang="fr-FR" sz="2400" dirty="0">
              <a:solidFill>
                <a:schemeClr val="bg1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2930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474</TotalTime>
  <Words>512</Words>
  <Application>Microsoft Office PowerPoint</Application>
  <PresentationFormat>Personnalisé</PresentationFormat>
  <Paragraphs>54</Paragraphs>
  <Slides>2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</vt:i4>
      </vt:variant>
    </vt:vector>
  </HeadingPairs>
  <TitlesOfParts>
    <vt:vector size="3" baseType="lpstr">
      <vt:lpstr>Thème Office</vt:lpstr>
      <vt:lpstr>Présentation PowerPoint</vt:lpstr>
      <vt:lpstr>Présentation PowerPoint</vt:lpstr>
    </vt:vector>
  </TitlesOfParts>
  <Company>L'Oréal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PLOUVIER Camille</dc:creator>
  <cp:lastModifiedBy>IMBERT Claire</cp:lastModifiedBy>
  <cp:revision>53</cp:revision>
  <cp:lastPrinted>2013-02-18T13:03:50Z</cp:lastPrinted>
  <dcterms:created xsi:type="dcterms:W3CDTF">2012-07-19T08:40:42Z</dcterms:created>
  <dcterms:modified xsi:type="dcterms:W3CDTF">2013-10-08T14:19:36Z</dcterms:modified>
</cp:coreProperties>
</file>