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5329238" cy="7561263"/>
  <p:notesSz cx="6805613" cy="9944100"/>
  <p:defaultTextStyle>
    <a:defPPr>
      <a:defRPr lang="fr-FR"/>
    </a:defPPr>
    <a:lvl1pPr marL="0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8275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6549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104824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73098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41373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209648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77922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46197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460" y="-108"/>
      </p:cViewPr>
      <p:guideLst>
        <p:guide orient="horz" pos="2382"/>
        <p:guide pos="1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E5312-4368-4E7B-9A51-B8CF50604071}" type="datetimeFigureOut">
              <a:rPr lang="fr-FR" smtClean="0"/>
              <a:t>23/10/2012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89150" y="746125"/>
            <a:ext cx="26289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17ABE-3C26-4754-BCF2-487E0805E4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51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17ABE-3C26-4754-BCF2-487E0805E4A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82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9693" y="2348892"/>
            <a:ext cx="4529853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99386" y="4284716"/>
            <a:ext cx="3730467" cy="19323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23/10/2012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98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23/10/2012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52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863698" y="302802"/>
            <a:ext cx="1199078" cy="645157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66462" y="302802"/>
            <a:ext cx="3508415" cy="645157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23/10/2012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24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23/10/2012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44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0972" y="4858812"/>
            <a:ext cx="4529853" cy="1501751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0972" y="3204787"/>
            <a:ext cx="4529853" cy="1654025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8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365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048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730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413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096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7792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4619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23/10/2012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96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6462" y="1764296"/>
            <a:ext cx="2353747" cy="4990084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709029" y="1764296"/>
            <a:ext cx="2353747" cy="4990084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23/10/2012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6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6462" y="1692533"/>
            <a:ext cx="2354672" cy="705367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275" indent="0">
              <a:buNone/>
              <a:defRPr sz="1600" b="1"/>
            </a:lvl2pPr>
            <a:lvl3pPr marL="736549" indent="0">
              <a:buNone/>
              <a:defRPr sz="1400" b="1"/>
            </a:lvl3pPr>
            <a:lvl4pPr marL="1104824" indent="0">
              <a:buNone/>
              <a:defRPr sz="1300" b="1"/>
            </a:lvl4pPr>
            <a:lvl5pPr marL="1473098" indent="0">
              <a:buNone/>
              <a:defRPr sz="1300" b="1"/>
            </a:lvl5pPr>
            <a:lvl6pPr marL="1841373" indent="0">
              <a:buNone/>
              <a:defRPr sz="1300" b="1"/>
            </a:lvl6pPr>
            <a:lvl7pPr marL="2209648" indent="0">
              <a:buNone/>
              <a:defRPr sz="1300" b="1"/>
            </a:lvl7pPr>
            <a:lvl8pPr marL="2577922" indent="0">
              <a:buNone/>
              <a:defRPr sz="1300" b="1"/>
            </a:lvl8pPr>
            <a:lvl9pPr marL="2946197" indent="0">
              <a:buNone/>
              <a:defRPr sz="1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6462" y="2397900"/>
            <a:ext cx="2354672" cy="435647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707180" y="1692533"/>
            <a:ext cx="2355597" cy="705367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275" indent="0">
              <a:buNone/>
              <a:defRPr sz="1600" b="1"/>
            </a:lvl2pPr>
            <a:lvl3pPr marL="736549" indent="0">
              <a:buNone/>
              <a:defRPr sz="1400" b="1"/>
            </a:lvl3pPr>
            <a:lvl4pPr marL="1104824" indent="0">
              <a:buNone/>
              <a:defRPr sz="1300" b="1"/>
            </a:lvl4pPr>
            <a:lvl5pPr marL="1473098" indent="0">
              <a:buNone/>
              <a:defRPr sz="1300" b="1"/>
            </a:lvl5pPr>
            <a:lvl6pPr marL="1841373" indent="0">
              <a:buNone/>
              <a:defRPr sz="1300" b="1"/>
            </a:lvl6pPr>
            <a:lvl7pPr marL="2209648" indent="0">
              <a:buNone/>
              <a:defRPr sz="1300" b="1"/>
            </a:lvl7pPr>
            <a:lvl8pPr marL="2577922" indent="0">
              <a:buNone/>
              <a:defRPr sz="1300" b="1"/>
            </a:lvl8pPr>
            <a:lvl9pPr marL="2946197" indent="0">
              <a:buNone/>
              <a:defRPr sz="1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707180" y="2397900"/>
            <a:ext cx="2355597" cy="435647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23/10/2012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91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23/10/2012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93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23/10/2012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14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463" y="301051"/>
            <a:ext cx="1753282" cy="128121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83584" y="301051"/>
            <a:ext cx="2979192" cy="6453329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6463" y="1582266"/>
            <a:ext cx="1753282" cy="5172114"/>
          </a:xfrm>
        </p:spPr>
        <p:txBody>
          <a:bodyPr/>
          <a:lstStyle>
            <a:lvl1pPr marL="0" indent="0">
              <a:buNone/>
              <a:defRPr sz="1100"/>
            </a:lvl1pPr>
            <a:lvl2pPr marL="368275" indent="0">
              <a:buNone/>
              <a:defRPr sz="1000"/>
            </a:lvl2pPr>
            <a:lvl3pPr marL="736549" indent="0">
              <a:buNone/>
              <a:defRPr sz="800"/>
            </a:lvl3pPr>
            <a:lvl4pPr marL="1104824" indent="0">
              <a:buNone/>
              <a:defRPr sz="700"/>
            </a:lvl4pPr>
            <a:lvl5pPr marL="1473098" indent="0">
              <a:buNone/>
              <a:defRPr sz="700"/>
            </a:lvl5pPr>
            <a:lvl6pPr marL="1841373" indent="0">
              <a:buNone/>
              <a:defRPr sz="700"/>
            </a:lvl6pPr>
            <a:lvl7pPr marL="2209648" indent="0">
              <a:buNone/>
              <a:defRPr sz="700"/>
            </a:lvl7pPr>
            <a:lvl8pPr marL="2577922" indent="0">
              <a:buNone/>
              <a:defRPr sz="700"/>
            </a:lvl8pPr>
            <a:lvl9pPr marL="2946197" indent="0">
              <a:buNone/>
              <a:defRPr sz="7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23/10/2012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97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4568" y="5292884"/>
            <a:ext cx="3197543" cy="62485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44568" y="675613"/>
            <a:ext cx="3197543" cy="4536758"/>
          </a:xfrm>
        </p:spPr>
        <p:txBody>
          <a:bodyPr/>
          <a:lstStyle>
            <a:lvl1pPr marL="0" indent="0">
              <a:buNone/>
              <a:defRPr sz="2600"/>
            </a:lvl1pPr>
            <a:lvl2pPr marL="368275" indent="0">
              <a:buNone/>
              <a:defRPr sz="2300"/>
            </a:lvl2pPr>
            <a:lvl3pPr marL="736549" indent="0">
              <a:buNone/>
              <a:defRPr sz="1900"/>
            </a:lvl3pPr>
            <a:lvl4pPr marL="1104824" indent="0">
              <a:buNone/>
              <a:defRPr sz="1600"/>
            </a:lvl4pPr>
            <a:lvl5pPr marL="1473098" indent="0">
              <a:buNone/>
              <a:defRPr sz="1600"/>
            </a:lvl5pPr>
            <a:lvl6pPr marL="1841373" indent="0">
              <a:buNone/>
              <a:defRPr sz="1600"/>
            </a:lvl6pPr>
            <a:lvl7pPr marL="2209648" indent="0">
              <a:buNone/>
              <a:defRPr sz="1600"/>
            </a:lvl7pPr>
            <a:lvl8pPr marL="2577922" indent="0">
              <a:buNone/>
              <a:defRPr sz="1600"/>
            </a:lvl8pPr>
            <a:lvl9pPr marL="2946197" indent="0">
              <a:buNone/>
              <a:defRPr sz="16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44568" y="5917739"/>
            <a:ext cx="3197543" cy="887398"/>
          </a:xfrm>
        </p:spPr>
        <p:txBody>
          <a:bodyPr/>
          <a:lstStyle>
            <a:lvl1pPr marL="0" indent="0">
              <a:buNone/>
              <a:defRPr sz="1100"/>
            </a:lvl1pPr>
            <a:lvl2pPr marL="368275" indent="0">
              <a:buNone/>
              <a:defRPr sz="1000"/>
            </a:lvl2pPr>
            <a:lvl3pPr marL="736549" indent="0">
              <a:buNone/>
              <a:defRPr sz="800"/>
            </a:lvl3pPr>
            <a:lvl4pPr marL="1104824" indent="0">
              <a:buNone/>
              <a:defRPr sz="700"/>
            </a:lvl4pPr>
            <a:lvl5pPr marL="1473098" indent="0">
              <a:buNone/>
              <a:defRPr sz="700"/>
            </a:lvl5pPr>
            <a:lvl6pPr marL="1841373" indent="0">
              <a:buNone/>
              <a:defRPr sz="700"/>
            </a:lvl6pPr>
            <a:lvl7pPr marL="2209648" indent="0">
              <a:buNone/>
              <a:defRPr sz="700"/>
            </a:lvl7pPr>
            <a:lvl8pPr marL="2577922" indent="0">
              <a:buNone/>
              <a:defRPr sz="700"/>
            </a:lvl8pPr>
            <a:lvl9pPr marL="2946197" indent="0">
              <a:buNone/>
              <a:defRPr sz="7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23/10/2012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95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6462" y="302802"/>
            <a:ext cx="4796314" cy="1260210"/>
          </a:xfrm>
          <a:prstGeom prst="rect">
            <a:avLst/>
          </a:prstGeom>
        </p:spPr>
        <p:txBody>
          <a:bodyPr vert="horz" lIns="73655" tIns="36827" rIns="73655" bIns="36827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6462" y="1764296"/>
            <a:ext cx="4796314" cy="4990084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6462" y="7008171"/>
            <a:ext cx="1243489" cy="402568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AE67B-66F9-43D8-83F9-CC5E82E0B1CE}" type="datetimeFigureOut">
              <a:rPr lang="fr-FR" smtClean="0"/>
              <a:t>23/10/2012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20823" y="7008171"/>
            <a:ext cx="1687592" cy="402568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19288" y="7008171"/>
            <a:ext cx="1243489" cy="402568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52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6549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206" indent="-276206" algn="l" defTabSz="73654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8446" indent="-230172" algn="l" defTabSz="73654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20687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88961" indent="-184137" algn="l" defTabSz="736549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236" indent="-184137" algn="l" defTabSz="736549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551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3785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06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0334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8275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549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4824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09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373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964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922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197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FOND COLLAGENIST_A5_RECT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46" y="-17896"/>
            <a:ext cx="5472931" cy="7597055"/>
          </a:xfrm>
          <a:prstGeom prst="rect">
            <a:avLst/>
          </a:prstGeom>
        </p:spPr>
      </p:pic>
      <p:pic>
        <p:nvPicPr>
          <p:cNvPr id="12" name="Picture 2" descr="LOGOHR-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44" y="6066"/>
            <a:ext cx="1510903" cy="10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-44344" y="1116335"/>
            <a:ext cx="5343633" cy="0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sz="1800">
              <a:latin typeface="Arial" charset="0"/>
              <a:ea typeface="+mn-ea"/>
            </a:endParaRPr>
          </a:p>
        </p:txBody>
      </p:sp>
      <p:pic>
        <p:nvPicPr>
          <p:cNvPr id="14" name="Picture 4" descr="LOGOHR-Power-H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27211" r="10959" b="30286"/>
          <a:stretch>
            <a:fillRect/>
          </a:stretch>
        </p:blipFill>
        <p:spPr bwMode="auto">
          <a:xfrm>
            <a:off x="1512491" y="328614"/>
            <a:ext cx="156320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3096667" y="6065"/>
            <a:ext cx="0" cy="1110269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fr-FR" sz="1800">
              <a:solidFill>
                <a:schemeClr val="bg1"/>
              </a:solidFill>
              <a:ea typeface="+mn-ea"/>
            </a:endParaRPr>
          </a:p>
        </p:txBody>
      </p:sp>
      <p:sp>
        <p:nvSpPr>
          <p:cNvPr id="17" name="Text Box 131"/>
          <p:cNvSpPr txBox="1">
            <a:spLocks noChangeArrowheads="1"/>
          </p:cNvSpPr>
          <p:nvPr/>
        </p:nvSpPr>
        <p:spPr bwMode="auto">
          <a:xfrm>
            <a:off x="192981" y="1348681"/>
            <a:ext cx="34544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Century Gothic" pitchFamily="34" charset="0"/>
              </a:rPr>
              <a:t>KEY POINTS TO KNOW &amp; REMEMBER</a:t>
            </a:r>
            <a:endParaRPr lang="fr-FR" sz="80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2" name="Connecteur droit 25"/>
          <p:cNvCxnSpPr>
            <a:cxnSpLocks noChangeShapeType="1"/>
          </p:cNvCxnSpPr>
          <p:nvPr/>
        </p:nvCxnSpPr>
        <p:spPr bwMode="auto">
          <a:xfrm>
            <a:off x="181868" y="1564581"/>
            <a:ext cx="356235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 Box 131"/>
          <p:cNvSpPr txBox="1">
            <a:spLocks noChangeArrowheads="1"/>
          </p:cNvSpPr>
          <p:nvPr/>
        </p:nvSpPr>
        <p:spPr bwMode="auto">
          <a:xfrm>
            <a:off x="116781" y="1640781"/>
            <a:ext cx="355600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sz="1000" b="1" dirty="0">
                <a:solidFill>
                  <a:schemeClr val="bg1"/>
                </a:solidFill>
                <a:latin typeface="Century Gothic" pitchFamily="34" charset="0"/>
              </a:rPr>
              <a:t> FOR WHO ? </a:t>
            </a:r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Demanding women seeking anti-wrinkle care and regain a youthful plump, from age 30</a:t>
            </a:r>
          </a:p>
          <a:p>
            <a:pPr algn="just" eaLnBrk="1" hangingPunct="1">
              <a:lnSpc>
                <a:spcPct val="50000"/>
              </a:lnSpc>
            </a:pPr>
            <a:endParaRPr lang="en-US" sz="700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n-US" sz="1000" b="1" dirty="0">
                <a:solidFill>
                  <a:schemeClr val="bg1"/>
                </a:solidFill>
                <a:latin typeface="Century Gothic" pitchFamily="34" charset="0"/>
              </a:rPr>
              <a:t>SKIN CONCERNS: </a:t>
            </a:r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Visible wrinkles -  loss of </a:t>
            </a:r>
            <a:r>
              <a:rPr lang="en-US" sz="1000" dirty="0" err="1">
                <a:solidFill>
                  <a:schemeClr val="bg1"/>
                </a:solidFill>
                <a:latin typeface="Century Gothic" pitchFamily="34" charset="0"/>
              </a:rPr>
              <a:t>rebounce</a:t>
            </a:r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 – loss of volume &amp; firmness</a:t>
            </a:r>
          </a:p>
          <a:p>
            <a:pPr algn="just" eaLnBrk="1" hangingPunct="1">
              <a:lnSpc>
                <a:spcPct val="50000"/>
              </a:lnSpc>
            </a:pPr>
            <a:endParaRPr lang="en-US" sz="10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n-US" sz="1000" b="1" dirty="0">
                <a:solidFill>
                  <a:schemeClr val="bg1"/>
                </a:solidFill>
                <a:latin typeface="Century Gothic" pitchFamily="34" charset="0"/>
              </a:rPr>
              <a:t> RESULTS: </a:t>
            </a:r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De-wrinkled skin – </a:t>
            </a:r>
            <a:r>
              <a:rPr lang="en-US" sz="1000" dirty="0" err="1">
                <a:solidFill>
                  <a:schemeClr val="bg1"/>
                </a:solidFill>
                <a:latin typeface="Century Gothic" pitchFamily="34" charset="0"/>
              </a:rPr>
              <a:t>rebounced</a:t>
            </a:r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 surface</a:t>
            </a:r>
          </a:p>
          <a:p>
            <a:pPr algn="just" eaLnBrk="1" hangingPunct="1">
              <a:lnSpc>
                <a:spcPct val="50000"/>
              </a:lnSpc>
            </a:pPr>
            <a:endParaRPr lang="en-US" sz="10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Century Gothic" pitchFamily="34" charset="0"/>
              </a:rPr>
              <a:t>USE:</a:t>
            </a:r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 Every day and night, apply, </a:t>
            </a:r>
            <a:r>
              <a:rPr lang="en-US" sz="1000" dirty="0" err="1">
                <a:solidFill>
                  <a:schemeClr val="bg1"/>
                </a:solidFill>
                <a:latin typeface="Century Gothic" pitchFamily="34" charset="0"/>
              </a:rPr>
              <a:t>Collagenist</a:t>
            </a:r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 Re-Plump Creams (day &amp; night), after Prodigy </a:t>
            </a:r>
            <a:r>
              <a:rPr lang="en-US" sz="1000" dirty="0" err="1">
                <a:solidFill>
                  <a:schemeClr val="bg1"/>
                </a:solidFill>
                <a:latin typeface="Century Gothic" pitchFamily="34" charset="0"/>
              </a:rPr>
              <a:t>Powercell</a:t>
            </a:r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 Serum, on face, neck and décolleté, according to specific gesture</a:t>
            </a:r>
          </a:p>
          <a:p>
            <a:pPr algn="just" eaLnBrk="1" hangingPunct="1"/>
            <a:endParaRPr lang="en-US" sz="100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/>
            <a:endParaRPr lang="en-US" sz="300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Century Gothic" pitchFamily="34" charset="0"/>
              </a:rPr>
              <a:t>PRICES</a:t>
            </a:r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: </a:t>
            </a:r>
          </a:p>
          <a:p>
            <a:pPr algn="just" eaLnBrk="1" hangingPunct="1"/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Cream (day &amp; night): 115€ - 50ml (PPI)</a:t>
            </a:r>
          </a:p>
          <a:p>
            <a:pPr algn="just" eaLnBrk="1" hangingPunct="1"/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Eye Zoom: 73€ - 15ml (PPI) </a:t>
            </a:r>
          </a:p>
          <a:p>
            <a:pPr algn="just" eaLnBrk="1" hangingPunct="1"/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Lip Zoom: 55€ - 15ml (PPI) </a:t>
            </a:r>
          </a:p>
        </p:txBody>
      </p:sp>
      <p:sp>
        <p:nvSpPr>
          <p:cNvPr id="24" name="Arrondir un rectangle avec un coin diagonal 23"/>
          <p:cNvSpPr/>
          <p:nvPr/>
        </p:nvSpPr>
        <p:spPr>
          <a:xfrm>
            <a:off x="72331" y="1188343"/>
            <a:ext cx="3676650" cy="2644775"/>
          </a:xfrm>
          <a:prstGeom prst="round2Diag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29" name="Rectangle 179"/>
          <p:cNvSpPr>
            <a:spLocks noChangeArrowheads="1"/>
          </p:cNvSpPr>
          <p:nvPr/>
        </p:nvSpPr>
        <p:spPr bwMode="auto">
          <a:xfrm>
            <a:off x="1944539" y="6918176"/>
            <a:ext cx="3311525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/>
          <a:p>
            <a:pPr algn="ctr" defTabSz="1042988"/>
            <a:r>
              <a:rPr lang="en-US" sz="1400" dirty="0">
                <a:latin typeface="Century Gothic" pitchFamily="34" charset="0"/>
              </a:rPr>
              <a:t>AGE MARKS NO LONGER HOLD ONTO THE SKIN</a:t>
            </a:r>
          </a:p>
          <a:p>
            <a:pPr algn="ctr" defTabSz="1042988"/>
            <a:endParaRPr lang="fr-FR" sz="1400" dirty="0">
              <a:latin typeface="Century Gothic" pitchFamily="34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2990081" y="214608"/>
            <a:ext cx="2482850" cy="5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042988">
              <a:lnSpc>
                <a:spcPct val="80000"/>
              </a:lnSpc>
            </a:pPr>
            <a:r>
              <a:rPr lang="fr-FR" sz="2400" dirty="0">
                <a:solidFill>
                  <a:schemeClr val="bg1"/>
                </a:solidFill>
                <a:latin typeface="Century Gothic" pitchFamily="34" charset="0"/>
              </a:rPr>
              <a:t>COLLAGENIST </a:t>
            </a:r>
            <a:r>
              <a:rPr lang="fr-FR" sz="2000" dirty="0">
                <a:solidFill>
                  <a:schemeClr val="bg1"/>
                </a:solidFill>
                <a:latin typeface="Century Gothic" pitchFamily="34" charset="0"/>
              </a:rPr>
              <a:t>RE-PLUMP</a:t>
            </a:r>
            <a:endParaRPr lang="fr-F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" name="Rectangle 117"/>
          <p:cNvSpPr>
            <a:spLocks noChangeArrowheads="1"/>
          </p:cNvSpPr>
          <p:nvPr/>
        </p:nvSpPr>
        <p:spPr bwMode="auto">
          <a:xfrm>
            <a:off x="3096667" y="756295"/>
            <a:ext cx="223224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042988"/>
            <a:r>
              <a:rPr lang="en-US" sz="1100" dirty="0">
                <a:solidFill>
                  <a:schemeClr val="bg1"/>
                </a:solidFill>
                <a:latin typeface="Century Gothic" pitchFamily="34" charset="0"/>
              </a:rPr>
              <a:t>anti-wrinkle filling care</a:t>
            </a:r>
          </a:p>
        </p:txBody>
      </p:sp>
    </p:spTree>
    <p:extLst>
      <p:ext uri="{BB962C8B-B14F-4D97-AF65-F5344CB8AC3E}">
        <p14:creationId xmlns:p14="http://schemas.microsoft.com/office/powerpoint/2010/main" val="25219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 54" descr="FOND COLLAGENIST_A4_VERSO V_NOI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905"/>
            <a:ext cx="5329238" cy="7741072"/>
          </a:xfrm>
          <a:prstGeom prst="rect">
            <a:avLst/>
          </a:prstGeom>
        </p:spPr>
      </p:pic>
      <p:sp>
        <p:nvSpPr>
          <p:cNvPr id="4" name="ZoneTexte 11"/>
          <p:cNvSpPr txBox="1">
            <a:spLocks noChangeArrowheads="1"/>
          </p:cNvSpPr>
          <p:nvPr/>
        </p:nvSpPr>
        <p:spPr bwMode="auto">
          <a:xfrm>
            <a:off x="3456707" y="1382083"/>
            <a:ext cx="630238" cy="38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800" b="1" dirty="0">
                <a:solidFill>
                  <a:schemeClr val="bg1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5" name="ZoneTexte 19"/>
          <p:cNvSpPr txBox="1">
            <a:spLocks noChangeArrowheads="1"/>
          </p:cNvSpPr>
          <p:nvPr/>
        </p:nvSpPr>
        <p:spPr bwMode="auto">
          <a:xfrm>
            <a:off x="4398094" y="1469073"/>
            <a:ext cx="5429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fr-FR" sz="1100" dirty="0" err="1">
                <a:solidFill>
                  <a:schemeClr val="bg1"/>
                </a:solidFill>
                <a:latin typeface="Century Gothic" pitchFamily="34" charset="0"/>
              </a:rPr>
              <a:t>Treat</a:t>
            </a:r>
            <a:endParaRPr lang="fr-FR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ZoneTexte 14"/>
          <p:cNvSpPr txBox="1">
            <a:spLocks noChangeArrowheads="1"/>
          </p:cNvSpPr>
          <p:nvPr/>
        </p:nvSpPr>
        <p:spPr bwMode="auto">
          <a:xfrm>
            <a:off x="2776537" y="60098"/>
            <a:ext cx="2489200" cy="33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1500" dirty="0">
                <a:solidFill>
                  <a:schemeClr val="bg1"/>
                </a:solidFill>
                <a:latin typeface="Century Gothic" pitchFamily="34" charset="0"/>
              </a:rPr>
              <a:t>SALES SCENARIO</a:t>
            </a:r>
            <a:endParaRPr lang="fr-FR" sz="15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0976" y="829121"/>
            <a:ext cx="4968772" cy="50323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16" name="ZoneTexte 11"/>
          <p:cNvSpPr txBox="1">
            <a:spLocks noChangeArrowheads="1"/>
          </p:cNvSpPr>
          <p:nvPr/>
        </p:nvSpPr>
        <p:spPr bwMode="auto">
          <a:xfrm>
            <a:off x="3456707" y="324247"/>
            <a:ext cx="630237" cy="38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800" b="1" dirty="0">
                <a:solidFill>
                  <a:schemeClr val="bg1"/>
                </a:solidFill>
                <a:latin typeface="Century Gothic" pitchFamily="34" charset="0"/>
              </a:rPr>
              <a:t>1</a:t>
            </a:r>
          </a:p>
        </p:txBody>
      </p:sp>
      <p:sp>
        <p:nvSpPr>
          <p:cNvPr id="17" name="ZoneTexte 19"/>
          <p:cNvSpPr txBox="1">
            <a:spLocks noChangeArrowheads="1"/>
          </p:cNvSpPr>
          <p:nvPr/>
        </p:nvSpPr>
        <p:spPr bwMode="auto">
          <a:xfrm>
            <a:off x="4398094" y="380767"/>
            <a:ext cx="563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fr-FR" sz="1100" dirty="0" err="1">
                <a:solidFill>
                  <a:schemeClr val="bg1"/>
                </a:solidFill>
                <a:latin typeface="Century Gothic" pitchFamily="34" charset="0"/>
              </a:rPr>
              <a:t>Hook</a:t>
            </a:r>
            <a:endParaRPr lang="fr-FR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8" name="Connecteur droit 23"/>
          <p:cNvCxnSpPr>
            <a:cxnSpLocks noChangeShapeType="1"/>
          </p:cNvCxnSpPr>
          <p:nvPr/>
        </p:nvCxnSpPr>
        <p:spPr bwMode="auto">
          <a:xfrm>
            <a:off x="3528715" y="661755"/>
            <a:ext cx="18176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Arrondir un rectangle avec un coin diagonal 10"/>
          <p:cNvSpPr>
            <a:spLocks noChangeArrowheads="1"/>
          </p:cNvSpPr>
          <p:nvPr/>
        </p:nvSpPr>
        <p:spPr bwMode="auto">
          <a:xfrm>
            <a:off x="2664619" y="2101791"/>
            <a:ext cx="2592387" cy="3672780"/>
          </a:xfrm>
          <a:custGeom>
            <a:avLst/>
            <a:gdLst>
              <a:gd name="T0" fmla="*/ 83489 w 4714886"/>
              <a:gd name="T1" fmla="*/ 70757847 h 2428892"/>
              <a:gd name="T2" fmla="*/ 41745 w 4714886"/>
              <a:gd name="T3" fmla="*/ 141515698 h 2428892"/>
              <a:gd name="T4" fmla="*/ 0 w 4714886"/>
              <a:gd name="T5" fmla="*/ 70757847 h 2428892"/>
              <a:gd name="T6" fmla="*/ 41745 w 4714886"/>
              <a:gd name="T7" fmla="*/ 0 h 242889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18569 w 4714886"/>
              <a:gd name="T13" fmla="*/ 118569 h 2428892"/>
              <a:gd name="T14" fmla="*/ 4596318 w 4714886"/>
              <a:gd name="T15" fmla="*/ 2310322 h 24288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14886" h="2428892">
                <a:moveTo>
                  <a:pt x="404823" y="0"/>
                </a:moveTo>
                <a:lnTo>
                  <a:pt x="4714886" y="0"/>
                </a:lnTo>
                <a:lnTo>
                  <a:pt x="4714886" y="2024069"/>
                </a:lnTo>
                <a:cubicBezTo>
                  <a:pt x="4714886" y="2247646"/>
                  <a:pt x="4533640" y="2428891"/>
                  <a:pt x="4310063" y="2428892"/>
                </a:cubicBezTo>
                <a:lnTo>
                  <a:pt x="0" y="2428892"/>
                </a:lnTo>
                <a:lnTo>
                  <a:pt x="0" y="404823"/>
                </a:lnTo>
                <a:cubicBezTo>
                  <a:pt x="0" y="181245"/>
                  <a:pt x="181245" y="0"/>
                  <a:pt x="404823" y="0"/>
                </a:cubicBezTo>
                <a:cubicBezTo>
                  <a:pt x="404823" y="0"/>
                  <a:pt x="404823" y="0"/>
                  <a:pt x="404823" y="0"/>
                </a:cubicBezTo>
                <a:close/>
              </a:path>
            </a:pathLst>
          </a:custGeom>
          <a:noFill/>
          <a:ln w="12700" algn="ctr">
            <a:solidFill>
              <a:srgbClr val="A79E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r" defTabSz="1042988"/>
            <a:r>
              <a:rPr lang="en-US" sz="800" dirty="0">
                <a:solidFill>
                  <a:schemeClr val="bg1"/>
                </a:solidFill>
                <a:latin typeface="Century Gothic" pitchFamily="34" charset="0"/>
              </a:rPr>
              <a:t>“It is totally normal that you will not find this product anymore because </a:t>
            </a:r>
            <a:r>
              <a:rPr lang="en-US" sz="800" b="1" dirty="0">
                <a:solidFill>
                  <a:schemeClr val="bg1"/>
                </a:solidFill>
                <a:latin typeface="Century Gothic" pitchFamily="34" charset="0"/>
              </a:rPr>
              <a:t>we have changed </a:t>
            </a:r>
            <a:r>
              <a:rPr lang="en-US" sz="800" dirty="0">
                <a:solidFill>
                  <a:schemeClr val="bg1"/>
                </a:solidFill>
                <a:latin typeface="Century Gothic" pitchFamily="34" charset="0"/>
              </a:rPr>
              <a:t>its </a:t>
            </a:r>
            <a:r>
              <a:rPr lang="en-US" sz="800" b="1" dirty="0">
                <a:solidFill>
                  <a:schemeClr val="bg1"/>
                </a:solidFill>
                <a:latin typeface="Century Gothic" pitchFamily="34" charset="0"/>
              </a:rPr>
              <a:t>name</a:t>
            </a:r>
            <a:r>
              <a:rPr lang="en-US" sz="800" dirty="0">
                <a:solidFill>
                  <a:schemeClr val="bg1"/>
                </a:solidFill>
                <a:latin typeface="Century Gothic" pitchFamily="34" charset="0"/>
              </a:rPr>
              <a:t> and </a:t>
            </a:r>
            <a:r>
              <a:rPr lang="en-US" sz="800" b="1" dirty="0">
                <a:solidFill>
                  <a:schemeClr val="bg1"/>
                </a:solidFill>
                <a:latin typeface="Century Gothic" pitchFamily="34" charset="0"/>
              </a:rPr>
              <a:t>packaging</a:t>
            </a:r>
            <a:r>
              <a:rPr lang="en-US" sz="800" dirty="0">
                <a:solidFill>
                  <a:schemeClr val="bg1"/>
                </a:solidFill>
                <a:latin typeface="Century Gothic" pitchFamily="34" charset="0"/>
              </a:rPr>
              <a:t> but also </a:t>
            </a:r>
            <a:r>
              <a:rPr lang="en-US" sz="800" b="1" dirty="0">
                <a:solidFill>
                  <a:schemeClr val="bg1"/>
                </a:solidFill>
                <a:latin typeface="Century Gothic" pitchFamily="34" charset="0"/>
              </a:rPr>
              <a:t>improved its technology</a:t>
            </a:r>
            <a:r>
              <a:rPr lang="en-US" sz="800" dirty="0">
                <a:solidFill>
                  <a:schemeClr val="bg1"/>
                </a:solidFill>
                <a:latin typeface="Century Gothic" pitchFamily="34" charset="0"/>
              </a:rPr>
              <a:t> for better results.</a:t>
            </a:r>
          </a:p>
          <a:p>
            <a:pPr algn="r" defTabSz="1042988"/>
            <a:endParaRPr lang="en-US" sz="200" dirty="0">
              <a:solidFill>
                <a:schemeClr val="bg1"/>
              </a:solidFill>
              <a:latin typeface="Century Gothic" pitchFamily="34" charset="0"/>
            </a:endParaRPr>
          </a:p>
          <a:p>
            <a:pPr algn="r" defTabSz="1042988"/>
            <a:r>
              <a:rPr lang="fr-FR" sz="800" dirty="0">
                <a:solidFill>
                  <a:schemeClr val="bg1"/>
                </a:solidFill>
                <a:latin typeface="Century Gothic" pitchFamily="34" charset="0"/>
              </a:rPr>
              <a:t>Let me </a:t>
            </a:r>
            <a:r>
              <a:rPr lang="fr-FR" sz="800" dirty="0" err="1">
                <a:solidFill>
                  <a:schemeClr val="bg1"/>
                </a:solidFill>
                <a:latin typeface="Century Gothic" pitchFamily="34" charset="0"/>
              </a:rPr>
              <a:t>introduce</a:t>
            </a:r>
            <a:r>
              <a:rPr lang="fr-FR" sz="800" dirty="0">
                <a:solidFill>
                  <a:schemeClr val="bg1"/>
                </a:solidFill>
                <a:latin typeface="Century Gothic" pitchFamily="34" charset="0"/>
              </a:rPr>
              <a:t> the </a:t>
            </a:r>
            <a:r>
              <a:rPr lang="en-US" sz="800" dirty="0">
                <a:solidFill>
                  <a:schemeClr val="bg1"/>
                </a:solidFill>
                <a:latin typeface="Century Gothic" pitchFamily="34" charset="0"/>
              </a:rPr>
              <a:t>new </a:t>
            </a:r>
            <a:r>
              <a:rPr lang="en-US" sz="800" dirty="0" err="1">
                <a:solidFill>
                  <a:schemeClr val="bg1"/>
                </a:solidFill>
                <a:latin typeface="Century Gothic" pitchFamily="34" charset="0"/>
              </a:rPr>
              <a:t>Collagenist</a:t>
            </a:r>
            <a:r>
              <a:rPr lang="en-US" sz="800" dirty="0">
                <a:solidFill>
                  <a:schemeClr val="bg1"/>
                </a:solidFill>
                <a:latin typeface="Century Gothic" pitchFamily="34" charset="0"/>
              </a:rPr>
              <a:t> Re-Plump which benefits from an HR innovation, to stimulate, in addition to the five other collagen structure, the synthesis of “shape memory” collagens. </a:t>
            </a:r>
          </a:p>
          <a:p>
            <a:pPr algn="r" defTabSz="1042988"/>
            <a:r>
              <a:rPr lang="en-US" sz="800" dirty="0">
                <a:solidFill>
                  <a:schemeClr val="bg1"/>
                </a:solidFill>
                <a:latin typeface="Century Gothic" pitchFamily="34" charset="0"/>
              </a:rPr>
              <a:t>Now, COLLAGENIST RE-PLUMP goes one step further for a double action:</a:t>
            </a:r>
          </a:p>
          <a:p>
            <a:pPr algn="r" defTabSz="1042988"/>
            <a:endParaRPr lang="en-US" sz="300" dirty="0">
              <a:solidFill>
                <a:schemeClr val="bg1"/>
              </a:solidFill>
              <a:latin typeface="Century Gothic" pitchFamily="34" charset="0"/>
            </a:endParaRPr>
          </a:p>
          <a:p>
            <a:pPr algn="r" defTabSz="1042988"/>
            <a:r>
              <a:rPr lang="en-US" sz="800" b="1" dirty="0">
                <a:solidFill>
                  <a:schemeClr val="bg1"/>
                </a:solidFill>
                <a:latin typeface="Century Gothic" pitchFamily="34" charset="0"/>
              </a:rPr>
              <a:t>- in-depth: </a:t>
            </a:r>
            <a:r>
              <a:rPr lang="en-US" sz="800" dirty="0">
                <a:solidFill>
                  <a:schemeClr val="bg1"/>
                </a:solidFill>
                <a:latin typeface="Century Gothic" pitchFamily="34" charset="0"/>
              </a:rPr>
              <a:t>Its unique COLLAGEN RESET COMPLEX boosts now the production of the “shape-memory” collagens (XII, XVI)* and the 5 key structuring collagens (I, III, IV, V, VII)*, already targeted by </a:t>
            </a:r>
            <a:r>
              <a:rPr lang="en-US" sz="800" dirty="0" err="1">
                <a:solidFill>
                  <a:schemeClr val="bg1"/>
                </a:solidFill>
                <a:latin typeface="Century Gothic" pitchFamily="34" charset="0"/>
              </a:rPr>
              <a:t>Collagenist</a:t>
            </a:r>
            <a:r>
              <a:rPr lang="en-US" sz="800" dirty="0">
                <a:solidFill>
                  <a:schemeClr val="bg1"/>
                </a:solidFill>
                <a:latin typeface="Century Gothic" pitchFamily="34" charset="0"/>
              </a:rPr>
              <a:t> with pro-</a:t>
            </a:r>
            <a:r>
              <a:rPr lang="en-US" sz="800" dirty="0" err="1">
                <a:solidFill>
                  <a:schemeClr val="bg1"/>
                </a:solidFill>
                <a:latin typeface="Century Gothic" pitchFamily="34" charset="0"/>
              </a:rPr>
              <a:t>xfill</a:t>
            </a:r>
            <a:r>
              <a:rPr lang="en-US" sz="800" dirty="0">
                <a:solidFill>
                  <a:schemeClr val="bg1"/>
                </a:solidFill>
                <a:latin typeface="Century Gothic" pitchFamily="34" charset="0"/>
              </a:rPr>
              <a:t>,  </a:t>
            </a:r>
            <a:r>
              <a:rPr lang="en-US" sz="800" b="1" dirty="0">
                <a:solidFill>
                  <a:schemeClr val="bg1"/>
                </a:solidFill>
                <a:latin typeface="Century Gothic" pitchFamily="34" charset="0"/>
              </a:rPr>
              <a:t>to </a:t>
            </a:r>
            <a:r>
              <a:rPr lang="en-US" sz="800" b="1" dirty="0" err="1">
                <a:solidFill>
                  <a:schemeClr val="bg1"/>
                </a:solidFill>
                <a:latin typeface="Century Gothic" pitchFamily="34" charset="0"/>
              </a:rPr>
              <a:t>rebounce</a:t>
            </a:r>
            <a:r>
              <a:rPr lang="en-US" sz="800" b="1" dirty="0">
                <a:solidFill>
                  <a:schemeClr val="bg1"/>
                </a:solidFill>
                <a:latin typeface="Century Gothic" pitchFamily="34" charset="0"/>
              </a:rPr>
              <a:t> the skin and regain resilience.</a:t>
            </a:r>
          </a:p>
          <a:p>
            <a:pPr algn="r" defTabSz="1042988">
              <a:lnSpc>
                <a:spcPct val="90000"/>
              </a:lnSpc>
              <a:spcBef>
                <a:spcPct val="30000"/>
              </a:spcBef>
              <a:buClr>
                <a:srgbClr val="000000"/>
              </a:buClr>
              <a:buSzPct val="100000"/>
            </a:pPr>
            <a:r>
              <a:rPr lang="en-US" sz="800" b="1" dirty="0">
                <a:solidFill>
                  <a:schemeClr val="bg1"/>
                </a:solidFill>
                <a:latin typeface="Century Gothic" pitchFamily="34" charset="0"/>
              </a:rPr>
              <a:t>- on-surface: </a:t>
            </a:r>
            <a:r>
              <a:rPr lang="en-US" sz="800" dirty="0">
                <a:solidFill>
                  <a:schemeClr val="bg1"/>
                </a:solidFill>
                <a:latin typeface="Century Gothic" pitchFamily="34" charset="0"/>
              </a:rPr>
              <a:t>REPLUMPING HYALURONATE </a:t>
            </a:r>
            <a:r>
              <a:rPr lang="en-US" sz="800" dirty="0" err="1">
                <a:solidFill>
                  <a:schemeClr val="bg1"/>
                </a:solidFill>
                <a:latin typeface="Century Gothic" pitchFamily="34" charset="0"/>
              </a:rPr>
              <a:t>rebounces</a:t>
            </a:r>
            <a:r>
              <a:rPr lang="en-US" sz="800" dirty="0">
                <a:solidFill>
                  <a:schemeClr val="bg1"/>
                </a:solidFill>
                <a:latin typeface="Century Gothic" pitchFamily="34" charset="0"/>
              </a:rPr>
              <a:t> skin surface in association with a cell renewal active </a:t>
            </a:r>
            <a:r>
              <a:rPr lang="en-US" sz="800" b="1" dirty="0">
                <a:solidFill>
                  <a:schemeClr val="bg1"/>
                </a:solidFill>
                <a:latin typeface="Century Gothic" pitchFamily="34" charset="0"/>
              </a:rPr>
              <a:t>to instantly </a:t>
            </a:r>
            <a:r>
              <a:rPr lang="en-US" sz="800" b="1" dirty="0" err="1">
                <a:solidFill>
                  <a:schemeClr val="bg1"/>
                </a:solidFill>
                <a:latin typeface="Century Gothic" pitchFamily="34" charset="0"/>
              </a:rPr>
              <a:t>replump</a:t>
            </a:r>
            <a:r>
              <a:rPr lang="en-US" sz="800" b="1" dirty="0">
                <a:solidFill>
                  <a:schemeClr val="bg1"/>
                </a:solidFill>
                <a:latin typeface="Century Gothic" pitchFamily="34" charset="0"/>
              </a:rPr>
              <a:t> skin and smooth wrinkles.”</a:t>
            </a:r>
          </a:p>
          <a:p>
            <a:pPr algn="r" defTabSz="1042988">
              <a:lnSpc>
                <a:spcPct val="90000"/>
              </a:lnSpc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8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en-US" sz="6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r" defTabSz="1042988">
              <a:lnSpc>
                <a:spcPct val="90000"/>
              </a:lnSpc>
            </a:pPr>
            <a:r>
              <a:rPr lang="en-US" sz="600" i="1" dirty="0">
                <a:solidFill>
                  <a:schemeClr val="bg1"/>
                </a:solidFill>
                <a:latin typeface="Century Gothic" pitchFamily="34" charset="0"/>
              </a:rPr>
              <a:t>[Whilst applying </a:t>
            </a:r>
            <a:r>
              <a:rPr lang="en-US" sz="600" i="1" dirty="0" err="1">
                <a:solidFill>
                  <a:schemeClr val="bg1"/>
                </a:solidFill>
                <a:latin typeface="Century Gothic" pitchFamily="34" charset="0"/>
              </a:rPr>
              <a:t>Collagenist</a:t>
            </a:r>
            <a:r>
              <a:rPr lang="en-US" sz="600" i="1" dirty="0">
                <a:solidFill>
                  <a:schemeClr val="bg1"/>
                </a:solidFill>
                <a:latin typeface="Century Gothic" pitchFamily="34" charset="0"/>
              </a:rPr>
              <a:t> Re-Plump routine to the customer’s hand, according to the hand modeling below]</a:t>
            </a:r>
          </a:p>
          <a:p>
            <a:pPr algn="r" defTabSz="1042988">
              <a:lnSpc>
                <a:spcPct val="90000"/>
              </a:lnSpc>
            </a:pPr>
            <a:endParaRPr lang="en-US" sz="700" i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r" defTabSz="1042988">
              <a:lnSpc>
                <a:spcPct val="90000"/>
              </a:lnSpc>
            </a:pPr>
            <a:r>
              <a:rPr lang="en-US" sz="800" i="1" dirty="0">
                <a:solidFill>
                  <a:schemeClr val="bg1"/>
                </a:solidFill>
                <a:latin typeface="Century Gothic" pitchFamily="34" charset="0"/>
              </a:rPr>
              <a:t>Invite the customer to touch the </a:t>
            </a:r>
            <a:r>
              <a:rPr lang="en-US" sz="800" b="1" i="1" dirty="0">
                <a:solidFill>
                  <a:schemeClr val="bg1"/>
                </a:solidFill>
                <a:latin typeface="Century Gothic" pitchFamily="34" charset="0"/>
              </a:rPr>
              <a:t>smooth finish </a:t>
            </a:r>
            <a:r>
              <a:rPr lang="en-US" sz="800" i="1" dirty="0">
                <a:solidFill>
                  <a:schemeClr val="bg1"/>
                </a:solidFill>
                <a:latin typeface="Century Gothic" pitchFamily="34" charset="0"/>
              </a:rPr>
              <a:t>and the </a:t>
            </a:r>
            <a:r>
              <a:rPr lang="en-US" sz="800" b="1" i="1" dirty="0">
                <a:solidFill>
                  <a:schemeClr val="bg1"/>
                </a:solidFill>
                <a:latin typeface="Century Gothic" pitchFamily="34" charset="0"/>
              </a:rPr>
              <a:t>bounce back effect</a:t>
            </a:r>
            <a:r>
              <a:rPr lang="en-US" sz="800" i="1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  <a:p>
            <a:pPr algn="r" defTabSz="1042988">
              <a:lnSpc>
                <a:spcPct val="90000"/>
              </a:lnSpc>
            </a:pPr>
            <a:endParaRPr lang="en-US" sz="300" i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r" defTabSz="1042988">
              <a:lnSpc>
                <a:spcPct val="90000"/>
              </a:lnSpc>
            </a:pPr>
            <a:r>
              <a:rPr lang="en-US" sz="600" i="1" dirty="0">
                <a:solidFill>
                  <a:schemeClr val="bg1"/>
                </a:solidFill>
                <a:latin typeface="Century Gothic" pitchFamily="34" charset="0"/>
              </a:rPr>
              <a:t>Do you know our cult product </a:t>
            </a:r>
            <a:r>
              <a:rPr lang="en-US" sz="600" i="1" dirty="0" err="1">
                <a:solidFill>
                  <a:schemeClr val="bg1"/>
                </a:solidFill>
                <a:latin typeface="Century Gothic" pitchFamily="34" charset="0"/>
              </a:rPr>
              <a:t>Collagenist</a:t>
            </a:r>
            <a:r>
              <a:rPr lang="en-US" sz="600" i="1" dirty="0">
                <a:solidFill>
                  <a:schemeClr val="bg1"/>
                </a:solidFill>
                <a:latin typeface="Century Gothic" pitchFamily="34" charset="0"/>
              </a:rPr>
              <a:t> Lip Zoom able to redesign </a:t>
            </a:r>
            <a:r>
              <a:rPr lang="en-US" sz="600" i="1" dirty="0" err="1">
                <a:solidFill>
                  <a:schemeClr val="bg1"/>
                </a:solidFill>
                <a:latin typeface="Century Gothic" pitchFamily="34" charset="0"/>
              </a:rPr>
              <a:t>lips’original</a:t>
            </a:r>
            <a:r>
              <a:rPr lang="en-US" sz="600" i="1" dirty="0">
                <a:solidFill>
                  <a:schemeClr val="bg1"/>
                </a:solidFill>
                <a:latin typeface="Century Gothic" pitchFamily="34" charset="0"/>
              </a:rPr>
              <a:t> bouncy plump, essential to complete your beauty bag</a:t>
            </a:r>
            <a:r>
              <a:rPr lang="en-US" sz="600" i="1" dirty="0" smtClean="0">
                <a:solidFill>
                  <a:schemeClr val="bg1"/>
                </a:solidFill>
                <a:latin typeface="Century Gothic" pitchFamily="34" charset="0"/>
              </a:rPr>
              <a:t>?</a:t>
            </a:r>
            <a:endParaRPr lang="en-US" sz="600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0" name="Arrondir un rectangle avec un coin diagonal 10"/>
          <p:cNvSpPr>
            <a:spLocks noChangeArrowheads="1"/>
          </p:cNvSpPr>
          <p:nvPr/>
        </p:nvSpPr>
        <p:spPr bwMode="auto">
          <a:xfrm>
            <a:off x="67102" y="2101791"/>
            <a:ext cx="2597517" cy="3672780"/>
          </a:xfrm>
          <a:custGeom>
            <a:avLst/>
            <a:gdLst>
              <a:gd name="T0" fmla="*/ 177470 w 4714886"/>
              <a:gd name="T1" fmla="*/ 26607229 h 2428892"/>
              <a:gd name="T2" fmla="*/ 88735 w 4714886"/>
              <a:gd name="T3" fmla="*/ 53214459 h 2428892"/>
              <a:gd name="T4" fmla="*/ 0 w 4714886"/>
              <a:gd name="T5" fmla="*/ 26607229 h 2428892"/>
              <a:gd name="T6" fmla="*/ 88735 w 4714886"/>
              <a:gd name="T7" fmla="*/ 0 h 242889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18569 w 4714886"/>
              <a:gd name="T13" fmla="*/ 118569 h 2428892"/>
              <a:gd name="T14" fmla="*/ 4596317 w 4714886"/>
              <a:gd name="T15" fmla="*/ 2310322 h 24288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14886" h="2428892">
                <a:moveTo>
                  <a:pt x="404823" y="0"/>
                </a:moveTo>
                <a:lnTo>
                  <a:pt x="4714886" y="0"/>
                </a:lnTo>
                <a:lnTo>
                  <a:pt x="4714886" y="2024069"/>
                </a:lnTo>
                <a:cubicBezTo>
                  <a:pt x="4714886" y="2247646"/>
                  <a:pt x="4533640" y="2428891"/>
                  <a:pt x="4310063" y="2428892"/>
                </a:cubicBezTo>
                <a:lnTo>
                  <a:pt x="0" y="2428892"/>
                </a:lnTo>
                <a:lnTo>
                  <a:pt x="0" y="404823"/>
                </a:lnTo>
                <a:cubicBezTo>
                  <a:pt x="0" y="181245"/>
                  <a:pt x="181245" y="0"/>
                  <a:pt x="404823" y="0"/>
                </a:cubicBezTo>
                <a:cubicBezTo>
                  <a:pt x="404823" y="0"/>
                  <a:pt x="404823" y="0"/>
                  <a:pt x="404823" y="0"/>
                </a:cubicBezTo>
                <a:close/>
              </a:path>
            </a:pathLst>
          </a:custGeom>
          <a:noFill/>
          <a:ln w="12700" algn="ctr">
            <a:solidFill>
              <a:srgbClr val="A79E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r" defTabSz="1042988">
              <a:defRPr/>
            </a:pPr>
            <a:r>
              <a:rPr lang="en-US" sz="800" dirty="0" smtClean="0">
                <a:solidFill>
                  <a:schemeClr val="bg1"/>
                </a:solidFill>
                <a:latin typeface="Century Gothic" pitchFamily="34" charset="0"/>
              </a:rPr>
              <a:t>“</a:t>
            </a:r>
            <a:r>
              <a:rPr lang="en-US" sz="800" dirty="0">
                <a:solidFill>
                  <a:schemeClr val="bg1"/>
                </a:solidFill>
                <a:latin typeface="Century Gothic" pitchFamily="34" charset="0"/>
              </a:rPr>
              <a:t>A product of 12 years of Collagen expertise, HELENA RUBINSTEIN Laboratories spot the “shape-memory” collagens key-factor in the deformation and bounce back of the skin. Deteriorating with age; skin loses its original plump, age marks set deeply.</a:t>
            </a:r>
            <a:endParaRPr lang="fr-FR" sz="600" dirty="0">
              <a:solidFill>
                <a:schemeClr val="bg1"/>
              </a:solidFill>
              <a:latin typeface="Century Gothic" pitchFamily="34" charset="0"/>
            </a:endParaRPr>
          </a:p>
          <a:p>
            <a:pPr algn="r" defTabSz="1042988">
              <a:defRPr/>
            </a:pPr>
            <a:endParaRPr lang="fr-FR" sz="300" dirty="0">
              <a:solidFill>
                <a:schemeClr val="bg1"/>
              </a:solidFill>
              <a:latin typeface="Century Gothic" pitchFamily="34" charset="0"/>
            </a:endParaRPr>
          </a:p>
          <a:p>
            <a:pPr algn="r" defTabSz="1042988">
              <a:defRPr/>
            </a:pPr>
            <a:r>
              <a:rPr lang="fr-FR" sz="800" dirty="0">
                <a:solidFill>
                  <a:schemeClr val="bg1"/>
                </a:solidFill>
                <a:latin typeface="Century Gothic" pitchFamily="34" charset="0"/>
              </a:rPr>
              <a:t>Let me </a:t>
            </a:r>
            <a:r>
              <a:rPr lang="fr-FR" sz="800" dirty="0" err="1">
                <a:solidFill>
                  <a:schemeClr val="bg1"/>
                </a:solidFill>
                <a:latin typeface="Century Gothic" pitchFamily="34" charset="0"/>
              </a:rPr>
              <a:t>introduce</a:t>
            </a:r>
            <a:r>
              <a:rPr lang="fr-FR" sz="800" dirty="0">
                <a:solidFill>
                  <a:schemeClr val="bg1"/>
                </a:solidFill>
                <a:latin typeface="Century Gothic" pitchFamily="34" charset="0"/>
              </a:rPr>
              <a:t> the new COLLAGENIST RE-PLUMP, </a:t>
            </a:r>
            <a:r>
              <a:rPr lang="en-US" sz="800" dirty="0">
                <a:solidFill>
                  <a:schemeClr val="bg1"/>
                </a:solidFill>
                <a:latin typeface="Century Gothic" pitchFamily="34" charset="0"/>
              </a:rPr>
              <a:t>our 1st cream which has a such technology able to stimulate the synthesis of these “shape memory” collagens for a double action:</a:t>
            </a:r>
          </a:p>
          <a:p>
            <a:pPr algn="r" defTabSz="1042988">
              <a:defRPr/>
            </a:pPr>
            <a:endParaRPr lang="en-US" sz="300" dirty="0">
              <a:solidFill>
                <a:schemeClr val="bg1"/>
              </a:solidFill>
              <a:latin typeface="Century Gothic" pitchFamily="34" charset="0"/>
            </a:endParaRPr>
          </a:p>
          <a:p>
            <a:pPr algn="r" defTabSz="1042988">
              <a:defRPr/>
            </a:pPr>
            <a:r>
              <a:rPr lang="en-US" sz="800" b="1" dirty="0">
                <a:solidFill>
                  <a:schemeClr val="bg1"/>
                </a:solidFill>
                <a:latin typeface="Century Gothic" pitchFamily="34" charset="0"/>
              </a:rPr>
              <a:t>- in-depth: </a:t>
            </a:r>
            <a:r>
              <a:rPr lang="en-US" sz="800" dirty="0">
                <a:solidFill>
                  <a:schemeClr val="bg1"/>
                </a:solidFill>
                <a:latin typeface="Century Gothic" pitchFamily="34" charset="0"/>
              </a:rPr>
              <a:t>Its unique COLLAGEN RESET COMPLEX boosts the production of the “shape-memory” collagens (XII, XVI)* and the 5 key structuring collagens (I, III, IV, V, VII)* </a:t>
            </a:r>
            <a:r>
              <a:rPr lang="en-US" sz="800" b="1" dirty="0">
                <a:solidFill>
                  <a:schemeClr val="bg1"/>
                </a:solidFill>
                <a:latin typeface="Century Gothic" pitchFamily="34" charset="0"/>
              </a:rPr>
              <a:t>to </a:t>
            </a:r>
            <a:r>
              <a:rPr lang="en-US" sz="800" b="1" dirty="0" err="1">
                <a:solidFill>
                  <a:schemeClr val="bg1"/>
                </a:solidFill>
                <a:latin typeface="Century Gothic" pitchFamily="34" charset="0"/>
              </a:rPr>
              <a:t>rebounce</a:t>
            </a:r>
            <a:r>
              <a:rPr lang="en-US" sz="800" b="1" dirty="0">
                <a:solidFill>
                  <a:schemeClr val="bg1"/>
                </a:solidFill>
                <a:latin typeface="Century Gothic" pitchFamily="34" charset="0"/>
              </a:rPr>
              <a:t> the skin and regain resilience.</a:t>
            </a:r>
          </a:p>
          <a:p>
            <a:pPr marL="171450" indent="-171450" algn="r" defTabSz="1042988">
              <a:lnSpc>
                <a:spcPct val="90000"/>
              </a:lnSpc>
              <a:spcBef>
                <a:spcPct val="30000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800" b="1" dirty="0">
                <a:solidFill>
                  <a:schemeClr val="bg1"/>
                </a:solidFill>
                <a:latin typeface="Century Gothic" pitchFamily="34" charset="0"/>
              </a:rPr>
              <a:t>on-surface: </a:t>
            </a:r>
            <a:r>
              <a:rPr lang="en-US" sz="800" dirty="0">
                <a:solidFill>
                  <a:schemeClr val="bg1"/>
                </a:solidFill>
                <a:latin typeface="Century Gothic" pitchFamily="34" charset="0"/>
              </a:rPr>
              <a:t>REPLUMPING HYALURONATE </a:t>
            </a:r>
            <a:r>
              <a:rPr lang="en-US" sz="800" dirty="0" err="1">
                <a:solidFill>
                  <a:schemeClr val="bg1"/>
                </a:solidFill>
                <a:latin typeface="Century Gothic" pitchFamily="34" charset="0"/>
              </a:rPr>
              <a:t>rebounces</a:t>
            </a:r>
            <a:r>
              <a:rPr lang="en-US" sz="800" dirty="0">
                <a:solidFill>
                  <a:schemeClr val="bg1"/>
                </a:solidFill>
                <a:latin typeface="Century Gothic" pitchFamily="34" charset="0"/>
              </a:rPr>
              <a:t> skin surface in association with a cell renewal active </a:t>
            </a:r>
            <a:r>
              <a:rPr lang="en-US" sz="800" b="1" dirty="0">
                <a:solidFill>
                  <a:schemeClr val="bg1"/>
                </a:solidFill>
                <a:latin typeface="Century Gothic" pitchFamily="34" charset="0"/>
              </a:rPr>
              <a:t>to instantly </a:t>
            </a:r>
            <a:r>
              <a:rPr lang="en-US" sz="800" b="1" dirty="0" err="1">
                <a:solidFill>
                  <a:schemeClr val="bg1"/>
                </a:solidFill>
                <a:latin typeface="Century Gothic" pitchFamily="34" charset="0"/>
              </a:rPr>
              <a:t>replump</a:t>
            </a:r>
            <a:r>
              <a:rPr lang="en-US" sz="800" b="1" dirty="0">
                <a:solidFill>
                  <a:schemeClr val="bg1"/>
                </a:solidFill>
                <a:latin typeface="Century Gothic" pitchFamily="34" charset="0"/>
              </a:rPr>
              <a:t> skin and smooth wrinkles.”</a:t>
            </a:r>
          </a:p>
          <a:p>
            <a:pPr marL="171450" indent="-171450" algn="r" defTabSz="1042988">
              <a:lnSpc>
                <a:spcPct val="90000"/>
              </a:lnSpc>
              <a:spcBef>
                <a:spcPct val="30000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endParaRPr lang="en-US" sz="5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r" defTabSz="1042988">
              <a:lnSpc>
                <a:spcPct val="90000"/>
              </a:lnSpc>
              <a:defRPr/>
            </a:pPr>
            <a:r>
              <a:rPr lang="en-US" sz="600" i="1" dirty="0">
                <a:solidFill>
                  <a:schemeClr val="bg1"/>
                </a:solidFill>
                <a:latin typeface="Century Gothic" pitchFamily="34" charset="0"/>
              </a:rPr>
              <a:t>[Whilst applying </a:t>
            </a:r>
            <a:r>
              <a:rPr lang="en-US" sz="600" i="1" dirty="0" err="1">
                <a:solidFill>
                  <a:schemeClr val="bg1"/>
                </a:solidFill>
                <a:latin typeface="Century Gothic" pitchFamily="34" charset="0"/>
              </a:rPr>
              <a:t>Collagenist</a:t>
            </a:r>
            <a:r>
              <a:rPr lang="en-US" sz="600" i="1" dirty="0">
                <a:solidFill>
                  <a:schemeClr val="bg1"/>
                </a:solidFill>
                <a:latin typeface="Century Gothic" pitchFamily="34" charset="0"/>
              </a:rPr>
              <a:t> Re-Plump routine to the customer’s hand, according to the hand modeling below]</a:t>
            </a:r>
          </a:p>
          <a:p>
            <a:pPr algn="r" defTabSz="1042988">
              <a:lnSpc>
                <a:spcPct val="90000"/>
              </a:lnSpc>
              <a:defRPr/>
            </a:pPr>
            <a:endParaRPr lang="en-US" sz="800" i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r" defTabSz="1042988">
              <a:lnSpc>
                <a:spcPct val="90000"/>
              </a:lnSpc>
              <a:defRPr/>
            </a:pPr>
            <a:r>
              <a:rPr lang="en-US" sz="800" i="1" dirty="0">
                <a:solidFill>
                  <a:schemeClr val="bg1"/>
                </a:solidFill>
                <a:latin typeface="Century Gothic" pitchFamily="34" charset="0"/>
              </a:rPr>
              <a:t>Invite the customer to touch the </a:t>
            </a:r>
            <a:r>
              <a:rPr lang="en-US" sz="800" b="1" i="1" dirty="0">
                <a:solidFill>
                  <a:schemeClr val="bg1"/>
                </a:solidFill>
                <a:latin typeface="Century Gothic" pitchFamily="34" charset="0"/>
              </a:rPr>
              <a:t>smooth finish </a:t>
            </a:r>
            <a:r>
              <a:rPr lang="en-US" sz="800" i="1" dirty="0">
                <a:solidFill>
                  <a:schemeClr val="bg1"/>
                </a:solidFill>
                <a:latin typeface="Century Gothic" pitchFamily="34" charset="0"/>
              </a:rPr>
              <a:t>and the </a:t>
            </a:r>
            <a:r>
              <a:rPr lang="en-US" sz="800" b="1" i="1" dirty="0">
                <a:solidFill>
                  <a:schemeClr val="bg1"/>
                </a:solidFill>
                <a:latin typeface="Century Gothic" pitchFamily="34" charset="0"/>
              </a:rPr>
              <a:t>bounce back effect</a:t>
            </a:r>
            <a:r>
              <a:rPr lang="en-US" sz="800" i="1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  <a:p>
            <a:pPr algn="r" defTabSz="1042988">
              <a:lnSpc>
                <a:spcPct val="90000"/>
              </a:lnSpc>
              <a:defRPr/>
            </a:pPr>
            <a:endParaRPr lang="en-US" sz="300" i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r" defTabSz="1042988">
              <a:lnSpc>
                <a:spcPct val="90000"/>
              </a:lnSpc>
              <a:defRPr/>
            </a:pPr>
            <a:r>
              <a:rPr lang="en-US" sz="600" i="1" dirty="0">
                <a:solidFill>
                  <a:schemeClr val="bg1"/>
                </a:solidFill>
                <a:latin typeface="Century Gothic" pitchFamily="34" charset="0"/>
              </a:rPr>
              <a:t>Do you know our cult product </a:t>
            </a:r>
            <a:r>
              <a:rPr lang="en-US" sz="600" i="1" dirty="0" err="1">
                <a:solidFill>
                  <a:schemeClr val="bg1"/>
                </a:solidFill>
                <a:latin typeface="Century Gothic" pitchFamily="34" charset="0"/>
              </a:rPr>
              <a:t>Collagenist</a:t>
            </a:r>
            <a:r>
              <a:rPr lang="en-US" sz="600" i="1" dirty="0">
                <a:solidFill>
                  <a:schemeClr val="bg1"/>
                </a:solidFill>
                <a:latin typeface="Century Gothic" pitchFamily="34" charset="0"/>
              </a:rPr>
              <a:t> Lip Zoom able to redesign </a:t>
            </a:r>
            <a:r>
              <a:rPr lang="en-US" sz="600" i="1" dirty="0" err="1">
                <a:solidFill>
                  <a:schemeClr val="bg1"/>
                </a:solidFill>
                <a:latin typeface="Century Gothic" pitchFamily="34" charset="0"/>
              </a:rPr>
              <a:t>lips’original</a:t>
            </a:r>
            <a:r>
              <a:rPr lang="en-US" sz="600" i="1" dirty="0">
                <a:solidFill>
                  <a:schemeClr val="bg1"/>
                </a:solidFill>
                <a:latin typeface="Century Gothic" pitchFamily="34" charset="0"/>
              </a:rPr>
              <a:t> bouncy plump, essential to complete your beauty bag</a:t>
            </a:r>
            <a:r>
              <a:rPr lang="en-US" sz="600" i="1" dirty="0" smtClean="0">
                <a:solidFill>
                  <a:schemeClr val="bg1"/>
                </a:solidFill>
                <a:latin typeface="Century Gothic" pitchFamily="34" charset="0"/>
              </a:rPr>
              <a:t>?</a:t>
            </a:r>
            <a:endParaRPr lang="en-US" sz="600" i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r" defTabSz="1042988">
              <a:lnSpc>
                <a:spcPct val="90000"/>
              </a:lnSpc>
              <a:defRPr/>
            </a:pPr>
            <a:endParaRPr lang="en-US" sz="600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2736627" y="1886263"/>
            <a:ext cx="2590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Century Gothic" pitchFamily="34" charset="0"/>
              </a:rPr>
              <a:t>Customer seeking </a:t>
            </a:r>
            <a:r>
              <a:rPr lang="en-US" sz="800" b="1" dirty="0" err="1">
                <a:solidFill>
                  <a:schemeClr val="bg1"/>
                </a:solidFill>
                <a:latin typeface="Century Gothic" pitchFamily="34" charset="0"/>
              </a:rPr>
              <a:t>Collagenist</a:t>
            </a:r>
            <a:r>
              <a:rPr lang="en-US" sz="800" b="1" dirty="0">
                <a:solidFill>
                  <a:schemeClr val="bg1"/>
                </a:solidFill>
                <a:latin typeface="Century Gothic" pitchFamily="34" charset="0"/>
              </a:rPr>
              <a:t> with pro-</a:t>
            </a:r>
            <a:r>
              <a:rPr lang="en-US" sz="800" b="1" dirty="0" err="1">
                <a:solidFill>
                  <a:schemeClr val="bg1"/>
                </a:solidFill>
                <a:latin typeface="Century Gothic" pitchFamily="34" charset="0"/>
              </a:rPr>
              <a:t>Xfill</a:t>
            </a:r>
            <a:endParaRPr lang="en-US" sz="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2" name="Rectangle 73"/>
          <p:cNvSpPr>
            <a:spLocks noChangeArrowheads="1"/>
          </p:cNvSpPr>
          <p:nvPr/>
        </p:nvSpPr>
        <p:spPr bwMode="auto">
          <a:xfrm>
            <a:off x="323" y="1886263"/>
            <a:ext cx="2590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Century Gothic" pitchFamily="34" charset="0"/>
              </a:rPr>
              <a:t>New customer</a:t>
            </a:r>
          </a:p>
        </p:txBody>
      </p:sp>
      <p:sp>
        <p:nvSpPr>
          <p:cNvPr id="46" name="ZoneTexte 24"/>
          <p:cNvSpPr txBox="1">
            <a:spLocks noChangeArrowheads="1"/>
          </p:cNvSpPr>
          <p:nvPr/>
        </p:nvSpPr>
        <p:spPr bwMode="auto">
          <a:xfrm>
            <a:off x="1187624" y="6467426"/>
            <a:ext cx="3968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+</a:t>
            </a:r>
            <a:endParaRPr lang="fr-F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7" name="ZoneTexte 24"/>
          <p:cNvSpPr txBox="1">
            <a:spLocks noChangeArrowheads="1"/>
          </p:cNvSpPr>
          <p:nvPr/>
        </p:nvSpPr>
        <p:spPr bwMode="auto">
          <a:xfrm>
            <a:off x="3889697" y="6467426"/>
            <a:ext cx="3968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+</a:t>
            </a:r>
            <a:endParaRPr lang="fr-F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3" name="ZoneTexte 24"/>
          <p:cNvSpPr txBox="1">
            <a:spLocks noChangeArrowheads="1"/>
          </p:cNvSpPr>
          <p:nvPr/>
        </p:nvSpPr>
        <p:spPr bwMode="auto">
          <a:xfrm>
            <a:off x="2771800" y="6467426"/>
            <a:ext cx="3968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+</a:t>
            </a:r>
            <a:endParaRPr lang="fr-F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4" name="Picture 106" descr="PRODIGY_POWERCE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84" y="6156895"/>
            <a:ext cx="393543" cy="93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Connecteur droit 23"/>
          <p:cNvCxnSpPr>
            <a:cxnSpLocks noChangeShapeType="1"/>
          </p:cNvCxnSpPr>
          <p:nvPr/>
        </p:nvCxnSpPr>
        <p:spPr bwMode="auto">
          <a:xfrm>
            <a:off x="3528715" y="1742123"/>
            <a:ext cx="18176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ZoneTexte 4"/>
          <p:cNvSpPr txBox="1">
            <a:spLocks noChangeArrowheads="1"/>
          </p:cNvSpPr>
          <p:nvPr/>
        </p:nvSpPr>
        <p:spPr bwMode="auto">
          <a:xfrm>
            <a:off x="1656507" y="6476285"/>
            <a:ext cx="104328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600" dirty="0" smtClean="0">
                <a:solidFill>
                  <a:schemeClr val="bg1"/>
                </a:solidFill>
                <a:latin typeface="Century Gothic" pitchFamily="34" charset="0"/>
              </a:rPr>
              <a:t>DAY CREAM </a:t>
            </a:r>
            <a:r>
              <a:rPr lang="fr-FR" sz="600" i="1" dirty="0" smtClean="0">
                <a:solidFill>
                  <a:schemeClr val="bg1"/>
                </a:solidFill>
                <a:latin typeface="Century Gothic" pitchFamily="34" charset="0"/>
              </a:rPr>
              <a:t>SPF </a:t>
            </a:r>
            <a:r>
              <a:rPr lang="fr-FR" sz="600" i="1" dirty="0">
                <a:solidFill>
                  <a:schemeClr val="bg1"/>
                </a:solidFill>
                <a:latin typeface="Century Gothic" pitchFamily="34" charset="0"/>
              </a:rPr>
              <a:t>15</a:t>
            </a:r>
          </a:p>
        </p:txBody>
      </p:sp>
      <p:sp>
        <p:nvSpPr>
          <p:cNvPr id="37" name="ZoneTexte 4"/>
          <p:cNvSpPr txBox="1">
            <a:spLocks noChangeArrowheads="1"/>
          </p:cNvSpPr>
          <p:nvPr/>
        </p:nvSpPr>
        <p:spPr bwMode="auto">
          <a:xfrm>
            <a:off x="1763641" y="7340381"/>
            <a:ext cx="7826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600" dirty="0" smtClean="0">
                <a:solidFill>
                  <a:schemeClr val="bg1"/>
                </a:solidFill>
                <a:latin typeface="Century Gothic" pitchFamily="34" charset="0"/>
              </a:rPr>
              <a:t>NIGHT CREAM </a:t>
            </a:r>
          </a:p>
        </p:txBody>
      </p:sp>
      <p:sp>
        <p:nvSpPr>
          <p:cNvPr id="38" name="ZoneTexte 4"/>
          <p:cNvSpPr txBox="1">
            <a:spLocks noChangeArrowheads="1"/>
          </p:cNvSpPr>
          <p:nvPr/>
        </p:nvSpPr>
        <p:spPr bwMode="auto">
          <a:xfrm>
            <a:off x="72331" y="7092999"/>
            <a:ext cx="13366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600" dirty="0" smtClean="0">
                <a:solidFill>
                  <a:schemeClr val="bg1"/>
                </a:solidFill>
                <a:latin typeface="Century Gothic" pitchFamily="34" charset="0"/>
              </a:rPr>
              <a:t>PRODIGY POWERCELL </a:t>
            </a:r>
          </a:p>
          <a:p>
            <a:pPr algn="ctr" eaLnBrk="1" hangingPunct="1"/>
            <a:r>
              <a:rPr lang="fr-FR" sz="600" dirty="0" smtClean="0">
                <a:solidFill>
                  <a:schemeClr val="bg1"/>
                </a:solidFill>
                <a:latin typeface="Century Gothic" pitchFamily="34" charset="0"/>
              </a:rPr>
              <a:t>SERUM</a:t>
            </a:r>
          </a:p>
        </p:txBody>
      </p:sp>
      <p:sp>
        <p:nvSpPr>
          <p:cNvPr id="58" name="ZoneTexte 4"/>
          <p:cNvSpPr txBox="1">
            <a:spLocks noChangeArrowheads="1"/>
          </p:cNvSpPr>
          <p:nvPr/>
        </p:nvSpPr>
        <p:spPr bwMode="auto">
          <a:xfrm>
            <a:off x="3161482" y="7154653"/>
            <a:ext cx="7826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600" dirty="0" smtClean="0">
                <a:solidFill>
                  <a:schemeClr val="bg1"/>
                </a:solidFill>
                <a:latin typeface="Century Gothic" pitchFamily="34" charset="0"/>
              </a:rPr>
              <a:t>EYE ZOOM</a:t>
            </a:r>
          </a:p>
        </p:txBody>
      </p:sp>
      <p:sp>
        <p:nvSpPr>
          <p:cNvPr id="59" name="ZoneTexte 4"/>
          <p:cNvSpPr txBox="1">
            <a:spLocks noChangeArrowheads="1"/>
          </p:cNvSpPr>
          <p:nvPr/>
        </p:nvSpPr>
        <p:spPr bwMode="auto">
          <a:xfrm>
            <a:off x="4287515" y="7139165"/>
            <a:ext cx="6027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600" dirty="0" smtClean="0">
                <a:solidFill>
                  <a:schemeClr val="bg1"/>
                </a:solidFill>
                <a:latin typeface="Century Gothic" pitchFamily="34" charset="0"/>
              </a:rPr>
              <a:t>LIP ZOOM</a:t>
            </a:r>
          </a:p>
        </p:txBody>
      </p:sp>
      <p:sp>
        <p:nvSpPr>
          <p:cNvPr id="60" name="ZoneTexte 24"/>
          <p:cNvSpPr txBox="1">
            <a:spLocks noChangeArrowheads="1"/>
          </p:cNvSpPr>
          <p:nvPr/>
        </p:nvSpPr>
        <p:spPr bwMode="auto">
          <a:xfrm>
            <a:off x="1979712" y="6467426"/>
            <a:ext cx="3968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+</a:t>
            </a:r>
            <a:endParaRPr lang="fr-F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152125" y="828303"/>
            <a:ext cx="51323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042988"/>
            <a:r>
              <a:rPr lang="en-US" sz="900" b="1" dirty="0">
                <a:solidFill>
                  <a:schemeClr val="bg1"/>
                </a:solidFill>
                <a:latin typeface="Century Gothic" pitchFamily="34" charset="0"/>
              </a:rPr>
              <a:t>“Have you already noticed that upon awakening, </a:t>
            </a:r>
          </a:p>
          <a:p>
            <a:pPr algn="ctr" defTabSz="1042988"/>
            <a:r>
              <a:rPr lang="en-US" sz="900" b="1" dirty="0">
                <a:solidFill>
                  <a:schemeClr val="bg1"/>
                </a:solidFill>
                <a:latin typeface="Century Gothic" pitchFamily="34" charset="0"/>
              </a:rPr>
              <a:t>pillow marks stay visibly longer on your face?” </a:t>
            </a:r>
          </a:p>
          <a:p>
            <a:pPr algn="ctr" defTabSz="1042988"/>
            <a:r>
              <a:rPr lang="en-US" sz="700" i="1" dirty="0">
                <a:solidFill>
                  <a:schemeClr val="bg1"/>
                </a:solidFill>
                <a:latin typeface="Century Gothic" pitchFamily="34" charset="0"/>
              </a:rPr>
              <a:t>[BA’s showing </a:t>
            </a:r>
            <a:r>
              <a:rPr lang="en-US" sz="700" i="1" dirty="0" err="1">
                <a:solidFill>
                  <a:schemeClr val="bg1"/>
                </a:solidFill>
                <a:latin typeface="Century Gothic" pitchFamily="34" charset="0"/>
              </a:rPr>
              <a:t>Collagenist</a:t>
            </a:r>
            <a:r>
              <a:rPr lang="en-US" sz="700" i="1" dirty="0">
                <a:solidFill>
                  <a:schemeClr val="bg1"/>
                </a:solidFill>
                <a:latin typeface="Century Gothic" pitchFamily="34" charset="0"/>
              </a:rPr>
              <a:t> BA tool] </a:t>
            </a:r>
            <a:r>
              <a:rPr lang="en-US" sz="700" i="1" dirty="0">
                <a:solidFill>
                  <a:schemeClr val="bg1"/>
                </a:solidFill>
                <a:latin typeface="Century Gothic" pitchFamily="34" charset="0"/>
                <a:sym typeface="Wingdings" pitchFamily="2" charset="2"/>
              </a:rPr>
              <a:t> BA speech on “COLLAGENIST RE-PLUMP BA’s tool sheet”</a:t>
            </a:r>
            <a:endParaRPr lang="en-US" sz="700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1" name="Rectangle 140"/>
          <p:cNvSpPr>
            <a:spLocks noChangeArrowheads="1"/>
          </p:cNvSpPr>
          <p:nvPr/>
        </p:nvSpPr>
        <p:spPr bwMode="auto">
          <a:xfrm>
            <a:off x="2471067" y="7092999"/>
            <a:ext cx="403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fr-FR" sz="14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</a:t>
            </a:r>
          </a:p>
        </p:txBody>
      </p:sp>
      <p:sp>
        <p:nvSpPr>
          <p:cNvPr id="62" name="Rectangle 140"/>
          <p:cNvSpPr>
            <a:spLocks noChangeArrowheads="1"/>
          </p:cNvSpPr>
          <p:nvPr/>
        </p:nvSpPr>
        <p:spPr bwMode="auto">
          <a:xfrm>
            <a:off x="3584079" y="6883449"/>
            <a:ext cx="520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fr-FR" sz="14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r>
              <a:rPr lang="fr-FR" sz="14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</a:t>
            </a:r>
          </a:p>
        </p:txBody>
      </p:sp>
      <p:sp>
        <p:nvSpPr>
          <p:cNvPr id="63" name="Rectangle 140"/>
          <p:cNvSpPr>
            <a:spLocks noChangeArrowheads="1"/>
          </p:cNvSpPr>
          <p:nvPr/>
        </p:nvSpPr>
        <p:spPr bwMode="auto">
          <a:xfrm>
            <a:off x="4664199" y="6888955"/>
            <a:ext cx="520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fr-FR" sz="14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r>
              <a:rPr lang="fr-FR" sz="14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</a:t>
            </a:r>
          </a:p>
        </p:txBody>
      </p:sp>
      <p:sp>
        <p:nvSpPr>
          <p:cNvPr id="64" name="Rectangle 140"/>
          <p:cNvSpPr>
            <a:spLocks noChangeArrowheads="1"/>
          </p:cNvSpPr>
          <p:nvPr/>
        </p:nvSpPr>
        <p:spPr bwMode="auto">
          <a:xfrm>
            <a:off x="2411760" y="6300911"/>
            <a:ext cx="360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fr-FR" sz="14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endParaRPr lang="fr-FR" sz="1400" dirty="0">
              <a:solidFill>
                <a:srgbClr val="A28F76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65" name="Rectangle 140"/>
          <p:cNvSpPr>
            <a:spLocks noChangeArrowheads="1"/>
          </p:cNvSpPr>
          <p:nvPr/>
        </p:nvSpPr>
        <p:spPr bwMode="auto">
          <a:xfrm>
            <a:off x="832943" y="6877943"/>
            <a:ext cx="520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fr-FR" sz="14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r>
              <a:rPr lang="fr-FR" sz="14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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257005" y="6249223"/>
            <a:ext cx="814387" cy="1120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3960763" y="6028848"/>
            <a:ext cx="1381125" cy="2000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700" b="1" dirty="0">
                <a:solidFill>
                  <a:schemeClr val="bg1"/>
                </a:solidFill>
                <a:latin typeface="Century Gothic" pitchFamily="34" charset="0"/>
              </a:rPr>
              <a:t>EASY TO MAKE SALES</a:t>
            </a:r>
          </a:p>
        </p:txBody>
      </p:sp>
      <p:pic>
        <p:nvPicPr>
          <p:cNvPr id="44" name="Picture 15" descr="F:\HR CLAIRE\COLLAGENIST RE PLUMP\NEW PACKSHOTS\HR%20-%20Tube%20lips%20(DHD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094" y="6289867"/>
            <a:ext cx="397196" cy="99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" descr="F:\HR CLAIRE\COLLAGENIST RE PLUMP\NEW PACKSHOTS\HR%20-%20Pot%20jour%20(DHD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5" t="18913" r="19556" b="29388"/>
          <a:stretch/>
        </p:blipFill>
        <p:spPr bwMode="auto">
          <a:xfrm>
            <a:off x="1846971" y="5881928"/>
            <a:ext cx="677566" cy="58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7" descr="F:\HR CLAIRE\COLLAGENIST RE PLUMP\NEW PACKSHOTS\HR%20-%20Pot%20nuit%20(DHD)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3" t="18319" r="20358" b="18319"/>
          <a:stretch/>
        </p:blipFill>
        <p:spPr bwMode="auto">
          <a:xfrm>
            <a:off x="1881229" y="6820120"/>
            <a:ext cx="615156" cy="66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8" descr="F:\HR CLAIRE\COLLAGENIST RE PLUMP\NEW PACKSHOTS\HR%20-%20Tube%20eye%20(DHD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226" y="6310383"/>
            <a:ext cx="388978" cy="97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9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620</Words>
  <Application>Microsoft Office PowerPoint</Application>
  <PresentationFormat>Personnalisé</PresentationFormat>
  <Paragraphs>69</Paragraphs>
  <Slides>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>L'Oréal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PLOUVIER Camille</dc:creator>
  <cp:lastModifiedBy>IMBERT Claire</cp:lastModifiedBy>
  <cp:revision>36</cp:revision>
  <cp:lastPrinted>2012-07-20T18:26:51Z</cp:lastPrinted>
  <dcterms:created xsi:type="dcterms:W3CDTF">2012-07-19T08:40:42Z</dcterms:created>
  <dcterms:modified xsi:type="dcterms:W3CDTF">2012-10-23T13:32:50Z</dcterms:modified>
</cp:coreProperties>
</file>