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7" r:id="rId2"/>
    <p:sldId id="289" r:id="rId3"/>
    <p:sldId id="290" r:id="rId4"/>
    <p:sldId id="291" r:id="rId5"/>
    <p:sldId id="292" r:id="rId6"/>
    <p:sldId id="293" r:id="rId7"/>
    <p:sldId id="286" r:id="rId8"/>
    <p:sldId id="295" r:id="rId9"/>
    <p:sldId id="297" r:id="rId10"/>
    <p:sldId id="298" r:id="rId11"/>
    <p:sldId id="278" r:id="rId12"/>
    <p:sldId id="279" r:id="rId13"/>
    <p:sldId id="280" r:id="rId14"/>
    <p:sldId id="281" r:id="rId15"/>
    <p:sldId id="282" r:id="rId16"/>
  </p:sldIdLst>
  <p:sldSz cx="9144000" cy="6858000" type="screen4x3"/>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A692"/>
    <a:srgbClr val="B592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p:scale>
          <a:sx n="75" d="100"/>
          <a:sy n="75" d="100"/>
        </p:scale>
        <p:origin x="-1242" y="-30"/>
      </p:cViewPr>
      <p:guideLst>
        <p:guide orient="horz" pos="845"/>
        <p:guide pos="68"/>
        <p:guide pos="5692"/>
        <p:guide pos="3833"/>
        <p:guide pos="215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19EACA55-C272-4208-B7B9-73433860D4CB}" type="datetimeFigureOut">
              <a:rPr lang="fr-FR" smtClean="0"/>
              <a:t>04/04/2012</a:t>
            </a:fld>
            <a:endParaRPr lang="fr-FR"/>
          </a:p>
        </p:txBody>
      </p:sp>
      <p:sp>
        <p:nvSpPr>
          <p:cNvPr id="4" name="Espace réservé de l'image des diapositives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4570F412-5CD4-4816-AF59-AA50ED8B8A46}" type="slidenum">
              <a:rPr lang="fr-FR" smtClean="0"/>
              <a:t>‹N°›</a:t>
            </a:fld>
            <a:endParaRPr lang="fr-FR"/>
          </a:p>
        </p:txBody>
      </p:sp>
    </p:spTree>
    <p:extLst>
      <p:ext uri="{BB962C8B-B14F-4D97-AF65-F5344CB8AC3E}">
        <p14:creationId xmlns:p14="http://schemas.microsoft.com/office/powerpoint/2010/main" val="2135959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8"/>
          <p:cNvSpPr txBox="1">
            <a:spLocks noGrp="1" noChangeArrowheads="1"/>
          </p:cNvSpPr>
          <p:nvPr/>
        </p:nvSpPr>
        <p:spPr bwMode="auto">
          <a:xfrm>
            <a:off x="3857834" y="9447435"/>
            <a:ext cx="2944736" cy="493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907" tIns="44673" rIns="85907" bIns="44673" anchor="b"/>
          <a:lstStyle>
            <a:lvl1pPr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1pPr>
            <a:lvl2pPr marL="768350" indent="-295275"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2pPr>
            <a:lvl3pPr marL="1182688" indent="-236538"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3pPr>
            <a:lvl4pPr marL="1655763" indent="-236538"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4pPr>
            <a:lvl5pPr marL="2128838" indent="-236538"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5pPr>
            <a:lvl6pPr marL="25860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6pPr>
            <a:lvl7pPr marL="30432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7pPr>
            <a:lvl8pPr marL="35004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8pPr>
            <a:lvl9pPr marL="39576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9pPr>
          </a:lstStyle>
          <a:p>
            <a:pPr algn="r" eaLnBrk="1" fontAlgn="base" hangingPunct="1">
              <a:spcBef>
                <a:spcPct val="0"/>
              </a:spcBef>
              <a:spcAft>
                <a:spcPct val="0"/>
              </a:spcAft>
              <a:buSzPct val="100000"/>
            </a:pPr>
            <a:fld id="{27C15647-EB62-411B-AE72-7F57E68E0AD5}" type="slidenum">
              <a:rPr lang="eu-ES" sz="1100">
                <a:solidFill>
                  <a:srgbClr val="000000"/>
                </a:solidFill>
                <a:latin typeface="Calibri" pitchFamily="34" charset="0"/>
              </a:rPr>
              <a:pPr algn="r" eaLnBrk="1" fontAlgn="base" hangingPunct="1">
                <a:spcBef>
                  <a:spcPct val="0"/>
                </a:spcBef>
                <a:spcAft>
                  <a:spcPct val="0"/>
                </a:spcAft>
                <a:buSzPct val="100000"/>
              </a:pPr>
              <a:t>1</a:t>
            </a:fld>
            <a:endParaRPr lang="eu-ES" sz="1100">
              <a:solidFill>
                <a:srgbClr val="000000"/>
              </a:solidFill>
              <a:latin typeface="Calibri" pitchFamily="34" charset="0"/>
            </a:endParaRPr>
          </a:p>
        </p:txBody>
      </p:sp>
      <p:sp>
        <p:nvSpPr>
          <p:cNvPr id="162819" name="Rectangle 3"/>
          <p:cNvSpPr>
            <a:spLocks noGrp="1" noRot="1" noChangeAspect="1" noChangeArrowheads="1" noTextEdit="1"/>
          </p:cNvSpPr>
          <p:nvPr>
            <p:ph type="sldImg"/>
          </p:nvPr>
        </p:nvSpPr>
        <p:spPr>
          <a:xfrm>
            <a:off x="920750" y="746125"/>
            <a:ext cx="4967288" cy="37274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0" name="Text Box 2"/>
          <p:cNvSpPr>
            <a:spLocks noGrp="1" noChangeArrowheads="1"/>
          </p:cNvSpPr>
          <p:nvPr>
            <p:ph type="body" idx="1"/>
          </p:nvPr>
        </p:nvSpPr>
        <p:spPr>
          <a:xfrm>
            <a:off x="678736" y="4722947"/>
            <a:ext cx="5448143" cy="4474613"/>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sz="900">
                <a:latin typeface="Century Gothic" pitchFamily="34" charset="0"/>
              </a:rPr>
              <a:t>Click on the active zone to start the film.</a:t>
            </a:r>
            <a:endParaRPr lang="fr-FR" sz="900">
              <a:latin typeface="Century Gothic" pitchFamily="34" charset="0"/>
            </a:endParaRPr>
          </a:p>
          <a:p>
            <a:pPr algn="just">
              <a:spcBef>
                <a:spcPct val="0"/>
              </a:spcBef>
              <a:buClrTx/>
              <a:buFontTx/>
              <a:buNone/>
            </a:pPr>
            <a:endParaRPr lang="en-US" sz="900">
              <a:latin typeface="Century Gothic"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8"/>
          <p:cNvSpPr txBox="1">
            <a:spLocks noGrp="1" noChangeArrowheads="1"/>
          </p:cNvSpPr>
          <p:nvPr/>
        </p:nvSpPr>
        <p:spPr bwMode="auto">
          <a:xfrm>
            <a:off x="3857834" y="9447435"/>
            <a:ext cx="2944736" cy="493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907" tIns="44673" rIns="85907" bIns="44673" anchor="b"/>
          <a:lstStyle>
            <a:lvl1pPr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1pPr>
            <a:lvl2pPr marL="768350" indent="-295275"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2pPr>
            <a:lvl3pPr marL="1182688" indent="-236538"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3pPr>
            <a:lvl4pPr marL="1655763" indent="-236538"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4pPr>
            <a:lvl5pPr marL="2128838" indent="-236538"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5pPr>
            <a:lvl6pPr marL="25860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6pPr>
            <a:lvl7pPr marL="30432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7pPr>
            <a:lvl8pPr marL="35004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8pPr>
            <a:lvl9pPr marL="39576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9pPr>
          </a:lstStyle>
          <a:p>
            <a:pPr algn="r" eaLnBrk="1" fontAlgn="base" hangingPunct="1">
              <a:spcBef>
                <a:spcPct val="0"/>
              </a:spcBef>
              <a:spcAft>
                <a:spcPct val="0"/>
              </a:spcAft>
              <a:buSzPct val="100000"/>
            </a:pPr>
            <a:fld id="{27C15647-EB62-411B-AE72-7F57E68E0AD5}" type="slidenum">
              <a:rPr lang="eu-ES" sz="1100">
                <a:solidFill>
                  <a:srgbClr val="000000"/>
                </a:solidFill>
                <a:latin typeface="Calibri" pitchFamily="34" charset="0"/>
              </a:rPr>
              <a:pPr algn="r" eaLnBrk="1" fontAlgn="base" hangingPunct="1">
                <a:spcBef>
                  <a:spcPct val="0"/>
                </a:spcBef>
                <a:spcAft>
                  <a:spcPct val="0"/>
                </a:spcAft>
                <a:buSzPct val="100000"/>
              </a:pPr>
              <a:t>11</a:t>
            </a:fld>
            <a:endParaRPr lang="eu-ES" sz="1100">
              <a:solidFill>
                <a:srgbClr val="000000"/>
              </a:solidFill>
              <a:latin typeface="Calibri" pitchFamily="34" charset="0"/>
            </a:endParaRPr>
          </a:p>
        </p:txBody>
      </p:sp>
      <p:sp>
        <p:nvSpPr>
          <p:cNvPr id="162819" name="Rectangle 3"/>
          <p:cNvSpPr>
            <a:spLocks noGrp="1" noRot="1" noChangeAspect="1" noChangeArrowheads="1" noTextEdit="1"/>
          </p:cNvSpPr>
          <p:nvPr>
            <p:ph type="sldImg"/>
          </p:nvPr>
        </p:nvSpPr>
        <p:spPr>
          <a:xfrm>
            <a:off x="920750" y="746125"/>
            <a:ext cx="4967288" cy="37274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0" name="Text Box 2"/>
          <p:cNvSpPr>
            <a:spLocks noGrp="1" noChangeArrowheads="1"/>
          </p:cNvSpPr>
          <p:nvPr>
            <p:ph type="body" idx="1"/>
          </p:nvPr>
        </p:nvSpPr>
        <p:spPr>
          <a:xfrm>
            <a:off x="678736" y="4722947"/>
            <a:ext cx="5448143" cy="4474613"/>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sz="900">
                <a:latin typeface="Century Gothic" pitchFamily="34" charset="0"/>
              </a:rPr>
              <a:t>Click on the active zone to start the film.</a:t>
            </a:r>
            <a:endParaRPr lang="fr-FR" sz="900">
              <a:latin typeface="Century Gothic" pitchFamily="34" charset="0"/>
            </a:endParaRPr>
          </a:p>
          <a:p>
            <a:pPr algn="just">
              <a:spcBef>
                <a:spcPct val="0"/>
              </a:spcBef>
              <a:buClrTx/>
              <a:buFontTx/>
              <a:buNone/>
            </a:pPr>
            <a:endParaRPr lang="en-US" sz="900">
              <a:latin typeface="Century Gothic"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8"/>
          <p:cNvSpPr txBox="1">
            <a:spLocks noGrp="1" noChangeArrowheads="1"/>
          </p:cNvSpPr>
          <p:nvPr/>
        </p:nvSpPr>
        <p:spPr bwMode="auto">
          <a:xfrm>
            <a:off x="3857834" y="9447435"/>
            <a:ext cx="2944736" cy="493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907" tIns="44673" rIns="85907" bIns="44673" anchor="b"/>
          <a:lstStyle>
            <a:lvl1pPr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1pPr>
            <a:lvl2pPr marL="768350" indent="-295275"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2pPr>
            <a:lvl3pPr marL="1182688" indent="-236538"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3pPr>
            <a:lvl4pPr marL="1655763" indent="-236538"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4pPr>
            <a:lvl5pPr marL="2128838" indent="-236538"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5pPr>
            <a:lvl6pPr marL="25860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6pPr>
            <a:lvl7pPr marL="30432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7pPr>
            <a:lvl8pPr marL="35004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8pPr>
            <a:lvl9pPr marL="39576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9pPr>
          </a:lstStyle>
          <a:p>
            <a:pPr algn="r" eaLnBrk="1" fontAlgn="base" hangingPunct="1">
              <a:spcBef>
                <a:spcPct val="0"/>
              </a:spcBef>
              <a:spcAft>
                <a:spcPct val="0"/>
              </a:spcAft>
              <a:buSzPct val="100000"/>
            </a:pPr>
            <a:fld id="{27C15647-EB62-411B-AE72-7F57E68E0AD5}" type="slidenum">
              <a:rPr lang="eu-ES" sz="1100">
                <a:solidFill>
                  <a:srgbClr val="000000"/>
                </a:solidFill>
                <a:latin typeface="Calibri" pitchFamily="34" charset="0"/>
              </a:rPr>
              <a:pPr algn="r" eaLnBrk="1" fontAlgn="base" hangingPunct="1">
                <a:spcBef>
                  <a:spcPct val="0"/>
                </a:spcBef>
                <a:spcAft>
                  <a:spcPct val="0"/>
                </a:spcAft>
                <a:buSzPct val="100000"/>
              </a:pPr>
              <a:t>15</a:t>
            </a:fld>
            <a:endParaRPr lang="eu-ES" sz="1100">
              <a:solidFill>
                <a:srgbClr val="000000"/>
              </a:solidFill>
              <a:latin typeface="Calibri" pitchFamily="34" charset="0"/>
            </a:endParaRPr>
          </a:p>
        </p:txBody>
      </p:sp>
      <p:sp>
        <p:nvSpPr>
          <p:cNvPr id="162819" name="Rectangle 3"/>
          <p:cNvSpPr>
            <a:spLocks noGrp="1" noRot="1" noChangeAspect="1" noChangeArrowheads="1" noTextEdit="1"/>
          </p:cNvSpPr>
          <p:nvPr>
            <p:ph type="sldImg"/>
          </p:nvPr>
        </p:nvSpPr>
        <p:spPr>
          <a:xfrm>
            <a:off x="920750" y="746125"/>
            <a:ext cx="4967288" cy="37274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0" name="Text Box 2"/>
          <p:cNvSpPr>
            <a:spLocks noGrp="1" noChangeArrowheads="1"/>
          </p:cNvSpPr>
          <p:nvPr>
            <p:ph type="body" idx="1"/>
          </p:nvPr>
        </p:nvSpPr>
        <p:spPr>
          <a:xfrm>
            <a:off x="678736" y="4722947"/>
            <a:ext cx="5448143" cy="4474613"/>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sz="900">
                <a:latin typeface="Century Gothic" pitchFamily="34" charset="0"/>
              </a:rPr>
              <a:t>Click on the active zone to start the film.</a:t>
            </a:r>
            <a:endParaRPr lang="fr-FR" sz="900">
              <a:latin typeface="Century Gothic" pitchFamily="34" charset="0"/>
            </a:endParaRPr>
          </a:p>
          <a:p>
            <a:pPr algn="just">
              <a:spcBef>
                <a:spcPct val="0"/>
              </a:spcBef>
              <a:buClrTx/>
              <a:buFontTx/>
              <a:buNone/>
            </a:pPr>
            <a:endParaRPr lang="en-US" sz="900">
              <a:latin typeface="Century Gothic"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extLst>
      <p:ext uri="{BB962C8B-B14F-4D97-AF65-F5344CB8AC3E}">
        <p14:creationId xmlns:p14="http://schemas.microsoft.com/office/powerpoint/2010/main" val="289229316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24707769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1157546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4719055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247381796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44562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84186491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Tree>
    <p:extLst>
      <p:ext uri="{BB962C8B-B14F-4D97-AF65-F5344CB8AC3E}">
        <p14:creationId xmlns:p14="http://schemas.microsoft.com/office/powerpoint/2010/main" val="99031492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13817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7433905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17250646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1B110B"/>
            </a:gs>
            <a:gs pos="100000">
              <a:srgbClr val="291B11"/>
            </a:gs>
          </a:gsLst>
          <a:lin ang="5400000" scaled="1"/>
        </a:gradFill>
        <a:effectLst/>
      </p:bgPr>
    </p:bg>
    <p:spTree>
      <p:nvGrpSpPr>
        <p:cNvPr id="1" name=""/>
        <p:cNvGrpSpPr/>
        <p:nvPr/>
      </p:nvGrpSpPr>
      <p:grpSpPr>
        <a:xfrm>
          <a:off x="0" y="0"/>
          <a:ext cx="0" cy="0"/>
          <a:chOff x="0" y="0"/>
          <a:chExt cx="0" cy="0"/>
        </a:xfrm>
      </p:grpSpPr>
      <p:pic>
        <p:nvPicPr>
          <p:cNvPr id="1026" name="Picture 2" descr="LOGOHR-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192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8"/>
          <p:cNvSpPr>
            <a:spLocks noChangeShapeType="1"/>
          </p:cNvSpPr>
          <p:nvPr/>
        </p:nvSpPr>
        <p:spPr bwMode="auto">
          <a:xfrm flipV="1">
            <a:off x="0" y="1179513"/>
            <a:ext cx="9144000" cy="0"/>
          </a:xfrm>
          <a:prstGeom prst="line">
            <a:avLst/>
          </a:prstGeom>
          <a:noFill/>
          <a:ln w="9525">
            <a:solidFill>
              <a:srgbClr val="584742"/>
            </a:solidFill>
            <a:round/>
            <a:headEnd/>
            <a:tailEnd/>
          </a:ln>
          <a:extLst>
            <a:ext uri="{909E8E84-426E-40DD-AFC4-6F175D3DCCD1}">
              <a14:hiddenFill xmlns:a14="http://schemas.microsoft.com/office/drawing/2010/main">
                <a:no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fr-FR" smtClean="0">
              <a:solidFill>
                <a:srgbClr val="FFFFFF"/>
              </a:solidFill>
              <a:latin typeface="Arial" charset="0"/>
            </a:endParaRPr>
          </a:p>
        </p:txBody>
      </p:sp>
      <p:pic>
        <p:nvPicPr>
          <p:cNvPr id="1028" name="Picture 4" descr="LOGOHR-Power-HD"/>
          <p:cNvPicPr>
            <a:picLocks noChangeAspect="1" noChangeArrowheads="1"/>
          </p:cNvPicPr>
          <p:nvPr/>
        </p:nvPicPr>
        <p:blipFill>
          <a:blip r:embed="rId14">
            <a:extLst>
              <a:ext uri="{28A0092B-C50C-407E-A947-70E740481C1C}">
                <a14:useLocalDpi xmlns:a14="http://schemas.microsoft.com/office/drawing/2010/main" val="0"/>
              </a:ext>
            </a:extLst>
          </a:blip>
          <a:srcRect r="52" b="135"/>
          <a:stretch>
            <a:fillRect/>
          </a:stretch>
        </p:blipFill>
        <p:spPr bwMode="auto">
          <a:xfrm>
            <a:off x="1692275" y="328613"/>
            <a:ext cx="16557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5"/>
          <p:cNvSpPr>
            <a:spLocks noChangeShapeType="1"/>
          </p:cNvSpPr>
          <p:nvPr/>
        </p:nvSpPr>
        <p:spPr bwMode="auto">
          <a:xfrm>
            <a:off x="3419475" y="-26988"/>
            <a:ext cx="0" cy="1196976"/>
          </a:xfrm>
          <a:prstGeom prst="line">
            <a:avLst/>
          </a:prstGeom>
          <a:noFill/>
          <a:ln w="9525">
            <a:solidFill>
              <a:srgbClr val="58474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fr-FR" smtClean="0">
              <a:solidFill>
                <a:srgbClr val="FFFFFF"/>
              </a:solidFill>
              <a:latin typeface="Arial" charset="0"/>
            </a:endParaRPr>
          </a:p>
        </p:txBody>
      </p:sp>
      <p:pic>
        <p:nvPicPr>
          <p:cNvPr id="1030" name="Picture 2"/>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1588" y="1192213"/>
            <a:ext cx="9142412" cy="5665787"/>
          </a:xfrm>
          <a:prstGeom prst="rect">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639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entury Gothic" pitchFamily="34" charset="0"/>
        </a:defRPr>
      </a:lvl2pPr>
      <a:lvl3pPr algn="ctr" rtl="0" eaLnBrk="0" fontAlgn="base" hangingPunct="0">
        <a:spcBef>
          <a:spcPct val="0"/>
        </a:spcBef>
        <a:spcAft>
          <a:spcPct val="0"/>
        </a:spcAft>
        <a:defRPr sz="4400">
          <a:solidFill>
            <a:schemeClr val="bg1"/>
          </a:solidFill>
          <a:latin typeface="Century Gothic" pitchFamily="34" charset="0"/>
        </a:defRPr>
      </a:lvl3pPr>
      <a:lvl4pPr algn="ctr" rtl="0" eaLnBrk="0" fontAlgn="base" hangingPunct="0">
        <a:spcBef>
          <a:spcPct val="0"/>
        </a:spcBef>
        <a:spcAft>
          <a:spcPct val="0"/>
        </a:spcAft>
        <a:defRPr sz="4400">
          <a:solidFill>
            <a:schemeClr val="bg1"/>
          </a:solidFill>
          <a:latin typeface="Century Gothic" pitchFamily="34" charset="0"/>
        </a:defRPr>
      </a:lvl4pPr>
      <a:lvl5pPr algn="ctr" rtl="0" eaLnBrk="0" fontAlgn="base" hangingPunct="0">
        <a:spcBef>
          <a:spcPct val="0"/>
        </a:spcBef>
        <a:spcAft>
          <a:spcPct val="0"/>
        </a:spcAft>
        <a:defRPr sz="4400">
          <a:solidFill>
            <a:schemeClr val="bg1"/>
          </a:solidFill>
          <a:latin typeface="Century Gothic" pitchFamily="34" charset="0"/>
        </a:defRPr>
      </a:lvl5pPr>
      <a:lvl6pPr marL="457200" algn="ctr" rtl="0" fontAlgn="base">
        <a:spcBef>
          <a:spcPct val="0"/>
        </a:spcBef>
        <a:spcAft>
          <a:spcPct val="0"/>
        </a:spcAft>
        <a:defRPr sz="4400">
          <a:solidFill>
            <a:schemeClr val="bg1"/>
          </a:solidFill>
          <a:latin typeface="Century Gothic" pitchFamily="34" charset="0"/>
        </a:defRPr>
      </a:lvl6pPr>
      <a:lvl7pPr marL="914400" algn="ctr" rtl="0" fontAlgn="base">
        <a:spcBef>
          <a:spcPct val="0"/>
        </a:spcBef>
        <a:spcAft>
          <a:spcPct val="0"/>
        </a:spcAft>
        <a:defRPr sz="4400">
          <a:solidFill>
            <a:schemeClr val="bg1"/>
          </a:solidFill>
          <a:latin typeface="Century Gothic" pitchFamily="34" charset="0"/>
        </a:defRPr>
      </a:lvl7pPr>
      <a:lvl8pPr marL="1371600" algn="ctr" rtl="0" fontAlgn="base">
        <a:spcBef>
          <a:spcPct val="0"/>
        </a:spcBef>
        <a:spcAft>
          <a:spcPct val="0"/>
        </a:spcAft>
        <a:defRPr sz="4400">
          <a:solidFill>
            <a:schemeClr val="bg1"/>
          </a:solidFill>
          <a:latin typeface="Century Gothic" pitchFamily="34" charset="0"/>
        </a:defRPr>
      </a:lvl8pPr>
      <a:lvl9pPr marL="1828800" algn="ctr" rtl="0" fontAlgn="base">
        <a:spcBef>
          <a:spcPct val="0"/>
        </a:spcBef>
        <a:spcAft>
          <a:spcPct val="0"/>
        </a:spcAft>
        <a:defRPr sz="4400">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bg1"/>
          </a:solidFill>
          <a:latin typeface="+mn-lt"/>
        </a:defRPr>
      </a:lvl2pPr>
      <a:lvl3pPr marL="1143000" indent="-228600" algn="l" rtl="0" eaLnBrk="0" fontAlgn="base" hangingPunct="0">
        <a:spcBef>
          <a:spcPct val="20000"/>
        </a:spcBef>
        <a:spcAft>
          <a:spcPct val="0"/>
        </a:spcAft>
        <a:buFont typeface="Arial" charset="0"/>
        <a:buChar char="•"/>
        <a:defRPr sz="2400">
          <a:solidFill>
            <a:schemeClr val="bg1"/>
          </a:solidFill>
          <a:latin typeface="+mn-lt"/>
        </a:defRPr>
      </a:lvl3pPr>
      <a:lvl4pPr marL="1600200" indent="-228600" algn="l" rtl="0" eaLnBrk="0" fontAlgn="base" hangingPunct="0">
        <a:spcBef>
          <a:spcPct val="20000"/>
        </a:spcBef>
        <a:spcAft>
          <a:spcPct val="0"/>
        </a:spcAft>
        <a:buFont typeface="Arial" charset="0"/>
        <a:buChar char="–"/>
        <a:defRPr sz="2000">
          <a:solidFill>
            <a:schemeClr val="bg1"/>
          </a:solidFill>
          <a:latin typeface="+mn-lt"/>
        </a:defRPr>
      </a:lvl4pPr>
      <a:lvl5pPr marL="2055813" indent="-227013" algn="l" rtl="0" eaLnBrk="0" fontAlgn="base" hangingPunct="0">
        <a:spcBef>
          <a:spcPct val="20000"/>
        </a:spcBef>
        <a:spcAft>
          <a:spcPct val="0"/>
        </a:spcAft>
        <a:buFont typeface="Arial" charset="0"/>
        <a:buChar char="»"/>
        <a:defRPr sz="2000">
          <a:solidFill>
            <a:schemeClr val="bg1"/>
          </a:solidFill>
          <a:latin typeface="+mn-lt"/>
        </a:defRPr>
      </a:lvl5pPr>
      <a:lvl6pPr marL="2513013" indent="-227013" algn="l" rtl="0" fontAlgn="base">
        <a:spcBef>
          <a:spcPct val="20000"/>
        </a:spcBef>
        <a:spcAft>
          <a:spcPct val="0"/>
        </a:spcAft>
        <a:buFont typeface="Arial" charset="0"/>
        <a:buChar char="»"/>
        <a:defRPr sz="2000">
          <a:solidFill>
            <a:schemeClr val="bg1"/>
          </a:solidFill>
          <a:latin typeface="+mn-lt"/>
        </a:defRPr>
      </a:lvl6pPr>
      <a:lvl7pPr marL="2970213" indent="-227013" algn="l" rtl="0" fontAlgn="base">
        <a:spcBef>
          <a:spcPct val="20000"/>
        </a:spcBef>
        <a:spcAft>
          <a:spcPct val="0"/>
        </a:spcAft>
        <a:buFont typeface="Arial" charset="0"/>
        <a:buChar char="»"/>
        <a:defRPr sz="2000">
          <a:solidFill>
            <a:schemeClr val="bg1"/>
          </a:solidFill>
          <a:latin typeface="+mn-lt"/>
        </a:defRPr>
      </a:lvl7pPr>
      <a:lvl8pPr marL="3427413" indent="-227013" algn="l" rtl="0" fontAlgn="base">
        <a:spcBef>
          <a:spcPct val="20000"/>
        </a:spcBef>
        <a:spcAft>
          <a:spcPct val="0"/>
        </a:spcAft>
        <a:buFont typeface="Arial" charset="0"/>
        <a:buChar char="»"/>
        <a:defRPr sz="2000">
          <a:solidFill>
            <a:schemeClr val="bg1"/>
          </a:solidFill>
          <a:latin typeface="+mn-lt"/>
        </a:defRPr>
      </a:lvl8pPr>
      <a:lvl9pPr marL="3884613" indent="-227013" algn="l" rtl="0" fontAlgn="base">
        <a:spcBef>
          <a:spcPct val="20000"/>
        </a:spcBef>
        <a:spcAft>
          <a:spcPct val="0"/>
        </a:spcAft>
        <a:buFont typeface="Arial" charset="0"/>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51.jpeg"/><Relationship Id="rId7" Type="http://schemas.openxmlformats.org/officeDocument/2006/relationships/image" Target="../media/image53.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49.jpeg"/><Relationship Id="rId11" Type="http://schemas.openxmlformats.org/officeDocument/2006/relationships/image" Target="../media/image57.jpeg"/><Relationship Id="rId5" Type="http://schemas.openxmlformats.org/officeDocument/2006/relationships/image" Target="../media/image48.jpeg"/><Relationship Id="rId10" Type="http://schemas.openxmlformats.org/officeDocument/2006/relationships/image" Target="../media/image56.jpeg"/><Relationship Id="rId4" Type="http://schemas.openxmlformats.org/officeDocument/2006/relationships/image" Target="../media/image52.jpeg"/><Relationship Id="rId9" Type="http://schemas.openxmlformats.org/officeDocument/2006/relationships/image" Target="../media/image5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43.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8.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500" name="Text Box 12"/>
          <p:cNvSpPr txBox="1">
            <a:spLocks noChangeArrowheads="1"/>
          </p:cNvSpPr>
          <p:nvPr/>
        </p:nvSpPr>
        <p:spPr bwMode="auto">
          <a:xfrm>
            <a:off x="2320925" y="2813050"/>
            <a:ext cx="4810125"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bg1"/>
                </a:solidFill>
                <a:latin typeface="Arial" charset="0"/>
                <a:ea typeface="Microsoft YaHei" pitchFamily="34" charset="-122"/>
              </a:defRPr>
            </a:lvl1pPr>
            <a:lvl2pPr eaLnBrk="0" hangingPunct="0">
              <a:defRPr>
                <a:solidFill>
                  <a:schemeClr val="bg1"/>
                </a:solidFill>
                <a:latin typeface="Arial" charset="0"/>
                <a:ea typeface="Microsoft YaHei" pitchFamily="34" charset="-122"/>
              </a:defRPr>
            </a:lvl2pPr>
            <a:lvl3pPr eaLnBrk="0" hangingPunct="0">
              <a:defRPr>
                <a:solidFill>
                  <a:schemeClr val="bg1"/>
                </a:solidFill>
                <a:latin typeface="Arial" charset="0"/>
                <a:ea typeface="Microsoft YaHei" pitchFamily="34" charset="-122"/>
              </a:defRPr>
            </a:lvl3pPr>
            <a:lvl4pPr eaLnBrk="0" hangingPunct="0">
              <a:defRPr>
                <a:solidFill>
                  <a:schemeClr val="bg1"/>
                </a:solidFill>
                <a:latin typeface="Arial" charset="0"/>
                <a:ea typeface="Microsoft YaHei" pitchFamily="34" charset="-122"/>
              </a:defRPr>
            </a:lvl4pPr>
            <a:lvl5pPr eaLnBrk="0" hangingPunct="0">
              <a:defRPr>
                <a:solidFill>
                  <a:schemeClr val="bg1"/>
                </a:solidFill>
                <a:latin typeface="Arial" charset="0"/>
                <a:ea typeface="Microsoft YaHei" pitchFamily="34" charset="-122"/>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9pPr>
          </a:lstStyle>
          <a:p>
            <a:pPr algn="ctr" eaLnBrk="1" fontAlgn="base" hangingPunct="1">
              <a:lnSpc>
                <a:spcPct val="50000"/>
              </a:lnSpc>
              <a:spcBef>
                <a:spcPct val="50000"/>
              </a:spcBef>
              <a:spcAft>
                <a:spcPct val="0"/>
              </a:spcAft>
            </a:pPr>
            <a:r>
              <a:rPr lang="en-US" sz="2600" dirty="0" smtClean="0">
                <a:solidFill>
                  <a:srgbClr val="FFFFFF"/>
                </a:solidFill>
                <a:latin typeface="Century Gothic" pitchFamily="34" charset="0"/>
                <a:ea typeface="MS PGothic" pitchFamily="34" charset="-128"/>
              </a:rPr>
              <a:t>SCENARIO PRODIGY</a:t>
            </a:r>
          </a:p>
          <a:p>
            <a:pPr algn="ctr" eaLnBrk="1" fontAlgn="base" hangingPunct="1">
              <a:lnSpc>
                <a:spcPct val="50000"/>
              </a:lnSpc>
              <a:spcBef>
                <a:spcPct val="50000"/>
              </a:spcBef>
              <a:spcAft>
                <a:spcPct val="0"/>
              </a:spcAft>
            </a:pPr>
            <a:r>
              <a:rPr lang="en-US" sz="2000" dirty="0" smtClean="0">
                <a:solidFill>
                  <a:srgbClr val="FFFFFF"/>
                </a:solidFill>
                <a:latin typeface="Century Gothic" pitchFamily="34" charset="0"/>
                <a:ea typeface="MS PGothic" pitchFamily="34" charset="-128"/>
              </a:rPr>
              <a:t>NOUVELLE CLIENTE</a:t>
            </a:r>
          </a:p>
        </p:txBody>
      </p:sp>
      <p:pic>
        <p:nvPicPr>
          <p:cNvPr id="161821" name="Picture 11" descr="SOIN_PRODIGY_POWERCELL_TRAIT_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4463" y="3402013"/>
            <a:ext cx="4167187"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2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dirty="0" smtClean="0">
                <a:solidFill>
                  <a:srgbClr val="B5A692"/>
                </a:solidFill>
              </a:rPr>
              <a:t>ACCUEIL</a:t>
            </a:r>
            <a:endParaRPr lang="fr-FR" sz="2400" dirty="0" smtClean="0">
              <a:solidFill>
                <a:srgbClr val="B5A692"/>
              </a:solidFill>
            </a:endParaRPr>
          </a:p>
        </p:txBody>
      </p:sp>
    </p:spTree>
    <p:extLst>
      <p:ext uri="{BB962C8B-B14F-4D97-AF65-F5344CB8AC3E}">
        <p14:creationId xmlns:p14="http://schemas.microsoft.com/office/powerpoint/2010/main" val="3994377096"/>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084889" y="1354698"/>
            <a:ext cx="2951162" cy="5170646"/>
          </a:xfrm>
          <a:prstGeom prst="rect">
            <a:avLst/>
          </a:prstGeom>
          <a:noFill/>
        </p:spPr>
        <p:txBody>
          <a:bodyPr wrap="square" rtlCol="0">
            <a:spAutoFit/>
          </a:bodyPr>
          <a:lstStyle/>
          <a:p>
            <a:pPr algn="ctr"/>
            <a:r>
              <a:rPr lang="fr-FR" sz="1000" dirty="0">
                <a:solidFill>
                  <a:schemeClr val="bg1"/>
                </a:solidFill>
                <a:latin typeface="HelveticaNeue"/>
              </a:rPr>
              <a:t>A DIRE</a:t>
            </a:r>
          </a:p>
          <a:p>
            <a:endParaRPr lang="fr-FR" sz="1000" dirty="0">
              <a:solidFill>
                <a:schemeClr val="bg1"/>
              </a:solidFill>
              <a:latin typeface="HelveticaNeue"/>
            </a:endParaRPr>
          </a:p>
          <a:p>
            <a:r>
              <a:rPr lang="fr-FR" sz="1000" dirty="0">
                <a:solidFill>
                  <a:schemeClr val="bg1"/>
                </a:solidFill>
                <a:latin typeface="HelveticaNeue"/>
              </a:rPr>
              <a:t>Très bien, je vais aller préparer vos produits.</a:t>
            </a:r>
          </a:p>
          <a:p>
            <a:endParaRPr lang="fr-FR" sz="1000" dirty="0" smtClean="0">
              <a:solidFill>
                <a:schemeClr val="bg1"/>
              </a:solidFill>
              <a:latin typeface="HelveticaNeue"/>
            </a:endParaRPr>
          </a:p>
          <a:p>
            <a:endParaRPr lang="fr-FR" sz="1000" dirty="0">
              <a:solidFill>
                <a:schemeClr val="bg1"/>
              </a:solidFill>
              <a:latin typeface="HelveticaNeue"/>
            </a:endParaRPr>
          </a:p>
          <a:p>
            <a:r>
              <a:rPr lang="fr-FR" sz="1000" dirty="0" smtClean="0">
                <a:solidFill>
                  <a:schemeClr val="bg1"/>
                </a:solidFill>
                <a:latin typeface="HelveticaNeue"/>
              </a:rPr>
              <a:t>Voici </a:t>
            </a:r>
            <a:r>
              <a:rPr lang="fr-FR" sz="1000" dirty="0">
                <a:solidFill>
                  <a:schemeClr val="bg1"/>
                </a:solidFill>
                <a:latin typeface="HelveticaNeue"/>
              </a:rPr>
              <a:t>vos produits. J’ai également le plaisir de vous remettre des doses d’essai de XXXX et YYYY pour vous permettre de les découvrir chez vous. </a:t>
            </a:r>
          </a:p>
          <a:p>
            <a:r>
              <a:rPr lang="fr-FR" sz="1000" dirty="0">
                <a:solidFill>
                  <a:schemeClr val="bg1"/>
                </a:solidFill>
                <a:latin typeface="HelveticaNeue"/>
              </a:rPr>
              <a:t>XXX s’utilise …. appliquez le …. (idem pour l’échantillon YYYY</a:t>
            </a:r>
            <a:r>
              <a:rPr lang="fr-FR" sz="1000" dirty="0" smtClean="0">
                <a:solidFill>
                  <a:schemeClr val="bg1"/>
                </a:solidFill>
                <a:latin typeface="HelveticaNeue"/>
              </a:rPr>
              <a:t>).</a:t>
            </a:r>
          </a:p>
          <a:p>
            <a:endParaRPr lang="fr-FR" sz="1000" dirty="0">
              <a:solidFill>
                <a:schemeClr val="bg1"/>
              </a:solidFill>
              <a:latin typeface="HelveticaNeue"/>
            </a:endParaRPr>
          </a:p>
          <a:p>
            <a:r>
              <a:rPr lang="fr-FR" sz="1000" dirty="0">
                <a:solidFill>
                  <a:schemeClr val="bg1"/>
                </a:solidFill>
                <a:latin typeface="HelveticaNeue"/>
              </a:rPr>
              <a:t>Je vais également vous remettre l’ordonnance beauté qui récapitule les produits que je vous ai présentés aujourd’hui.</a:t>
            </a:r>
          </a:p>
          <a:p>
            <a:r>
              <a:rPr lang="fr-FR" sz="1000" dirty="0">
                <a:solidFill>
                  <a:schemeClr val="bg1"/>
                </a:solidFill>
                <a:latin typeface="HelveticaNeue"/>
              </a:rPr>
              <a:t>Souhaitez-vous faire partie de nos clientes privilégiées pour recevoir en exclusivité des offres…. XXXX (décrire les avantages).</a:t>
            </a:r>
          </a:p>
          <a:p>
            <a:endParaRPr lang="fr-FR" sz="1000" dirty="0">
              <a:solidFill>
                <a:schemeClr val="bg1"/>
              </a:solidFill>
              <a:latin typeface="HelveticaNeue"/>
            </a:endParaRPr>
          </a:p>
          <a:p>
            <a:r>
              <a:rPr lang="fr-FR" sz="1000" dirty="0">
                <a:solidFill>
                  <a:schemeClr val="bg1"/>
                </a:solidFill>
                <a:latin typeface="HelveticaNeue"/>
              </a:rPr>
              <a:t>J’aimerais vous proposer également de bénéficier d’un service beauty Intervention de 15’ ou bien d’un focus maquillage gratuitement pour vous montrer sur votre visage comment utiliser vos produits. Quand seriez-vous disponible?</a:t>
            </a:r>
          </a:p>
          <a:p>
            <a:endParaRPr lang="fr-FR" sz="1000" dirty="0">
              <a:solidFill>
                <a:schemeClr val="bg1"/>
              </a:solidFill>
              <a:latin typeface="HelveticaNeue"/>
            </a:endParaRPr>
          </a:p>
          <a:p>
            <a:r>
              <a:rPr lang="fr-FR" sz="1000" dirty="0">
                <a:solidFill>
                  <a:schemeClr val="bg1"/>
                </a:solidFill>
                <a:latin typeface="HelveticaNeue"/>
              </a:rPr>
              <a:t>Voici vos produits, c’est vraiment un excellent choix. </a:t>
            </a:r>
          </a:p>
          <a:p>
            <a:r>
              <a:rPr lang="fr-FR" sz="1000" dirty="0">
                <a:solidFill>
                  <a:schemeClr val="bg1"/>
                </a:solidFill>
                <a:latin typeface="HelveticaNeue"/>
              </a:rPr>
              <a:t>Je serai ravie de vous revoir je suis présente jusqu’au (dire le jour) et reviendrai ensuite (dire la date). Voici ma carte, n’hésitez pas à m’appeler. </a:t>
            </a:r>
          </a:p>
          <a:p>
            <a:r>
              <a:rPr lang="fr-FR" sz="1000" dirty="0">
                <a:solidFill>
                  <a:schemeClr val="bg1"/>
                </a:solidFill>
                <a:latin typeface="HelveticaNeue"/>
              </a:rPr>
              <a:t>Souhaitez-vous que je vous appelle un taxi?</a:t>
            </a:r>
          </a:p>
          <a:p>
            <a:r>
              <a:rPr lang="fr-FR" sz="1000" dirty="0">
                <a:solidFill>
                  <a:schemeClr val="bg1"/>
                </a:solidFill>
                <a:latin typeface="HelveticaNeue"/>
              </a:rPr>
              <a:t>Au revoir, à bientôt</a:t>
            </a:r>
            <a:r>
              <a:rPr lang="fr-FR" sz="1000" dirty="0" smtClean="0">
                <a:solidFill>
                  <a:schemeClr val="bg1"/>
                </a:solidFill>
                <a:latin typeface="HelveticaNeue"/>
              </a:rPr>
              <a:t>.</a:t>
            </a:r>
            <a:endParaRPr lang="fr-FR" sz="1000" dirty="0">
              <a:solidFill>
                <a:schemeClr val="bg1"/>
              </a:solidFill>
              <a:latin typeface="HelveticaNeue"/>
            </a:endParaRPr>
          </a:p>
        </p:txBody>
      </p:sp>
      <p:sp>
        <p:nvSpPr>
          <p:cNvPr id="13" name="ZoneTexte 12"/>
          <p:cNvSpPr txBox="1"/>
          <p:nvPr/>
        </p:nvSpPr>
        <p:spPr>
          <a:xfrm>
            <a:off x="3419475" y="1351796"/>
            <a:ext cx="2603230" cy="5324535"/>
          </a:xfrm>
          <a:prstGeom prst="rect">
            <a:avLst/>
          </a:prstGeom>
          <a:noFill/>
        </p:spPr>
        <p:txBody>
          <a:bodyPr wrap="square" rtlCol="0">
            <a:spAutoFit/>
          </a:bodyPr>
          <a:lstStyle/>
          <a:p>
            <a:pPr algn="ctr" fontAlgn="t"/>
            <a:r>
              <a:rPr lang="fr-FR" sz="1000" dirty="0">
                <a:solidFill>
                  <a:schemeClr val="bg1"/>
                </a:solidFill>
                <a:latin typeface="HelveticaNeue"/>
              </a:rPr>
              <a:t>A </a:t>
            </a:r>
            <a:r>
              <a:rPr lang="fr-FR" sz="1000" dirty="0" smtClean="0">
                <a:solidFill>
                  <a:schemeClr val="bg1"/>
                </a:solidFill>
                <a:latin typeface="HelveticaNeue"/>
              </a:rPr>
              <a:t>FAIRE</a:t>
            </a:r>
          </a:p>
          <a:p>
            <a:pPr algn="r" fontAlgn="t"/>
            <a:endParaRPr lang="fr-FR" sz="1000" dirty="0">
              <a:solidFill>
                <a:schemeClr val="bg1"/>
              </a:solidFill>
              <a:latin typeface="HelveticaNeue"/>
            </a:endParaRPr>
          </a:p>
          <a:p>
            <a:pPr algn="r"/>
            <a:r>
              <a:rPr lang="fr-FR" sz="1000" dirty="0">
                <a:solidFill>
                  <a:schemeClr val="bg1"/>
                </a:solidFill>
                <a:latin typeface="HelveticaNeue"/>
              </a:rPr>
              <a:t>Une fois que la cliente a fait son choix, aller lui préparer ses produits</a:t>
            </a:r>
            <a:r>
              <a:rPr lang="fr-FR" sz="1000" dirty="0" smtClean="0">
                <a:solidFill>
                  <a:schemeClr val="bg1"/>
                </a:solidFill>
                <a:latin typeface="HelveticaNeue"/>
              </a:rPr>
              <a:t>.</a:t>
            </a:r>
          </a:p>
          <a:p>
            <a:pPr algn="r"/>
            <a:endParaRPr lang="fr-FR" sz="1000" dirty="0">
              <a:solidFill>
                <a:schemeClr val="bg1"/>
              </a:solidFill>
              <a:latin typeface="HelveticaNeue"/>
            </a:endParaRPr>
          </a:p>
          <a:p>
            <a:pPr algn="r"/>
            <a:r>
              <a:rPr lang="fr-FR" sz="1000" dirty="0">
                <a:solidFill>
                  <a:schemeClr val="bg1"/>
                </a:solidFill>
                <a:latin typeface="HelveticaNeue"/>
              </a:rPr>
              <a:t>Choisir les échantillons adéquats. Préparer un échantillon par produits conseillé et non acheté, en priorisant les must haves</a:t>
            </a:r>
            <a:r>
              <a:rPr lang="fr-FR" sz="1000" dirty="0" smtClean="0">
                <a:solidFill>
                  <a:schemeClr val="bg1"/>
                </a:solidFill>
                <a:latin typeface="HelveticaNeue"/>
              </a:rPr>
              <a:t>.</a:t>
            </a:r>
            <a:endParaRPr lang="fr-FR" sz="1000" dirty="0">
              <a:solidFill>
                <a:schemeClr val="bg1"/>
              </a:solidFill>
              <a:latin typeface="HelveticaNeue"/>
            </a:endParaRPr>
          </a:p>
          <a:p>
            <a:pPr algn="r" fontAlgn="t"/>
            <a:r>
              <a:rPr lang="fr-FR" sz="1000" dirty="0">
                <a:solidFill>
                  <a:schemeClr val="bg1"/>
                </a:solidFill>
                <a:latin typeface="HelveticaNeue"/>
              </a:rPr>
              <a:t>Ex. si la cliente achète </a:t>
            </a:r>
            <a:r>
              <a:rPr lang="fr-FR" sz="1000" dirty="0" err="1">
                <a:solidFill>
                  <a:schemeClr val="bg1"/>
                </a:solidFill>
                <a:latin typeface="HelveticaNeue"/>
              </a:rPr>
              <a:t>Prodigy</a:t>
            </a:r>
            <a:r>
              <a:rPr lang="fr-FR" sz="1000" dirty="0">
                <a:solidFill>
                  <a:schemeClr val="bg1"/>
                </a:solidFill>
                <a:latin typeface="HelveticaNeue"/>
              </a:rPr>
              <a:t> crème, remettre </a:t>
            </a:r>
            <a:r>
              <a:rPr lang="fr-FR" sz="1000" dirty="0" err="1">
                <a:solidFill>
                  <a:schemeClr val="bg1"/>
                </a:solidFill>
                <a:latin typeface="HelveticaNeue"/>
              </a:rPr>
              <a:t>Powercell</a:t>
            </a:r>
            <a:r>
              <a:rPr lang="fr-FR" sz="1000" dirty="0">
                <a:solidFill>
                  <a:schemeClr val="bg1"/>
                </a:solidFill>
                <a:latin typeface="HelveticaNeue"/>
              </a:rPr>
              <a:t> et la crème </a:t>
            </a:r>
            <a:r>
              <a:rPr lang="fr-FR" sz="1000" dirty="0" err="1">
                <a:solidFill>
                  <a:schemeClr val="bg1"/>
                </a:solidFill>
                <a:latin typeface="HelveticaNeue"/>
              </a:rPr>
              <a:t>Prodigy</a:t>
            </a:r>
            <a:r>
              <a:rPr lang="fr-FR" sz="1000" dirty="0">
                <a:solidFill>
                  <a:schemeClr val="bg1"/>
                </a:solidFill>
                <a:latin typeface="HelveticaNeue"/>
              </a:rPr>
              <a:t> Yeux en échantillon.</a:t>
            </a:r>
          </a:p>
          <a:p>
            <a:pPr algn="r" fontAlgn="t"/>
            <a:r>
              <a:rPr lang="fr-FR" sz="1000" dirty="0">
                <a:solidFill>
                  <a:schemeClr val="bg1"/>
                </a:solidFill>
                <a:latin typeface="HelveticaNeue"/>
              </a:rPr>
              <a:t>Il faut expliquer les </a:t>
            </a:r>
            <a:r>
              <a:rPr lang="fr-FR" sz="1000" dirty="0" smtClean="0">
                <a:solidFill>
                  <a:schemeClr val="bg1"/>
                </a:solidFill>
                <a:latin typeface="HelveticaNeue"/>
              </a:rPr>
              <a:t>échantillons : </a:t>
            </a:r>
            <a:r>
              <a:rPr lang="fr-FR" sz="1000" dirty="0">
                <a:solidFill>
                  <a:schemeClr val="bg1"/>
                </a:solidFill>
                <a:latin typeface="HelveticaNeue"/>
              </a:rPr>
              <a:t>ce que c’est, comment </a:t>
            </a:r>
            <a:r>
              <a:rPr lang="fr-FR" sz="1000">
                <a:solidFill>
                  <a:schemeClr val="bg1"/>
                </a:solidFill>
                <a:latin typeface="HelveticaNeue"/>
              </a:rPr>
              <a:t>on </a:t>
            </a:r>
            <a:r>
              <a:rPr lang="fr-FR" sz="1000" smtClean="0">
                <a:solidFill>
                  <a:schemeClr val="bg1"/>
                </a:solidFill>
                <a:latin typeface="HelveticaNeue"/>
              </a:rPr>
              <a:t>les utilise</a:t>
            </a:r>
            <a:r>
              <a:rPr lang="fr-FR" sz="1000" dirty="0" smtClean="0">
                <a:solidFill>
                  <a:schemeClr val="bg1"/>
                </a:solidFill>
                <a:latin typeface="HelveticaNeue"/>
              </a:rPr>
              <a:t>.</a:t>
            </a:r>
            <a:endParaRPr lang="fr-FR" sz="1000" dirty="0">
              <a:solidFill>
                <a:schemeClr val="bg1"/>
              </a:solidFill>
              <a:latin typeface="HelveticaNeue"/>
            </a:endParaRPr>
          </a:p>
          <a:p>
            <a:pPr algn="r" fontAlgn="t"/>
            <a:endParaRPr lang="fr-FR" sz="1000" dirty="0">
              <a:solidFill>
                <a:schemeClr val="bg1"/>
              </a:solidFill>
              <a:latin typeface="HelveticaNeue"/>
            </a:endParaRPr>
          </a:p>
          <a:p>
            <a:pPr algn="r" fontAlgn="t"/>
            <a:r>
              <a:rPr lang="fr-FR" sz="1000" dirty="0" smtClean="0">
                <a:solidFill>
                  <a:schemeClr val="bg1"/>
                </a:solidFill>
                <a:latin typeface="HelveticaNeue"/>
              </a:rPr>
              <a:t>Proposer </a:t>
            </a:r>
            <a:r>
              <a:rPr lang="fr-FR" sz="1000" dirty="0">
                <a:solidFill>
                  <a:schemeClr val="bg1"/>
                </a:solidFill>
                <a:latin typeface="HelveticaNeue"/>
              </a:rPr>
              <a:t>à la cliente de faire partie du fichier client. Lui demander de remplir la fiche </a:t>
            </a:r>
            <a:r>
              <a:rPr lang="fr-FR" sz="1000" dirty="0" smtClean="0">
                <a:solidFill>
                  <a:schemeClr val="bg1"/>
                </a:solidFill>
                <a:latin typeface="HelveticaNeue"/>
              </a:rPr>
              <a:t>CRM ou la remplir pour elle (ou </a:t>
            </a:r>
            <a:r>
              <a:rPr lang="fr-FR" sz="1000" dirty="0">
                <a:solidFill>
                  <a:schemeClr val="bg1"/>
                </a:solidFill>
                <a:latin typeface="HelveticaNeue"/>
              </a:rPr>
              <a:t>remplir pour </a:t>
            </a:r>
            <a:r>
              <a:rPr lang="fr-FR" sz="1000" dirty="0" smtClean="0">
                <a:solidFill>
                  <a:schemeClr val="bg1"/>
                </a:solidFill>
                <a:latin typeface="HelveticaNeue"/>
              </a:rPr>
              <a:t>elle la fiche dans l’</a:t>
            </a:r>
            <a:r>
              <a:rPr lang="fr-FR" sz="1000" dirty="0" err="1" smtClean="0">
                <a:solidFill>
                  <a:schemeClr val="bg1"/>
                </a:solidFill>
                <a:latin typeface="HelveticaNeue"/>
              </a:rPr>
              <a:t>Ipad</a:t>
            </a:r>
            <a:r>
              <a:rPr lang="fr-FR" sz="1000" dirty="0" smtClean="0">
                <a:solidFill>
                  <a:schemeClr val="bg1"/>
                </a:solidFill>
                <a:latin typeface="HelveticaNeue"/>
              </a:rPr>
              <a:t>).</a:t>
            </a:r>
            <a:endParaRPr lang="fr-FR" sz="1000" dirty="0">
              <a:solidFill>
                <a:schemeClr val="bg1"/>
              </a:solidFill>
              <a:latin typeface="HelveticaNeue"/>
            </a:endParaRPr>
          </a:p>
          <a:p>
            <a:pPr algn="r"/>
            <a:endParaRPr lang="fr-FR" sz="1000" dirty="0" smtClean="0">
              <a:solidFill>
                <a:schemeClr val="bg1"/>
              </a:solidFill>
              <a:latin typeface="HelveticaNeue"/>
            </a:endParaRPr>
          </a:p>
          <a:p>
            <a:pPr algn="r"/>
            <a:r>
              <a:rPr lang="fr-FR" sz="1000" dirty="0" smtClean="0">
                <a:solidFill>
                  <a:schemeClr val="bg1"/>
                </a:solidFill>
                <a:latin typeface="HelveticaNeue"/>
              </a:rPr>
              <a:t>Lui </a:t>
            </a:r>
            <a:r>
              <a:rPr lang="fr-FR" sz="1000" dirty="0">
                <a:solidFill>
                  <a:schemeClr val="bg1"/>
                </a:solidFill>
                <a:latin typeface="HelveticaNeue"/>
              </a:rPr>
              <a:t>proposer immédiatement si c’est possible une beauty Intervention </a:t>
            </a:r>
            <a:r>
              <a:rPr lang="fr-FR" sz="1000" dirty="0" err="1">
                <a:solidFill>
                  <a:schemeClr val="bg1"/>
                </a:solidFill>
                <a:latin typeface="HelveticaNeue"/>
              </a:rPr>
              <a:t>Prodigy</a:t>
            </a:r>
            <a:r>
              <a:rPr lang="fr-FR" sz="1000" dirty="0">
                <a:solidFill>
                  <a:schemeClr val="bg1"/>
                </a:solidFill>
                <a:latin typeface="HelveticaNeue"/>
              </a:rPr>
              <a:t> de 15’ ou bien un Focus ou alors lui proposer de prendre RV pour un autre </a:t>
            </a:r>
            <a:r>
              <a:rPr lang="fr-FR" sz="1000" dirty="0" smtClean="0">
                <a:solidFill>
                  <a:schemeClr val="bg1"/>
                </a:solidFill>
                <a:latin typeface="HelveticaNeue"/>
              </a:rPr>
              <a:t>jour.</a:t>
            </a:r>
            <a:endParaRPr lang="fr-FR" sz="1000" b="1" dirty="0">
              <a:solidFill>
                <a:schemeClr val="bg1"/>
              </a:solidFill>
              <a:latin typeface="HelveticaNeue"/>
            </a:endParaRPr>
          </a:p>
          <a:p>
            <a:pPr algn="r"/>
            <a:endParaRPr lang="fr-FR" sz="1000" dirty="0" smtClean="0">
              <a:solidFill>
                <a:schemeClr val="bg1"/>
              </a:solidFill>
              <a:latin typeface="HelveticaNeue"/>
            </a:endParaRPr>
          </a:p>
          <a:p>
            <a:pPr algn="r"/>
            <a:r>
              <a:rPr lang="fr-FR" sz="1000" dirty="0" smtClean="0">
                <a:solidFill>
                  <a:schemeClr val="bg1"/>
                </a:solidFill>
                <a:latin typeface="HelveticaNeue"/>
              </a:rPr>
              <a:t>La </a:t>
            </a:r>
            <a:r>
              <a:rPr lang="fr-FR" sz="1000" dirty="0">
                <a:solidFill>
                  <a:schemeClr val="bg1"/>
                </a:solidFill>
                <a:latin typeface="HelveticaNeue"/>
              </a:rPr>
              <a:t>remercier, la conforter dans son choix de produits.</a:t>
            </a:r>
            <a:r>
              <a:rPr lang="fr-FR" sz="1000" b="1" dirty="0">
                <a:solidFill>
                  <a:schemeClr val="bg1"/>
                </a:solidFill>
                <a:latin typeface="HelveticaNeue"/>
              </a:rPr>
              <a:t> </a:t>
            </a:r>
            <a:endParaRPr lang="fr-FR" sz="1000" dirty="0" smtClean="0">
              <a:solidFill>
                <a:schemeClr val="bg1"/>
              </a:solidFill>
              <a:latin typeface="HelveticaNeue"/>
            </a:endParaRPr>
          </a:p>
          <a:p>
            <a:pPr algn="r"/>
            <a:endParaRPr lang="fr-FR" sz="1000" dirty="0" smtClean="0">
              <a:solidFill>
                <a:schemeClr val="bg1"/>
              </a:solidFill>
              <a:latin typeface="HelveticaNeue"/>
            </a:endParaRPr>
          </a:p>
          <a:p>
            <a:pPr algn="r"/>
            <a:r>
              <a:rPr lang="fr-FR" sz="1000" dirty="0" smtClean="0">
                <a:solidFill>
                  <a:schemeClr val="bg1"/>
                </a:solidFill>
                <a:latin typeface="HelveticaNeue"/>
              </a:rPr>
              <a:t>Accompagner </a:t>
            </a:r>
            <a:r>
              <a:rPr lang="fr-FR" sz="1000" dirty="0">
                <a:solidFill>
                  <a:schemeClr val="bg1"/>
                </a:solidFill>
                <a:latin typeface="HelveticaNeue"/>
              </a:rPr>
              <a:t>la cliente à la caisse, lui remettre ses produits, lui donner sa carte de visite en lui disant quand vous serez de retour dans ce point de vente.</a:t>
            </a:r>
          </a:p>
          <a:p>
            <a:pPr algn="r"/>
            <a:endParaRPr lang="fr-FR" sz="1000" dirty="0" smtClean="0">
              <a:solidFill>
                <a:schemeClr val="bg1"/>
              </a:solidFill>
              <a:latin typeface="HelveticaNeue"/>
            </a:endParaRPr>
          </a:p>
          <a:p>
            <a:pPr algn="r"/>
            <a:r>
              <a:rPr lang="fr-FR" sz="1000" dirty="0" smtClean="0">
                <a:solidFill>
                  <a:schemeClr val="bg1"/>
                </a:solidFill>
                <a:latin typeface="HelveticaNeue"/>
              </a:rPr>
              <a:t>L’accompagner </a:t>
            </a:r>
            <a:r>
              <a:rPr lang="fr-FR" sz="1000" dirty="0">
                <a:solidFill>
                  <a:schemeClr val="bg1"/>
                </a:solidFill>
                <a:latin typeface="HelveticaNeue"/>
              </a:rPr>
              <a:t>vers la sortie en souriant.</a:t>
            </a:r>
            <a:r>
              <a:rPr lang="fr-FR" sz="1000" b="1" dirty="0">
                <a:solidFill>
                  <a:schemeClr val="bg1"/>
                </a:solidFill>
                <a:latin typeface="HelveticaNeue"/>
              </a:rPr>
              <a:t> </a:t>
            </a:r>
            <a:endParaRPr lang="fr-FR" sz="1000" dirty="0">
              <a:solidFill>
                <a:schemeClr val="bg1"/>
              </a:solidFill>
              <a:latin typeface="HelveticaNeue"/>
            </a:endParaRPr>
          </a:p>
        </p:txBody>
      </p:sp>
      <p:sp>
        <p:nvSpPr>
          <p:cNvPr id="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dirty="0" smtClean="0">
                <a:solidFill>
                  <a:srgbClr val="B5A692"/>
                </a:solidFill>
              </a:rPr>
              <a:t>FINALISATION</a:t>
            </a:r>
            <a:endParaRPr lang="fr-FR" sz="2400" dirty="0" smtClean="0">
              <a:solidFill>
                <a:srgbClr val="B5A692"/>
              </a:solidFill>
            </a:endParaRPr>
          </a:p>
        </p:txBody>
      </p:sp>
      <p:pic>
        <p:nvPicPr>
          <p:cNvPr id="3074" name="Picture 2" descr="I:\HR CLAIRE\PHOTOS SCENARIO DE VENTE PRODIGY\DSC0914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772" t="4361" r="6177" b="9579"/>
          <a:stretch/>
        </p:blipFill>
        <p:spPr bwMode="auto">
          <a:xfrm>
            <a:off x="107504" y="1340768"/>
            <a:ext cx="1064824" cy="140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5" name="Picture 3" descr="I:\HR CLAIRE\PHOTOS SCENARIO DE VENTE PRODIGY\DSC0914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7808" t="3185" r="8074" b="16388"/>
          <a:stretch/>
        </p:blipFill>
        <p:spPr bwMode="auto">
          <a:xfrm>
            <a:off x="1242934" y="1340768"/>
            <a:ext cx="1024810" cy="140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3" name="Picture 7" descr="I:\HR CLAIRE\PHOTOS SCENARIO DE VENTE PRODIGY\DSC0911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781" b="6135"/>
          <a:stretch/>
        </p:blipFill>
        <p:spPr bwMode="auto">
          <a:xfrm>
            <a:off x="251520" y="2930876"/>
            <a:ext cx="1491604" cy="1149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4" name="Picture 8" descr="I:\HR CLAIRE\PHOTOS SCENARIO DE VENTE PRODIGY\DSC0912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796" t="38040" r="33372" b="11504"/>
          <a:stretch/>
        </p:blipFill>
        <p:spPr bwMode="auto">
          <a:xfrm>
            <a:off x="1832024" y="2924944"/>
            <a:ext cx="1491604" cy="11559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9" name="Picture 7" descr="I:\HR CLAIRE\PHOTOS SCENARIO DE VENTE PRODIGY\DSC09148.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801" t="7423" r="6666" b="14500"/>
          <a:stretch/>
        </p:blipFill>
        <p:spPr bwMode="auto">
          <a:xfrm>
            <a:off x="2344938" y="1354698"/>
            <a:ext cx="1024810" cy="13872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80" name="Picture 8" descr="I:\HR CLAIRE\PHOTOS SCENARIO DE VENTE PRODIGY\DSC09155.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4981" b="5233"/>
          <a:stretch/>
        </p:blipFill>
        <p:spPr bwMode="auto">
          <a:xfrm>
            <a:off x="2035023" y="4121345"/>
            <a:ext cx="1024809" cy="13238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81" name="Picture 9" descr="I:\HR CLAIRE\PHOTOS SCENARIO DE VENTE PRODIGY\DSC09126.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2790" t="5542" r="10687" b="17793"/>
          <a:stretch/>
        </p:blipFill>
        <p:spPr bwMode="auto">
          <a:xfrm>
            <a:off x="256204" y="4319138"/>
            <a:ext cx="1486920" cy="11172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83" name="Picture 11" descr="I:\HR CLAIRE\PHOTOS SCENARIO DE VENTE PRODIGY\DSC0918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32024" y="5507671"/>
            <a:ext cx="1498748" cy="11240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84" name="Picture 12" descr="I:\HR CLAIRE\PHOTOS SCENARIO DE VENTE PRODIGY\DSC0917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6204" y="5507671"/>
            <a:ext cx="1486920" cy="11151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14" name="Connecteur droit 13"/>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onnecteur droit 14"/>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2252327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500" name="Text Box 12"/>
          <p:cNvSpPr txBox="1">
            <a:spLocks noChangeArrowheads="1"/>
          </p:cNvSpPr>
          <p:nvPr/>
        </p:nvSpPr>
        <p:spPr bwMode="auto">
          <a:xfrm>
            <a:off x="899592" y="2813050"/>
            <a:ext cx="7560840" cy="618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bg1"/>
                </a:solidFill>
                <a:latin typeface="Arial" charset="0"/>
                <a:ea typeface="Microsoft YaHei" pitchFamily="34" charset="-122"/>
              </a:defRPr>
            </a:lvl1pPr>
            <a:lvl2pPr eaLnBrk="0" hangingPunct="0">
              <a:defRPr>
                <a:solidFill>
                  <a:schemeClr val="bg1"/>
                </a:solidFill>
                <a:latin typeface="Arial" charset="0"/>
                <a:ea typeface="Microsoft YaHei" pitchFamily="34" charset="-122"/>
              </a:defRPr>
            </a:lvl2pPr>
            <a:lvl3pPr eaLnBrk="0" hangingPunct="0">
              <a:defRPr>
                <a:solidFill>
                  <a:schemeClr val="bg1"/>
                </a:solidFill>
                <a:latin typeface="Arial" charset="0"/>
                <a:ea typeface="Microsoft YaHei" pitchFamily="34" charset="-122"/>
              </a:defRPr>
            </a:lvl3pPr>
            <a:lvl4pPr eaLnBrk="0" hangingPunct="0">
              <a:defRPr>
                <a:solidFill>
                  <a:schemeClr val="bg1"/>
                </a:solidFill>
                <a:latin typeface="Arial" charset="0"/>
                <a:ea typeface="Microsoft YaHei" pitchFamily="34" charset="-122"/>
              </a:defRPr>
            </a:lvl4pPr>
            <a:lvl5pPr eaLnBrk="0" hangingPunct="0">
              <a:defRPr>
                <a:solidFill>
                  <a:schemeClr val="bg1"/>
                </a:solidFill>
                <a:latin typeface="Arial" charset="0"/>
                <a:ea typeface="Microsoft YaHei" pitchFamily="34" charset="-122"/>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9pPr>
          </a:lstStyle>
          <a:p>
            <a:pPr algn="ctr" eaLnBrk="1" fontAlgn="base" hangingPunct="1">
              <a:lnSpc>
                <a:spcPct val="50000"/>
              </a:lnSpc>
              <a:spcBef>
                <a:spcPct val="50000"/>
              </a:spcBef>
              <a:spcAft>
                <a:spcPct val="0"/>
              </a:spcAft>
            </a:pPr>
            <a:r>
              <a:rPr lang="en-US" sz="2600" dirty="0" smtClean="0">
                <a:solidFill>
                  <a:srgbClr val="FFFFFF"/>
                </a:solidFill>
                <a:latin typeface="Century Gothic" pitchFamily="34" charset="0"/>
                <a:ea typeface="MS PGothic" pitchFamily="34" charset="-128"/>
              </a:rPr>
              <a:t>SCENARIO PRODIGY</a:t>
            </a:r>
          </a:p>
          <a:p>
            <a:pPr algn="ctr" eaLnBrk="1" fontAlgn="base" hangingPunct="1">
              <a:lnSpc>
                <a:spcPct val="50000"/>
              </a:lnSpc>
              <a:spcBef>
                <a:spcPct val="50000"/>
              </a:spcBef>
              <a:spcAft>
                <a:spcPct val="0"/>
              </a:spcAft>
            </a:pPr>
            <a:r>
              <a:rPr lang="en-US" sz="2000" dirty="0" smtClean="0">
                <a:solidFill>
                  <a:srgbClr val="FFFFFF"/>
                </a:solidFill>
                <a:latin typeface="Century Gothic" pitchFamily="34" charset="0"/>
                <a:ea typeface="MS PGothic" pitchFamily="34" charset="-128"/>
              </a:rPr>
              <a:t>CLIENTE PRODIGY VENANT RACHETER SES PRODUITS</a:t>
            </a:r>
          </a:p>
        </p:txBody>
      </p:sp>
      <p:pic>
        <p:nvPicPr>
          <p:cNvPr id="161821" name="Picture 11" descr="SOIN_PRODIGY_POWERCELL_TRAIT_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4463" y="3402013"/>
            <a:ext cx="4167187"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2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dirty="0" smtClean="0">
                <a:solidFill>
                  <a:srgbClr val="B5A692"/>
                </a:solidFill>
              </a:rPr>
              <a:t>ACCUEIL</a:t>
            </a:r>
            <a:endParaRPr lang="fr-FR" sz="2400" dirty="0" smtClean="0">
              <a:solidFill>
                <a:srgbClr val="B5A692"/>
              </a:solidFill>
            </a:endParaRPr>
          </a:p>
        </p:txBody>
      </p:sp>
    </p:spTree>
    <p:extLst>
      <p:ext uri="{BB962C8B-B14F-4D97-AF65-F5344CB8AC3E}">
        <p14:creationId xmlns:p14="http://schemas.microsoft.com/office/powerpoint/2010/main" val="2864894851"/>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extLst>
              <p:ext uri="{D42A27DB-BD31-4B8C-83A1-F6EECF244321}">
                <p14:modId xmlns:p14="http://schemas.microsoft.com/office/powerpoint/2010/main" val="154510691"/>
              </p:ext>
            </p:extLst>
          </p:nvPr>
        </p:nvGraphicFramePr>
        <p:xfrm>
          <a:off x="457200" y="1313264"/>
          <a:ext cx="8100000" cy="5212080"/>
        </p:xfrm>
        <a:graphic>
          <a:graphicData uri="http://schemas.openxmlformats.org/drawingml/2006/table">
            <a:tbl>
              <a:tblPr firstRow="1" bandRow="1">
                <a:tableStyleId>{5940675A-B579-460E-94D1-54222C63F5DA}</a:tableStyleId>
              </a:tblPr>
              <a:tblGrid>
                <a:gridCol w="4050000"/>
                <a:gridCol w="4050000"/>
              </a:tblGrid>
              <a:tr h="5212080">
                <a:tc>
                  <a:txBody>
                    <a:bodyPr/>
                    <a:lstStyle/>
                    <a:p>
                      <a:r>
                        <a:rPr lang="fr-FR" sz="1200" dirty="0" smtClean="0">
                          <a:solidFill>
                            <a:schemeClr val="bg1"/>
                          </a:solidFill>
                        </a:rPr>
                        <a:t>A FAIRE</a:t>
                      </a:r>
                    </a:p>
                    <a:p>
                      <a:endParaRPr lang="fr-FR" sz="1200" dirty="0" smtClean="0">
                        <a:solidFill>
                          <a:schemeClr val="bg1"/>
                        </a:solidFill>
                      </a:endParaRPr>
                    </a:p>
                    <a:p>
                      <a:r>
                        <a:rPr lang="fr-FR" sz="1200" dirty="0" smtClean="0">
                          <a:solidFill>
                            <a:schemeClr val="bg1"/>
                          </a:solidFill>
                        </a:rPr>
                        <a:t>Aller au devant de la cliente.</a:t>
                      </a:r>
                    </a:p>
                    <a:p>
                      <a:r>
                        <a:rPr lang="fr-FR" sz="1200" dirty="0" smtClean="0">
                          <a:solidFill>
                            <a:schemeClr val="bg1"/>
                          </a:solidFill>
                        </a:rPr>
                        <a:t>Sourire.</a:t>
                      </a:r>
                    </a:p>
                    <a:p>
                      <a:endParaRPr lang="fr-FR" sz="1200" dirty="0" smtClean="0">
                        <a:solidFill>
                          <a:schemeClr val="bg1"/>
                        </a:solidFill>
                      </a:endParaRPr>
                    </a:p>
                    <a:p>
                      <a:endParaRPr lang="fr-FR" sz="1200" dirty="0" smtClean="0">
                        <a:solidFill>
                          <a:schemeClr val="bg1"/>
                        </a:solidFill>
                      </a:endParaRPr>
                    </a:p>
                    <a:p>
                      <a:endParaRPr lang="fr-FR" sz="1200" dirty="0" smtClean="0">
                        <a:solidFill>
                          <a:schemeClr val="bg1"/>
                        </a:solidFill>
                      </a:endParaRPr>
                    </a:p>
                    <a:p>
                      <a:r>
                        <a:rPr lang="fr-FR" sz="1200" dirty="0" smtClean="0">
                          <a:solidFill>
                            <a:schemeClr val="bg1"/>
                          </a:solidFill>
                        </a:rPr>
                        <a:t>La cliente</a:t>
                      </a:r>
                      <a:r>
                        <a:rPr lang="fr-FR" sz="1200" baseline="0" dirty="0" smtClean="0">
                          <a:solidFill>
                            <a:schemeClr val="bg1"/>
                          </a:solidFill>
                        </a:rPr>
                        <a:t> sait ce qu’elle veut: racheter sa crème et / ou son baume </a:t>
                      </a:r>
                      <a:r>
                        <a:rPr lang="fr-FR" sz="1200" baseline="0" dirty="0" err="1" smtClean="0">
                          <a:solidFill>
                            <a:schemeClr val="bg1"/>
                          </a:solidFill>
                        </a:rPr>
                        <a:t>Prodigy</a:t>
                      </a:r>
                      <a:r>
                        <a:rPr lang="fr-FR" sz="1200" baseline="0" dirty="0" smtClean="0">
                          <a:solidFill>
                            <a:schemeClr val="bg1"/>
                          </a:solidFill>
                        </a:rPr>
                        <a:t> pour les yeux.</a:t>
                      </a:r>
                    </a:p>
                    <a:p>
                      <a:endParaRPr lang="fr-FR" sz="1200" baseline="0" dirty="0" smtClean="0">
                        <a:solidFill>
                          <a:schemeClr val="bg1"/>
                        </a:solidFill>
                      </a:endParaRPr>
                    </a:p>
                    <a:p>
                      <a:r>
                        <a:rPr lang="fr-FR" sz="1200" baseline="0" dirty="0" smtClean="0">
                          <a:solidFill>
                            <a:schemeClr val="bg1"/>
                          </a:solidFill>
                        </a:rPr>
                        <a:t>L’objectif est de répondre à sa demande tout en la rassurant sur le nouveau </a:t>
                      </a:r>
                      <a:r>
                        <a:rPr lang="fr-FR" sz="1200" baseline="0" dirty="0" err="1" smtClean="0">
                          <a:solidFill>
                            <a:schemeClr val="bg1"/>
                          </a:solidFill>
                        </a:rPr>
                        <a:t>Prodigy</a:t>
                      </a:r>
                      <a:r>
                        <a:rPr lang="fr-FR" sz="1200" baseline="0" dirty="0" smtClean="0">
                          <a:solidFill>
                            <a:schemeClr val="bg1"/>
                          </a:solidFill>
                        </a:rPr>
                        <a:t>.</a:t>
                      </a:r>
                    </a:p>
                    <a:p>
                      <a:endParaRPr lang="fr-FR" sz="1200" baseline="0" dirty="0" smtClean="0">
                        <a:solidFill>
                          <a:schemeClr val="bg1"/>
                        </a:solidFill>
                      </a:endParaRPr>
                    </a:p>
                    <a:p>
                      <a:endParaRPr lang="fr-FR" sz="1200" baseline="0" dirty="0" smtClean="0">
                        <a:solidFill>
                          <a:schemeClr val="bg1"/>
                        </a:solidFill>
                      </a:endParaRPr>
                    </a:p>
                    <a:p>
                      <a:endParaRPr lang="fr-FR" sz="1200" dirty="0" smtClean="0">
                        <a:solidFill>
                          <a:schemeClr val="bg1"/>
                        </a:solidFill>
                      </a:endParaRPr>
                    </a:p>
                    <a:p>
                      <a:endParaRPr lang="fr-FR" sz="1200" dirty="0" smtClean="0">
                        <a:solidFill>
                          <a:schemeClr val="bg1"/>
                        </a:solidFill>
                      </a:endParaRPr>
                    </a:p>
                    <a:p>
                      <a:endParaRPr lang="fr-FR" sz="1200" dirty="0" smtClean="0">
                        <a:solidFill>
                          <a:schemeClr val="bg1"/>
                        </a:solidFill>
                      </a:endParaRPr>
                    </a:p>
                    <a:p>
                      <a:endParaRPr lang="fr-FR" sz="1200" dirty="0" smtClean="0">
                        <a:solidFill>
                          <a:schemeClr val="bg1"/>
                        </a:solidFill>
                      </a:endParaRPr>
                    </a:p>
                    <a:p>
                      <a:endParaRPr lang="fr-FR" sz="1200" dirty="0" smtClean="0">
                        <a:solidFill>
                          <a:schemeClr val="bg1"/>
                        </a:solidFill>
                      </a:endParaRPr>
                    </a:p>
                    <a:p>
                      <a:endParaRPr lang="fr-FR" sz="1200" dirty="0" smtClean="0">
                        <a:solidFill>
                          <a:schemeClr val="bg1"/>
                        </a:solidFill>
                      </a:endParaRPr>
                    </a:p>
                    <a:p>
                      <a:endParaRPr lang="fr-FR" sz="1200" dirty="0">
                        <a:solidFill>
                          <a:schemeClr val="bg1"/>
                        </a:solidFill>
                      </a:endParaRPr>
                    </a:p>
                  </a:txBody>
                  <a:tcPr/>
                </a:tc>
                <a:tc>
                  <a:txBody>
                    <a:bodyPr/>
                    <a:lstStyle/>
                    <a:p>
                      <a:r>
                        <a:rPr lang="fr-FR" sz="1200" dirty="0" smtClean="0">
                          <a:solidFill>
                            <a:schemeClr val="bg1"/>
                          </a:solidFill>
                        </a:rPr>
                        <a:t>A DIRE</a:t>
                      </a:r>
                    </a:p>
                    <a:p>
                      <a:endParaRPr lang="fr-FR" sz="1200" dirty="0" smtClean="0">
                        <a:solidFill>
                          <a:schemeClr val="bg1"/>
                        </a:solidFill>
                      </a:endParaRPr>
                    </a:p>
                    <a:p>
                      <a:r>
                        <a:rPr lang="fr-FR" sz="1200" dirty="0" smtClean="0">
                          <a:solidFill>
                            <a:schemeClr val="bg1"/>
                          </a:solidFill>
                        </a:rPr>
                        <a:t>Bonjour</a:t>
                      </a:r>
                      <a:r>
                        <a:rPr lang="fr-FR" sz="1200" baseline="0" dirty="0" smtClean="0">
                          <a:solidFill>
                            <a:schemeClr val="bg1"/>
                          </a:solidFill>
                        </a:rPr>
                        <a:t> Madame, bienvenue chez HR, la marque qui a plus de 100 ans d’expertise anti-âge.</a:t>
                      </a:r>
                    </a:p>
                    <a:p>
                      <a:endParaRPr lang="fr-FR" sz="1200" baseline="0" smtClean="0">
                        <a:solidFill>
                          <a:schemeClr val="bg1"/>
                        </a:solidFill>
                      </a:endParaRPr>
                    </a:p>
                    <a:p>
                      <a:r>
                        <a:rPr lang="fr-FR" sz="1200" baseline="0" smtClean="0">
                          <a:solidFill>
                            <a:schemeClr val="bg1"/>
                          </a:solidFill>
                        </a:rPr>
                        <a:t>………………</a:t>
                      </a:r>
                      <a:endParaRPr lang="fr-FR" sz="1200" baseline="0" dirty="0" smtClean="0">
                        <a:solidFill>
                          <a:schemeClr val="bg1"/>
                        </a:solidFill>
                      </a:endParaRPr>
                    </a:p>
                    <a:p>
                      <a:endParaRPr lang="fr-FR" sz="1200" baseline="0" dirty="0" smtClean="0">
                        <a:solidFill>
                          <a:schemeClr val="bg1"/>
                        </a:solidFill>
                      </a:endParaRPr>
                    </a:p>
                    <a:p>
                      <a:r>
                        <a:rPr lang="fr-FR" sz="1200" baseline="0" dirty="0" smtClean="0">
                          <a:solidFill>
                            <a:schemeClr val="bg1"/>
                          </a:solidFill>
                        </a:rPr>
                        <a:t>Je vois que vous connaissez notre marque.</a:t>
                      </a:r>
                    </a:p>
                    <a:p>
                      <a:r>
                        <a:rPr lang="fr-FR" sz="1200" baseline="0" dirty="0" smtClean="0">
                          <a:solidFill>
                            <a:schemeClr val="bg1"/>
                          </a:solidFill>
                        </a:rPr>
                        <a:t>Je vous remercie de </a:t>
                      </a:r>
                      <a:r>
                        <a:rPr lang="fr-FR" sz="1200" baseline="0" smtClean="0">
                          <a:solidFill>
                            <a:schemeClr val="bg1"/>
                          </a:solidFill>
                        </a:rPr>
                        <a:t>votre confiance/fidélité à Prodigy.</a:t>
                      </a:r>
                    </a:p>
                    <a:p>
                      <a:endParaRPr lang="fr-FR" sz="1200" baseline="0" smtClean="0">
                        <a:solidFill>
                          <a:schemeClr val="bg1"/>
                        </a:solidFill>
                      </a:endParaRPr>
                    </a:p>
                    <a:p>
                      <a:endParaRPr lang="fr-FR" sz="1200" baseline="0" smtClean="0">
                        <a:solidFill>
                          <a:schemeClr val="bg1"/>
                        </a:solidFill>
                      </a:endParaRPr>
                    </a:p>
                    <a:p>
                      <a:endParaRPr lang="fr-FR" sz="1200" baseline="0" smtClean="0">
                        <a:solidFill>
                          <a:schemeClr val="bg1"/>
                        </a:solidFill>
                      </a:endParaRPr>
                    </a:p>
                    <a:p>
                      <a:endParaRPr lang="fr-FR" sz="1200" baseline="0" dirty="0" smtClean="0">
                        <a:solidFill>
                          <a:schemeClr val="bg1"/>
                        </a:solidFill>
                      </a:endParaRPr>
                    </a:p>
                    <a:p>
                      <a:endParaRPr lang="fr-FR" sz="1200" baseline="0" dirty="0" smtClean="0">
                        <a:solidFill>
                          <a:schemeClr val="bg1"/>
                        </a:solidFill>
                      </a:endParaRPr>
                    </a:p>
                    <a:p>
                      <a:endParaRPr lang="fr-FR" sz="1200" baseline="0" dirty="0" smtClean="0">
                        <a:solidFill>
                          <a:schemeClr val="bg1"/>
                        </a:solidFill>
                      </a:endParaRPr>
                    </a:p>
                  </a:txBody>
                  <a:tcPr/>
                </a:tc>
              </a:tr>
            </a:tbl>
          </a:graphicData>
        </a:graphic>
      </p:graphicFrame>
      <p:sp>
        <p:nvSpPr>
          <p:cNvPr id="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dirty="0" smtClean="0">
                <a:solidFill>
                  <a:srgbClr val="B5A692"/>
                </a:solidFill>
              </a:rPr>
              <a:t>ACCUEIL</a:t>
            </a:r>
            <a:endParaRPr lang="fr-FR" sz="2400" dirty="0" smtClean="0">
              <a:solidFill>
                <a:srgbClr val="B5A692"/>
              </a:solidFill>
            </a:endParaRPr>
          </a:p>
        </p:txBody>
      </p:sp>
    </p:spTree>
    <p:extLst>
      <p:ext uri="{BB962C8B-B14F-4D97-AF65-F5344CB8AC3E}">
        <p14:creationId xmlns:p14="http://schemas.microsoft.com/office/powerpoint/2010/main" val="246147040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extLst>
              <p:ext uri="{D42A27DB-BD31-4B8C-83A1-F6EECF244321}">
                <p14:modId xmlns:p14="http://schemas.microsoft.com/office/powerpoint/2010/main" val="1671489845"/>
              </p:ext>
            </p:extLst>
          </p:nvPr>
        </p:nvGraphicFramePr>
        <p:xfrm>
          <a:off x="457200" y="1346408"/>
          <a:ext cx="8100000" cy="5212080"/>
        </p:xfrm>
        <a:graphic>
          <a:graphicData uri="http://schemas.openxmlformats.org/drawingml/2006/table">
            <a:tbl>
              <a:tblPr firstRow="1" bandRow="1"/>
              <a:tblGrid>
                <a:gridCol w="4050000"/>
                <a:gridCol w="4050000"/>
              </a:tblGrid>
              <a:tr h="23568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200" i="0" dirty="0" smtClean="0">
                          <a:solidFill>
                            <a:schemeClr val="bg1"/>
                          </a:solidFill>
                        </a:rPr>
                        <a:t>A FAIRE</a:t>
                      </a:r>
                    </a:p>
                    <a:p>
                      <a:endParaRPr lang="fr-FR" sz="1200" i="0" dirty="0" smtClean="0">
                        <a:solidFill>
                          <a:schemeClr val="bg1"/>
                        </a:solidFill>
                      </a:endParaRPr>
                    </a:p>
                    <a:p>
                      <a:endParaRPr lang="fr-FR" sz="1200" i="0" dirty="0" smtClean="0">
                        <a:solidFill>
                          <a:schemeClr val="bg1"/>
                        </a:solidFill>
                      </a:endParaRPr>
                    </a:p>
                    <a:p>
                      <a:endParaRPr lang="fr-FR" sz="1200" i="0" dirty="0" smtClean="0">
                        <a:solidFill>
                          <a:schemeClr val="bg1"/>
                        </a:solidFill>
                      </a:endParaRPr>
                    </a:p>
                    <a:p>
                      <a:endParaRPr lang="fr-FR" sz="1200" i="0" dirty="0" smtClean="0">
                        <a:solidFill>
                          <a:schemeClr val="bg1"/>
                        </a:solidFill>
                      </a:endParaRPr>
                    </a:p>
                    <a:p>
                      <a:endParaRPr lang="fr-FR" sz="1200" i="0" dirty="0" smtClean="0">
                        <a:solidFill>
                          <a:schemeClr val="bg1"/>
                        </a:solidFill>
                      </a:endParaRPr>
                    </a:p>
                    <a:p>
                      <a:endParaRPr lang="fr-FR" sz="1200" i="0" dirty="0" smtClean="0">
                        <a:solidFill>
                          <a:schemeClr val="bg1"/>
                        </a:solidFill>
                      </a:endParaRPr>
                    </a:p>
                    <a:p>
                      <a:endParaRPr lang="fr-FR" sz="1200" i="0" dirty="0" smtClean="0">
                        <a:solidFill>
                          <a:schemeClr val="bg1"/>
                        </a:solidFill>
                      </a:endParaRPr>
                    </a:p>
                    <a:p>
                      <a:endParaRPr lang="fr-FR" sz="1200" i="0" dirty="0" smtClean="0">
                        <a:solidFill>
                          <a:schemeClr val="bg1"/>
                        </a:solidFill>
                      </a:endParaRPr>
                    </a:p>
                    <a:p>
                      <a:endParaRPr lang="fr-FR" sz="1200" i="0" dirty="0" smtClean="0">
                        <a:solidFill>
                          <a:schemeClr val="bg1"/>
                        </a:solidFill>
                      </a:endParaRPr>
                    </a:p>
                    <a:p>
                      <a:endParaRPr lang="fr-FR" sz="1200" i="0" dirty="0" smtClean="0">
                        <a:solidFill>
                          <a:schemeClr val="bg1"/>
                        </a:solidFill>
                      </a:endParaRPr>
                    </a:p>
                    <a:p>
                      <a:endParaRPr lang="fr-FR" sz="1200" i="0" dirty="0" smtClean="0">
                        <a:solidFill>
                          <a:schemeClr val="bg1"/>
                        </a:solidFill>
                      </a:endParaRPr>
                    </a:p>
                    <a:p>
                      <a:endParaRPr lang="fr-FR" sz="1200" i="0" dirty="0" smtClean="0">
                        <a:solidFill>
                          <a:schemeClr val="bg1"/>
                        </a:solidFill>
                      </a:endParaRPr>
                    </a:p>
                    <a:p>
                      <a:endParaRPr lang="fr-FR" sz="1200" i="0" dirty="0" smtClean="0">
                        <a:solidFill>
                          <a:schemeClr val="bg1"/>
                        </a:solidFill>
                      </a:endParaRPr>
                    </a:p>
                    <a:p>
                      <a:endParaRPr lang="fr-FR" sz="1200" i="0" dirty="0" smtClean="0">
                        <a:solidFill>
                          <a:schemeClr val="bg1"/>
                        </a:solidFill>
                      </a:endParaRPr>
                    </a:p>
                    <a:p>
                      <a:endParaRPr lang="fr-FR" sz="1200" i="0" dirty="0" smtClean="0">
                        <a:solidFill>
                          <a:schemeClr val="bg1"/>
                        </a:solidFill>
                      </a:endParaRPr>
                    </a:p>
                    <a:p>
                      <a:endParaRPr lang="fr-FR" sz="1200" i="0" dirty="0" smtClean="0">
                        <a:solidFill>
                          <a:schemeClr val="bg1"/>
                        </a:solidFill>
                      </a:endParaRPr>
                    </a:p>
                    <a:p>
                      <a:endParaRPr lang="fr-FR" sz="1200" i="0" dirty="0" smtClean="0">
                        <a:solidFill>
                          <a:schemeClr val="bg1"/>
                        </a:solidFill>
                      </a:endParaRPr>
                    </a:p>
                    <a:p>
                      <a:endParaRPr lang="fr-FR" sz="1200" i="0" dirty="0" smtClean="0">
                        <a:solidFill>
                          <a:schemeClr val="bg1"/>
                        </a:solidFill>
                      </a:endParaRPr>
                    </a:p>
                    <a:p>
                      <a:endParaRPr lang="fr-FR" sz="1200" i="0" dirty="0" smtClean="0">
                        <a:solidFill>
                          <a:schemeClr val="bg1"/>
                        </a:solidFill>
                      </a:endParaRPr>
                    </a:p>
                    <a:p>
                      <a:endParaRPr lang="fr-FR" sz="1200" i="0" dirty="0" smtClean="0">
                        <a:solidFill>
                          <a:schemeClr val="bg1"/>
                        </a:solidFill>
                      </a:endParaRPr>
                    </a:p>
                    <a:p>
                      <a:endParaRPr lang="fr-FR" sz="1200" i="0" dirty="0" smtClean="0">
                        <a:solidFill>
                          <a:schemeClr val="bg1"/>
                        </a:solidFill>
                      </a:endParaRPr>
                    </a:p>
                    <a:p>
                      <a:endParaRPr lang="fr-FR" sz="1200" i="0" dirty="0" smtClean="0">
                        <a:solidFill>
                          <a:schemeClr val="bg1"/>
                        </a:solidFill>
                      </a:endParaRPr>
                    </a:p>
                    <a:p>
                      <a:endParaRPr lang="fr-FR" sz="1200" i="0" dirty="0" smtClean="0">
                        <a:solidFill>
                          <a:schemeClr val="bg1"/>
                        </a:solidFill>
                      </a:endParaRPr>
                    </a:p>
                    <a:p>
                      <a:endParaRPr lang="fr-FR" sz="1200" i="0" dirty="0" smtClean="0">
                        <a:solidFill>
                          <a:schemeClr val="bg1"/>
                        </a:solidFill>
                      </a:endParaRPr>
                    </a:p>
                    <a:p>
                      <a:r>
                        <a:rPr lang="fr-FR" sz="1200" i="0" dirty="0" smtClean="0">
                          <a:solidFill>
                            <a:schemeClr val="bg1"/>
                          </a:solidFill>
                        </a:rPr>
                        <a:t>Inviter la cliente à s’asseoir.</a:t>
                      </a:r>
                    </a:p>
                    <a:p>
                      <a:endParaRPr lang="fr-FR" sz="1200" i="0" dirty="0" smtClean="0">
                        <a:solidFill>
                          <a:schemeClr val="bg1"/>
                        </a:solidFill>
                      </a:endParaRPr>
                    </a:p>
                    <a:p>
                      <a:endParaRPr lang="fr-FR" sz="1200" i="0"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200" i="0" dirty="0" smtClean="0">
                          <a:solidFill>
                            <a:schemeClr val="bg1"/>
                          </a:solidFill>
                        </a:rPr>
                        <a:t>A DIRE</a:t>
                      </a:r>
                    </a:p>
                    <a:p>
                      <a:endParaRPr lang="fr-FR" sz="1200" i="0" dirty="0" smtClean="0">
                        <a:solidFill>
                          <a:schemeClr val="bg1"/>
                        </a:solidFill>
                      </a:endParaRPr>
                    </a:p>
                    <a:p>
                      <a:r>
                        <a:rPr lang="fr-FR" sz="1200" i="0" baseline="0" dirty="0" smtClean="0">
                          <a:solidFill>
                            <a:schemeClr val="bg1"/>
                          </a:solidFill>
                        </a:rPr>
                        <a:t>10 ans après son lancement, et forts de son succès mondial avec plus d’un million d’unités vendues à travers le monde, nous avons rénové notre crème </a:t>
                      </a:r>
                      <a:r>
                        <a:rPr lang="fr-FR" sz="1200" i="0" baseline="0" dirty="0" err="1" smtClean="0">
                          <a:solidFill>
                            <a:schemeClr val="bg1"/>
                          </a:solidFill>
                        </a:rPr>
                        <a:t>Prodigy</a:t>
                      </a:r>
                      <a:r>
                        <a:rPr lang="fr-FR" sz="1200" i="0" baseline="0" dirty="0" smtClean="0">
                          <a:solidFill>
                            <a:schemeClr val="bg1"/>
                          </a:solidFill>
                        </a:rPr>
                        <a:t> ainsi que le baume pour le contour des yeux.</a:t>
                      </a:r>
                    </a:p>
                    <a:p>
                      <a:endParaRPr lang="fr-FR" sz="1200" i="0" baseline="0" dirty="0" smtClean="0">
                        <a:solidFill>
                          <a:schemeClr val="bg1"/>
                        </a:solidFill>
                      </a:endParaRPr>
                    </a:p>
                    <a:p>
                      <a:r>
                        <a:rPr lang="fr-FR" sz="1200" i="0" baseline="0" dirty="0" smtClean="0">
                          <a:solidFill>
                            <a:schemeClr val="bg1"/>
                          </a:solidFill>
                        </a:rPr>
                        <a:t>Nous avons encore amélioré la puissance anti-âge de </a:t>
                      </a:r>
                      <a:r>
                        <a:rPr lang="fr-FR" sz="1200" i="0" baseline="0" dirty="0" err="1" smtClean="0">
                          <a:solidFill>
                            <a:schemeClr val="bg1"/>
                          </a:solidFill>
                        </a:rPr>
                        <a:t>Prodigy</a:t>
                      </a:r>
                      <a:r>
                        <a:rPr lang="fr-FR" sz="1200" i="0" baseline="0" dirty="0" smtClean="0">
                          <a:solidFill>
                            <a:schemeClr val="bg1"/>
                          </a:solidFill>
                        </a:rPr>
                        <a:t> tout en conservant sa formule extrêmement sensorielle qui a fait son succès auprès des femmes. Le parfum et la texture sont donc inchangés.</a:t>
                      </a:r>
                    </a:p>
                    <a:p>
                      <a:endParaRPr lang="fr-FR" sz="1200" i="0" baseline="0" dirty="0" smtClean="0">
                        <a:solidFill>
                          <a:schemeClr val="bg1"/>
                        </a:solidFill>
                      </a:endParaRPr>
                    </a:p>
                    <a:p>
                      <a:r>
                        <a:rPr lang="fr-FR" sz="1200" i="0" baseline="0" dirty="0" smtClean="0">
                          <a:solidFill>
                            <a:schemeClr val="bg1"/>
                          </a:solidFill>
                        </a:rPr>
                        <a:t>Les nouveaux soins de la peau </a:t>
                      </a:r>
                      <a:r>
                        <a:rPr lang="fr-FR" sz="1200" i="0" baseline="0" dirty="0" err="1" smtClean="0">
                          <a:solidFill>
                            <a:schemeClr val="bg1"/>
                          </a:solidFill>
                        </a:rPr>
                        <a:t>Prodigy</a:t>
                      </a:r>
                      <a:r>
                        <a:rPr lang="fr-FR" sz="1200" i="0" baseline="0" dirty="0" smtClean="0">
                          <a:solidFill>
                            <a:schemeClr val="bg1"/>
                          </a:solidFill>
                        </a:rPr>
                        <a:t> bénéficient aujourd’hui d’une innovation HR, la Bio-Sève Moléculaire, qui agit même dans le derme profond pour améliorer les résultats cutanés et offrir un rajeunissement intense de la peau. </a:t>
                      </a:r>
                    </a:p>
                    <a:p>
                      <a:r>
                        <a:rPr lang="fr-FR" sz="1200" i="0" baseline="0" dirty="0" smtClean="0">
                          <a:solidFill>
                            <a:schemeClr val="bg1"/>
                          </a:solidFill>
                        </a:rPr>
                        <a:t>, plus lisse et plus éclatante.</a:t>
                      </a:r>
                    </a:p>
                    <a:p>
                      <a:endParaRPr lang="fr-FR" sz="1200" i="0" baseline="0" dirty="0" smtClean="0">
                        <a:solidFill>
                          <a:schemeClr val="bg1"/>
                        </a:solidFill>
                      </a:endParaRPr>
                    </a:p>
                    <a:p>
                      <a:r>
                        <a:rPr lang="fr-FR" sz="1200" i="0" baseline="0" dirty="0" smtClean="0">
                          <a:solidFill>
                            <a:schemeClr val="bg1"/>
                          </a:solidFill>
                        </a:rPr>
                        <a:t>Et autre bonne nouvelle: son prix reste inchangé.</a:t>
                      </a:r>
                    </a:p>
                    <a:p>
                      <a:endParaRPr lang="fr-FR" sz="1200" i="0" baseline="0" dirty="0" smtClean="0">
                        <a:solidFill>
                          <a:schemeClr val="bg1"/>
                        </a:solidFill>
                      </a:endParaRPr>
                    </a:p>
                    <a:p>
                      <a:endParaRPr lang="fr-FR" sz="1200" i="0" baseline="0" dirty="0" smtClean="0">
                        <a:solidFill>
                          <a:schemeClr val="bg1"/>
                        </a:solidFill>
                      </a:endParaRPr>
                    </a:p>
                    <a:p>
                      <a:r>
                        <a:rPr lang="fr-FR" sz="1200" i="0" baseline="0" dirty="0" smtClean="0">
                          <a:solidFill>
                            <a:schemeClr val="bg1"/>
                          </a:solidFill>
                        </a:rPr>
                        <a:t>Avez-vous quelques minutes pour que je vous fasse </a:t>
                      </a:r>
                      <a:r>
                        <a:rPr lang="fr-FR" sz="1200" i="0" baseline="0" dirty="0" err="1" smtClean="0">
                          <a:solidFill>
                            <a:schemeClr val="bg1"/>
                          </a:solidFill>
                        </a:rPr>
                        <a:t>ré-essayer</a:t>
                      </a:r>
                      <a:r>
                        <a:rPr lang="fr-FR" sz="1200" i="0" baseline="0" dirty="0" smtClean="0">
                          <a:solidFill>
                            <a:schemeClr val="bg1"/>
                          </a:solidFill>
                        </a:rPr>
                        <a:t> sa texture?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p:sp>
        <p:nvSpPr>
          <p:cNvPr id="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dirty="0" smtClean="0">
                <a:solidFill>
                  <a:srgbClr val="B5A692"/>
                </a:solidFill>
              </a:rPr>
              <a:t>ACCUEIL</a:t>
            </a:r>
            <a:endParaRPr lang="fr-FR" sz="2400" dirty="0" smtClean="0">
              <a:solidFill>
                <a:srgbClr val="B5A692"/>
              </a:solidFill>
            </a:endParaRPr>
          </a:p>
        </p:txBody>
      </p:sp>
    </p:spTree>
    <p:extLst>
      <p:ext uri="{BB962C8B-B14F-4D97-AF65-F5344CB8AC3E}">
        <p14:creationId xmlns:p14="http://schemas.microsoft.com/office/powerpoint/2010/main" val="121255434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extLst>
              <p:ext uri="{D42A27DB-BD31-4B8C-83A1-F6EECF244321}">
                <p14:modId xmlns:p14="http://schemas.microsoft.com/office/powerpoint/2010/main" val="3299308558"/>
              </p:ext>
            </p:extLst>
          </p:nvPr>
        </p:nvGraphicFramePr>
        <p:xfrm>
          <a:off x="457200" y="1346408"/>
          <a:ext cx="8100000" cy="5029200"/>
        </p:xfrm>
        <a:graphic>
          <a:graphicData uri="http://schemas.openxmlformats.org/drawingml/2006/table">
            <a:tbl>
              <a:tblPr firstRow="1" bandRow="1"/>
              <a:tblGrid>
                <a:gridCol w="4050000"/>
                <a:gridCol w="4050000"/>
              </a:tblGrid>
              <a:tr h="23568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200" dirty="0" smtClean="0">
                          <a:solidFill>
                            <a:schemeClr val="bg1"/>
                          </a:solidFill>
                        </a:rPr>
                        <a:t>A FAIRE</a:t>
                      </a:r>
                    </a:p>
                    <a:p>
                      <a:endParaRPr lang="fr-FR" sz="1200" dirty="0" smtClean="0">
                        <a:solidFill>
                          <a:schemeClr val="bg1"/>
                        </a:solidFill>
                      </a:endParaRPr>
                    </a:p>
                    <a:p>
                      <a:r>
                        <a:rPr lang="fr-FR" sz="1200" dirty="0" smtClean="0">
                          <a:solidFill>
                            <a:schemeClr val="bg1"/>
                          </a:solidFill>
                        </a:rPr>
                        <a:t>Inviter la cliente à s’asseoir.</a:t>
                      </a:r>
                    </a:p>
                    <a:p>
                      <a:endParaRPr lang="fr-FR" sz="1200" dirty="0" smtClean="0">
                        <a:solidFill>
                          <a:schemeClr val="bg1"/>
                        </a:solidFill>
                      </a:endParaRPr>
                    </a:p>
                    <a:p>
                      <a:r>
                        <a:rPr lang="fr-FR" sz="1200" baseline="0" dirty="0" smtClean="0">
                          <a:solidFill>
                            <a:schemeClr val="bg1"/>
                          </a:solidFill>
                        </a:rPr>
                        <a:t>Lui proposer de la débarrasser de son manteau ou de ses paquets si elle est chargée.</a:t>
                      </a:r>
                    </a:p>
                    <a:p>
                      <a:endParaRPr lang="fr-FR" sz="1200"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solidFill>
                            <a:schemeClr val="bg1"/>
                          </a:solidFill>
                        </a:rPr>
                        <a:t>Reprendre la découverte texture (Cf. p. 4) en insistant sur </a:t>
                      </a:r>
                      <a:r>
                        <a:rPr lang="fr-FR" sz="1200" baseline="0" dirty="0" err="1" smtClean="0">
                          <a:solidFill>
                            <a:schemeClr val="bg1"/>
                          </a:solidFill>
                        </a:rPr>
                        <a:t>Prodigy</a:t>
                      </a:r>
                      <a:r>
                        <a:rPr lang="fr-FR" sz="1200" baseline="0" dirty="0" smtClean="0">
                          <a:solidFill>
                            <a:schemeClr val="bg1"/>
                          </a:solidFill>
                        </a:rPr>
                        <a:t> Crème et </a:t>
                      </a:r>
                      <a:r>
                        <a:rPr lang="fr-FR" sz="1200" baseline="0" dirty="0" err="1" smtClean="0">
                          <a:solidFill>
                            <a:schemeClr val="bg1"/>
                          </a:solidFill>
                        </a:rPr>
                        <a:t>Prodigy</a:t>
                      </a:r>
                      <a:r>
                        <a:rPr lang="fr-FR" sz="1200" baseline="0" dirty="0" smtClean="0">
                          <a:solidFill>
                            <a:schemeClr val="bg1"/>
                          </a:solidFill>
                        </a:rPr>
                        <a:t> </a:t>
                      </a:r>
                      <a:r>
                        <a:rPr lang="fr-FR" sz="1200" baseline="0" dirty="0" err="1" smtClean="0">
                          <a:solidFill>
                            <a:schemeClr val="bg1"/>
                          </a:solidFill>
                        </a:rPr>
                        <a:t>Eyes</a:t>
                      </a:r>
                      <a:r>
                        <a:rPr lang="fr-FR" sz="1200" baseline="0" dirty="0" smtClean="0">
                          <a:solidFill>
                            <a:schemeClr val="bg1"/>
                          </a:solidFill>
                        </a:rPr>
                        <a:t>. Et suivre le 1</a:t>
                      </a:r>
                      <a:r>
                        <a:rPr lang="fr-FR" sz="1200" baseline="30000" dirty="0" smtClean="0">
                          <a:solidFill>
                            <a:schemeClr val="bg1"/>
                          </a:solidFill>
                        </a:rPr>
                        <a:t>er</a:t>
                      </a:r>
                      <a:r>
                        <a:rPr lang="fr-FR" sz="1200" baseline="0" dirty="0" smtClean="0">
                          <a:solidFill>
                            <a:schemeClr val="bg1"/>
                          </a:solidFill>
                        </a:rPr>
                        <a:t> scénario en l’adaptant si besoin (ex. page 7: ne pas dire le 1</a:t>
                      </a:r>
                      <a:r>
                        <a:rPr lang="fr-FR" sz="1200" baseline="30000" dirty="0" smtClean="0">
                          <a:solidFill>
                            <a:schemeClr val="bg1"/>
                          </a:solidFill>
                        </a:rPr>
                        <a:t>er</a:t>
                      </a:r>
                      <a:r>
                        <a:rPr lang="fr-FR" sz="1200" baseline="0" dirty="0" smtClean="0">
                          <a:solidFill>
                            <a:schemeClr val="bg1"/>
                          </a:solidFill>
                        </a:rPr>
                        <a:t> paragraphe) et en étant plus succinct et rapide, puisque la cliente connait déjà les produits.</a:t>
                      </a:r>
                    </a:p>
                    <a:p>
                      <a:endParaRPr lang="fr-FR" sz="1200" baseline="0" dirty="0" smtClean="0">
                        <a:solidFill>
                          <a:schemeClr val="bg1"/>
                        </a:solidFill>
                      </a:endParaRPr>
                    </a:p>
                    <a:p>
                      <a:r>
                        <a:rPr lang="fr-FR" sz="1200" i="1" baseline="0" dirty="0" smtClean="0">
                          <a:solidFill>
                            <a:schemeClr val="bg1"/>
                          </a:solidFill>
                        </a:rPr>
                        <a:t>S</a:t>
                      </a:r>
                      <a:r>
                        <a:rPr lang="fr-FR" sz="1200" i="1" dirty="0" smtClean="0">
                          <a:solidFill>
                            <a:schemeClr val="bg1"/>
                          </a:solidFill>
                        </a:rPr>
                        <a:t>i la cliente est pressée et /ou ne souhaite pas s’asseoir,</a:t>
                      </a:r>
                      <a:r>
                        <a:rPr lang="fr-FR" sz="1200" i="1" baseline="0" dirty="0" smtClean="0">
                          <a:solidFill>
                            <a:schemeClr val="bg1"/>
                          </a:solidFill>
                        </a:rPr>
                        <a:t> lui faire essayer la texture debout. Pour la crème </a:t>
                      </a:r>
                      <a:r>
                        <a:rPr lang="fr-FR" sz="1200" i="1" baseline="0" dirty="0" err="1" smtClean="0">
                          <a:solidFill>
                            <a:schemeClr val="bg1"/>
                          </a:solidFill>
                        </a:rPr>
                        <a:t>Prodigy</a:t>
                      </a:r>
                      <a:r>
                        <a:rPr lang="fr-FR" sz="1200" i="1" baseline="0" dirty="0" smtClean="0">
                          <a:solidFill>
                            <a:schemeClr val="bg1"/>
                          </a:solidFill>
                        </a:rPr>
                        <a:t> , se désinfecter les mains, passer un coton imbibé de lotion sur sa main et appliquer ensuite une petite quantité de crème.  Faire pénétrer avec les gestes d’application adéquats puis lui faire apprécier le résultat.</a:t>
                      </a:r>
                    </a:p>
                    <a:p>
                      <a:r>
                        <a:rPr lang="fr-FR" sz="1200" i="1" baseline="0" dirty="0" smtClean="0">
                          <a:solidFill>
                            <a:schemeClr val="bg1"/>
                          </a:solidFill>
                        </a:rPr>
                        <a:t>Si elle n’achète rien, lui remettre un échantillon sachet de la Crème.</a:t>
                      </a:r>
                      <a:endParaRPr lang="fr-FR" sz="1200" i="1" dirty="0" smtClean="0">
                        <a:solidFill>
                          <a:schemeClr val="bg1"/>
                        </a:solidFill>
                      </a:endParaRPr>
                    </a:p>
                    <a:p>
                      <a:endParaRPr lang="fr-FR" sz="1200" dirty="0" smtClean="0">
                        <a:solidFill>
                          <a:schemeClr val="bg1"/>
                        </a:solidFill>
                      </a:endParaRPr>
                    </a:p>
                    <a:p>
                      <a:endParaRPr lang="fr-FR" sz="1200" dirty="0" smtClean="0">
                        <a:solidFill>
                          <a:schemeClr val="bg1"/>
                        </a:solidFill>
                      </a:endParaRPr>
                    </a:p>
                    <a:p>
                      <a:endParaRPr lang="fr-FR" sz="1200" dirty="0" smtClean="0">
                        <a:solidFill>
                          <a:schemeClr val="bg1"/>
                        </a:solidFill>
                      </a:endParaRPr>
                    </a:p>
                    <a:p>
                      <a:endParaRPr lang="fr-FR" sz="1200"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200" dirty="0" smtClean="0">
                          <a:solidFill>
                            <a:schemeClr val="bg1"/>
                          </a:solidFill>
                        </a:rPr>
                        <a:t>A DIRE</a:t>
                      </a:r>
                    </a:p>
                    <a:p>
                      <a:endParaRPr lang="fr-FR" sz="1200" dirty="0" smtClean="0">
                        <a:solidFill>
                          <a:schemeClr val="bg1"/>
                        </a:solidFill>
                      </a:endParaRPr>
                    </a:p>
                    <a:p>
                      <a:endParaRPr lang="fr-FR" sz="1200" baseline="0" dirty="0" smtClean="0">
                        <a:solidFill>
                          <a:schemeClr val="bg1"/>
                        </a:solidFill>
                      </a:endParaRPr>
                    </a:p>
                    <a:p>
                      <a:endParaRPr lang="fr-FR" sz="1200" baseline="0" dirty="0" smtClean="0">
                        <a:solidFill>
                          <a:schemeClr val="bg1"/>
                        </a:solidFill>
                      </a:endParaRPr>
                    </a:p>
                    <a:p>
                      <a:endParaRPr lang="fr-FR" sz="1200" baseline="0" dirty="0" smtClean="0">
                        <a:solidFill>
                          <a:schemeClr val="bg1"/>
                        </a:solidFill>
                      </a:endParaRPr>
                    </a:p>
                    <a:p>
                      <a:pPr algn="r" defTabSz="1042988">
                        <a:lnSpc>
                          <a:spcPct val="90000"/>
                        </a:lnSpc>
                        <a:spcBef>
                          <a:spcPct val="30000"/>
                        </a:spcBef>
                      </a:pPr>
                      <a:endParaRPr lang="fr-FR" sz="1200" dirty="0" smtClean="0">
                        <a:solidFill>
                          <a:schemeClr val="bg1"/>
                        </a:solidFill>
                        <a:latin typeface="Century Gothic" pitchFamily="34" charset="0"/>
                      </a:endParaRPr>
                    </a:p>
                    <a:p>
                      <a:pPr algn="r" defTabSz="1042988">
                        <a:lnSpc>
                          <a:spcPct val="40000"/>
                        </a:lnSpc>
                        <a:buClrTx/>
                        <a:buSzTx/>
                        <a:buFontTx/>
                        <a:buNone/>
                      </a:pPr>
                      <a:endParaRPr lang="fr-FR" sz="1200" dirty="0" smtClean="0">
                        <a:solidFill>
                          <a:schemeClr val="bg1"/>
                        </a:solidFill>
                        <a:latin typeface="Century Gothic" pitchFamily="34" charset="0"/>
                      </a:endParaRPr>
                    </a:p>
                    <a:p>
                      <a:pPr algn="r" defTabSz="1042988">
                        <a:lnSpc>
                          <a:spcPct val="30000"/>
                        </a:lnSpc>
                        <a:buClrTx/>
                        <a:buSzTx/>
                        <a:buFontTx/>
                        <a:buNone/>
                      </a:pPr>
                      <a:endParaRPr lang="fr-FR" sz="1200" dirty="0" smtClean="0">
                        <a:solidFill>
                          <a:schemeClr val="bg1"/>
                        </a:solidFill>
                        <a:latin typeface="Century Gothic"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p:sp>
        <p:nvSpPr>
          <p:cNvPr id="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dirty="0" smtClean="0">
                <a:solidFill>
                  <a:srgbClr val="B5A692"/>
                </a:solidFill>
              </a:rPr>
              <a:t>SUITE…</a:t>
            </a:r>
            <a:endParaRPr lang="fr-FR" sz="2400" dirty="0" smtClean="0">
              <a:solidFill>
                <a:srgbClr val="B5A692"/>
              </a:solidFill>
            </a:endParaRPr>
          </a:p>
        </p:txBody>
      </p:sp>
    </p:spTree>
    <p:extLst>
      <p:ext uri="{BB962C8B-B14F-4D97-AF65-F5344CB8AC3E}">
        <p14:creationId xmlns:p14="http://schemas.microsoft.com/office/powerpoint/2010/main" val="306623092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500" name="Text Box 12"/>
          <p:cNvSpPr txBox="1">
            <a:spLocks noChangeArrowheads="1"/>
          </p:cNvSpPr>
          <p:nvPr/>
        </p:nvSpPr>
        <p:spPr bwMode="auto">
          <a:xfrm>
            <a:off x="899592" y="2813050"/>
            <a:ext cx="7560840" cy="618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bg1"/>
                </a:solidFill>
                <a:latin typeface="Arial" charset="0"/>
                <a:ea typeface="Microsoft YaHei" pitchFamily="34" charset="-122"/>
              </a:defRPr>
            </a:lvl1pPr>
            <a:lvl2pPr eaLnBrk="0" hangingPunct="0">
              <a:defRPr>
                <a:solidFill>
                  <a:schemeClr val="bg1"/>
                </a:solidFill>
                <a:latin typeface="Arial" charset="0"/>
                <a:ea typeface="Microsoft YaHei" pitchFamily="34" charset="-122"/>
              </a:defRPr>
            </a:lvl2pPr>
            <a:lvl3pPr eaLnBrk="0" hangingPunct="0">
              <a:defRPr>
                <a:solidFill>
                  <a:schemeClr val="bg1"/>
                </a:solidFill>
                <a:latin typeface="Arial" charset="0"/>
                <a:ea typeface="Microsoft YaHei" pitchFamily="34" charset="-122"/>
              </a:defRPr>
            </a:lvl3pPr>
            <a:lvl4pPr eaLnBrk="0" hangingPunct="0">
              <a:defRPr>
                <a:solidFill>
                  <a:schemeClr val="bg1"/>
                </a:solidFill>
                <a:latin typeface="Arial" charset="0"/>
                <a:ea typeface="Microsoft YaHei" pitchFamily="34" charset="-122"/>
              </a:defRPr>
            </a:lvl4pPr>
            <a:lvl5pPr eaLnBrk="0" hangingPunct="0">
              <a:defRPr>
                <a:solidFill>
                  <a:schemeClr val="bg1"/>
                </a:solidFill>
                <a:latin typeface="Arial" charset="0"/>
                <a:ea typeface="Microsoft YaHei" pitchFamily="34" charset="-122"/>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9pPr>
          </a:lstStyle>
          <a:p>
            <a:pPr algn="ctr" eaLnBrk="1" fontAlgn="base" hangingPunct="1">
              <a:lnSpc>
                <a:spcPct val="50000"/>
              </a:lnSpc>
              <a:spcBef>
                <a:spcPct val="50000"/>
              </a:spcBef>
              <a:spcAft>
                <a:spcPct val="0"/>
              </a:spcAft>
            </a:pPr>
            <a:r>
              <a:rPr lang="en-US" sz="2600" dirty="0" smtClean="0">
                <a:solidFill>
                  <a:srgbClr val="FFFFFF"/>
                </a:solidFill>
                <a:latin typeface="Century Gothic" pitchFamily="34" charset="0"/>
                <a:ea typeface="MS PGothic" pitchFamily="34" charset="-128"/>
              </a:rPr>
              <a:t>SCENARIO PRODIGY</a:t>
            </a:r>
          </a:p>
          <a:p>
            <a:pPr algn="ctr" eaLnBrk="1" fontAlgn="base" hangingPunct="1">
              <a:lnSpc>
                <a:spcPct val="50000"/>
              </a:lnSpc>
              <a:spcBef>
                <a:spcPct val="50000"/>
              </a:spcBef>
              <a:spcAft>
                <a:spcPct val="0"/>
              </a:spcAft>
            </a:pPr>
            <a:r>
              <a:rPr lang="en-US" sz="2000" dirty="0" smtClean="0">
                <a:solidFill>
                  <a:srgbClr val="FFFFFF"/>
                </a:solidFill>
                <a:latin typeface="Century Gothic" pitchFamily="34" charset="0"/>
                <a:ea typeface="MS PGothic" pitchFamily="34" charset="-128"/>
              </a:rPr>
              <a:t>CLIENTE CHERCHANT UN PRODUIT SPECIFIQUE</a:t>
            </a:r>
          </a:p>
        </p:txBody>
      </p:sp>
      <p:pic>
        <p:nvPicPr>
          <p:cNvPr id="161821" name="Picture 11" descr="SOIN_PRODIGY_POWERCELL_TRAIT_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4463" y="3402013"/>
            <a:ext cx="4167187"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2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dirty="0" smtClean="0">
                <a:solidFill>
                  <a:srgbClr val="B5A692"/>
                </a:solidFill>
              </a:rPr>
              <a:t>ACCUEIL</a:t>
            </a:r>
            <a:endParaRPr lang="fr-FR" sz="2400" dirty="0" smtClean="0">
              <a:solidFill>
                <a:srgbClr val="B5A692"/>
              </a:solidFill>
            </a:endParaRPr>
          </a:p>
        </p:txBody>
      </p:sp>
      <p:sp>
        <p:nvSpPr>
          <p:cNvPr id="3" name="Rectangle 2"/>
          <p:cNvSpPr/>
          <p:nvPr/>
        </p:nvSpPr>
        <p:spPr>
          <a:xfrm>
            <a:off x="1115616" y="3934797"/>
            <a:ext cx="6912768" cy="830997"/>
          </a:xfrm>
          <a:prstGeom prst="rect">
            <a:avLst/>
          </a:prstGeom>
        </p:spPr>
        <p:txBody>
          <a:bodyPr wrap="square">
            <a:spAutoFit/>
          </a:bodyPr>
          <a:lstStyle/>
          <a:p>
            <a:r>
              <a:rPr lang="fr-FR" sz="1200" dirty="0" smtClean="0">
                <a:solidFill>
                  <a:srgbClr val="FFFFFF"/>
                </a:solidFill>
              </a:rPr>
              <a:t>Dans ce cas reprendre le premier scenario et l’adapter légèrement en mettant le focus lors de la recommandation produits sur le produit qu’elle recherche, mais en lui présentant toujours une routine complète: </a:t>
            </a:r>
          </a:p>
          <a:p>
            <a:r>
              <a:rPr lang="fr-FR" sz="1200" dirty="0" smtClean="0">
                <a:solidFill>
                  <a:srgbClr val="FFFFFF"/>
                </a:solidFill>
              </a:rPr>
              <a:t>	(lotion +) sérum + crème + contour de l’œil  + fond de teint</a:t>
            </a:r>
            <a:endParaRPr lang="fr-FR" dirty="0"/>
          </a:p>
        </p:txBody>
      </p:sp>
    </p:spTree>
    <p:extLst>
      <p:ext uri="{BB962C8B-B14F-4D97-AF65-F5344CB8AC3E}">
        <p14:creationId xmlns:p14="http://schemas.microsoft.com/office/powerpoint/2010/main" val="3506220686"/>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dirty="0" smtClean="0">
                <a:solidFill>
                  <a:srgbClr val="B5A692"/>
                </a:solidFill>
              </a:rPr>
              <a:t>ACCUEIL</a:t>
            </a:r>
            <a:endParaRPr lang="fr-FR" sz="2400" dirty="0" smtClean="0">
              <a:solidFill>
                <a:srgbClr val="B5A692"/>
              </a:solidFill>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3077203"/>
            <a:ext cx="1813212" cy="1359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712" y="3077203"/>
            <a:ext cx="1813212" cy="1359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1421825"/>
            <a:ext cx="1813212" cy="1359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592" y="4869160"/>
            <a:ext cx="1813214" cy="13599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ZoneTexte 4"/>
          <p:cNvSpPr txBox="1"/>
          <p:nvPr/>
        </p:nvSpPr>
        <p:spPr>
          <a:xfrm>
            <a:off x="3419872" y="1340768"/>
            <a:ext cx="2592288" cy="4862870"/>
          </a:xfrm>
          <a:prstGeom prst="rect">
            <a:avLst/>
          </a:prstGeom>
          <a:noFill/>
        </p:spPr>
        <p:txBody>
          <a:bodyPr wrap="square" rtlCol="0">
            <a:spAutoFit/>
          </a:bodyPr>
          <a:lstStyle/>
          <a:p>
            <a:pPr algn="ctr"/>
            <a:r>
              <a:rPr lang="fr-FR" sz="1000" dirty="0">
                <a:solidFill>
                  <a:schemeClr val="bg1"/>
                </a:solidFill>
                <a:latin typeface="HelveticaNeue"/>
              </a:rPr>
              <a:t>A FAIRE</a:t>
            </a:r>
          </a:p>
          <a:p>
            <a:endParaRPr lang="fr-FR" sz="1000" dirty="0">
              <a:solidFill>
                <a:schemeClr val="bg1"/>
              </a:solidFill>
              <a:latin typeface="HelveticaNeue"/>
            </a:endParaRPr>
          </a:p>
          <a:p>
            <a:pPr algn="r"/>
            <a:r>
              <a:rPr lang="fr-FR" sz="1000" dirty="0">
                <a:solidFill>
                  <a:schemeClr val="bg1"/>
                </a:solidFill>
                <a:latin typeface="HelveticaNeue"/>
              </a:rPr>
              <a:t>Aller au devant de la cliente.</a:t>
            </a:r>
            <a:endParaRPr lang="fr-FR" sz="1000" b="1" dirty="0">
              <a:solidFill>
                <a:srgbClr val="FF0000"/>
              </a:solidFill>
              <a:latin typeface="HelveticaNeue"/>
            </a:endParaRPr>
          </a:p>
          <a:p>
            <a:pPr algn="r"/>
            <a:r>
              <a:rPr lang="fr-FR" sz="1000" dirty="0" smtClean="0">
                <a:solidFill>
                  <a:schemeClr val="bg1"/>
                </a:solidFill>
                <a:latin typeface="HelveticaNeue"/>
              </a:rPr>
              <a:t>Sourire.</a:t>
            </a:r>
          </a:p>
          <a:p>
            <a:endParaRPr lang="fr-FR" sz="1000" dirty="0" smtClean="0">
              <a:solidFill>
                <a:schemeClr val="bg1"/>
              </a:solidFill>
              <a:latin typeface="HelveticaNeue"/>
            </a:endParaRPr>
          </a:p>
          <a:p>
            <a:endParaRPr lang="fr-FR" sz="1000" dirty="0" smtClean="0">
              <a:solidFill>
                <a:schemeClr val="bg1"/>
              </a:solidFill>
              <a:latin typeface="HelveticaNeue"/>
            </a:endParaRPr>
          </a:p>
          <a:p>
            <a:endParaRPr lang="fr-FR" sz="1000" dirty="0" smtClean="0">
              <a:solidFill>
                <a:schemeClr val="bg1"/>
              </a:solidFill>
              <a:latin typeface="HelveticaNeue"/>
            </a:endParaRPr>
          </a:p>
          <a:p>
            <a:endParaRPr lang="fr-FR" sz="1000" dirty="0">
              <a:solidFill>
                <a:schemeClr val="bg1"/>
              </a:solidFill>
              <a:latin typeface="HelveticaNeue"/>
            </a:endParaRPr>
          </a:p>
          <a:p>
            <a:pPr algn="r">
              <a:defRPr/>
            </a:pPr>
            <a:r>
              <a:rPr lang="fr-FR" sz="1000" dirty="0">
                <a:solidFill>
                  <a:schemeClr val="bg1"/>
                </a:solidFill>
                <a:latin typeface="HelveticaNeue"/>
              </a:rPr>
              <a:t>Prendre </a:t>
            </a:r>
            <a:r>
              <a:rPr lang="fr-FR" sz="1000" dirty="0" smtClean="0">
                <a:solidFill>
                  <a:schemeClr val="bg1"/>
                </a:solidFill>
                <a:latin typeface="HelveticaNeue"/>
              </a:rPr>
              <a:t>le livre de marque (ou l’</a:t>
            </a:r>
            <a:r>
              <a:rPr lang="fr-FR" sz="1000" dirty="0" err="1" smtClean="0">
                <a:solidFill>
                  <a:schemeClr val="bg1"/>
                </a:solidFill>
                <a:latin typeface="HelveticaNeue"/>
              </a:rPr>
              <a:t>Ipad</a:t>
            </a:r>
            <a:r>
              <a:rPr lang="fr-FR" sz="1000" dirty="0" smtClean="0">
                <a:solidFill>
                  <a:schemeClr val="bg1"/>
                </a:solidFill>
                <a:latin typeface="HelveticaNeue"/>
              </a:rPr>
              <a:t>) et </a:t>
            </a:r>
            <a:r>
              <a:rPr lang="fr-FR" sz="1000" dirty="0">
                <a:solidFill>
                  <a:schemeClr val="bg1"/>
                </a:solidFill>
                <a:latin typeface="HelveticaNeue"/>
              </a:rPr>
              <a:t>dérouler devant la </a:t>
            </a:r>
            <a:r>
              <a:rPr lang="fr-FR" sz="1000" dirty="0" smtClean="0">
                <a:solidFill>
                  <a:schemeClr val="bg1"/>
                </a:solidFill>
                <a:latin typeface="HelveticaNeue"/>
              </a:rPr>
              <a:t>cliente</a:t>
            </a:r>
          </a:p>
          <a:p>
            <a:pPr algn="r">
              <a:defRPr/>
            </a:pPr>
            <a:r>
              <a:rPr lang="fr-FR" sz="1000" dirty="0" smtClean="0">
                <a:solidFill>
                  <a:schemeClr val="bg1"/>
                </a:solidFill>
                <a:latin typeface="HelveticaNeue"/>
              </a:rPr>
              <a:t>les photos de la marque en disant le discours de marque. </a:t>
            </a:r>
            <a:endParaRPr lang="fr-FR" sz="1000" b="1" dirty="0" smtClean="0">
              <a:solidFill>
                <a:srgbClr val="FF0000"/>
              </a:solidFill>
              <a:latin typeface="HelveticaNeue"/>
            </a:endParaRPr>
          </a:p>
          <a:p>
            <a:pPr algn="r"/>
            <a:endParaRPr lang="fr-FR" sz="1000" dirty="0" smtClean="0">
              <a:solidFill>
                <a:schemeClr val="bg1"/>
              </a:solidFill>
              <a:latin typeface="HelveticaNeue"/>
            </a:endParaRPr>
          </a:p>
          <a:p>
            <a:pPr algn="r"/>
            <a:endParaRPr lang="fr-FR" sz="1000" dirty="0">
              <a:solidFill>
                <a:schemeClr val="bg1"/>
              </a:solidFill>
              <a:latin typeface="HelveticaNeue"/>
            </a:endParaRPr>
          </a:p>
          <a:p>
            <a:pPr algn="r"/>
            <a:endParaRPr lang="fr-FR" sz="1000" dirty="0" smtClean="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smtClean="0">
              <a:solidFill>
                <a:schemeClr val="bg1"/>
              </a:solidFill>
              <a:latin typeface="HelveticaNeue"/>
            </a:endParaRPr>
          </a:p>
          <a:p>
            <a:pPr algn="r"/>
            <a:endParaRPr lang="fr-FR" sz="1000" dirty="0">
              <a:solidFill>
                <a:schemeClr val="bg1"/>
              </a:solidFill>
              <a:latin typeface="HelveticaNeue"/>
            </a:endParaRPr>
          </a:p>
          <a:p>
            <a:pPr algn="r"/>
            <a:endParaRPr lang="fr-FR" sz="1000" dirty="0" smtClean="0">
              <a:solidFill>
                <a:schemeClr val="bg1"/>
              </a:solidFill>
              <a:latin typeface="HelveticaNeue"/>
            </a:endParaRPr>
          </a:p>
          <a:p>
            <a:pPr algn="r"/>
            <a:endParaRPr lang="fr-FR" sz="1000" dirty="0" smtClean="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r>
              <a:rPr lang="fr-FR" sz="1000" dirty="0">
                <a:solidFill>
                  <a:schemeClr val="bg1"/>
                </a:solidFill>
                <a:latin typeface="HelveticaNeue"/>
              </a:rPr>
              <a:t>A ce moment, faire un geste pour l’inviter </a:t>
            </a:r>
            <a:r>
              <a:rPr lang="fr-FR" sz="1000" dirty="0" smtClean="0">
                <a:solidFill>
                  <a:schemeClr val="bg1"/>
                </a:solidFill>
                <a:latin typeface="HelveticaNeue"/>
              </a:rPr>
              <a:t>à s’asseoir</a:t>
            </a:r>
            <a:endParaRPr lang="fr-FR" sz="1000" dirty="0">
              <a:solidFill>
                <a:schemeClr val="bg1"/>
              </a:solidFill>
              <a:latin typeface="HelveticaNeue"/>
            </a:endParaRPr>
          </a:p>
          <a:p>
            <a:endParaRPr lang="fr-FR" sz="1000" dirty="0">
              <a:latin typeface="HelveticaNeue"/>
            </a:endParaRPr>
          </a:p>
        </p:txBody>
      </p:sp>
      <p:sp>
        <p:nvSpPr>
          <p:cNvPr id="6" name="ZoneTexte 5"/>
          <p:cNvSpPr txBox="1"/>
          <p:nvPr/>
        </p:nvSpPr>
        <p:spPr>
          <a:xfrm>
            <a:off x="6072708" y="1340768"/>
            <a:ext cx="2930582" cy="4862870"/>
          </a:xfrm>
          <a:prstGeom prst="rect">
            <a:avLst/>
          </a:prstGeom>
          <a:noFill/>
        </p:spPr>
        <p:txBody>
          <a:bodyPr wrap="square" rtlCol="0">
            <a:spAutoFit/>
          </a:bodyPr>
          <a:lstStyle/>
          <a:p>
            <a:pPr algn="ctr"/>
            <a:r>
              <a:rPr lang="fr-FR" sz="1000" dirty="0">
                <a:solidFill>
                  <a:schemeClr val="bg1"/>
                </a:solidFill>
                <a:latin typeface="HelveticaNeue"/>
              </a:rPr>
              <a:t>A DIRE</a:t>
            </a:r>
          </a:p>
          <a:p>
            <a:endParaRPr lang="fr-FR" sz="1000" dirty="0">
              <a:solidFill>
                <a:schemeClr val="bg1"/>
              </a:solidFill>
              <a:latin typeface="HelveticaNeue"/>
            </a:endParaRPr>
          </a:p>
          <a:p>
            <a:r>
              <a:rPr lang="fr-FR" sz="1000" dirty="0">
                <a:solidFill>
                  <a:schemeClr val="bg1"/>
                </a:solidFill>
                <a:latin typeface="HelveticaNeue"/>
              </a:rPr>
              <a:t>Bonjour Madame, bienvenue chez HR, la marque qui a plus de 100 ans d’expertise anti-âge.</a:t>
            </a:r>
          </a:p>
          <a:p>
            <a:endParaRPr lang="fr-FR" sz="1000" dirty="0" smtClean="0">
              <a:solidFill>
                <a:schemeClr val="bg1"/>
              </a:solidFill>
              <a:latin typeface="HelveticaNeue"/>
            </a:endParaRPr>
          </a:p>
          <a:p>
            <a:endParaRPr lang="fr-FR" sz="1000" dirty="0">
              <a:solidFill>
                <a:schemeClr val="bg1"/>
              </a:solidFill>
              <a:latin typeface="HelveticaNeue"/>
            </a:endParaRPr>
          </a:p>
          <a:p>
            <a:endParaRPr lang="fr-FR" sz="1000" dirty="0">
              <a:solidFill>
                <a:schemeClr val="bg1"/>
              </a:solidFill>
              <a:latin typeface="HelveticaNeue"/>
            </a:endParaRPr>
          </a:p>
          <a:p>
            <a:r>
              <a:rPr lang="fr-FR" sz="1000" dirty="0">
                <a:solidFill>
                  <a:schemeClr val="bg1"/>
                </a:solidFill>
                <a:latin typeface="HelveticaNeue"/>
              </a:rPr>
              <a:t>Elle a été créée par une femme extraordinaire, Madame Rubinstein, qui a inventé les 1ers soins cosmétiques.</a:t>
            </a:r>
          </a:p>
          <a:p>
            <a:r>
              <a:rPr lang="fr-FR" sz="1000" dirty="0">
                <a:solidFill>
                  <a:schemeClr val="bg1"/>
                </a:solidFill>
                <a:latin typeface="HelveticaNeue"/>
              </a:rPr>
              <a:t>Elle était convaincue que la beauté donne un pouvoir et que chaque femme qui s’en donne les moyens a le pouvoir d’être belle. Aujourd’hui, nous croyons toujours en ce « Power Beauty ». </a:t>
            </a:r>
          </a:p>
          <a:p>
            <a:endParaRPr lang="fr-FR" sz="1000" dirty="0" smtClean="0">
              <a:solidFill>
                <a:schemeClr val="bg1"/>
              </a:solidFill>
              <a:latin typeface="HelveticaNeue"/>
            </a:endParaRPr>
          </a:p>
          <a:p>
            <a:endParaRPr lang="fr-FR" sz="1000" dirty="0">
              <a:solidFill>
                <a:schemeClr val="bg1"/>
              </a:solidFill>
              <a:latin typeface="HelveticaNeue"/>
            </a:endParaRPr>
          </a:p>
          <a:p>
            <a:endParaRPr lang="fr-FR" sz="1000" dirty="0">
              <a:solidFill>
                <a:schemeClr val="bg1"/>
              </a:solidFill>
              <a:latin typeface="HelveticaNeue"/>
            </a:endParaRPr>
          </a:p>
          <a:p>
            <a:r>
              <a:rPr lang="fr-FR" sz="1000" dirty="0">
                <a:solidFill>
                  <a:schemeClr val="bg1"/>
                </a:solidFill>
                <a:latin typeface="HelveticaNeue"/>
              </a:rPr>
              <a:t>Nos produits sont développés avec la plus haute exigence. Nous avons un partenariat d’exception avec </a:t>
            </a:r>
            <a:r>
              <a:rPr lang="fr-FR" sz="1000" dirty="0" err="1" smtClean="0">
                <a:solidFill>
                  <a:schemeClr val="bg1"/>
                </a:solidFill>
                <a:latin typeface="HelveticaNeue"/>
              </a:rPr>
              <a:t>LaClinic</a:t>
            </a:r>
            <a:r>
              <a:rPr lang="fr-FR" sz="1000" dirty="0">
                <a:solidFill>
                  <a:schemeClr val="bg1"/>
                </a:solidFill>
                <a:latin typeface="HelveticaNeue"/>
              </a:rPr>
              <a:t>-</a:t>
            </a:r>
            <a:r>
              <a:rPr lang="fr-FR" sz="1000" dirty="0" smtClean="0">
                <a:solidFill>
                  <a:schemeClr val="bg1"/>
                </a:solidFill>
                <a:latin typeface="HelveticaNeue"/>
              </a:rPr>
              <a:t>Montreux</a:t>
            </a:r>
            <a:r>
              <a:rPr lang="fr-FR" sz="1000" dirty="0">
                <a:solidFill>
                  <a:schemeClr val="bg1"/>
                </a:solidFill>
                <a:latin typeface="HelveticaNeue"/>
              </a:rPr>
              <a:t>, en Suisse, qui nous permet de développer des soins à la frontière de ceux de la médecine esthétique.</a:t>
            </a:r>
          </a:p>
          <a:p>
            <a:endParaRPr lang="fr-FR" sz="1000" dirty="0" smtClean="0">
              <a:solidFill>
                <a:schemeClr val="bg1"/>
              </a:solidFill>
              <a:latin typeface="HelveticaNeue"/>
            </a:endParaRPr>
          </a:p>
          <a:p>
            <a:endParaRPr lang="fr-FR" sz="1000" dirty="0">
              <a:solidFill>
                <a:schemeClr val="bg1"/>
              </a:solidFill>
              <a:latin typeface="HelveticaNeue"/>
            </a:endParaRPr>
          </a:p>
          <a:p>
            <a:endParaRPr lang="fr-FR" sz="1000" dirty="0">
              <a:solidFill>
                <a:schemeClr val="bg1"/>
              </a:solidFill>
              <a:latin typeface="HelveticaNeue"/>
            </a:endParaRPr>
          </a:p>
          <a:p>
            <a:r>
              <a:rPr lang="fr-FR" sz="1000" dirty="0">
                <a:solidFill>
                  <a:schemeClr val="bg1"/>
                </a:solidFill>
                <a:latin typeface="HelveticaNeue"/>
              </a:rPr>
              <a:t>J’aimerais vous inviter à faire votre diagnostic de peau personnalisé à la manière des cliniques esthétiques, à la fois en surface et en profondeur.</a:t>
            </a:r>
          </a:p>
          <a:p>
            <a:endParaRPr lang="fr-FR" sz="1000" dirty="0">
              <a:latin typeface="HelveticaNeue"/>
            </a:endParaRPr>
          </a:p>
        </p:txBody>
      </p:sp>
      <p:cxnSp>
        <p:nvCxnSpPr>
          <p:cNvPr id="7" name="Connecteur droit 6"/>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necteur droit 11"/>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0469451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dirty="0" smtClean="0">
                <a:solidFill>
                  <a:srgbClr val="B5A692"/>
                </a:solidFill>
              </a:rPr>
              <a:t>DIAGNOSTIC</a:t>
            </a:r>
            <a:endParaRPr lang="fr-FR" sz="2400" dirty="0" smtClean="0">
              <a:solidFill>
                <a:srgbClr val="B5A692"/>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75" y="1340768"/>
            <a:ext cx="1824201" cy="13681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809" y="4221089"/>
            <a:ext cx="1080120" cy="1440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1491" y="4221088"/>
            <a:ext cx="1070309" cy="14270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129" y="2780595"/>
            <a:ext cx="1824647" cy="13684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ZoneTexte 3"/>
          <p:cNvSpPr txBox="1"/>
          <p:nvPr/>
        </p:nvSpPr>
        <p:spPr>
          <a:xfrm>
            <a:off x="6060603" y="1340768"/>
            <a:ext cx="2951163" cy="5786199"/>
          </a:xfrm>
          <a:prstGeom prst="rect">
            <a:avLst/>
          </a:prstGeom>
          <a:noFill/>
        </p:spPr>
        <p:txBody>
          <a:bodyPr wrap="square" rtlCol="0">
            <a:spAutoFit/>
          </a:bodyPr>
          <a:lstStyle/>
          <a:p>
            <a:pPr algn="ctr"/>
            <a:r>
              <a:rPr lang="fr-FR" sz="1000" dirty="0">
                <a:solidFill>
                  <a:schemeClr val="bg1"/>
                </a:solidFill>
                <a:latin typeface="HelveticaNeue"/>
              </a:rPr>
              <a:t>A DIRE</a:t>
            </a:r>
          </a:p>
          <a:p>
            <a:endParaRPr lang="fr-FR" sz="1000" dirty="0">
              <a:solidFill>
                <a:schemeClr val="bg1"/>
              </a:solidFill>
              <a:latin typeface="HelveticaNeue"/>
            </a:endParaRPr>
          </a:p>
          <a:p>
            <a:r>
              <a:rPr lang="fr-FR" sz="1000" dirty="0">
                <a:solidFill>
                  <a:schemeClr val="bg1"/>
                </a:solidFill>
                <a:latin typeface="HelveticaNeue"/>
              </a:rPr>
              <a:t>Je vous invite à vous asseoir pour que nous puissions faire votre diagnostic. </a:t>
            </a:r>
            <a:endParaRPr lang="fr-FR" sz="1000" dirty="0" smtClean="0">
              <a:solidFill>
                <a:schemeClr val="bg1"/>
              </a:solidFill>
              <a:latin typeface="HelveticaNeue"/>
            </a:endParaRPr>
          </a:p>
          <a:p>
            <a:endParaRPr lang="fr-FR" sz="1000" dirty="0">
              <a:solidFill>
                <a:schemeClr val="bg1"/>
              </a:solidFill>
              <a:latin typeface="HelveticaNeue"/>
            </a:endParaRPr>
          </a:p>
          <a:p>
            <a:r>
              <a:rPr lang="fr-FR" sz="1000" dirty="0">
                <a:solidFill>
                  <a:schemeClr val="bg1"/>
                </a:solidFill>
                <a:latin typeface="HelveticaNeue"/>
              </a:rPr>
              <a:t>Puis-je vous débarrasser de votre manteau?</a:t>
            </a:r>
          </a:p>
          <a:p>
            <a:endParaRPr lang="fr-FR" sz="1000" dirty="0" smtClean="0">
              <a:solidFill>
                <a:schemeClr val="bg1"/>
              </a:solidFill>
              <a:latin typeface="HelveticaNeue"/>
            </a:endParaRPr>
          </a:p>
          <a:p>
            <a:r>
              <a:rPr lang="fr-FR" sz="1000" dirty="0" smtClean="0">
                <a:solidFill>
                  <a:schemeClr val="bg1"/>
                </a:solidFill>
                <a:latin typeface="HelveticaNeue"/>
              </a:rPr>
              <a:t>Afin </a:t>
            </a:r>
            <a:r>
              <a:rPr lang="fr-FR" sz="1000" dirty="0">
                <a:solidFill>
                  <a:schemeClr val="bg1"/>
                </a:solidFill>
                <a:latin typeface="HelveticaNeue"/>
              </a:rPr>
              <a:t>de faire votre diagnostic personnalisé et de vous recommander les produits correspondants à vos besoins, je vais vous poser quelques questions.</a:t>
            </a:r>
          </a:p>
          <a:p>
            <a:endParaRPr lang="fr-FR" sz="1000" dirty="0">
              <a:solidFill>
                <a:schemeClr val="bg1"/>
              </a:solidFill>
              <a:latin typeface="HelveticaNeue"/>
            </a:endParaRPr>
          </a:p>
          <a:p>
            <a:r>
              <a:rPr lang="fr-FR" sz="1000" dirty="0">
                <a:solidFill>
                  <a:schemeClr val="bg1"/>
                </a:solidFill>
                <a:latin typeface="HelveticaNeue"/>
              </a:rPr>
              <a:t>Prenez ce miroir. Lorsque vous vous regardez dedans, pouvez-vous me dire ce que vous souhaiteriez-vous améliorer sur votre visage aujourd’hui</a:t>
            </a:r>
            <a:r>
              <a:rPr lang="fr-FR" sz="1000" dirty="0" smtClean="0">
                <a:solidFill>
                  <a:schemeClr val="bg1"/>
                </a:solidFill>
                <a:latin typeface="HelveticaNeue"/>
              </a:rPr>
              <a:t>?</a:t>
            </a:r>
          </a:p>
          <a:p>
            <a:endParaRPr lang="fr-FR" sz="1000" dirty="0">
              <a:solidFill>
                <a:schemeClr val="bg1"/>
              </a:solidFill>
              <a:latin typeface="HelveticaNeue"/>
            </a:endParaRPr>
          </a:p>
          <a:p>
            <a:r>
              <a:rPr lang="fr-FR" sz="1000" dirty="0">
                <a:solidFill>
                  <a:schemeClr val="bg1"/>
                </a:solidFill>
                <a:latin typeface="HelveticaNeue"/>
              </a:rPr>
              <a:t>Et concernant le contour de l’œil?</a:t>
            </a:r>
          </a:p>
          <a:p>
            <a:endParaRPr lang="fr-FR" sz="1000" dirty="0">
              <a:solidFill>
                <a:schemeClr val="bg1"/>
              </a:solidFill>
              <a:latin typeface="HelveticaNeue"/>
            </a:endParaRPr>
          </a:p>
          <a:p>
            <a:r>
              <a:rPr lang="fr-FR" sz="1000" dirty="0">
                <a:solidFill>
                  <a:schemeClr val="bg1"/>
                </a:solidFill>
                <a:latin typeface="HelveticaNeue"/>
              </a:rPr>
              <a:t>Quelle est votre routine de soin actuelle? Quels types de produits utilisez-vous quotidiennement?</a:t>
            </a:r>
          </a:p>
          <a:p>
            <a:endParaRPr lang="fr-FR" sz="1000" dirty="0">
              <a:solidFill>
                <a:schemeClr val="bg1"/>
              </a:solidFill>
              <a:latin typeface="HelveticaNeue"/>
            </a:endParaRPr>
          </a:p>
          <a:p>
            <a:r>
              <a:rPr lang="fr-FR" sz="1000" dirty="0">
                <a:solidFill>
                  <a:schemeClr val="bg1"/>
                </a:solidFill>
                <a:latin typeface="HelveticaNeue"/>
              </a:rPr>
              <a:t>Quelle texture préférez-vous pour votre soin quotidien, une texture crème légère ou plus riche?</a:t>
            </a:r>
          </a:p>
          <a:p>
            <a:endParaRPr lang="fr-FR" sz="1000" dirty="0">
              <a:solidFill>
                <a:schemeClr val="bg1"/>
              </a:solidFill>
              <a:latin typeface="HelveticaNeue"/>
            </a:endParaRPr>
          </a:p>
          <a:p>
            <a:r>
              <a:rPr lang="fr-FR" sz="1000" dirty="0">
                <a:solidFill>
                  <a:schemeClr val="bg1"/>
                </a:solidFill>
                <a:latin typeface="HelveticaNeue"/>
              </a:rPr>
              <a:t>Concernant votre maquillage, quel résultat teint préférez-vous? (protection naturelle/ longue tenue/ rajeunissant</a:t>
            </a:r>
            <a:r>
              <a:rPr lang="fr-FR" sz="1000" dirty="0" smtClean="0">
                <a:solidFill>
                  <a:schemeClr val="bg1"/>
                </a:solidFill>
                <a:latin typeface="HelveticaNeue"/>
              </a:rPr>
              <a:t>).</a:t>
            </a:r>
          </a:p>
          <a:p>
            <a:endParaRPr lang="fr-FR" sz="1000" dirty="0" smtClean="0">
              <a:solidFill>
                <a:schemeClr val="bg1"/>
              </a:solidFill>
              <a:latin typeface="HelveticaNeue"/>
            </a:endParaRPr>
          </a:p>
          <a:p>
            <a:r>
              <a:rPr lang="fr-FR" sz="1000" dirty="0" smtClean="0">
                <a:solidFill>
                  <a:schemeClr val="bg1"/>
                </a:solidFill>
                <a:latin typeface="HelveticaNeue"/>
              </a:rPr>
              <a:t>Vous m’avez donc dit que vos préoccupations étaient XXXXXXX. Pour répondre à ces problématiques anti-âge globales, je vous recommande la routine </a:t>
            </a:r>
            <a:r>
              <a:rPr lang="fr-FR" sz="1000" dirty="0" err="1" smtClean="0">
                <a:solidFill>
                  <a:schemeClr val="bg1"/>
                </a:solidFill>
                <a:latin typeface="HelveticaNeue"/>
              </a:rPr>
              <a:t>Prodigy</a:t>
            </a:r>
            <a:r>
              <a:rPr lang="fr-FR" sz="1000" dirty="0" smtClean="0">
                <a:solidFill>
                  <a:schemeClr val="bg1"/>
                </a:solidFill>
                <a:latin typeface="HelveticaNeue"/>
              </a:rPr>
              <a:t>.</a:t>
            </a:r>
          </a:p>
          <a:p>
            <a:r>
              <a:rPr lang="fr-FR" sz="1000" dirty="0" smtClean="0">
                <a:solidFill>
                  <a:schemeClr val="bg1"/>
                </a:solidFill>
                <a:latin typeface="HelveticaNeue"/>
              </a:rPr>
              <a:t>Souhaitez-vous l’essayer sur la main?</a:t>
            </a:r>
            <a:endParaRPr lang="fr-FR" sz="1000" dirty="0">
              <a:solidFill>
                <a:schemeClr val="bg1"/>
              </a:solidFill>
              <a:latin typeface="HelveticaNeue"/>
            </a:endParaRPr>
          </a:p>
          <a:p>
            <a:endParaRPr lang="fr-FR" sz="1000" dirty="0">
              <a:solidFill>
                <a:schemeClr val="bg1"/>
              </a:solidFill>
              <a:latin typeface="HelveticaNeue"/>
            </a:endParaRPr>
          </a:p>
          <a:p>
            <a:endParaRPr lang="fr-FR" sz="1000" dirty="0">
              <a:latin typeface="HelveticaNeue"/>
            </a:endParaRPr>
          </a:p>
        </p:txBody>
      </p:sp>
      <p:sp>
        <p:nvSpPr>
          <p:cNvPr id="7" name="ZoneTexte 6"/>
          <p:cNvSpPr txBox="1"/>
          <p:nvPr/>
        </p:nvSpPr>
        <p:spPr>
          <a:xfrm>
            <a:off x="3419475" y="1341438"/>
            <a:ext cx="2592686" cy="5632311"/>
          </a:xfrm>
          <a:prstGeom prst="rect">
            <a:avLst/>
          </a:prstGeom>
          <a:noFill/>
        </p:spPr>
        <p:txBody>
          <a:bodyPr wrap="square" rtlCol="0">
            <a:spAutoFit/>
          </a:bodyPr>
          <a:lstStyle/>
          <a:p>
            <a:pPr algn="ctr"/>
            <a:r>
              <a:rPr lang="fr-FR" sz="1000" dirty="0">
                <a:solidFill>
                  <a:schemeClr val="bg1"/>
                </a:solidFill>
                <a:latin typeface="HelveticaNeue"/>
              </a:rPr>
              <a:t>A FAIRE</a:t>
            </a:r>
          </a:p>
          <a:p>
            <a:endParaRPr lang="fr-FR" sz="1000" dirty="0">
              <a:solidFill>
                <a:schemeClr val="bg1"/>
              </a:solidFill>
              <a:latin typeface="HelveticaNeue"/>
            </a:endParaRPr>
          </a:p>
          <a:p>
            <a:pPr algn="r">
              <a:defRPr/>
            </a:pPr>
            <a:r>
              <a:rPr lang="fr-FR" sz="1000" dirty="0">
                <a:solidFill>
                  <a:schemeClr val="bg1"/>
                </a:solidFill>
                <a:latin typeface="HelveticaNeue"/>
              </a:rPr>
              <a:t>Inviter la cliente à s’asseoir.</a:t>
            </a:r>
            <a:r>
              <a:rPr lang="fr-FR" sz="1000" b="1" dirty="0">
                <a:solidFill>
                  <a:srgbClr val="FF0000"/>
                </a:solidFill>
                <a:latin typeface="HelveticaNeue"/>
              </a:rPr>
              <a:t> </a:t>
            </a:r>
          </a:p>
          <a:p>
            <a:pPr algn="r"/>
            <a:endParaRPr lang="fr-FR" sz="1000" dirty="0" smtClean="0">
              <a:solidFill>
                <a:schemeClr val="bg1"/>
              </a:solidFill>
              <a:latin typeface="HelveticaNeue"/>
            </a:endParaRPr>
          </a:p>
          <a:p>
            <a:pPr algn="r">
              <a:defRPr/>
            </a:pPr>
            <a:r>
              <a:rPr lang="fr-FR" sz="1000" dirty="0" smtClean="0">
                <a:solidFill>
                  <a:schemeClr val="bg1"/>
                </a:solidFill>
                <a:latin typeface="HelveticaNeue"/>
              </a:rPr>
              <a:t>Lui </a:t>
            </a:r>
            <a:r>
              <a:rPr lang="fr-FR" sz="1000" dirty="0">
                <a:solidFill>
                  <a:schemeClr val="bg1"/>
                </a:solidFill>
                <a:latin typeface="HelveticaNeue"/>
              </a:rPr>
              <a:t>proposer de la débarrasser de son </a:t>
            </a:r>
            <a:r>
              <a:rPr lang="fr-FR" sz="1000" dirty="0" smtClean="0">
                <a:solidFill>
                  <a:schemeClr val="bg1"/>
                </a:solidFill>
                <a:latin typeface="HelveticaNeue"/>
              </a:rPr>
              <a:t>manteau ou </a:t>
            </a:r>
            <a:r>
              <a:rPr lang="fr-FR" sz="1000" dirty="0">
                <a:solidFill>
                  <a:schemeClr val="bg1"/>
                </a:solidFill>
                <a:latin typeface="HelveticaNeue"/>
              </a:rPr>
              <a:t>de ses paquets si elle est chargée</a:t>
            </a:r>
            <a:r>
              <a:rPr lang="fr-FR" sz="1000" dirty="0" smtClean="0">
                <a:solidFill>
                  <a:schemeClr val="bg1"/>
                </a:solidFill>
                <a:latin typeface="HelveticaNeue"/>
              </a:rPr>
              <a:t>.</a:t>
            </a:r>
          </a:p>
          <a:p>
            <a:pPr algn="r"/>
            <a:endParaRPr lang="fr-FR" sz="1000" dirty="0">
              <a:solidFill>
                <a:schemeClr val="bg1"/>
              </a:solidFill>
              <a:latin typeface="HelveticaNeue"/>
            </a:endParaRPr>
          </a:p>
          <a:p>
            <a:pPr algn="r"/>
            <a:r>
              <a:rPr lang="fr-FR" sz="1000" dirty="0">
                <a:solidFill>
                  <a:schemeClr val="bg1"/>
                </a:solidFill>
                <a:latin typeface="HelveticaNeue"/>
              </a:rPr>
              <a:t>Lui expliquer comment va se passer le diagnostic.</a:t>
            </a:r>
          </a:p>
          <a:p>
            <a:pPr algn="r"/>
            <a:r>
              <a:rPr lang="fr-FR" sz="1000" dirty="0">
                <a:solidFill>
                  <a:schemeClr val="bg1"/>
                </a:solidFill>
                <a:latin typeface="HelveticaNeue"/>
              </a:rPr>
              <a:t>La mettre à l’aise.</a:t>
            </a: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defRPr/>
            </a:pPr>
            <a:r>
              <a:rPr lang="fr-FR" sz="1000" dirty="0">
                <a:solidFill>
                  <a:schemeClr val="bg1"/>
                </a:solidFill>
                <a:latin typeface="HelveticaNeue"/>
              </a:rPr>
              <a:t>Lui donner le miroir et lui demander, ce qu’elle souhaiterait améliorer aujourd’hui</a:t>
            </a:r>
            <a:r>
              <a:rPr lang="fr-FR" sz="1000" dirty="0" smtClean="0">
                <a:solidFill>
                  <a:schemeClr val="bg1"/>
                </a:solidFill>
                <a:latin typeface="HelveticaNeue"/>
              </a:rPr>
              <a:t>.</a:t>
            </a:r>
            <a:endParaRPr lang="fr-FR" sz="1000" b="1" dirty="0">
              <a:solidFill>
                <a:srgbClr val="FF0000"/>
              </a:solidFill>
              <a:latin typeface="HelveticaNeue"/>
            </a:endParaRPr>
          </a:p>
          <a:p>
            <a:pPr algn="r"/>
            <a:endParaRPr lang="fr-FR" sz="1000" dirty="0">
              <a:solidFill>
                <a:schemeClr val="bg1"/>
              </a:solidFill>
              <a:latin typeface="HelveticaNeue"/>
            </a:endParaRPr>
          </a:p>
          <a:p>
            <a:pPr algn="r"/>
            <a:endParaRPr lang="fr-FR" sz="1000" dirty="0" smtClean="0">
              <a:solidFill>
                <a:schemeClr val="bg1"/>
              </a:solidFill>
              <a:latin typeface="HelveticaNeue"/>
            </a:endParaRPr>
          </a:p>
          <a:p>
            <a:pPr algn="r"/>
            <a:endParaRPr lang="fr-FR" sz="1000" dirty="0">
              <a:solidFill>
                <a:schemeClr val="bg1"/>
              </a:solidFill>
              <a:latin typeface="HelveticaNeue"/>
            </a:endParaRPr>
          </a:p>
          <a:p>
            <a:pPr algn="r"/>
            <a:r>
              <a:rPr lang="fr-FR" sz="1000" dirty="0">
                <a:solidFill>
                  <a:schemeClr val="bg1"/>
                </a:solidFill>
                <a:latin typeface="HelveticaNeue"/>
              </a:rPr>
              <a:t>Se placer derrière elle de manière à voir à la fois ce qu’elle voit elle-même dans le miroir et la laisser répondre. L’Ecouter. Retenir ce qu’elle </a:t>
            </a:r>
            <a:r>
              <a:rPr lang="fr-FR" sz="1000" dirty="0" smtClean="0">
                <a:solidFill>
                  <a:schemeClr val="bg1"/>
                </a:solidFill>
                <a:latin typeface="HelveticaNeue"/>
              </a:rPr>
              <a:t>dit.</a:t>
            </a:r>
          </a:p>
          <a:p>
            <a:pPr algn="r"/>
            <a:r>
              <a:rPr lang="fr-FR" sz="1000" dirty="0" smtClean="0">
                <a:solidFill>
                  <a:schemeClr val="bg1"/>
                </a:solidFill>
                <a:latin typeface="HelveticaNeue"/>
              </a:rPr>
              <a:t>Etre </a:t>
            </a:r>
            <a:r>
              <a:rPr lang="fr-FR" sz="1000" dirty="0">
                <a:solidFill>
                  <a:schemeClr val="bg1"/>
                </a:solidFill>
                <a:latin typeface="HelveticaNeue"/>
              </a:rPr>
              <a:t>attentive.</a:t>
            </a:r>
          </a:p>
          <a:p>
            <a:pPr algn="r">
              <a:defRPr/>
            </a:pPr>
            <a:r>
              <a:rPr lang="fr-FR" sz="1000" dirty="0">
                <a:solidFill>
                  <a:schemeClr val="bg1"/>
                </a:solidFill>
                <a:latin typeface="HelveticaNeue"/>
              </a:rPr>
              <a:t>Sourire. Etre bienveillante</a:t>
            </a:r>
            <a:r>
              <a:rPr lang="fr-FR" sz="1000" dirty="0" smtClean="0">
                <a:solidFill>
                  <a:schemeClr val="bg1"/>
                </a:solidFill>
                <a:latin typeface="HelveticaNeue"/>
              </a:rPr>
              <a:t>.</a:t>
            </a:r>
            <a:endParaRPr lang="fr-FR" sz="1000" b="1" dirty="0" smtClean="0">
              <a:solidFill>
                <a:srgbClr val="FF0000"/>
              </a:solidFill>
              <a:latin typeface="HelveticaNeue"/>
            </a:endParaRPr>
          </a:p>
          <a:p>
            <a:pPr algn="r"/>
            <a:endParaRPr lang="fr-FR" sz="1000" dirty="0">
              <a:solidFill>
                <a:schemeClr val="bg1"/>
              </a:solidFill>
              <a:latin typeface="HelveticaNeue"/>
            </a:endParaRPr>
          </a:p>
          <a:p>
            <a:pPr algn="r"/>
            <a:endParaRPr lang="fr-FR" sz="1000" dirty="0" smtClean="0">
              <a:solidFill>
                <a:schemeClr val="bg1"/>
              </a:solidFill>
              <a:latin typeface="HelveticaNeue"/>
            </a:endParaRPr>
          </a:p>
          <a:p>
            <a:pPr algn="r">
              <a:defRPr/>
            </a:pPr>
            <a:r>
              <a:rPr lang="fr-FR" sz="1000" dirty="0" smtClean="0">
                <a:solidFill>
                  <a:schemeClr val="bg1"/>
                </a:solidFill>
                <a:latin typeface="HelveticaNeue"/>
              </a:rPr>
              <a:t>Lui poser les questions suivantes pour obtenir plus d’informations.</a:t>
            </a:r>
          </a:p>
          <a:p>
            <a:pPr algn="r">
              <a:defRPr/>
            </a:pPr>
            <a:endParaRPr lang="fr-FR" sz="1000" b="1" dirty="0" smtClean="0">
              <a:solidFill>
                <a:schemeClr val="bg1"/>
              </a:solidFill>
              <a:latin typeface="HelveticaNeue"/>
            </a:endParaRPr>
          </a:p>
          <a:p>
            <a:pPr algn="r">
              <a:defRPr/>
            </a:pPr>
            <a:r>
              <a:rPr lang="fr-FR" sz="1000" dirty="0" smtClean="0">
                <a:solidFill>
                  <a:schemeClr val="bg1"/>
                </a:solidFill>
                <a:latin typeface="HelveticaNeue"/>
              </a:rPr>
              <a:t>Pour finir, récapituler les besoins de la cliente en utilisant le stylet pour indiquer les différentes zones du visage, sans toutefois les toucher.</a:t>
            </a:r>
          </a:p>
          <a:p>
            <a:pPr algn="r">
              <a:defRPr/>
            </a:pPr>
            <a:r>
              <a:rPr lang="fr-FR" sz="1000" dirty="0" smtClean="0">
                <a:solidFill>
                  <a:schemeClr val="bg1"/>
                </a:solidFill>
                <a:latin typeface="HelveticaNeue"/>
              </a:rPr>
              <a:t>Annoncer la routine appropriée et proposer l’essai sur la main. </a:t>
            </a:r>
          </a:p>
          <a:p>
            <a:endParaRPr lang="fr-FR" sz="1000" dirty="0">
              <a:latin typeface="HelveticaNeue"/>
            </a:endParaRPr>
          </a:p>
        </p:txBody>
      </p:sp>
      <p:pic>
        <p:nvPicPr>
          <p:cNvPr id="1026" name="Picture 2" descr="I:\HR CLAIRE\PHOTOS SCENARIO DE VENTE PRODIGY\DSC0898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2102" y="5688632"/>
            <a:ext cx="1499658" cy="11247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10" name="Connecteur droit 9"/>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Connecteur droit 10"/>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8987475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p:cNvSpPr txBox="1"/>
          <p:nvPr/>
        </p:nvSpPr>
        <p:spPr>
          <a:xfrm>
            <a:off x="6084888" y="1358191"/>
            <a:ext cx="2955925" cy="3170099"/>
          </a:xfrm>
          <a:prstGeom prst="rect">
            <a:avLst/>
          </a:prstGeom>
          <a:noFill/>
        </p:spPr>
        <p:txBody>
          <a:bodyPr wrap="square" rtlCol="0">
            <a:spAutoFit/>
          </a:bodyPr>
          <a:lstStyle/>
          <a:p>
            <a:pPr algn="ctr"/>
            <a:r>
              <a:rPr lang="fr-FR" sz="1000" dirty="0">
                <a:solidFill>
                  <a:schemeClr val="bg1"/>
                </a:solidFill>
                <a:latin typeface="HelveticaNeue"/>
              </a:rPr>
              <a:t>A DIRE</a:t>
            </a:r>
          </a:p>
          <a:p>
            <a:endParaRPr lang="fr-FR" sz="1000" dirty="0">
              <a:solidFill>
                <a:schemeClr val="bg1"/>
              </a:solidFill>
              <a:latin typeface="HelveticaNeue"/>
            </a:endParaRPr>
          </a:p>
          <a:p>
            <a:r>
              <a:rPr lang="fr-FR" sz="1000" dirty="0">
                <a:solidFill>
                  <a:schemeClr val="bg1"/>
                </a:solidFill>
                <a:latin typeface="HelveticaNeue"/>
              </a:rPr>
              <a:t>Voici donc la routine complète que je vous recommande pour répondre aux préoccupations dont vous m’avez fait part.</a:t>
            </a:r>
          </a:p>
          <a:p>
            <a:endParaRPr lang="fr-FR" sz="1000" dirty="0">
              <a:solidFill>
                <a:schemeClr val="bg1"/>
              </a:solidFill>
              <a:latin typeface="HelveticaNeue"/>
            </a:endParaRPr>
          </a:p>
          <a:p>
            <a:endParaRPr lang="fr-FR" sz="1000" dirty="0" smtClean="0">
              <a:solidFill>
                <a:schemeClr val="bg1"/>
              </a:solidFill>
              <a:latin typeface="HelveticaNeue"/>
            </a:endParaRPr>
          </a:p>
          <a:p>
            <a:endParaRPr lang="fr-FR" sz="1000" dirty="0" smtClean="0">
              <a:solidFill>
                <a:schemeClr val="bg1"/>
              </a:solidFill>
              <a:latin typeface="HelveticaNeue"/>
            </a:endParaRPr>
          </a:p>
          <a:p>
            <a:endParaRPr lang="fr-FR" sz="1000" dirty="0">
              <a:solidFill>
                <a:schemeClr val="bg1"/>
              </a:solidFill>
              <a:latin typeface="HelveticaNeue"/>
            </a:endParaRPr>
          </a:p>
          <a:p>
            <a:endParaRPr lang="fr-FR" sz="1000" dirty="0" smtClean="0">
              <a:solidFill>
                <a:schemeClr val="bg1"/>
              </a:solidFill>
              <a:latin typeface="HelveticaNeue"/>
            </a:endParaRPr>
          </a:p>
          <a:p>
            <a:endParaRPr lang="fr-FR" sz="1000" dirty="0">
              <a:solidFill>
                <a:schemeClr val="bg1"/>
              </a:solidFill>
              <a:latin typeface="HelveticaNeue"/>
            </a:endParaRPr>
          </a:p>
          <a:p>
            <a:endParaRPr lang="fr-FR" sz="1000" dirty="0" smtClean="0">
              <a:solidFill>
                <a:schemeClr val="bg1"/>
              </a:solidFill>
              <a:latin typeface="HelveticaNeue"/>
            </a:endParaRPr>
          </a:p>
          <a:p>
            <a:endParaRPr lang="fr-FR" sz="1000" dirty="0">
              <a:solidFill>
                <a:schemeClr val="bg1"/>
              </a:solidFill>
              <a:latin typeface="HelveticaNeue"/>
            </a:endParaRPr>
          </a:p>
          <a:p>
            <a:endParaRPr lang="fr-FR" sz="1000" dirty="0">
              <a:solidFill>
                <a:schemeClr val="bg1"/>
              </a:solidFill>
              <a:latin typeface="HelveticaNeue"/>
            </a:endParaRPr>
          </a:p>
          <a:p>
            <a:endParaRPr lang="fr-FR" sz="1000" dirty="0">
              <a:solidFill>
                <a:schemeClr val="bg1"/>
              </a:solidFill>
              <a:latin typeface="HelveticaNeue"/>
            </a:endParaRPr>
          </a:p>
          <a:p>
            <a:r>
              <a:rPr lang="fr-FR" sz="1000" dirty="0" smtClean="0">
                <a:solidFill>
                  <a:schemeClr val="bg1"/>
                </a:solidFill>
                <a:latin typeface="HelveticaNeue"/>
              </a:rPr>
              <a:t>Afin </a:t>
            </a:r>
            <a:r>
              <a:rPr lang="fr-FR" sz="1000" dirty="0">
                <a:solidFill>
                  <a:schemeClr val="bg1"/>
                </a:solidFill>
                <a:latin typeface="HelveticaNeue"/>
              </a:rPr>
              <a:t>d’être confortable durant l’essai des textures, je vais vous demander de poser votre main sur ce kleenex. </a:t>
            </a:r>
          </a:p>
          <a:p>
            <a:endParaRPr lang="fr-FR" sz="1000" dirty="0">
              <a:solidFill>
                <a:schemeClr val="bg1"/>
              </a:solidFill>
              <a:latin typeface="HelveticaNeue"/>
            </a:endParaRPr>
          </a:p>
          <a:p>
            <a:endParaRPr lang="fr-FR" sz="1000" dirty="0">
              <a:latin typeface="HelveticaNeue"/>
            </a:endParaRPr>
          </a:p>
        </p:txBody>
      </p:sp>
      <p:sp>
        <p:nvSpPr>
          <p:cNvPr id="17" name="ZoneTexte 16"/>
          <p:cNvSpPr txBox="1"/>
          <p:nvPr/>
        </p:nvSpPr>
        <p:spPr>
          <a:xfrm>
            <a:off x="3131841" y="1354698"/>
            <a:ext cx="2880320" cy="4401205"/>
          </a:xfrm>
          <a:prstGeom prst="rect">
            <a:avLst/>
          </a:prstGeom>
          <a:noFill/>
        </p:spPr>
        <p:txBody>
          <a:bodyPr wrap="square" rtlCol="0">
            <a:spAutoFit/>
          </a:bodyPr>
          <a:lstStyle/>
          <a:p>
            <a:pPr algn="ctr"/>
            <a:r>
              <a:rPr lang="fr-FR" sz="1000" dirty="0">
                <a:solidFill>
                  <a:schemeClr val="bg1"/>
                </a:solidFill>
                <a:latin typeface="HelveticaNeue"/>
              </a:rPr>
              <a:t>A FAIRE</a:t>
            </a:r>
          </a:p>
          <a:p>
            <a:pPr algn="r"/>
            <a:endParaRPr lang="fr-FR" sz="1000" dirty="0">
              <a:solidFill>
                <a:schemeClr val="bg1"/>
              </a:solidFill>
              <a:latin typeface="HelveticaNeue"/>
            </a:endParaRPr>
          </a:p>
          <a:p>
            <a:pPr algn="r">
              <a:defRPr/>
            </a:pPr>
            <a:r>
              <a:rPr lang="fr-FR" sz="1000" dirty="0">
                <a:solidFill>
                  <a:schemeClr val="bg1"/>
                </a:solidFill>
                <a:latin typeface="HelveticaNeue"/>
              </a:rPr>
              <a:t>Aller chercher les </a:t>
            </a:r>
            <a:r>
              <a:rPr lang="fr-FR" sz="1000" dirty="0" err="1">
                <a:solidFill>
                  <a:schemeClr val="bg1"/>
                </a:solidFill>
                <a:latin typeface="HelveticaNeue"/>
              </a:rPr>
              <a:t>testers</a:t>
            </a:r>
            <a:r>
              <a:rPr lang="fr-FR" sz="1000" dirty="0">
                <a:solidFill>
                  <a:schemeClr val="bg1"/>
                </a:solidFill>
                <a:latin typeface="HelveticaNeue"/>
              </a:rPr>
              <a:t> et les outils de service  (désinfectant, cotons, kleenex, spatule(s), poubelle) s’ils ne sont pas déjà installés</a:t>
            </a:r>
            <a:r>
              <a:rPr lang="fr-FR" sz="1000" dirty="0" smtClean="0">
                <a:solidFill>
                  <a:schemeClr val="bg1"/>
                </a:solidFill>
                <a:latin typeface="HelveticaNeue"/>
              </a:rPr>
              <a:t>.</a:t>
            </a:r>
            <a:endParaRPr lang="fr-FR" sz="1000" b="1" dirty="0">
              <a:solidFill>
                <a:srgbClr val="FF0000"/>
              </a:solidFill>
              <a:latin typeface="HelveticaNeue"/>
            </a:endParaRPr>
          </a:p>
          <a:p>
            <a:pPr algn="r"/>
            <a:r>
              <a:rPr lang="fr-FR" sz="1000" dirty="0">
                <a:solidFill>
                  <a:schemeClr val="bg1"/>
                </a:solidFill>
                <a:latin typeface="HelveticaNeue"/>
              </a:rPr>
              <a:t> Disposer les </a:t>
            </a:r>
            <a:r>
              <a:rPr lang="fr-FR" sz="1000" dirty="0" err="1">
                <a:solidFill>
                  <a:schemeClr val="bg1"/>
                </a:solidFill>
                <a:latin typeface="HelveticaNeue"/>
              </a:rPr>
              <a:t>testers</a:t>
            </a:r>
            <a:r>
              <a:rPr lang="fr-FR" sz="1000" dirty="0">
                <a:solidFill>
                  <a:schemeClr val="bg1"/>
                </a:solidFill>
                <a:latin typeface="HelveticaNeue"/>
              </a:rPr>
              <a:t> dans l’ordre chronologique d’utilisation sur le plateau  ou pad (et l’amener) devant la cliente: lotion </a:t>
            </a:r>
            <a:r>
              <a:rPr lang="fr-FR" sz="1000" dirty="0" err="1">
                <a:solidFill>
                  <a:schemeClr val="bg1"/>
                </a:solidFill>
                <a:latin typeface="HelveticaNeue"/>
              </a:rPr>
              <a:t>adéquate+sérum+crème+contour</a:t>
            </a:r>
            <a:r>
              <a:rPr lang="fr-FR" sz="1000" dirty="0">
                <a:solidFill>
                  <a:schemeClr val="bg1"/>
                </a:solidFill>
                <a:latin typeface="HelveticaNeue"/>
              </a:rPr>
              <a:t> de l’œil + fond de </a:t>
            </a:r>
            <a:r>
              <a:rPr lang="fr-FR" sz="1000" dirty="0" smtClean="0">
                <a:solidFill>
                  <a:schemeClr val="bg1"/>
                </a:solidFill>
                <a:latin typeface="HelveticaNeue"/>
              </a:rPr>
              <a:t>teint.</a:t>
            </a:r>
            <a:endParaRPr lang="fr-FR" sz="1000" b="1" dirty="0">
              <a:solidFill>
                <a:srgbClr val="FF0000"/>
              </a:solidFill>
              <a:latin typeface="HelveticaNeue"/>
            </a:endParaRPr>
          </a:p>
          <a:p>
            <a:pPr algn="r">
              <a:defRPr/>
            </a:pPr>
            <a:r>
              <a:rPr lang="fr-FR" sz="1000" dirty="0">
                <a:solidFill>
                  <a:schemeClr val="bg1"/>
                </a:solidFill>
                <a:latin typeface="HelveticaNeue"/>
              </a:rPr>
              <a:t>Après chaque utilisation de tester, le replacer dans cet ordre en le tournant vers la cliente, </a:t>
            </a:r>
            <a:r>
              <a:rPr lang="fr-FR" sz="1000" dirty="0" smtClean="0">
                <a:solidFill>
                  <a:schemeClr val="bg1"/>
                </a:solidFill>
                <a:latin typeface="HelveticaNeue"/>
              </a:rPr>
              <a:t>rebouché.</a:t>
            </a:r>
          </a:p>
          <a:p>
            <a:pPr algn="r">
              <a:defRPr/>
            </a:pPr>
            <a:endParaRPr lang="fr-FR" sz="1000" b="1" dirty="0">
              <a:solidFill>
                <a:schemeClr val="bg1"/>
              </a:solidFill>
              <a:latin typeface="HelveticaNeue"/>
            </a:endParaRPr>
          </a:p>
          <a:p>
            <a:pPr algn="r">
              <a:defRPr/>
            </a:pPr>
            <a:endParaRPr lang="fr-FR" sz="1000" b="1" dirty="0">
              <a:solidFill>
                <a:srgbClr val="FF0000"/>
              </a:solidFill>
              <a:latin typeface="HelveticaNeue"/>
            </a:endParaRPr>
          </a:p>
          <a:p>
            <a:pPr algn="r">
              <a:defRPr/>
            </a:pPr>
            <a:r>
              <a:rPr lang="fr-FR" sz="1000" dirty="0">
                <a:solidFill>
                  <a:schemeClr val="bg1"/>
                </a:solidFill>
                <a:latin typeface="HelveticaNeue"/>
              </a:rPr>
              <a:t>Déplier et disposer un kleenex devant la cliente</a:t>
            </a:r>
            <a:r>
              <a:rPr lang="fr-FR" sz="1000" dirty="0" smtClean="0">
                <a:solidFill>
                  <a:schemeClr val="bg1"/>
                </a:solidFill>
                <a:latin typeface="HelveticaNeue"/>
              </a:rPr>
              <a:t>.</a:t>
            </a:r>
          </a:p>
          <a:p>
            <a:pPr algn="r">
              <a:defRPr/>
            </a:pPr>
            <a:endParaRPr lang="fr-FR" sz="1000" dirty="0">
              <a:solidFill>
                <a:schemeClr val="bg1"/>
              </a:solidFill>
              <a:latin typeface="HelveticaNeue"/>
            </a:endParaRPr>
          </a:p>
          <a:p>
            <a:pPr algn="r">
              <a:defRPr/>
            </a:pPr>
            <a:endParaRPr lang="fr-FR" sz="1000" dirty="0" smtClean="0">
              <a:solidFill>
                <a:schemeClr val="bg1"/>
              </a:solidFill>
              <a:latin typeface="HelveticaNeue"/>
            </a:endParaRPr>
          </a:p>
          <a:p>
            <a:pPr algn="r">
              <a:defRPr/>
            </a:pPr>
            <a:r>
              <a:rPr lang="fr-FR" sz="1000" dirty="0" smtClean="0">
                <a:solidFill>
                  <a:schemeClr val="bg1"/>
                </a:solidFill>
                <a:latin typeface="HelveticaNeue"/>
              </a:rPr>
              <a:t> </a:t>
            </a:r>
            <a:endParaRPr lang="fr-FR" sz="1000" b="1" dirty="0">
              <a:solidFill>
                <a:srgbClr val="FF0000"/>
              </a:solidFill>
              <a:latin typeface="HelveticaNeue"/>
            </a:endParaRPr>
          </a:p>
          <a:p>
            <a:pPr algn="r">
              <a:defRPr/>
            </a:pPr>
            <a:r>
              <a:rPr lang="fr-FR" sz="1000" dirty="0">
                <a:solidFill>
                  <a:schemeClr val="bg1"/>
                </a:solidFill>
                <a:latin typeface="HelveticaNeue"/>
              </a:rPr>
              <a:t>Prendre un second kleenex le plier élégamment et en protéger </a:t>
            </a:r>
            <a:r>
              <a:rPr lang="fr-FR" sz="1000" dirty="0" smtClean="0">
                <a:solidFill>
                  <a:schemeClr val="bg1"/>
                </a:solidFill>
                <a:latin typeface="HelveticaNeue"/>
              </a:rPr>
              <a:t>la manche de la cliente. </a:t>
            </a:r>
          </a:p>
          <a:p>
            <a:pPr algn="r">
              <a:defRPr/>
            </a:pPr>
            <a:endParaRPr lang="fr-FR" sz="1000" dirty="0">
              <a:solidFill>
                <a:schemeClr val="bg1"/>
              </a:solidFill>
              <a:latin typeface="HelveticaNeue"/>
            </a:endParaRPr>
          </a:p>
          <a:p>
            <a:pPr algn="r">
              <a:defRPr/>
            </a:pPr>
            <a:endParaRPr lang="fr-FR" sz="1000" dirty="0" smtClean="0">
              <a:solidFill>
                <a:schemeClr val="bg1"/>
              </a:solidFill>
              <a:latin typeface="HelveticaNeue"/>
            </a:endParaRPr>
          </a:p>
          <a:p>
            <a:pPr algn="r">
              <a:defRPr/>
            </a:pPr>
            <a:endParaRPr lang="fr-FR" sz="1000" dirty="0">
              <a:solidFill>
                <a:schemeClr val="bg1"/>
              </a:solidFill>
              <a:latin typeface="HelveticaNeue"/>
            </a:endParaRPr>
          </a:p>
          <a:p>
            <a:pPr algn="r">
              <a:defRPr/>
            </a:pPr>
            <a:endParaRPr lang="fr-FR" sz="1000" dirty="0" smtClean="0">
              <a:solidFill>
                <a:schemeClr val="bg1"/>
              </a:solidFill>
              <a:latin typeface="HelveticaNeue"/>
            </a:endParaRPr>
          </a:p>
          <a:p>
            <a:pPr algn="r">
              <a:defRPr/>
            </a:pPr>
            <a:endParaRPr lang="fr-FR" sz="1000" dirty="0">
              <a:solidFill>
                <a:schemeClr val="bg1"/>
              </a:solidFill>
              <a:latin typeface="HelveticaNeue"/>
            </a:endParaRPr>
          </a:p>
          <a:p>
            <a:pPr algn="r">
              <a:defRPr/>
            </a:pPr>
            <a:endParaRPr lang="fr-FR" sz="1000" dirty="0" smtClean="0">
              <a:solidFill>
                <a:schemeClr val="bg1"/>
              </a:solidFill>
              <a:latin typeface="HelveticaNeue"/>
            </a:endParaRPr>
          </a:p>
          <a:p>
            <a:pPr algn="r">
              <a:defRPr/>
            </a:pPr>
            <a:r>
              <a:rPr lang="fr-FR" sz="1000" dirty="0" smtClean="0">
                <a:solidFill>
                  <a:schemeClr val="bg1"/>
                </a:solidFill>
                <a:latin typeface="HelveticaNeue"/>
              </a:rPr>
              <a:t>Se </a:t>
            </a:r>
            <a:r>
              <a:rPr lang="fr-FR" sz="1000" dirty="0">
                <a:solidFill>
                  <a:schemeClr val="bg1"/>
                </a:solidFill>
                <a:latin typeface="HelveticaNeue"/>
              </a:rPr>
              <a:t>désinfecter les </a:t>
            </a:r>
            <a:r>
              <a:rPr lang="fr-FR" sz="1000" dirty="0" smtClean="0">
                <a:solidFill>
                  <a:schemeClr val="bg1"/>
                </a:solidFill>
                <a:latin typeface="HelveticaNeue"/>
              </a:rPr>
              <a:t>mains ainsi que la spatule. </a:t>
            </a:r>
            <a:endParaRPr lang="fr-FR" sz="1000" dirty="0">
              <a:latin typeface="HelveticaNeue"/>
            </a:endParaRPr>
          </a:p>
        </p:txBody>
      </p:sp>
      <p:sp>
        <p:nvSpPr>
          <p:cNvPr id="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dirty="0" smtClean="0">
                <a:solidFill>
                  <a:srgbClr val="B5A692"/>
                </a:solidFill>
              </a:rPr>
              <a:t>RECOMMANDATION PRODUITS</a:t>
            </a:r>
            <a:endParaRPr lang="fr-FR" sz="2400" dirty="0" smtClean="0">
              <a:solidFill>
                <a:srgbClr val="B5A692"/>
              </a:solidFill>
            </a:endParaRPr>
          </a:p>
        </p:txBody>
      </p:sp>
      <p:pic>
        <p:nvPicPr>
          <p:cNvPr id="2050" name="Picture 2" descr="I:\HR CLAIRE\PHOTOS SCENARIO DE VENTE PRODIGY\DSC089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047" y="1665138"/>
            <a:ext cx="1583730" cy="11877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1" name="Picture 3" descr="I:\HR CLAIRE\PHOTOS SCENARIO DE VENTE PRODIGY\DSC0899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047" y="2961282"/>
            <a:ext cx="1583730" cy="11877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I:\HR CLAIRE\PHOTOS SCENARIO DE VENTE PRODIGY\DSC0899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048" y="4257427"/>
            <a:ext cx="1583730" cy="11877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4" name="Picture 6" descr="I:\HR CLAIRE\PHOTOS SCENARIO DE VENTE PRODIGY\DSC09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5553571"/>
            <a:ext cx="1583730" cy="11877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5" name="Picture 7" descr="I:\HR CLAIRE\PHOTOS SCENARIO DE VENTE PRODIGY\DSC0900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4135" y="5553571"/>
            <a:ext cx="1583729" cy="11877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10" name="Connecteur droit 9"/>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Connecteur droit 10"/>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5665000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p:cNvSpPr txBox="1"/>
          <p:nvPr/>
        </p:nvSpPr>
        <p:spPr>
          <a:xfrm>
            <a:off x="6084888" y="1354698"/>
            <a:ext cx="2955925" cy="5940088"/>
          </a:xfrm>
          <a:prstGeom prst="rect">
            <a:avLst/>
          </a:prstGeom>
          <a:noFill/>
        </p:spPr>
        <p:txBody>
          <a:bodyPr wrap="square" rtlCol="0">
            <a:spAutoFit/>
          </a:bodyPr>
          <a:lstStyle/>
          <a:p>
            <a:pPr algn="ctr"/>
            <a:r>
              <a:rPr lang="fr-FR" sz="1000" dirty="0">
                <a:solidFill>
                  <a:schemeClr val="bg1"/>
                </a:solidFill>
                <a:latin typeface="HelveticaNeue"/>
              </a:rPr>
              <a:t>A DIRE</a:t>
            </a:r>
          </a:p>
          <a:p>
            <a:endParaRPr lang="fr-FR" sz="1000" dirty="0">
              <a:solidFill>
                <a:schemeClr val="bg1"/>
              </a:solidFill>
              <a:latin typeface="HelveticaNeue"/>
            </a:endParaRPr>
          </a:p>
          <a:p>
            <a:r>
              <a:rPr lang="fr-FR" sz="1000" dirty="0" smtClean="0">
                <a:solidFill>
                  <a:schemeClr val="bg1"/>
                </a:solidFill>
                <a:latin typeface="HelveticaNeue"/>
              </a:rPr>
              <a:t>Afin </a:t>
            </a:r>
            <a:r>
              <a:rPr lang="fr-FR" sz="1000" dirty="0">
                <a:solidFill>
                  <a:schemeClr val="bg1"/>
                </a:solidFill>
                <a:latin typeface="HelveticaNeue"/>
              </a:rPr>
              <a:t>de bien préparer votre peau à la découverte des textures Helena Rubinstein, je vais utiliser d’abord la lotion XXX. Au quotidien sur votre visage, ce geste est essentiel car il parfait le démaquillage et va préparer votre peau et assurer une meilleure pénétration du sérum. </a:t>
            </a:r>
          </a:p>
          <a:p>
            <a:endParaRPr lang="fr-FR" sz="1000" dirty="0">
              <a:solidFill>
                <a:schemeClr val="bg1"/>
              </a:solidFill>
              <a:latin typeface="HelveticaNeue"/>
            </a:endParaRPr>
          </a:p>
          <a:p>
            <a:endParaRPr lang="fr-FR" sz="1000" dirty="0" smtClean="0">
              <a:solidFill>
                <a:schemeClr val="bg1"/>
              </a:solidFill>
              <a:latin typeface="HelveticaNeue"/>
            </a:endParaRPr>
          </a:p>
          <a:p>
            <a:endParaRPr lang="fr-FR" sz="1000" dirty="0">
              <a:solidFill>
                <a:schemeClr val="bg1"/>
              </a:solidFill>
              <a:latin typeface="HelveticaNeue"/>
            </a:endParaRPr>
          </a:p>
          <a:p>
            <a:endParaRPr lang="fr-FR" sz="1000" dirty="0" smtClean="0">
              <a:solidFill>
                <a:schemeClr val="bg1"/>
              </a:solidFill>
              <a:latin typeface="HelveticaNeue"/>
            </a:endParaRPr>
          </a:p>
          <a:p>
            <a:endParaRPr lang="fr-FR" sz="1000" dirty="0">
              <a:solidFill>
                <a:schemeClr val="bg1"/>
              </a:solidFill>
              <a:latin typeface="HelveticaNeue"/>
            </a:endParaRPr>
          </a:p>
          <a:p>
            <a:endParaRPr lang="fr-FR" sz="1000" dirty="0" smtClean="0">
              <a:solidFill>
                <a:schemeClr val="bg1"/>
              </a:solidFill>
              <a:latin typeface="HelveticaNeue"/>
            </a:endParaRPr>
          </a:p>
          <a:p>
            <a:endParaRPr lang="fr-FR" sz="1000" dirty="0">
              <a:solidFill>
                <a:schemeClr val="bg1"/>
              </a:solidFill>
              <a:latin typeface="HelveticaNeue"/>
            </a:endParaRPr>
          </a:p>
          <a:p>
            <a:endParaRPr lang="fr-FR" sz="1000" dirty="0">
              <a:solidFill>
                <a:schemeClr val="bg1"/>
              </a:solidFill>
              <a:latin typeface="HelveticaNeue"/>
            </a:endParaRPr>
          </a:p>
          <a:p>
            <a:r>
              <a:rPr lang="fr-FR" sz="1000" dirty="0" smtClean="0">
                <a:solidFill>
                  <a:schemeClr val="bg1"/>
                </a:solidFill>
                <a:latin typeface="HelveticaNeue"/>
              </a:rPr>
              <a:t>Je </a:t>
            </a:r>
            <a:r>
              <a:rPr lang="fr-FR" sz="1000" dirty="0">
                <a:solidFill>
                  <a:schemeClr val="bg1"/>
                </a:solidFill>
                <a:latin typeface="HelveticaNeue"/>
              </a:rPr>
              <a:t>vais maintenant appliquer une goutte du sérum </a:t>
            </a:r>
            <a:r>
              <a:rPr lang="fr-FR" sz="1000" dirty="0" err="1">
                <a:solidFill>
                  <a:schemeClr val="bg1"/>
                </a:solidFill>
                <a:latin typeface="HelveticaNeue"/>
              </a:rPr>
              <a:t>Prodigy</a:t>
            </a:r>
            <a:r>
              <a:rPr lang="fr-FR" sz="1000" dirty="0">
                <a:solidFill>
                  <a:schemeClr val="bg1"/>
                </a:solidFill>
                <a:latin typeface="HelveticaNeue"/>
              </a:rPr>
              <a:t> </a:t>
            </a:r>
            <a:r>
              <a:rPr lang="fr-FR" sz="1000" dirty="0" err="1">
                <a:solidFill>
                  <a:schemeClr val="bg1"/>
                </a:solidFill>
                <a:latin typeface="HelveticaNeue"/>
              </a:rPr>
              <a:t>Powercell</a:t>
            </a:r>
            <a:r>
              <a:rPr lang="fr-FR" sz="1000" dirty="0">
                <a:solidFill>
                  <a:schemeClr val="bg1"/>
                </a:solidFill>
                <a:latin typeface="HelveticaNeue"/>
              </a:rPr>
              <a:t>.  Comme nous n’utilisons  que les actifs les plus concentrés et les plus performants., quelques gouttes suffisent pour une peau visiblement rajeunie. Le sérum </a:t>
            </a:r>
            <a:r>
              <a:rPr lang="fr-FR" sz="1000" dirty="0" err="1">
                <a:solidFill>
                  <a:schemeClr val="bg1"/>
                </a:solidFill>
                <a:latin typeface="HelveticaNeue"/>
              </a:rPr>
              <a:t>Prodigy</a:t>
            </a:r>
            <a:r>
              <a:rPr lang="fr-FR" sz="1000" dirty="0">
                <a:solidFill>
                  <a:schemeClr val="bg1"/>
                </a:solidFill>
                <a:latin typeface="HelveticaNeue"/>
              </a:rPr>
              <a:t> </a:t>
            </a:r>
            <a:r>
              <a:rPr lang="fr-FR" sz="1000" dirty="0" err="1">
                <a:solidFill>
                  <a:schemeClr val="bg1"/>
                </a:solidFill>
                <a:latin typeface="HelveticaNeue"/>
              </a:rPr>
              <a:t>Powercell</a:t>
            </a:r>
            <a:r>
              <a:rPr lang="fr-FR" sz="1000" dirty="0">
                <a:solidFill>
                  <a:schemeClr val="bg1"/>
                </a:solidFill>
                <a:latin typeface="HelveticaNeue"/>
              </a:rPr>
              <a:t> est un concentré d’actifs qui va pénétrer au cœur de votre peau et va agir sur les trois grands mécanismes anti-âge: </a:t>
            </a:r>
          </a:p>
          <a:p>
            <a:endParaRPr lang="fr-FR" sz="1000" dirty="0" smtClean="0">
              <a:solidFill>
                <a:schemeClr val="bg1"/>
              </a:solidFill>
              <a:latin typeface="HelveticaNeue"/>
            </a:endParaRPr>
          </a:p>
          <a:p>
            <a:r>
              <a:rPr lang="fr-FR" sz="1000" dirty="0">
                <a:solidFill>
                  <a:schemeClr val="bg1"/>
                </a:solidFill>
                <a:latin typeface="HelveticaNeue"/>
              </a:rPr>
              <a:t>La régénération cellulaire, la réparation des tissus et la défense contre les radicaux libres. Sa texture lui permet de pénétrer intégralement et totalement.</a:t>
            </a:r>
          </a:p>
          <a:p>
            <a:r>
              <a:rPr lang="fr-FR" sz="1000" dirty="0">
                <a:solidFill>
                  <a:schemeClr val="bg1"/>
                </a:solidFill>
                <a:latin typeface="HelveticaNeue"/>
              </a:rPr>
              <a:t>Appliquez ce sérum matin et soir sur une peau démaquillée en évitant le contour des yeux, par gestes horizontaux de l’intérieur vers l’extérieur du visage.</a:t>
            </a:r>
          </a:p>
          <a:p>
            <a:r>
              <a:rPr lang="fr-FR" sz="1000" dirty="0">
                <a:solidFill>
                  <a:schemeClr val="bg1"/>
                </a:solidFill>
                <a:latin typeface="HelveticaNeue"/>
              </a:rPr>
              <a:t>Dès 5 jours, la peau est visiblement plus lisse, plus éclatante.</a:t>
            </a:r>
          </a:p>
          <a:p>
            <a:endParaRPr lang="fr-FR" sz="1000" dirty="0">
              <a:solidFill>
                <a:schemeClr val="bg1"/>
              </a:solidFill>
              <a:latin typeface="HelveticaNeue"/>
            </a:endParaRPr>
          </a:p>
          <a:p>
            <a:endParaRPr lang="fr-FR" sz="1000" dirty="0">
              <a:latin typeface="HelveticaNeue"/>
            </a:endParaRPr>
          </a:p>
        </p:txBody>
      </p:sp>
      <p:sp>
        <p:nvSpPr>
          <p:cNvPr id="17" name="ZoneTexte 16"/>
          <p:cNvSpPr txBox="1"/>
          <p:nvPr/>
        </p:nvSpPr>
        <p:spPr>
          <a:xfrm>
            <a:off x="3131840" y="1354698"/>
            <a:ext cx="2880320" cy="5632311"/>
          </a:xfrm>
          <a:prstGeom prst="rect">
            <a:avLst/>
          </a:prstGeom>
          <a:noFill/>
        </p:spPr>
        <p:txBody>
          <a:bodyPr wrap="square" rtlCol="0">
            <a:spAutoFit/>
          </a:bodyPr>
          <a:lstStyle/>
          <a:p>
            <a:pPr algn="ctr"/>
            <a:r>
              <a:rPr lang="fr-FR" sz="1000" dirty="0">
                <a:solidFill>
                  <a:schemeClr val="bg1"/>
                </a:solidFill>
                <a:latin typeface="HelveticaNeue"/>
              </a:rPr>
              <a:t>A FAIRE</a:t>
            </a:r>
          </a:p>
          <a:p>
            <a:pPr algn="r"/>
            <a:endParaRPr lang="fr-FR" sz="1000" dirty="0">
              <a:solidFill>
                <a:schemeClr val="bg1"/>
              </a:solidFill>
              <a:latin typeface="HelveticaNeue"/>
            </a:endParaRPr>
          </a:p>
          <a:p>
            <a:pPr algn="r"/>
            <a:r>
              <a:rPr lang="fr-FR" sz="1000" dirty="0" smtClean="0">
                <a:solidFill>
                  <a:schemeClr val="bg1"/>
                </a:solidFill>
                <a:latin typeface="HelveticaNeue"/>
              </a:rPr>
              <a:t>Parler </a:t>
            </a:r>
            <a:r>
              <a:rPr lang="fr-FR" sz="1000" dirty="0">
                <a:solidFill>
                  <a:schemeClr val="bg1"/>
                </a:solidFill>
                <a:latin typeface="HelveticaNeue"/>
              </a:rPr>
              <a:t>en faisant l’application pour ne pas perdre de temps.</a:t>
            </a:r>
          </a:p>
          <a:p>
            <a:pPr algn="r">
              <a:defRPr/>
            </a:pPr>
            <a:r>
              <a:rPr lang="fr-FR" sz="1000" dirty="0" smtClean="0">
                <a:solidFill>
                  <a:schemeClr val="bg1"/>
                </a:solidFill>
                <a:latin typeface="HelveticaNeue"/>
              </a:rPr>
              <a:t>Présenter la lotion à la cliente.</a:t>
            </a:r>
          </a:p>
          <a:p>
            <a:pPr algn="r">
              <a:defRPr/>
            </a:pPr>
            <a:endParaRPr lang="fr-FR" sz="1000" dirty="0">
              <a:solidFill>
                <a:schemeClr val="bg1"/>
              </a:solidFill>
              <a:latin typeface="HelveticaNeue"/>
            </a:endParaRPr>
          </a:p>
          <a:p>
            <a:pPr algn="r">
              <a:defRPr/>
            </a:pPr>
            <a:r>
              <a:rPr lang="fr-FR" sz="1000" dirty="0" smtClean="0">
                <a:solidFill>
                  <a:schemeClr val="bg1"/>
                </a:solidFill>
                <a:latin typeface="HelveticaNeue"/>
              </a:rPr>
              <a:t>Prendre </a:t>
            </a:r>
            <a:r>
              <a:rPr lang="fr-FR" sz="1000" dirty="0">
                <a:solidFill>
                  <a:schemeClr val="bg1"/>
                </a:solidFill>
                <a:latin typeface="HelveticaNeue"/>
              </a:rPr>
              <a:t>un coton et l’imbiber de lotion. </a:t>
            </a:r>
            <a:endParaRPr lang="fr-FR" sz="1000" dirty="0" smtClean="0">
              <a:solidFill>
                <a:schemeClr val="bg1"/>
              </a:solidFill>
              <a:latin typeface="HelveticaNeue"/>
            </a:endParaRPr>
          </a:p>
          <a:p>
            <a:pPr algn="r">
              <a:defRPr/>
            </a:pPr>
            <a:endParaRPr lang="fr-FR" sz="1000" dirty="0">
              <a:solidFill>
                <a:schemeClr val="bg1"/>
              </a:solidFill>
              <a:latin typeface="HelveticaNeue"/>
            </a:endParaRPr>
          </a:p>
          <a:p>
            <a:pPr algn="r">
              <a:defRPr/>
            </a:pPr>
            <a:endParaRPr lang="fr-FR" sz="1000" dirty="0" smtClean="0">
              <a:solidFill>
                <a:schemeClr val="bg1"/>
              </a:solidFill>
              <a:latin typeface="HelveticaNeue"/>
            </a:endParaRPr>
          </a:p>
          <a:p>
            <a:pPr algn="r">
              <a:defRPr/>
            </a:pPr>
            <a:endParaRPr lang="fr-FR" sz="1000" dirty="0">
              <a:solidFill>
                <a:schemeClr val="bg1"/>
              </a:solidFill>
              <a:latin typeface="HelveticaNeue"/>
            </a:endParaRPr>
          </a:p>
          <a:p>
            <a:pPr algn="r">
              <a:defRPr/>
            </a:pPr>
            <a:r>
              <a:rPr lang="fr-FR" sz="1000" dirty="0" smtClean="0">
                <a:solidFill>
                  <a:schemeClr val="bg1"/>
                </a:solidFill>
                <a:latin typeface="HelveticaNeue"/>
              </a:rPr>
              <a:t>Passer </a:t>
            </a:r>
            <a:r>
              <a:rPr lang="fr-FR" sz="1000" dirty="0">
                <a:solidFill>
                  <a:schemeClr val="bg1"/>
                </a:solidFill>
                <a:latin typeface="HelveticaNeue"/>
              </a:rPr>
              <a:t>ce coton imbibé sur la surface extérieure de </a:t>
            </a:r>
            <a:r>
              <a:rPr lang="fr-FR" sz="1000" dirty="0" smtClean="0">
                <a:solidFill>
                  <a:schemeClr val="bg1"/>
                </a:solidFill>
                <a:latin typeface="HelveticaNeue"/>
              </a:rPr>
              <a:t>la </a:t>
            </a:r>
            <a:r>
              <a:rPr lang="fr-FR" sz="1000" dirty="0">
                <a:solidFill>
                  <a:schemeClr val="bg1"/>
                </a:solidFill>
                <a:latin typeface="HelveticaNeue"/>
              </a:rPr>
              <a:t>main sans aller sur le poignet ni les doigts!</a:t>
            </a:r>
            <a:r>
              <a:rPr lang="fr-FR" sz="1000" b="1" dirty="0">
                <a:solidFill>
                  <a:srgbClr val="FF0000"/>
                </a:solidFill>
                <a:latin typeface="HelveticaNeue"/>
              </a:rPr>
              <a:t> </a:t>
            </a:r>
            <a:endParaRPr lang="fr-FR" sz="1000" b="1" dirty="0" smtClean="0">
              <a:solidFill>
                <a:srgbClr val="FF0000"/>
              </a:solidFill>
              <a:latin typeface="HelveticaNeue"/>
            </a:endParaRPr>
          </a:p>
          <a:p>
            <a:pPr algn="r">
              <a:defRPr/>
            </a:pPr>
            <a:endParaRPr lang="fr-FR" sz="1000" dirty="0" smtClean="0">
              <a:solidFill>
                <a:schemeClr val="bg1"/>
              </a:solidFill>
              <a:latin typeface="HelveticaNeue"/>
            </a:endParaRPr>
          </a:p>
          <a:p>
            <a:pPr algn="r">
              <a:defRPr/>
            </a:pPr>
            <a:endParaRPr lang="fr-FR" sz="1000" dirty="0">
              <a:solidFill>
                <a:schemeClr val="bg1"/>
              </a:solidFill>
              <a:latin typeface="HelveticaNeue"/>
            </a:endParaRPr>
          </a:p>
          <a:p>
            <a:pPr algn="r">
              <a:defRPr/>
            </a:pPr>
            <a:endParaRPr lang="fr-FR" sz="1000" dirty="0">
              <a:solidFill>
                <a:schemeClr val="bg1"/>
              </a:solidFill>
              <a:latin typeface="HelveticaNeue"/>
            </a:endParaRPr>
          </a:p>
          <a:p>
            <a:pPr algn="r">
              <a:defRPr/>
            </a:pPr>
            <a:r>
              <a:rPr lang="fr-FR" sz="1000" dirty="0" smtClean="0">
                <a:solidFill>
                  <a:schemeClr val="bg1"/>
                </a:solidFill>
                <a:latin typeface="HelveticaNeue"/>
              </a:rPr>
              <a:t>Présenter </a:t>
            </a:r>
            <a:r>
              <a:rPr lang="fr-FR" sz="1000" dirty="0">
                <a:solidFill>
                  <a:schemeClr val="bg1"/>
                </a:solidFill>
                <a:latin typeface="HelveticaNeue"/>
              </a:rPr>
              <a:t>élégamment le sérum à la cliente pour qu’elle puisse lire le nom pendant que vous en parlez.</a:t>
            </a:r>
            <a:r>
              <a:rPr lang="fr-FR" sz="1000" b="1" dirty="0">
                <a:solidFill>
                  <a:srgbClr val="FF0000"/>
                </a:solidFill>
                <a:latin typeface="HelveticaNeue"/>
              </a:rPr>
              <a:t> </a:t>
            </a:r>
            <a:endParaRPr lang="fr-FR" sz="1000" b="1" dirty="0" smtClean="0">
              <a:solidFill>
                <a:srgbClr val="FF0000"/>
              </a:solidFill>
              <a:latin typeface="HelveticaNeue"/>
            </a:endParaRPr>
          </a:p>
          <a:p>
            <a:pPr algn="r">
              <a:defRPr/>
            </a:pPr>
            <a:endParaRPr lang="fr-FR" sz="1000" b="1" dirty="0">
              <a:solidFill>
                <a:srgbClr val="FF0000"/>
              </a:solidFill>
              <a:latin typeface="HelveticaNeue"/>
            </a:endParaRPr>
          </a:p>
          <a:p>
            <a:pPr algn="r">
              <a:defRPr/>
            </a:pPr>
            <a:endParaRPr lang="fr-FR" sz="1000" dirty="0" smtClean="0">
              <a:solidFill>
                <a:schemeClr val="bg1"/>
              </a:solidFill>
              <a:latin typeface="HelveticaNeue"/>
            </a:endParaRPr>
          </a:p>
          <a:p>
            <a:pPr algn="r">
              <a:defRPr/>
            </a:pPr>
            <a:endParaRPr lang="fr-FR" sz="1000" dirty="0" smtClean="0">
              <a:solidFill>
                <a:schemeClr val="bg1"/>
              </a:solidFill>
              <a:latin typeface="HelveticaNeue"/>
            </a:endParaRPr>
          </a:p>
          <a:p>
            <a:pPr algn="r">
              <a:defRPr/>
            </a:pPr>
            <a:endParaRPr lang="fr-FR" sz="1000" dirty="0">
              <a:solidFill>
                <a:schemeClr val="bg1"/>
              </a:solidFill>
              <a:latin typeface="HelveticaNeue"/>
            </a:endParaRPr>
          </a:p>
          <a:p>
            <a:pPr algn="r">
              <a:defRPr/>
            </a:pPr>
            <a:r>
              <a:rPr lang="fr-FR" sz="1000" dirty="0" smtClean="0">
                <a:solidFill>
                  <a:schemeClr val="bg1"/>
                </a:solidFill>
                <a:latin typeface="HelveticaNeue"/>
              </a:rPr>
              <a:t>Appliquer </a:t>
            </a:r>
            <a:r>
              <a:rPr lang="fr-FR" sz="1000" dirty="0">
                <a:solidFill>
                  <a:schemeClr val="bg1"/>
                </a:solidFill>
                <a:latin typeface="HelveticaNeue"/>
              </a:rPr>
              <a:t>une seule goutte de sérum sur </a:t>
            </a:r>
            <a:r>
              <a:rPr lang="fr-FR" sz="1000" dirty="0" smtClean="0">
                <a:solidFill>
                  <a:schemeClr val="bg1"/>
                </a:solidFill>
                <a:latin typeface="HelveticaNeue"/>
              </a:rPr>
              <a:t>la main de la cliente sans que la pipette ne touche sa peau, refermer le flacon, le replacer. </a:t>
            </a:r>
          </a:p>
          <a:p>
            <a:pPr algn="r">
              <a:defRPr/>
            </a:pPr>
            <a:endParaRPr lang="fr-FR" sz="1000" dirty="0" smtClean="0">
              <a:solidFill>
                <a:schemeClr val="bg1"/>
              </a:solidFill>
              <a:latin typeface="HelveticaNeue"/>
            </a:endParaRPr>
          </a:p>
          <a:p>
            <a:pPr algn="r">
              <a:defRPr/>
            </a:pPr>
            <a:endParaRPr lang="fr-FR" sz="1000" dirty="0">
              <a:solidFill>
                <a:schemeClr val="bg1"/>
              </a:solidFill>
              <a:latin typeface="HelveticaNeue"/>
            </a:endParaRPr>
          </a:p>
          <a:p>
            <a:pPr algn="r">
              <a:defRPr/>
            </a:pPr>
            <a:endParaRPr lang="fr-FR" sz="1000" dirty="0" smtClean="0">
              <a:solidFill>
                <a:schemeClr val="bg1"/>
              </a:solidFill>
              <a:latin typeface="HelveticaNeue"/>
            </a:endParaRPr>
          </a:p>
          <a:p>
            <a:pPr algn="r">
              <a:defRPr/>
            </a:pPr>
            <a:r>
              <a:rPr lang="fr-FR" sz="1000" dirty="0">
                <a:solidFill>
                  <a:schemeClr val="bg1"/>
                </a:solidFill>
                <a:latin typeface="HelveticaNeue"/>
              </a:rPr>
              <a:t>Reposer le sérum </a:t>
            </a:r>
            <a:r>
              <a:rPr lang="fr-FR" sz="1000" dirty="0" err="1">
                <a:solidFill>
                  <a:schemeClr val="bg1"/>
                </a:solidFill>
                <a:latin typeface="HelveticaNeue"/>
              </a:rPr>
              <a:t>Prodigy</a:t>
            </a:r>
            <a:r>
              <a:rPr lang="fr-FR" sz="1000" dirty="0">
                <a:solidFill>
                  <a:schemeClr val="bg1"/>
                </a:solidFill>
                <a:latin typeface="HelveticaNeue"/>
              </a:rPr>
              <a:t> </a:t>
            </a:r>
            <a:r>
              <a:rPr lang="fr-FR" sz="1000" dirty="0" err="1">
                <a:solidFill>
                  <a:schemeClr val="bg1"/>
                </a:solidFill>
                <a:latin typeface="HelveticaNeue"/>
              </a:rPr>
              <a:t>Powercell</a:t>
            </a:r>
            <a:r>
              <a:rPr lang="fr-FR" sz="1000" dirty="0">
                <a:solidFill>
                  <a:schemeClr val="bg1"/>
                </a:solidFill>
                <a:latin typeface="HelveticaNeue"/>
              </a:rPr>
              <a:t> sur le </a:t>
            </a:r>
            <a:r>
              <a:rPr lang="fr-FR" sz="1000" dirty="0" smtClean="0">
                <a:solidFill>
                  <a:schemeClr val="bg1"/>
                </a:solidFill>
                <a:latin typeface="HelveticaNeue"/>
              </a:rPr>
              <a:t>plateau puis, faire </a:t>
            </a:r>
            <a:r>
              <a:rPr lang="fr-FR" sz="1000" dirty="0">
                <a:solidFill>
                  <a:schemeClr val="bg1"/>
                </a:solidFill>
                <a:latin typeface="HelveticaNeue"/>
              </a:rPr>
              <a:t>pénétrer le sérum</a:t>
            </a:r>
            <a:r>
              <a:rPr lang="fr-FR" sz="1000" dirty="0" smtClean="0">
                <a:solidFill>
                  <a:schemeClr val="bg1"/>
                </a:solidFill>
                <a:latin typeface="HelveticaNeue"/>
              </a:rPr>
              <a:t>.</a:t>
            </a:r>
          </a:p>
          <a:p>
            <a:pPr algn="r">
              <a:defRPr/>
            </a:pPr>
            <a:endParaRPr lang="fr-FR" sz="1000" dirty="0">
              <a:solidFill>
                <a:schemeClr val="bg1"/>
              </a:solidFill>
              <a:latin typeface="HelveticaNeue"/>
            </a:endParaRPr>
          </a:p>
          <a:p>
            <a:pPr algn="r">
              <a:defRPr/>
            </a:pPr>
            <a:endParaRPr lang="fr-FR" sz="1000" dirty="0" smtClean="0">
              <a:solidFill>
                <a:schemeClr val="bg1"/>
              </a:solidFill>
              <a:latin typeface="HelveticaNeue"/>
            </a:endParaRPr>
          </a:p>
          <a:p>
            <a:pPr algn="r">
              <a:defRPr/>
            </a:pPr>
            <a:endParaRPr lang="fr-FR" sz="1000" dirty="0">
              <a:solidFill>
                <a:schemeClr val="bg1"/>
              </a:solidFill>
              <a:latin typeface="HelveticaNeue"/>
            </a:endParaRPr>
          </a:p>
          <a:p>
            <a:pPr algn="r">
              <a:defRPr/>
            </a:pPr>
            <a:endParaRPr lang="fr-FR" sz="1000" dirty="0" smtClean="0">
              <a:solidFill>
                <a:schemeClr val="bg1"/>
              </a:solidFill>
              <a:latin typeface="HelveticaNeue"/>
            </a:endParaRPr>
          </a:p>
        </p:txBody>
      </p:sp>
      <p:sp>
        <p:nvSpPr>
          <p:cNvPr id="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dirty="0" smtClean="0">
                <a:solidFill>
                  <a:srgbClr val="B5A692"/>
                </a:solidFill>
              </a:rPr>
              <a:t>RECOMMANDATION PRODUITS</a:t>
            </a:r>
            <a:endParaRPr lang="fr-FR" sz="2400" dirty="0" smtClean="0">
              <a:solidFill>
                <a:srgbClr val="B5A692"/>
              </a:solidFill>
            </a:endParaRPr>
          </a:p>
        </p:txBody>
      </p:sp>
      <p:pic>
        <p:nvPicPr>
          <p:cNvPr id="3074" name="Picture 2" descr="I:\HR CLAIRE\PHOTOS SCENARIO DE VENTE PRODIGY\DSC0900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637" t="35922" r="23854" b="27334"/>
          <a:stretch/>
        </p:blipFill>
        <p:spPr bwMode="auto">
          <a:xfrm>
            <a:off x="107950" y="1556792"/>
            <a:ext cx="1325734" cy="11451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5" name="Picture 3" descr="I:\HR CLAIRE\PHOTOS SCENARIO DE VENTE PRODIGY\DSC0900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928" t="6388" r="3062" b="13706"/>
          <a:stretch/>
        </p:blipFill>
        <p:spPr bwMode="auto">
          <a:xfrm>
            <a:off x="1554017" y="1556792"/>
            <a:ext cx="1414195" cy="11451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6" name="Picture 4" descr="I:\HR CLAIRE\PHOTOS SCENARIO DE VENTE PRODIGY\DSC0900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2924944"/>
            <a:ext cx="1440160" cy="1080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7" name="Picture 5" descr="I:\HR CLAIRE\PHOTOS SCENARIO DE VENTE PRODIGY\DSC0901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4174" t="44936" r="17650" b="19442"/>
          <a:stretch/>
        </p:blipFill>
        <p:spPr bwMode="auto">
          <a:xfrm>
            <a:off x="107950" y="4234103"/>
            <a:ext cx="1360489" cy="11681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8" name="Picture 6" descr="I:\HR CLAIRE\PHOTOS SCENARIO DE VENTE PRODIGY\DSC0901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170" t="9695" r="13300" b="16188"/>
          <a:stretch/>
        </p:blipFill>
        <p:spPr bwMode="auto">
          <a:xfrm>
            <a:off x="1554017" y="4234103"/>
            <a:ext cx="1440160" cy="11681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9" name="Picture 7" descr="I:\HR CLAIRE\PHOTOS SCENARIO DE VENTE PRODIGY\DSC0901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0705"/>
          <a:stretch/>
        </p:blipFill>
        <p:spPr bwMode="auto">
          <a:xfrm>
            <a:off x="1556350" y="5583450"/>
            <a:ext cx="1440160" cy="1061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80" name="Picture 8" descr="I:\HR CLAIRE\PHOTOS SCENARIO DE VENTE PRODIGY\DSC09018.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0890" t="33596" r="30287" b="26405"/>
          <a:stretch/>
        </p:blipFill>
        <p:spPr bwMode="auto">
          <a:xfrm>
            <a:off x="107950" y="5583450"/>
            <a:ext cx="1372804" cy="10607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12" name="Connecteur droit 11"/>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onnecteur droit 12"/>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4498222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3419475" y="1341438"/>
            <a:ext cx="2592685" cy="5632311"/>
          </a:xfrm>
          <a:prstGeom prst="rect">
            <a:avLst/>
          </a:prstGeom>
          <a:noFill/>
        </p:spPr>
        <p:txBody>
          <a:bodyPr wrap="square" rtlCol="0">
            <a:spAutoFit/>
          </a:bodyPr>
          <a:lstStyle/>
          <a:p>
            <a:pPr algn="ctr"/>
            <a:r>
              <a:rPr lang="fr-FR" sz="1000" dirty="0">
                <a:solidFill>
                  <a:schemeClr val="bg1"/>
                </a:solidFill>
                <a:latin typeface="HelveticaNeue"/>
              </a:rPr>
              <a:t>A FAIRE</a:t>
            </a: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defRPr/>
            </a:pPr>
            <a:r>
              <a:rPr lang="fr-FR" sz="1000" dirty="0">
                <a:solidFill>
                  <a:schemeClr val="bg1"/>
                </a:solidFill>
                <a:latin typeface="HelveticaNeue"/>
              </a:rPr>
              <a:t>Présenter ensuite élégamment à la cliente, de la même manière la crème </a:t>
            </a:r>
            <a:r>
              <a:rPr lang="fr-FR" sz="1000" dirty="0" err="1">
                <a:solidFill>
                  <a:schemeClr val="bg1"/>
                </a:solidFill>
                <a:latin typeface="HelveticaNeue"/>
              </a:rPr>
              <a:t>Prodigy</a:t>
            </a:r>
            <a:r>
              <a:rPr lang="fr-FR" sz="1000" dirty="0" smtClean="0">
                <a:solidFill>
                  <a:schemeClr val="bg1"/>
                </a:solidFill>
                <a:latin typeface="HelveticaNeue"/>
              </a:rPr>
              <a:t>.</a:t>
            </a:r>
            <a:endParaRPr lang="fr-FR" sz="1000" b="1" dirty="0">
              <a:solidFill>
                <a:srgbClr val="FF0000"/>
              </a:solidFill>
              <a:latin typeface="HelveticaNeue"/>
            </a:endParaRPr>
          </a:p>
          <a:p>
            <a:pPr algn="r"/>
            <a:endParaRPr lang="fr-FR" sz="1000" dirty="0" smtClean="0">
              <a:solidFill>
                <a:schemeClr val="bg1"/>
              </a:solidFill>
              <a:latin typeface="HelveticaNeue"/>
            </a:endParaRPr>
          </a:p>
          <a:p>
            <a:pPr algn="r"/>
            <a:endParaRPr lang="fr-FR" sz="1000" dirty="0">
              <a:solidFill>
                <a:schemeClr val="bg1"/>
              </a:solidFill>
              <a:latin typeface="HelveticaNeue"/>
            </a:endParaRPr>
          </a:p>
          <a:p>
            <a:pPr algn="r">
              <a:defRPr/>
            </a:pPr>
            <a:r>
              <a:rPr lang="fr-FR" sz="1000" dirty="0">
                <a:solidFill>
                  <a:schemeClr val="bg1"/>
                </a:solidFill>
                <a:latin typeface="HelveticaNeue"/>
              </a:rPr>
              <a:t>Ouvrir le pot, prendre une spatule propre de son sachet individuel ou que vous aurez </a:t>
            </a:r>
            <a:r>
              <a:rPr lang="fr-FR" sz="1000" dirty="0" smtClean="0">
                <a:solidFill>
                  <a:schemeClr val="bg1"/>
                </a:solidFill>
                <a:latin typeface="HelveticaNeue"/>
              </a:rPr>
              <a:t>désinfectée</a:t>
            </a:r>
            <a:r>
              <a:rPr lang="fr-FR" sz="1000" b="1" dirty="0" smtClean="0">
                <a:solidFill>
                  <a:srgbClr val="FF0000"/>
                </a:solidFill>
                <a:latin typeface="HelveticaNeue"/>
              </a:rPr>
              <a:t> </a:t>
            </a:r>
            <a:r>
              <a:rPr lang="fr-FR" sz="1000" dirty="0" smtClean="0">
                <a:solidFill>
                  <a:schemeClr val="bg1"/>
                </a:solidFill>
                <a:latin typeface="HelveticaNeue"/>
              </a:rPr>
              <a:t>devant </a:t>
            </a:r>
            <a:r>
              <a:rPr lang="fr-FR" sz="1000" dirty="0">
                <a:solidFill>
                  <a:schemeClr val="bg1"/>
                </a:solidFill>
                <a:latin typeface="HelveticaNeue"/>
              </a:rPr>
              <a:t>la cliente et prélevez une petite quantité de crème.</a:t>
            </a:r>
            <a:r>
              <a:rPr lang="fr-FR" sz="1000" b="1" dirty="0">
                <a:solidFill>
                  <a:srgbClr val="FF0000"/>
                </a:solidFill>
                <a:latin typeface="HelveticaNeue"/>
              </a:rPr>
              <a:t> </a:t>
            </a:r>
          </a:p>
          <a:p>
            <a:pPr algn="r">
              <a:defRPr/>
            </a:pPr>
            <a:endParaRPr lang="fr-FR" sz="1000" b="1" dirty="0" smtClean="0">
              <a:solidFill>
                <a:srgbClr val="FF0000"/>
              </a:solidFill>
              <a:latin typeface="HelveticaNeue"/>
            </a:endParaRPr>
          </a:p>
          <a:p>
            <a:pPr algn="r">
              <a:defRPr/>
            </a:pPr>
            <a:endParaRPr lang="fr-FR" sz="1000" b="1" dirty="0" smtClean="0">
              <a:solidFill>
                <a:srgbClr val="FF0000"/>
              </a:solidFill>
              <a:latin typeface="HelveticaNeue"/>
            </a:endParaRPr>
          </a:p>
          <a:p>
            <a:pPr algn="r">
              <a:defRPr/>
            </a:pPr>
            <a:endParaRPr lang="fr-FR" sz="1000" b="1" dirty="0" smtClean="0">
              <a:solidFill>
                <a:srgbClr val="FF0000"/>
              </a:solidFill>
              <a:latin typeface="HelveticaNeue"/>
            </a:endParaRPr>
          </a:p>
          <a:p>
            <a:pPr algn="r">
              <a:defRPr/>
            </a:pPr>
            <a:endParaRPr lang="fr-FR" sz="1000" b="1" dirty="0">
              <a:solidFill>
                <a:srgbClr val="FF0000"/>
              </a:solidFill>
              <a:latin typeface="HelveticaNeue"/>
            </a:endParaRPr>
          </a:p>
          <a:p>
            <a:pPr algn="r">
              <a:defRPr/>
            </a:pPr>
            <a:r>
              <a:rPr lang="fr-FR" sz="1000" dirty="0">
                <a:solidFill>
                  <a:schemeClr val="bg1"/>
                </a:solidFill>
                <a:latin typeface="HelveticaNeue"/>
              </a:rPr>
              <a:t>L’appliquer sur la main de la </a:t>
            </a:r>
            <a:r>
              <a:rPr lang="fr-FR" sz="1000" dirty="0" smtClean="0">
                <a:solidFill>
                  <a:schemeClr val="bg1"/>
                </a:solidFill>
                <a:latin typeface="HelveticaNeue"/>
              </a:rPr>
              <a:t>cliente puis reposer la crème sur le plateau.</a:t>
            </a:r>
            <a:endParaRPr lang="fr-FR" sz="1000" b="1" dirty="0">
              <a:solidFill>
                <a:srgbClr val="FF0000"/>
              </a:solidFill>
              <a:latin typeface="HelveticaNeue"/>
            </a:endParaRPr>
          </a:p>
          <a:p>
            <a:pPr algn="r">
              <a:defRPr/>
            </a:pPr>
            <a:endParaRPr lang="fr-FR" sz="1000" dirty="0">
              <a:solidFill>
                <a:schemeClr val="bg1"/>
              </a:solidFill>
              <a:latin typeface="HelveticaNeue"/>
            </a:endParaRPr>
          </a:p>
          <a:p>
            <a:pPr algn="r">
              <a:defRPr/>
            </a:pPr>
            <a:r>
              <a:rPr lang="fr-FR" sz="1000" dirty="0" smtClean="0">
                <a:solidFill>
                  <a:schemeClr val="bg1"/>
                </a:solidFill>
                <a:latin typeface="HelveticaNeue"/>
              </a:rPr>
              <a:t>Faire </a:t>
            </a:r>
            <a:r>
              <a:rPr lang="fr-FR" sz="1000" dirty="0">
                <a:solidFill>
                  <a:schemeClr val="bg1"/>
                </a:solidFill>
                <a:latin typeface="HelveticaNeue"/>
              </a:rPr>
              <a:t>le modelage adéquat</a:t>
            </a:r>
            <a:r>
              <a:rPr lang="fr-FR" sz="1000" dirty="0" smtClean="0">
                <a:solidFill>
                  <a:schemeClr val="bg1"/>
                </a:solidFill>
                <a:latin typeface="HelveticaNeue"/>
              </a:rPr>
              <a:t>.</a:t>
            </a:r>
            <a:endParaRPr lang="fr-FR" sz="1000" b="1" dirty="0">
              <a:solidFill>
                <a:srgbClr val="FF0000"/>
              </a:solidFill>
              <a:latin typeface="HelveticaNeue"/>
            </a:endParaRPr>
          </a:p>
          <a:p>
            <a:pPr algn="r"/>
            <a:r>
              <a:rPr lang="fr-FR" sz="1000" i="1" dirty="0">
                <a:solidFill>
                  <a:schemeClr val="bg1"/>
                </a:solidFill>
                <a:latin typeface="HelveticaNeue"/>
              </a:rPr>
              <a:t>Si la cliente cherche un produit en particulier, insister sur ce produit et les résultats qu’il procure, tout en l’intégrant toujours dans la routine: sérum + crème + contour de l’œil + fond de teint</a:t>
            </a:r>
            <a:r>
              <a:rPr lang="fr-FR" sz="1000" i="1" dirty="0" smtClean="0">
                <a:solidFill>
                  <a:schemeClr val="bg1"/>
                </a:solidFill>
                <a:latin typeface="HelveticaNeue"/>
              </a:rPr>
              <a:t>.</a:t>
            </a:r>
            <a:endParaRPr lang="fr-FR" sz="1000" dirty="0" smtClean="0">
              <a:solidFill>
                <a:schemeClr val="bg1"/>
              </a:solidFill>
              <a:latin typeface="HelveticaNeue"/>
            </a:endParaRPr>
          </a:p>
          <a:p>
            <a:pPr algn="r"/>
            <a:endParaRPr lang="fr-FR" sz="1000" dirty="0" smtClean="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defRPr/>
            </a:pPr>
            <a:r>
              <a:rPr lang="fr-FR" sz="1000" dirty="0">
                <a:solidFill>
                  <a:schemeClr val="bg1"/>
                </a:solidFill>
                <a:latin typeface="HelveticaNeue"/>
              </a:rPr>
              <a:t>Inviter la cliente à sentir et à toucher sa main pour apprécier le résultat peau velouté</a:t>
            </a:r>
            <a:r>
              <a:rPr lang="fr-FR" sz="1000" dirty="0" smtClean="0">
                <a:solidFill>
                  <a:schemeClr val="bg1"/>
                </a:solidFill>
                <a:latin typeface="HelveticaNeue"/>
              </a:rPr>
              <a:t>.</a:t>
            </a:r>
            <a:endParaRPr lang="fr-FR" sz="1000" b="1" dirty="0">
              <a:solidFill>
                <a:srgbClr val="FF0000"/>
              </a:solidFill>
              <a:latin typeface="HelveticaNeue"/>
            </a:endParaRPr>
          </a:p>
          <a:p>
            <a:pPr algn="r"/>
            <a:endParaRPr lang="fr-FR" sz="1000" dirty="0" smtClean="0">
              <a:solidFill>
                <a:schemeClr val="bg1"/>
              </a:solidFill>
              <a:latin typeface="HelveticaNeue"/>
            </a:endParaRPr>
          </a:p>
          <a:p>
            <a:pPr algn="r"/>
            <a:endParaRPr lang="fr-FR" sz="1000" dirty="0">
              <a:solidFill>
                <a:schemeClr val="bg1"/>
              </a:solidFill>
              <a:latin typeface="HelveticaNeue"/>
            </a:endParaRPr>
          </a:p>
          <a:p>
            <a:pPr algn="r">
              <a:defRPr/>
            </a:pPr>
            <a:r>
              <a:rPr lang="fr-FR" sz="1000" dirty="0">
                <a:solidFill>
                  <a:schemeClr val="bg1"/>
                </a:solidFill>
                <a:latin typeface="HelveticaNeue"/>
              </a:rPr>
              <a:t>Lui demander de comparer ses deux mains pour voir la différence</a:t>
            </a:r>
            <a:r>
              <a:rPr lang="fr-FR" sz="1000" dirty="0" smtClean="0">
                <a:solidFill>
                  <a:schemeClr val="bg1"/>
                </a:solidFill>
                <a:latin typeface="HelveticaNeue"/>
              </a:rPr>
              <a:t>.</a:t>
            </a:r>
            <a:endParaRPr lang="fr-FR" sz="1000" b="1" dirty="0">
              <a:solidFill>
                <a:srgbClr val="FF0000"/>
              </a:solidFill>
              <a:latin typeface="HelveticaNeue"/>
            </a:endParaRPr>
          </a:p>
          <a:p>
            <a:pPr algn="r"/>
            <a:endParaRPr lang="fr-FR" sz="1000" dirty="0">
              <a:latin typeface="HelveticaNeue"/>
            </a:endParaRPr>
          </a:p>
        </p:txBody>
      </p:sp>
      <p:sp>
        <p:nvSpPr>
          <p:cNvPr id="13" name="ZoneTexte 12"/>
          <p:cNvSpPr txBox="1"/>
          <p:nvPr/>
        </p:nvSpPr>
        <p:spPr>
          <a:xfrm>
            <a:off x="6084887" y="1341438"/>
            <a:ext cx="2955925" cy="5170646"/>
          </a:xfrm>
          <a:prstGeom prst="rect">
            <a:avLst/>
          </a:prstGeom>
          <a:noFill/>
        </p:spPr>
        <p:txBody>
          <a:bodyPr wrap="square" rtlCol="0">
            <a:spAutoFit/>
          </a:bodyPr>
          <a:lstStyle/>
          <a:p>
            <a:pPr algn="ctr"/>
            <a:r>
              <a:rPr lang="fr-FR" sz="1000" dirty="0">
                <a:solidFill>
                  <a:schemeClr val="bg1"/>
                </a:solidFill>
                <a:latin typeface="HelveticaNeue"/>
              </a:rPr>
              <a:t>A DIRE</a:t>
            </a:r>
          </a:p>
          <a:p>
            <a:endParaRPr lang="fr-FR" sz="1000" dirty="0">
              <a:solidFill>
                <a:schemeClr val="bg1"/>
              </a:solidFill>
              <a:latin typeface="HelveticaNeue"/>
            </a:endParaRPr>
          </a:p>
          <a:p>
            <a:endParaRPr lang="fr-FR" sz="1000" dirty="0">
              <a:solidFill>
                <a:schemeClr val="bg1"/>
              </a:solidFill>
              <a:latin typeface="HelveticaNeue"/>
            </a:endParaRPr>
          </a:p>
          <a:p>
            <a:r>
              <a:rPr lang="fr-FR" sz="1000" dirty="0">
                <a:solidFill>
                  <a:schemeClr val="bg1"/>
                </a:solidFill>
                <a:latin typeface="HelveticaNeue"/>
              </a:rPr>
              <a:t>Pour maximiser les bénéfices de cette routine anti-âge globale, il suffit ensuite d’appliquer </a:t>
            </a:r>
            <a:r>
              <a:rPr lang="fr-FR" sz="1000" dirty="0" err="1">
                <a:solidFill>
                  <a:schemeClr val="bg1"/>
                </a:solidFill>
                <a:latin typeface="HelveticaNeue"/>
              </a:rPr>
              <a:t>Prodigy</a:t>
            </a:r>
            <a:r>
              <a:rPr lang="fr-FR" sz="1000" dirty="0">
                <a:solidFill>
                  <a:schemeClr val="bg1"/>
                </a:solidFill>
                <a:latin typeface="HelveticaNeue"/>
              </a:rPr>
              <a:t>, le soin anti-âge globale d’excellence qui est la signature de Helena Rubinstein depuis 10 ans. C’est un prodigieux concentré anti-âge qui, tel la sève transmettant la vie au cœur de la plante va apporter à votre peau une véritable transfusion de jeunesse en profondeur. Le peau est raffermie, plus jeune, plus éclatante.</a:t>
            </a:r>
          </a:p>
          <a:p>
            <a:endParaRPr lang="fr-FR" sz="1000" dirty="0" smtClean="0">
              <a:solidFill>
                <a:schemeClr val="bg1"/>
              </a:solidFill>
              <a:latin typeface="HelveticaNeue"/>
            </a:endParaRPr>
          </a:p>
          <a:p>
            <a:r>
              <a:rPr lang="fr-FR" sz="1000" dirty="0" smtClean="0">
                <a:solidFill>
                  <a:schemeClr val="bg1"/>
                </a:solidFill>
                <a:latin typeface="HelveticaNeue"/>
              </a:rPr>
              <a:t>C’est </a:t>
            </a:r>
            <a:r>
              <a:rPr lang="fr-FR" sz="1000" dirty="0">
                <a:solidFill>
                  <a:schemeClr val="bg1"/>
                </a:solidFill>
                <a:latin typeface="HelveticaNeue"/>
              </a:rPr>
              <a:t>un anti-âge global qui répondra parfaitement à vos attentes, à utiliser matin et soir après le sérum sur le visage sauf le contour des yeux.</a:t>
            </a:r>
          </a:p>
          <a:p>
            <a:endParaRPr lang="fr-FR" sz="1000" dirty="0" smtClean="0">
              <a:solidFill>
                <a:schemeClr val="bg1"/>
              </a:solidFill>
              <a:latin typeface="HelveticaNeue"/>
            </a:endParaRPr>
          </a:p>
          <a:p>
            <a:endParaRPr lang="fr-FR" sz="1000" dirty="0">
              <a:solidFill>
                <a:schemeClr val="bg1"/>
              </a:solidFill>
              <a:latin typeface="HelveticaNeue"/>
            </a:endParaRPr>
          </a:p>
          <a:p>
            <a:endParaRPr lang="fr-FR" sz="1000" dirty="0" smtClean="0">
              <a:solidFill>
                <a:schemeClr val="bg1"/>
              </a:solidFill>
              <a:latin typeface="HelveticaNeue"/>
            </a:endParaRPr>
          </a:p>
          <a:p>
            <a:endParaRPr lang="fr-FR" sz="1000" dirty="0">
              <a:solidFill>
                <a:schemeClr val="bg1"/>
              </a:solidFill>
              <a:latin typeface="HelveticaNeue"/>
            </a:endParaRPr>
          </a:p>
          <a:p>
            <a:endParaRPr lang="fr-FR" sz="1000" dirty="0" smtClean="0">
              <a:solidFill>
                <a:schemeClr val="bg1"/>
              </a:solidFill>
              <a:latin typeface="HelveticaNeue"/>
            </a:endParaRPr>
          </a:p>
          <a:p>
            <a:endParaRPr lang="fr-FR" sz="1000" dirty="0">
              <a:solidFill>
                <a:schemeClr val="bg1"/>
              </a:solidFill>
              <a:latin typeface="HelveticaNeue"/>
            </a:endParaRPr>
          </a:p>
          <a:p>
            <a:endParaRPr lang="fr-FR" sz="1000" dirty="0" smtClean="0">
              <a:solidFill>
                <a:schemeClr val="bg1"/>
              </a:solidFill>
              <a:latin typeface="HelveticaNeue"/>
            </a:endParaRPr>
          </a:p>
          <a:p>
            <a:endParaRPr lang="fr-FR" sz="1000" dirty="0">
              <a:solidFill>
                <a:schemeClr val="bg1"/>
              </a:solidFill>
              <a:latin typeface="HelveticaNeue"/>
            </a:endParaRPr>
          </a:p>
          <a:p>
            <a:endParaRPr lang="fr-FR" sz="1000" dirty="0">
              <a:solidFill>
                <a:schemeClr val="bg1"/>
              </a:solidFill>
              <a:latin typeface="HelveticaNeue"/>
            </a:endParaRPr>
          </a:p>
          <a:p>
            <a:endParaRPr lang="fr-FR" sz="1000" dirty="0" smtClean="0">
              <a:solidFill>
                <a:schemeClr val="bg1"/>
              </a:solidFill>
              <a:latin typeface="HelveticaNeue"/>
            </a:endParaRPr>
          </a:p>
          <a:p>
            <a:r>
              <a:rPr lang="fr-FR" sz="1000" dirty="0" smtClean="0">
                <a:solidFill>
                  <a:schemeClr val="bg1"/>
                </a:solidFill>
                <a:latin typeface="HelveticaNeue"/>
              </a:rPr>
              <a:t>Sa </a:t>
            </a:r>
            <a:r>
              <a:rPr lang="fr-FR" sz="1000" dirty="0">
                <a:solidFill>
                  <a:schemeClr val="bg1"/>
                </a:solidFill>
                <a:latin typeface="HelveticaNeue"/>
              </a:rPr>
              <a:t>texture et son parfum sont uniques. Qu’en pensez-vous? </a:t>
            </a:r>
          </a:p>
          <a:p>
            <a:endParaRPr lang="fr-FR" sz="1000" dirty="0">
              <a:solidFill>
                <a:schemeClr val="bg1"/>
              </a:solidFill>
              <a:latin typeface="HelveticaNeue"/>
            </a:endParaRPr>
          </a:p>
          <a:p>
            <a:endParaRPr lang="fr-FR" sz="1000" dirty="0">
              <a:solidFill>
                <a:schemeClr val="bg1"/>
              </a:solidFill>
              <a:latin typeface="HelveticaNeue"/>
            </a:endParaRPr>
          </a:p>
          <a:p>
            <a:endParaRPr lang="fr-FR" sz="1000" dirty="0">
              <a:latin typeface="HelveticaNeue"/>
            </a:endParaRPr>
          </a:p>
        </p:txBody>
      </p:sp>
      <p:sp>
        <p:nvSpPr>
          <p:cNvPr id="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dirty="0" smtClean="0">
                <a:solidFill>
                  <a:srgbClr val="B5A692"/>
                </a:solidFill>
              </a:rPr>
              <a:t>RECOMMANDATION PRODUITS</a:t>
            </a:r>
            <a:endParaRPr lang="fr-FR" sz="2400" dirty="0" smtClean="0">
              <a:solidFill>
                <a:srgbClr val="B5A692"/>
              </a:solidFill>
            </a:endParaRPr>
          </a:p>
        </p:txBody>
      </p:sp>
      <p:pic>
        <p:nvPicPr>
          <p:cNvPr id="14" name="Picture 2" descr="I:\HR CLAIRE\PHOTOS SCENARIO DE VENTE PRODIGY\DSC0901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830" t="36312" r="16784" b="27375"/>
          <a:stretch/>
        </p:blipFill>
        <p:spPr bwMode="auto">
          <a:xfrm>
            <a:off x="925056" y="1361976"/>
            <a:ext cx="1414696" cy="10589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2" name="Picture 2" descr="I:\HR CLAIRE\PHOTOS SCENARIO DE VENTE PRODIGY\DSC0902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634" t="9216" r="21602" b="29608"/>
          <a:stretch/>
        </p:blipFill>
        <p:spPr bwMode="auto">
          <a:xfrm>
            <a:off x="204975" y="2492896"/>
            <a:ext cx="1414696" cy="11434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3" name="Picture 3" descr="I:\HR CLAIRE\PHOTOS SCENARIO DE VENTE PRODIGY\DSC0902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101" t="11175" r="33137" b="52973"/>
          <a:stretch/>
        </p:blipFill>
        <p:spPr bwMode="auto">
          <a:xfrm>
            <a:off x="1691680" y="2492896"/>
            <a:ext cx="1493478" cy="11434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4" name="Picture 4" descr="I:\HR CLAIRE\PHOTOS SCENARIO DE VENTE PRODIGY\DSC0903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771" t="8616" r="17581" b="28247"/>
          <a:stretch/>
        </p:blipFill>
        <p:spPr bwMode="auto">
          <a:xfrm>
            <a:off x="195164" y="3710277"/>
            <a:ext cx="1424507" cy="1086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6" name="Picture 6" descr="I:\HR CLAIRE\PHOTOS SCENARIO DE VENTE PRODIGY\DSC0903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90564" y="3710277"/>
            <a:ext cx="1512168" cy="1086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7" name="Picture 7" descr="I:\HR CLAIRE\PHOTOS SCENARIO DE VENTE PRODIGY\DSC0904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0630" y="6007047"/>
            <a:ext cx="1075106" cy="8063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8" name="Picture 8" descr="I:\HR CLAIRE\PHOTOS SCENARIO DE VENTE PRODIGY\DSC0905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9874" y="4869160"/>
            <a:ext cx="1439798" cy="10798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9" name="Picture 9" descr="I:\HR CLAIRE\PHOTOS SCENARIO DE VENTE PRODIGY\DSC0905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84970" y="4869160"/>
            <a:ext cx="1517762" cy="10798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15" name="Connecteur droit 14"/>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Connecteur droit 15"/>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8896982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dirty="0" smtClean="0">
                <a:solidFill>
                  <a:srgbClr val="B5A692"/>
                </a:solidFill>
              </a:rPr>
              <a:t>RECOMMANDATION PRODUITS</a:t>
            </a:r>
            <a:endParaRPr lang="fr-FR" sz="2400" dirty="0" smtClean="0">
              <a:solidFill>
                <a:srgbClr val="B5A692"/>
              </a:solidFill>
            </a:endParaRPr>
          </a:p>
        </p:txBody>
      </p:sp>
      <p:sp>
        <p:nvSpPr>
          <p:cNvPr id="9" name="ZoneTexte 8"/>
          <p:cNvSpPr txBox="1"/>
          <p:nvPr/>
        </p:nvSpPr>
        <p:spPr>
          <a:xfrm>
            <a:off x="3606800" y="692696"/>
            <a:ext cx="2477368" cy="371350"/>
          </a:xfrm>
          <a:prstGeom prst="rect">
            <a:avLst/>
          </a:prstGeom>
          <a:noFill/>
        </p:spPr>
        <p:txBody>
          <a:bodyPr wrap="square" rtlCol="0">
            <a:spAutoFit/>
          </a:bodyPr>
          <a:lstStyle/>
          <a:p>
            <a:endParaRPr lang="fr-FR" dirty="0"/>
          </a:p>
        </p:txBody>
      </p:sp>
      <p:sp>
        <p:nvSpPr>
          <p:cNvPr id="10" name="ZoneTexte 9"/>
          <p:cNvSpPr txBox="1"/>
          <p:nvPr/>
        </p:nvSpPr>
        <p:spPr>
          <a:xfrm>
            <a:off x="3419475" y="1340768"/>
            <a:ext cx="2592686" cy="5478423"/>
          </a:xfrm>
          <a:prstGeom prst="rect">
            <a:avLst/>
          </a:prstGeom>
          <a:noFill/>
        </p:spPr>
        <p:txBody>
          <a:bodyPr wrap="square" rtlCol="0">
            <a:spAutoFit/>
          </a:bodyPr>
          <a:lstStyle/>
          <a:p>
            <a:pPr algn="ctr"/>
            <a:r>
              <a:rPr lang="fr-FR" sz="1000" dirty="0">
                <a:solidFill>
                  <a:schemeClr val="bg1"/>
                </a:solidFill>
                <a:latin typeface="HelveticaNeue"/>
              </a:rPr>
              <a:t>A FAIRE</a:t>
            </a:r>
          </a:p>
          <a:p>
            <a:pPr algn="r"/>
            <a:endParaRPr lang="fr-FR" sz="1000" dirty="0">
              <a:solidFill>
                <a:schemeClr val="bg1"/>
              </a:solidFill>
              <a:latin typeface="HelveticaNeue"/>
            </a:endParaRPr>
          </a:p>
          <a:p>
            <a:pPr algn="r">
              <a:defRPr/>
            </a:pPr>
            <a:r>
              <a:rPr lang="fr-FR" sz="1000" dirty="0">
                <a:solidFill>
                  <a:schemeClr val="bg1"/>
                </a:solidFill>
                <a:latin typeface="HelveticaNeue"/>
              </a:rPr>
              <a:t>Proposer à la cliente de tester la texture du contour de l’œil. Si elle </a:t>
            </a:r>
            <a:r>
              <a:rPr lang="fr-FR" sz="1000" dirty="0" smtClean="0">
                <a:solidFill>
                  <a:schemeClr val="bg1"/>
                </a:solidFill>
                <a:latin typeface="HelveticaNeue"/>
              </a:rPr>
              <a:t>accepte appliquer une toute petite touche de produit sur son autre main et la laisser étaler la texture.</a:t>
            </a: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smtClean="0">
              <a:solidFill>
                <a:schemeClr val="bg1"/>
              </a:solidFill>
              <a:latin typeface="HelveticaNeue"/>
            </a:endParaRPr>
          </a:p>
          <a:p>
            <a:pPr algn="r"/>
            <a:endParaRPr lang="fr-FR" sz="1000" dirty="0">
              <a:solidFill>
                <a:schemeClr val="bg1"/>
              </a:solidFill>
              <a:latin typeface="HelveticaNeue"/>
            </a:endParaRPr>
          </a:p>
          <a:p>
            <a:pPr algn="r"/>
            <a:endParaRPr lang="fr-FR" sz="1000" dirty="0" smtClean="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defRPr/>
            </a:pPr>
            <a:r>
              <a:rPr lang="fr-FR" sz="1000" dirty="0">
                <a:solidFill>
                  <a:schemeClr val="bg1"/>
                </a:solidFill>
                <a:latin typeface="HelveticaNeue"/>
              </a:rPr>
              <a:t>Enfin, terminer avec le fond de teint </a:t>
            </a:r>
            <a:r>
              <a:rPr lang="fr-FR" sz="1000" dirty="0" err="1">
                <a:solidFill>
                  <a:schemeClr val="bg1"/>
                </a:solidFill>
                <a:latin typeface="HelveticaNeue"/>
              </a:rPr>
              <a:t>Prodigy</a:t>
            </a:r>
            <a:r>
              <a:rPr lang="fr-FR" sz="1000" dirty="0">
                <a:solidFill>
                  <a:schemeClr val="bg1"/>
                </a:solidFill>
                <a:latin typeface="HelveticaNeue"/>
              </a:rPr>
              <a:t> </a:t>
            </a:r>
            <a:r>
              <a:rPr lang="fr-FR" sz="1000" dirty="0" err="1">
                <a:solidFill>
                  <a:schemeClr val="bg1"/>
                </a:solidFill>
                <a:latin typeface="HelveticaNeue"/>
              </a:rPr>
              <a:t>Powercell</a:t>
            </a:r>
            <a:r>
              <a:rPr lang="fr-FR" sz="1000" dirty="0">
                <a:solidFill>
                  <a:schemeClr val="bg1"/>
                </a:solidFill>
                <a:latin typeface="HelveticaNeue"/>
              </a:rPr>
              <a:t>.</a:t>
            </a:r>
            <a:endParaRPr lang="fr-FR" sz="1000" b="1" dirty="0">
              <a:solidFill>
                <a:srgbClr val="FF0000"/>
              </a:solidFill>
              <a:latin typeface="HelveticaNeue"/>
            </a:endParaRPr>
          </a:p>
          <a:p>
            <a:pPr algn="r"/>
            <a:r>
              <a:rPr lang="fr-FR" sz="1000" dirty="0">
                <a:solidFill>
                  <a:schemeClr val="bg1"/>
                </a:solidFill>
                <a:latin typeface="HelveticaNeue"/>
              </a:rPr>
              <a:t>Proposer à la client et de l’essayer sur la 1</a:t>
            </a:r>
            <a:r>
              <a:rPr lang="fr-FR" sz="1000" baseline="30000" dirty="0">
                <a:solidFill>
                  <a:schemeClr val="bg1"/>
                </a:solidFill>
                <a:latin typeface="HelveticaNeue"/>
              </a:rPr>
              <a:t>ère</a:t>
            </a:r>
            <a:r>
              <a:rPr lang="fr-FR" sz="1000" dirty="0">
                <a:solidFill>
                  <a:schemeClr val="bg1"/>
                </a:solidFill>
                <a:latin typeface="HelveticaNeue"/>
              </a:rPr>
              <a:t> main (celle où vous avez appliqué les produits visages).  Prenez une teinte universelle comme le 23.</a:t>
            </a:r>
          </a:p>
          <a:p>
            <a:pPr algn="r">
              <a:defRPr/>
            </a:pPr>
            <a:r>
              <a:rPr lang="fr-FR" sz="1000" dirty="0">
                <a:solidFill>
                  <a:schemeClr val="bg1"/>
                </a:solidFill>
                <a:latin typeface="HelveticaNeue"/>
              </a:rPr>
              <a:t>Déposez une petite quantité de fond de teint sur le dessus de la main de la cliente, sans que le pipette ne la touche</a:t>
            </a:r>
            <a:r>
              <a:rPr lang="fr-FR" sz="1000" dirty="0" smtClean="0">
                <a:solidFill>
                  <a:schemeClr val="bg1"/>
                </a:solidFill>
                <a:latin typeface="HelveticaNeue"/>
              </a:rPr>
              <a:t>.</a:t>
            </a:r>
          </a:p>
          <a:p>
            <a:pPr algn="r">
              <a:defRPr/>
            </a:pPr>
            <a:r>
              <a:rPr lang="fr-FR" sz="1000" dirty="0">
                <a:solidFill>
                  <a:schemeClr val="bg1"/>
                </a:solidFill>
                <a:latin typeface="HelveticaNeue"/>
              </a:rPr>
              <a:t>Inviter la cliente à sentir et à toucher sa main pour apprécier le </a:t>
            </a:r>
            <a:r>
              <a:rPr lang="fr-FR" sz="1000" dirty="0" smtClean="0">
                <a:solidFill>
                  <a:schemeClr val="bg1"/>
                </a:solidFill>
                <a:latin typeface="HelveticaNeue"/>
              </a:rPr>
              <a:t>résultat, puis, l’inviter à comparer ses deux mains.</a:t>
            </a:r>
            <a:endParaRPr lang="fr-FR" sz="1000" dirty="0">
              <a:solidFill>
                <a:schemeClr val="bg1"/>
              </a:solidFill>
              <a:latin typeface="HelveticaNeue"/>
            </a:endParaRPr>
          </a:p>
          <a:p>
            <a:pPr algn="r"/>
            <a:endParaRPr lang="fr-FR" sz="1000" dirty="0">
              <a:solidFill>
                <a:schemeClr val="bg1"/>
              </a:solidFill>
              <a:latin typeface="HelveticaNeue"/>
            </a:endParaRPr>
          </a:p>
          <a:p>
            <a:pPr algn="r"/>
            <a:r>
              <a:rPr lang="fr-FR" sz="1000" dirty="0">
                <a:solidFill>
                  <a:schemeClr val="bg1"/>
                </a:solidFill>
                <a:latin typeface="HelveticaNeue"/>
              </a:rPr>
              <a:t>A la fin de l’application texture, si  vous avez appliqué le fond de teint sur la main de la client, prendre un coton, l’imbiber de lotion et le passer sur la main de la cliente pour enlever le fond de teint.</a:t>
            </a:r>
          </a:p>
          <a:p>
            <a:pPr algn="r">
              <a:defRPr/>
            </a:pPr>
            <a:endParaRPr lang="fr-FR" sz="1000" b="1" dirty="0">
              <a:solidFill>
                <a:srgbClr val="FF0000"/>
              </a:solidFill>
              <a:latin typeface="HelveticaNeue"/>
            </a:endParaRPr>
          </a:p>
          <a:p>
            <a:pPr algn="r"/>
            <a:r>
              <a:rPr lang="fr-FR" sz="1000" dirty="0">
                <a:solidFill>
                  <a:schemeClr val="bg1"/>
                </a:solidFill>
                <a:latin typeface="HelveticaNeue"/>
              </a:rPr>
              <a:t>Enlever le kleenex de protection qui protégeait sa manche. </a:t>
            </a:r>
          </a:p>
          <a:p>
            <a:pPr algn="r"/>
            <a:endParaRPr lang="fr-FR" sz="1000" dirty="0">
              <a:latin typeface="HelveticaNeue"/>
            </a:endParaRPr>
          </a:p>
        </p:txBody>
      </p:sp>
      <p:sp>
        <p:nvSpPr>
          <p:cNvPr id="11" name="ZoneTexte 10"/>
          <p:cNvSpPr txBox="1"/>
          <p:nvPr/>
        </p:nvSpPr>
        <p:spPr>
          <a:xfrm>
            <a:off x="6084168" y="1340768"/>
            <a:ext cx="2951882" cy="3785652"/>
          </a:xfrm>
          <a:prstGeom prst="rect">
            <a:avLst/>
          </a:prstGeom>
          <a:noFill/>
        </p:spPr>
        <p:txBody>
          <a:bodyPr wrap="square" rtlCol="0">
            <a:spAutoFit/>
          </a:bodyPr>
          <a:lstStyle/>
          <a:p>
            <a:pPr algn="ctr" fontAlgn="t"/>
            <a:r>
              <a:rPr lang="fr-FR" sz="1000" dirty="0" smtClean="0">
                <a:solidFill>
                  <a:schemeClr val="bg1"/>
                </a:solidFill>
                <a:latin typeface="HelveticaNeue"/>
              </a:rPr>
              <a:t>A </a:t>
            </a:r>
            <a:r>
              <a:rPr lang="fr-FR" sz="1000" dirty="0">
                <a:solidFill>
                  <a:schemeClr val="bg1"/>
                </a:solidFill>
                <a:latin typeface="HelveticaNeue"/>
              </a:rPr>
              <a:t>DIRE</a:t>
            </a:r>
          </a:p>
          <a:p>
            <a:pPr fontAlgn="t"/>
            <a:endParaRPr lang="fr-FR" sz="1000" dirty="0" smtClean="0">
              <a:solidFill>
                <a:schemeClr val="bg1"/>
              </a:solidFill>
              <a:latin typeface="HelveticaNeue"/>
            </a:endParaRPr>
          </a:p>
          <a:p>
            <a:pPr fontAlgn="t"/>
            <a:r>
              <a:rPr lang="fr-FR" sz="1000" dirty="0" smtClean="0">
                <a:solidFill>
                  <a:schemeClr val="bg1"/>
                </a:solidFill>
                <a:latin typeface="HelveticaNeue"/>
              </a:rPr>
              <a:t>La </a:t>
            </a:r>
            <a:r>
              <a:rPr lang="fr-FR" sz="1000" dirty="0">
                <a:solidFill>
                  <a:schemeClr val="bg1"/>
                </a:solidFill>
                <a:latin typeface="HelveticaNeue"/>
              </a:rPr>
              <a:t>peau du contour de l’œil est beaucoup plus fine que celle du visage. De plus cette zone est très sollicitée par les expressions faciales, c’est pour cette raison que le soin que vous appliquez sur cette zone fragile doit être particulièrement adapté. Dans votre cas, le produit idéal est le baume </a:t>
            </a:r>
            <a:r>
              <a:rPr lang="fr-FR" sz="1000" dirty="0" err="1">
                <a:solidFill>
                  <a:schemeClr val="bg1"/>
                </a:solidFill>
                <a:latin typeface="HelveticaNeue"/>
              </a:rPr>
              <a:t>Prodigy</a:t>
            </a:r>
            <a:r>
              <a:rPr lang="fr-FR" sz="1000" dirty="0">
                <a:solidFill>
                  <a:schemeClr val="bg1"/>
                </a:solidFill>
                <a:latin typeface="HelveticaNeue"/>
              </a:rPr>
              <a:t> </a:t>
            </a:r>
            <a:r>
              <a:rPr lang="fr-FR" sz="1000" dirty="0" err="1">
                <a:solidFill>
                  <a:schemeClr val="bg1"/>
                </a:solidFill>
                <a:latin typeface="HelveticaNeue"/>
              </a:rPr>
              <a:t>Eyes</a:t>
            </a:r>
            <a:r>
              <a:rPr lang="fr-FR" sz="1000" dirty="0">
                <a:solidFill>
                  <a:schemeClr val="bg1"/>
                </a:solidFill>
                <a:latin typeface="HelveticaNeue"/>
              </a:rPr>
              <a:t>, pour obtenir un effet anti-âge et lissant, à utiliser également matin et soir</a:t>
            </a:r>
            <a:r>
              <a:rPr lang="fr-FR" sz="1000" dirty="0" smtClean="0">
                <a:solidFill>
                  <a:schemeClr val="bg1"/>
                </a:solidFill>
                <a:latin typeface="HelveticaNeue"/>
              </a:rPr>
              <a:t>.</a:t>
            </a:r>
          </a:p>
          <a:p>
            <a:pPr fontAlgn="t"/>
            <a:endParaRPr lang="fr-FR" sz="1000" dirty="0">
              <a:solidFill>
                <a:schemeClr val="bg1"/>
              </a:solidFill>
              <a:latin typeface="HelveticaNeue"/>
            </a:endParaRPr>
          </a:p>
          <a:p>
            <a:pPr fontAlgn="t"/>
            <a:endParaRPr lang="fr-FR" sz="1000" dirty="0" smtClean="0">
              <a:solidFill>
                <a:schemeClr val="bg1"/>
              </a:solidFill>
              <a:latin typeface="HelveticaNeue"/>
            </a:endParaRPr>
          </a:p>
          <a:p>
            <a:pPr fontAlgn="t"/>
            <a:endParaRPr lang="fr-FR" sz="1000" dirty="0" smtClean="0">
              <a:solidFill>
                <a:schemeClr val="bg1"/>
              </a:solidFill>
              <a:latin typeface="HelveticaNeue"/>
            </a:endParaRPr>
          </a:p>
          <a:p>
            <a:pPr fontAlgn="t"/>
            <a:r>
              <a:rPr lang="fr-FR" sz="1000" dirty="0" smtClean="0">
                <a:solidFill>
                  <a:schemeClr val="bg1"/>
                </a:solidFill>
                <a:latin typeface="HelveticaNeue"/>
              </a:rPr>
              <a:t>Saviez-vous </a:t>
            </a:r>
            <a:r>
              <a:rPr lang="fr-FR" sz="1000" dirty="0">
                <a:solidFill>
                  <a:schemeClr val="bg1"/>
                </a:solidFill>
                <a:latin typeface="HelveticaNeue"/>
              </a:rPr>
              <a:t>qu’il existe d’autres gestes complémentaires très simples pour lisser votre peau et lui conférer jeunesse, éclat et fraîcheur</a:t>
            </a:r>
            <a:r>
              <a:rPr lang="fr-FR" sz="1000" dirty="0" smtClean="0">
                <a:solidFill>
                  <a:schemeClr val="bg1"/>
                </a:solidFill>
                <a:latin typeface="HelveticaNeue"/>
              </a:rPr>
              <a:t>?</a:t>
            </a:r>
          </a:p>
          <a:p>
            <a:pPr fontAlgn="t"/>
            <a:endParaRPr lang="fr-FR" sz="1000" dirty="0">
              <a:solidFill>
                <a:schemeClr val="bg1"/>
              </a:solidFill>
              <a:latin typeface="HelveticaNeue"/>
            </a:endParaRPr>
          </a:p>
          <a:p>
            <a:pPr fontAlgn="t"/>
            <a:r>
              <a:rPr lang="fr-FR" sz="1000" dirty="0">
                <a:solidFill>
                  <a:schemeClr val="bg1"/>
                </a:solidFill>
                <a:latin typeface="HelveticaNeue"/>
              </a:rPr>
              <a:t>Vous pouvez notamment sublimer votre teint tout en prolongeant les bienfaits de votre routine de soin grâce au fon de de teint </a:t>
            </a:r>
            <a:r>
              <a:rPr lang="fr-FR" sz="1000" dirty="0" err="1">
                <a:solidFill>
                  <a:schemeClr val="bg1"/>
                </a:solidFill>
                <a:latin typeface="HelveticaNeue"/>
              </a:rPr>
              <a:t>Prodigy</a:t>
            </a:r>
            <a:r>
              <a:rPr lang="fr-FR" sz="1000" dirty="0">
                <a:solidFill>
                  <a:schemeClr val="bg1"/>
                </a:solidFill>
                <a:latin typeface="HelveticaNeue"/>
              </a:rPr>
              <a:t> </a:t>
            </a:r>
            <a:r>
              <a:rPr lang="fr-FR" sz="1000" dirty="0" err="1">
                <a:solidFill>
                  <a:schemeClr val="bg1"/>
                </a:solidFill>
                <a:latin typeface="HelveticaNeue"/>
              </a:rPr>
              <a:t>Powercell</a:t>
            </a:r>
            <a:r>
              <a:rPr lang="fr-FR" sz="1000" dirty="0">
                <a:solidFill>
                  <a:schemeClr val="bg1"/>
                </a:solidFill>
                <a:latin typeface="HelveticaNeue"/>
              </a:rPr>
              <a:t>. </a:t>
            </a:r>
          </a:p>
          <a:p>
            <a:pPr fontAlgn="t"/>
            <a:r>
              <a:rPr lang="fr-FR" sz="1000" dirty="0">
                <a:solidFill>
                  <a:schemeClr val="bg1"/>
                </a:solidFill>
                <a:latin typeface="HelveticaNeue"/>
              </a:rPr>
              <a:t>Dès l’application, vous aimerez son effet peau nue ultra naturel qui laissera pourtant votre peau confortable toute la journée, lissée, rajeunie.</a:t>
            </a:r>
          </a:p>
          <a:p>
            <a:endParaRPr lang="fr-FR" sz="1000" dirty="0">
              <a:solidFill>
                <a:schemeClr val="bg1"/>
              </a:solidFill>
              <a:latin typeface="HelveticaNeue"/>
            </a:endParaRPr>
          </a:p>
        </p:txBody>
      </p:sp>
      <p:pic>
        <p:nvPicPr>
          <p:cNvPr id="6147" name="Picture 3" descr="I:\HR CLAIRE\PHOTOS SCENARIO DE VENTE PRODIGY\DSC090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984" y="1431874"/>
            <a:ext cx="1414696" cy="10610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7" name="Picture 4" descr="I:\HR CLAIRE\PHOTOS SCENARIO DE VENTE PRODIGY\DSC090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688" y="1431874"/>
            <a:ext cx="1414696" cy="10610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6" name="Picture 2" descr="I:\HR CLAIRE\PHOTOS SCENARIO DE VENTE PRODIGY\DSC0906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323" t="38594" r="37409" b="33946"/>
          <a:stretch/>
        </p:blipFill>
        <p:spPr bwMode="auto">
          <a:xfrm>
            <a:off x="179512" y="3213315"/>
            <a:ext cx="714375" cy="11089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7" name="Picture 3" descr="I:\HR CLAIRE\PHOTOS SCENARIO DE VENTE PRODIGY\DSC09068.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417" t="9740" r="38208" b="32446"/>
          <a:stretch/>
        </p:blipFill>
        <p:spPr bwMode="auto">
          <a:xfrm>
            <a:off x="971600" y="3212976"/>
            <a:ext cx="700321" cy="11092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I:\HR CLAIRE\PHOTOS SCENARIO DE VENTE PRODIGY\DSC09073.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9297" t="15659" r="13323" b="24836"/>
          <a:stretch/>
        </p:blipFill>
        <p:spPr bwMode="auto">
          <a:xfrm>
            <a:off x="1763689" y="3213687"/>
            <a:ext cx="1414695" cy="11139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9" name="Picture 5" descr="I:\HR CLAIRE\PHOTOS SCENARIO DE VENTE PRODIGY\DSC09075.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 r="4809"/>
          <a:stretch/>
        </p:blipFill>
        <p:spPr bwMode="auto">
          <a:xfrm>
            <a:off x="1763689" y="4365105"/>
            <a:ext cx="1414696" cy="11146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0" name="Picture 6" descr="I:\HR CLAIRE\PHOTOS SCENARIO DE VENTE PRODIGY\DSC09076.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4110" r="35118" b="34307"/>
          <a:stretch/>
        </p:blipFill>
        <p:spPr bwMode="auto">
          <a:xfrm>
            <a:off x="971600" y="4365105"/>
            <a:ext cx="700321" cy="11146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1" name="Picture 7" descr="I:\HR CLAIRE\PHOTOS SCENARIO DE VENTE PRODIGY\DSC09077.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5922" t="37377" r="32117" b="16936"/>
          <a:stretch/>
        </p:blipFill>
        <p:spPr bwMode="auto">
          <a:xfrm>
            <a:off x="179512" y="4365104"/>
            <a:ext cx="714375" cy="11146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3" name="Picture 9" descr="I:\HR CLAIRE\PHOTOS SCENARIO DE VENTE PRODIGY\DSC0908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0316" y="5550656"/>
            <a:ext cx="1491605" cy="11187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4" name="Picture 10" descr="I:\HR CLAIRE\PHOTOS SCENARIO DE VENTE PRODIGY\DSC09083.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5156"/>
          <a:stretch/>
        </p:blipFill>
        <p:spPr bwMode="auto">
          <a:xfrm>
            <a:off x="1763689" y="5550656"/>
            <a:ext cx="1414695" cy="11187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16" name="Connecteur droit 15"/>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onnecteur droit 17"/>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1277238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dirty="0" smtClean="0">
                <a:solidFill>
                  <a:srgbClr val="B5A692"/>
                </a:solidFill>
              </a:rPr>
              <a:t>RECOMMANDATION PRODUITS</a:t>
            </a:r>
            <a:endParaRPr lang="fr-FR" sz="2400" dirty="0" smtClean="0">
              <a:solidFill>
                <a:srgbClr val="B5A692"/>
              </a:solidFill>
            </a:endParaRPr>
          </a:p>
        </p:txBody>
      </p:sp>
      <p:sp>
        <p:nvSpPr>
          <p:cNvPr id="14" name="ZoneTexte 13"/>
          <p:cNvSpPr txBox="1"/>
          <p:nvPr/>
        </p:nvSpPr>
        <p:spPr>
          <a:xfrm>
            <a:off x="6084888" y="1340768"/>
            <a:ext cx="2955925" cy="5786199"/>
          </a:xfrm>
          <a:prstGeom prst="rect">
            <a:avLst/>
          </a:prstGeom>
          <a:noFill/>
        </p:spPr>
        <p:txBody>
          <a:bodyPr wrap="square" rtlCol="0">
            <a:spAutoFit/>
          </a:bodyPr>
          <a:lstStyle/>
          <a:p>
            <a:pPr algn="ctr" fontAlgn="t"/>
            <a:r>
              <a:rPr lang="fr-FR" sz="1000" dirty="0" smtClean="0">
                <a:solidFill>
                  <a:schemeClr val="bg1"/>
                </a:solidFill>
                <a:latin typeface="HelveticaNeue"/>
              </a:rPr>
              <a:t>A </a:t>
            </a:r>
            <a:r>
              <a:rPr lang="fr-FR" sz="1000" dirty="0">
                <a:solidFill>
                  <a:schemeClr val="bg1"/>
                </a:solidFill>
                <a:latin typeface="HelveticaNeue"/>
              </a:rPr>
              <a:t>DIRE</a:t>
            </a:r>
          </a:p>
          <a:p>
            <a:pPr fontAlgn="t"/>
            <a:endParaRPr lang="fr-FR" sz="1000" dirty="0" smtClean="0">
              <a:solidFill>
                <a:schemeClr val="bg1"/>
              </a:solidFill>
              <a:latin typeface="HelveticaNeue"/>
            </a:endParaRPr>
          </a:p>
          <a:p>
            <a:pPr fontAlgn="t"/>
            <a:r>
              <a:rPr lang="fr-FR" sz="1000" dirty="0" smtClean="0">
                <a:solidFill>
                  <a:schemeClr val="bg1"/>
                </a:solidFill>
                <a:latin typeface="HelveticaNeue"/>
              </a:rPr>
              <a:t>La </a:t>
            </a:r>
            <a:r>
              <a:rPr lang="fr-FR" sz="1000" dirty="0">
                <a:solidFill>
                  <a:schemeClr val="bg1"/>
                </a:solidFill>
                <a:latin typeface="HelveticaNeue"/>
              </a:rPr>
              <a:t>routine de soin appropriée  pour vous Madame est donc la routine </a:t>
            </a:r>
            <a:r>
              <a:rPr lang="fr-FR" sz="1000" dirty="0" err="1">
                <a:solidFill>
                  <a:schemeClr val="bg1"/>
                </a:solidFill>
                <a:latin typeface="HelveticaNeue"/>
              </a:rPr>
              <a:t>Prodigy</a:t>
            </a:r>
            <a:r>
              <a:rPr lang="fr-FR" sz="1000" dirty="0">
                <a:solidFill>
                  <a:schemeClr val="bg1"/>
                </a:solidFill>
                <a:latin typeface="HelveticaNeue"/>
              </a:rPr>
              <a:t>, qui va vous aider à combattre de manière globale vos préoccupations liées à l’âge, que ce soit profondeur comme en surface:</a:t>
            </a:r>
          </a:p>
          <a:p>
            <a:pPr fontAlgn="t"/>
            <a:r>
              <a:rPr lang="fr-FR" sz="1000" dirty="0">
                <a:solidFill>
                  <a:schemeClr val="bg1"/>
                </a:solidFill>
                <a:latin typeface="HelveticaNeue"/>
              </a:rPr>
              <a:t>Chaque jour matin et soir après le démaquillage, utilisez la lotion XXX sur un coton imbibé. Appliquez ensuite quelques gouttes de Sérum </a:t>
            </a:r>
            <a:r>
              <a:rPr lang="fr-FR" sz="1000" dirty="0" err="1">
                <a:solidFill>
                  <a:schemeClr val="bg1"/>
                </a:solidFill>
                <a:latin typeface="HelveticaNeue"/>
              </a:rPr>
              <a:t>Prodigy</a:t>
            </a:r>
            <a:r>
              <a:rPr lang="fr-FR" sz="1000" dirty="0">
                <a:solidFill>
                  <a:schemeClr val="bg1"/>
                </a:solidFill>
                <a:latin typeface="HelveticaNeue"/>
              </a:rPr>
              <a:t> </a:t>
            </a:r>
            <a:r>
              <a:rPr lang="fr-FR" sz="1000" dirty="0" err="1">
                <a:solidFill>
                  <a:schemeClr val="bg1"/>
                </a:solidFill>
                <a:latin typeface="HelveticaNeue"/>
              </a:rPr>
              <a:t>Powercell</a:t>
            </a:r>
            <a:r>
              <a:rPr lang="fr-FR" sz="1000" dirty="0">
                <a:solidFill>
                  <a:schemeClr val="bg1"/>
                </a:solidFill>
                <a:latin typeface="HelveticaNeue"/>
              </a:rPr>
              <a:t> sur vos doigts  et appliquez le par des gestes lissants horizontaux de l’intérieur du visage vers l’extérieur, en évitant le contour des yeux.</a:t>
            </a:r>
          </a:p>
          <a:p>
            <a:pPr fontAlgn="t"/>
            <a:r>
              <a:rPr lang="fr-FR" sz="1000" dirty="0">
                <a:solidFill>
                  <a:schemeClr val="bg1"/>
                </a:solidFill>
                <a:latin typeface="HelveticaNeue"/>
              </a:rPr>
              <a:t>Prélevez ensuite à l’aide de la spatule une petite quantité de crème </a:t>
            </a:r>
            <a:r>
              <a:rPr lang="fr-FR" sz="1000" dirty="0" err="1">
                <a:solidFill>
                  <a:schemeClr val="bg1"/>
                </a:solidFill>
                <a:latin typeface="HelveticaNeue"/>
              </a:rPr>
              <a:t>Prodigy</a:t>
            </a:r>
            <a:r>
              <a:rPr lang="fr-FR" sz="1000" dirty="0">
                <a:solidFill>
                  <a:schemeClr val="bg1"/>
                </a:solidFill>
                <a:latin typeface="HelveticaNeue"/>
              </a:rPr>
              <a:t> et </a:t>
            </a:r>
            <a:r>
              <a:rPr lang="fr-FR" sz="1000" dirty="0" smtClean="0">
                <a:solidFill>
                  <a:schemeClr val="bg1"/>
                </a:solidFill>
                <a:latin typeface="HelveticaNeue"/>
              </a:rPr>
              <a:t>appliquez-la sur le visage et le cou en effectuant des mouvements lissants vers le haut. </a:t>
            </a:r>
            <a:r>
              <a:rPr lang="fr-FR" sz="1000" dirty="0">
                <a:solidFill>
                  <a:schemeClr val="bg1"/>
                </a:solidFill>
                <a:latin typeface="HelveticaNeue"/>
              </a:rPr>
              <a:t>Utilisez toute la surface de la main, en partant du cou vers </a:t>
            </a:r>
            <a:r>
              <a:rPr lang="fr-FR" sz="1000" dirty="0" smtClean="0">
                <a:solidFill>
                  <a:schemeClr val="bg1"/>
                </a:solidFill>
                <a:latin typeface="HelveticaNeue"/>
              </a:rPr>
              <a:t> le </a:t>
            </a:r>
            <a:r>
              <a:rPr lang="fr-FR" sz="1000" dirty="0">
                <a:solidFill>
                  <a:schemeClr val="bg1"/>
                </a:solidFill>
                <a:latin typeface="HelveticaNeue"/>
              </a:rPr>
              <a:t>front</a:t>
            </a:r>
            <a:r>
              <a:rPr lang="fr-FR" sz="1000" dirty="0" smtClean="0">
                <a:solidFill>
                  <a:schemeClr val="bg1"/>
                </a:solidFill>
                <a:latin typeface="HelveticaNeue"/>
              </a:rPr>
              <a:t>.</a:t>
            </a:r>
            <a:endParaRPr lang="fr-FR" sz="1000" dirty="0">
              <a:solidFill>
                <a:schemeClr val="bg1"/>
              </a:solidFill>
              <a:latin typeface="HelveticaNeue"/>
            </a:endParaRPr>
          </a:p>
          <a:p>
            <a:pPr fontAlgn="t"/>
            <a:r>
              <a:rPr lang="fr-FR" sz="1000" dirty="0">
                <a:solidFill>
                  <a:schemeClr val="bg1"/>
                </a:solidFill>
                <a:latin typeface="HelveticaNeue"/>
              </a:rPr>
              <a:t>Pour la zone fragile du contour de l’œil  appliquez </a:t>
            </a:r>
            <a:r>
              <a:rPr lang="fr-FR" sz="1000" dirty="0" smtClean="0">
                <a:solidFill>
                  <a:schemeClr val="bg1"/>
                </a:solidFill>
                <a:latin typeface="HelveticaNeue"/>
              </a:rPr>
              <a:t>une petite quantité de </a:t>
            </a:r>
            <a:r>
              <a:rPr lang="fr-FR" sz="1000" dirty="0">
                <a:solidFill>
                  <a:schemeClr val="bg1"/>
                </a:solidFill>
                <a:latin typeface="HelveticaNeue"/>
              </a:rPr>
              <a:t>baume </a:t>
            </a:r>
            <a:r>
              <a:rPr lang="fr-FR" sz="1000" dirty="0" err="1">
                <a:solidFill>
                  <a:schemeClr val="bg1"/>
                </a:solidFill>
                <a:latin typeface="HelveticaNeue"/>
              </a:rPr>
              <a:t>Prodigy</a:t>
            </a:r>
            <a:r>
              <a:rPr lang="fr-FR" sz="1000" dirty="0">
                <a:solidFill>
                  <a:schemeClr val="bg1"/>
                </a:solidFill>
                <a:latin typeface="HelveticaNeue"/>
              </a:rPr>
              <a:t> </a:t>
            </a:r>
            <a:r>
              <a:rPr lang="fr-FR" sz="1000" dirty="0" err="1">
                <a:solidFill>
                  <a:schemeClr val="bg1"/>
                </a:solidFill>
                <a:latin typeface="HelveticaNeue"/>
              </a:rPr>
              <a:t>Eyes</a:t>
            </a:r>
            <a:r>
              <a:rPr lang="fr-FR" sz="1000" dirty="0">
                <a:solidFill>
                  <a:schemeClr val="bg1"/>
                </a:solidFill>
                <a:latin typeface="HelveticaNeue"/>
              </a:rPr>
              <a:t> </a:t>
            </a:r>
            <a:r>
              <a:rPr lang="fr-FR" sz="1000" dirty="0" smtClean="0">
                <a:solidFill>
                  <a:schemeClr val="bg1"/>
                </a:solidFill>
                <a:latin typeface="HelveticaNeue"/>
              </a:rPr>
              <a:t> avec </a:t>
            </a:r>
            <a:r>
              <a:rPr lang="fr-FR" sz="1000" dirty="0">
                <a:solidFill>
                  <a:schemeClr val="bg1"/>
                </a:solidFill>
                <a:latin typeface="HelveticaNeue"/>
              </a:rPr>
              <a:t>le bout de l’index et du majeur, en partant de l’intérieur vers l’extérieur des yeux.</a:t>
            </a:r>
          </a:p>
          <a:p>
            <a:pPr fontAlgn="t"/>
            <a:r>
              <a:rPr lang="fr-FR" sz="1000" dirty="0" smtClean="0">
                <a:solidFill>
                  <a:schemeClr val="bg1"/>
                </a:solidFill>
                <a:latin typeface="HelveticaNeue"/>
              </a:rPr>
              <a:t>Enfin</a:t>
            </a:r>
            <a:r>
              <a:rPr lang="fr-FR" sz="1000" dirty="0">
                <a:solidFill>
                  <a:schemeClr val="bg1"/>
                </a:solidFill>
                <a:latin typeface="HelveticaNeue"/>
              </a:rPr>
              <a:t>, le matin, vous pouvez compléter les bienfaits de votre routine en utilisant quelques gouttes de Fond de teint  </a:t>
            </a:r>
            <a:r>
              <a:rPr lang="fr-FR" sz="1000" dirty="0" err="1">
                <a:solidFill>
                  <a:schemeClr val="bg1"/>
                </a:solidFill>
                <a:latin typeface="HelveticaNeue"/>
              </a:rPr>
              <a:t>Prodigy</a:t>
            </a:r>
            <a:r>
              <a:rPr lang="fr-FR" sz="1000" dirty="0">
                <a:solidFill>
                  <a:schemeClr val="bg1"/>
                </a:solidFill>
                <a:latin typeface="HelveticaNeue"/>
              </a:rPr>
              <a:t> </a:t>
            </a:r>
            <a:r>
              <a:rPr lang="fr-FR" sz="1000" dirty="0" err="1">
                <a:solidFill>
                  <a:schemeClr val="bg1"/>
                </a:solidFill>
                <a:latin typeface="HelveticaNeue"/>
              </a:rPr>
              <a:t>Powercell</a:t>
            </a:r>
            <a:r>
              <a:rPr lang="fr-FR" sz="1000" dirty="0">
                <a:solidFill>
                  <a:schemeClr val="bg1"/>
                </a:solidFill>
                <a:latin typeface="HelveticaNeue"/>
              </a:rPr>
              <a:t>.</a:t>
            </a:r>
          </a:p>
          <a:p>
            <a:pPr fontAlgn="t"/>
            <a:endParaRPr lang="fr-FR" sz="1000" dirty="0" smtClean="0">
              <a:solidFill>
                <a:schemeClr val="bg1"/>
              </a:solidFill>
              <a:latin typeface="HelveticaNeue"/>
            </a:endParaRPr>
          </a:p>
          <a:p>
            <a:pPr fontAlgn="t"/>
            <a:endParaRPr lang="fr-FR" sz="1000" dirty="0" smtClean="0">
              <a:solidFill>
                <a:schemeClr val="bg1"/>
              </a:solidFill>
              <a:latin typeface="HelveticaNeue"/>
            </a:endParaRPr>
          </a:p>
          <a:p>
            <a:pPr fontAlgn="t"/>
            <a:endParaRPr lang="fr-FR" sz="1000" dirty="0">
              <a:solidFill>
                <a:schemeClr val="bg1"/>
              </a:solidFill>
              <a:latin typeface="HelveticaNeue"/>
            </a:endParaRPr>
          </a:p>
          <a:p>
            <a:pPr fontAlgn="t"/>
            <a:endParaRPr lang="fr-FR" sz="1000" dirty="0" smtClean="0">
              <a:solidFill>
                <a:schemeClr val="bg1"/>
              </a:solidFill>
              <a:latin typeface="HelveticaNeue"/>
            </a:endParaRPr>
          </a:p>
          <a:p>
            <a:pPr fontAlgn="t"/>
            <a:endParaRPr lang="fr-FR" sz="1000" dirty="0">
              <a:solidFill>
                <a:schemeClr val="bg1"/>
              </a:solidFill>
              <a:latin typeface="HelveticaNeue"/>
            </a:endParaRPr>
          </a:p>
          <a:p>
            <a:pPr fontAlgn="t"/>
            <a:endParaRPr lang="fr-FR" sz="1000" dirty="0" smtClean="0">
              <a:solidFill>
                <a:schemeClr val="bg1"/>
              </a:solidFill>
              <a:latin typeface="HelveticaNeue"/>
            </a:endParaRPr>
          </a:p>
          <a:p>
            <a:pPr fontAlgn="t"/>
            <a:endParaRPr lang="fr-FR" sz="1000" dirty="0">
              <a:solidFill>
                <a:schemeClr val="bg1"/>
              </a:solidFill>
              <a:latin typeface="HelveticaNeue"/>
            </a:endParaRPr>
          </a:p>
          <a:p>
            <a:pPr fontAlgn="t"/>
            <a:r>
              <a:rPr lang="fr-FR" sz="1000" dirty="0" smtClean="0">
                <a:solidFill>
                  <a:schemeClr val="bg1"/>
                </a:solidFill>
                <a:latin typeface="HelveticaNeue"/>
              </a:rPr>
              <a:t>Qu’en </a:t>
            </a:r>
            <a:r>
              <a:rPr lang="fr-FR" sz="1000" dirty="0">
                <a:solidFill>
                  <a:schemeClr val="bg1"/>
                </a:solidFill>
                <a:latin typeface="HelveticaNeue"/>
              </a:rPr>
              <a:t>pensez-vous</a:t>
            </a:r>
            <a:r>
              <a:rPr lang="fr-FR" sz="1000" dirty="0" smtClean="0">
                <a:solidFill>
                  <a:schemeClr val="bg1"/>
                </a:solidFill>
                <a:latin typeface="HelveticaNeue"/>
              </a:rPr>
              <a:t>?</a:t>
            </a:r>
            <a:endParaRPr lang="fr-FR" sz="1000" dirty="0">
              <a:solidFill>
                <a:schemeClr val="bg1"/>
              </a:solidFill>
              <a:latin typeface="HelveticaNeue"/>
            </a:endParaRPr>
          </a:p>
          <a:p>
            <a:pPr fontAlgn="t"/>
            <a:r>
              <a:rPr lang="fr-FR" sz="1000" dirty="0" smtClean="0">
                <a:solidFill>
                  <a:schemeClr val="bg1"/>
                </a:solidFill>
                <a:latin typeface="HelveticaNeue"/>
              </a:rPr>
              <a:t>Qu’est-ce </a:t>
            </a:r>
            <a:r>
              <a:rPr lang="fr-FR" sz="1000" dirty="0">
                <a:solidFill>
                  <a:schemeClr val="bg1"/>
                </a:solidFill>
                <a:latin typeface="HelveticaNeue"/>
              </a:rPr>
              <a:t>qui vous ferait plaisir aujourd’hui?</a:t>
            </a:r>
          </a:p>
          <a:p>
            <a:pPr fontAlgn="t"/>
            <a:r>
              <a:rPr lang="fr-FR" sz="1000" dirty="0">
                <a:solidFill>
                  <a:schemeClr val="bg1"/>
                </a:solidFill>
                <a:latin typeface="HelveticaNeue"/>
              </a:rPr>
              <a:t>ou Que souhaitez-vous prendre aujourd’hui?</a:t>
            </a:r>
          </a:p>
          <a:p>
            <a:endParaRPr lang="fr-FR" sz="1000" dirty="0">
              <a:solidFill>
                <a:schemeClr val="bg1"/>
              </a:solidFill>
              <a:latin typeface="HelveticaNeue"/>
            </a:endParaRPr>
          </a:p>
        </p:txBody>
      </p:sp>
      <p:sp>
        <p:nvSpPr>
          <p:cNvPr id="15" name="ZoneTexte 14"/>
          <p:cNvSpPr txBox="1"/>
          <p:nvPr/>
        </p:nvSpPr>
        <p:spPr>
          <a:xfrm>
            <a:off x="3419873" y="1340768"/>
            <a:ext cx="2592288" cy="5324535"/>
          </a:xfrm>
          <a:prstGeom prst="rect">
            <a:avLst/>
          </a:prstGeom>
          <a:noFill/>
        </p:spPr>
        <p:txBody>
          <a:bodyPr wrap="square" rtlCol="0">
            <a:spAutoFit/>
          </a:bodyPr>
          <a:lstStyle/>
          <a:p>
            <a:pPr algn="ctr"/>
            <a:r>
              <a:rPr lang="fr-FR" sz="1000" dirty="0">
                <a:solidFill>
                  <a:schemeClr val="bg1"/>
                </a:solidFill>
                <a:latin typeface="HelveticaNeue"/>
              </a:rPr>
              <a:t>A FAIRE</a:t>
            </a:r>
          </a:p>
          <a:p>
            <a:pPr algn="r"/>
            <a:endParaRPr lang="fr-FR" sz="1000" dirty="0">
              <a:solidFill>
                <a:schemeClr val="bg1"/>
              </a:solidFill>
              <a:latin typeface="HelveticaNeue"/>
            </a:endParaRPr>
          </a:p>
          <a:p>
            <a:pPr algn="r">
              <a:defRPr/>
            </a:pPr>
            <a:r>
              <a:rPr lang="fr-FR" sz="1000" dirty="0">
                <a:solidFill>
                  <a:schemeClr val="bg1"/>
                </a:solidFill>
                <a:latin typeface="HelveticaNeue"/>
              </a:rPr>
              <a:t>Récapituler et conclure. </a:t>
            </a:r>
            <a:endParaRPr lang="fr-FR" sz="1000" b="1" dirty="0">
              <a:solidFill>
                <a:srgbClr val="FF0000"/>
              </a:solidFill>
              <a:latin typeface="HelveticaNeue"/>
            </a:endParaRPr>
          </a:p>
          <a:p>
            <a:pPr algn="r"/>
            <a:endParaRPr lang="fr-FR" sz="1000" dirty="0">
              <a:solidFill>
                <a:schemeClr val="bg1"/>
              </a:solidFill>
              <a:latin typeface="HelveticaNeue"/>
            </a:endParaRPr>
          </a:p>
          <a:p>
            <a:pPr algn="r">
              <a:defRPr/>
            </a:pPr>
            <a:r>
              <a:rPr lang="fr-FR" sz="1000" dirty="0" err="1">
                <a:solidFill>
                  <a:schemeClr val="bg1"/>
                </a:solidFill>
                <a:latin typeface="HelveticaNeue"/>
              </a:rPr>
              <a:t>Redisposer</a:t>
            </a:r>
            <a:r>
              <a:rPr lang="fr-FR" sz="1000" dirty="0">
                <a:solidFill>
                  <a:schemeClr val="bg1"/>
                </a:solidFill>
                <a:latin typeface="HelveticaNeue"/>
              </a:rPr>
              <a:t> dans l’ordre chronologique d’utilisation les différents produits montrés, en ligne devant la cliente.</a:t>
            </a:r>
            <a:r>
              <a:rPr lang="fr-FR" sz="1000" b="1" dirty="0">
                <a:solidFill>
                  <a:srgbClr val="FF0000"/>
                </a:solidFill>
                <a:latin typeface="HelveticaNeue"/>
              </a:rPr>
              <a:t> </a:t>
            </a:r>
            <a:endParaRPr lang="fr-FR" sz="1000" b="1" dirty="0" smtClean="0">
              <a:solidFill>
                <a:srgbClr val="FF0000"/>
              </a:solidFill>
              <a:latin typeface="HelveticaNeue"/>
            </a:endParaRPr>
          </a:p>
          <a:p>
            <a:pPr algn="r">
              <a:defRPr/>
            </a:pPr>
            <a:endParaRPr lang="fr-FR" sz="1000" dirty="0">
              <a:solidFill>
                <a:schemeClr val="bg1"/>
              </a:solidFill>
              <a:latin typeface="HelveticaNeue"/>
            </a:endParaRPr>
          </a:p>
          <a:p>
            <a:pPr algn="r"/>
            <a:endParaRPr lang="fr-FR" sz="1000" dirty="0">
              <a:solidFill>
                <a:schemeClr val="bg1"/>
              </a:solidFill>
              <a:latin typeface="HelveticaNeue"/>
            </a:endParaRPr>
          </a:p>
          <a:p>
            <a:pPr algn="r">
              <a:defRPr/>
            </a:pPr>
            <a:r>
              <a:rPr lang="fr-FR" sz="1000" dirty="0">
                <a:solidFill>
                  <a:schemeClr val="bg1"/>
                </a:solidFill>
                <a:latin typeface="HelveticaNeue"/>
              </a:rPr>
              <a:t>Désignez chaque produit quand vous en parlez, et mimez les gestes d’application</a:t>
            </a:r>
            <a:r>
              <a:rPr lang="fr-FR" sz="1000" dirty="0" smtClean="0">
                <a:solidFill>
                  <a:schemeClr val="bg1"/>
                </a:solidFill>
                <a:latin typeface="HelveticaNeue"/>
              </a:rPr>
              <a:t>.</a:t>
            </a:r>
            <a:endParaRPr lang="fr-FR" sz="1000" b="1" dirty="0">
              <a:solidFill>
                <a:srgbClr val="FF0000"/>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endParaRPr lang="fr-FR" sz="1000" dirty="0">
              <a:solidFill>
                <a:schemeClr val="bg1"/>
              </a:solidFill>
              <a:latin typeface="HelveticaNeue"/>
            </a:endParaRPr>
          </a:p>
          <a:p>
            <a:pPr algn="r"/>
            <a:r>
              <a:rPr lang="fr-FR" sz="1000" dirty="0">
                <a:solidFill>
                  <a:schemeClr val="bg1"/>
                </a:solidFill>
                <a:latin typeface="HelveticaNeue"/>
              </a:rPr>
              <a:t>Répondre aux questions éventuelles (voir dossier de formation).</a:t>
            </a:r>
          </a:p>
          <a:p>
            <a:pPr algn="r"/>
            <a:endParaRPr lang="fr-FR" sz="1000" dirty="0" smtClean="0">
              <a:solidFill>
                <a:srgbClr val="FF0000"/>
              </a:solidFill>
              <a:latin typeface="HelveticaNeue"/>
            </a:endParaRPr>
          </a:p>
          <a:p>
            <a:pPr algn="r"/>
            <a:endParaRPr lang="fr-FR" sz="1000" dirty="0">
              <a:solidFill>
                <a:srgbClr val="FF0000"/>
              </a:solidFill>
              <a:latin typeface="HelveticaNeue"/>
            </a:endParaRPr>
          </a:p>
          <a:p>
            <a:pPr algn="r"/>
            <a:endParaRPr lang="fr-FR" sz="1000" dirty="0" smtClean="0">
              <a:solidFill>
                <a:schemeClr val="bg1"/>
              </a:solidFill>
              <a:latin typeface="HelveticaNeue"/>
            </a:endParaRPr>
          </a:p>
          <a:p>
            <a:pPr algn="r"/>
            <a:r>
              <a:rPr lang="fr-FR" sz="1000" dirty="0" smtClean="0">
                <a:solidFill>
                  <a:schemeClr val="bg1"/>
                </a:solidFill>
                <a:latin typeface="HelveticaNeue"/>
              </a:rPr>
              <a:t>Remplissez la partie diagnostic et produits de la carte de prescription (ou de l’</a:t>
            </a:r>
            <a:r>
              <a:rPr lang="fr-FR" sz="1000" dirty="0" err="1" smtClean="0">
                <a:solidFill>
                  <a:schemeClr val="bg1"/>
                </a:solidFill>
                <a:latin typeface="HelveticaNeue"/>
              </a:rPr>
              <a:t>Ipad</a:t>
            </a:r>
            <a:r>
              <a:rPr lang="fr-FR" sz="1000" dirty="0" smtClean="0">
                <a:solidFill>
                  <a:schemeClr val="bg1"/>
                </a:solidFill>
                <a:latin typeface="HelveticaNeue"/>
              </a:rPr>
              <a:t>)</a:t>
            </a:r>
          </a:p>
          <a:p>
            <a:pPr algn="r">
              <a:defRPr/>
            </a:pPr>
            <a:endParaRPr lang="fr-FR" sz="1000" dirty="0" smtClean="0">
              <a:solidFill>
                <a:schemeClr val="bg1"/>
              </a:solidFill>
              <a:latin typeface="HelveticaNeue"/>
            </a:endParaRPr>
          </a:p>
          <a:p>
            <a:pPr algn="r">
              <a:defRPr/>
            </a:pPr>
            <a:endParaRPr lang="fr-FR" sz="1000" dirty="0" smtClean="0">
              <a:solidFill>
                <a:schemeClr val="bg1"/>
              </a:solidFill>
              <a:latin typeface="HelveticaNeue"/>
            </a:endParaRPr>
          </a:p>
          <a:p>
            <a:pPr algn="r">
              <a:defRPr/>
            </a:pPr>
            <a:endParaRPr lang="fr-FR" sz="1000" dirty="0" smtClean="0">
              <a:solidFill>
                <a:schemeClr val="bg1"/>
              </a:solidFill>
              <a:latin typeface="HelveticaNeue"/>
            </a:endParaRPr>
          </a:p>
          <a:p>
            <a:pPr algn="r">
              <a:defRPr/>
            </a:pPr>
            <a:endParaRPr lang="fr-FR" sz="1000" dirty="0" smtClean="0">
              <a:solidFill>
                <a:schemeClr val="bg1"/>
              </a:solidFill>
              <a:latin typeface="HelveticaNeue"/>
            </a:endParaRPr>
          </a:p>
          <a:p>
            <a:pPr algn="r">
              <a:defRPr/>
            </a:pPr>
            <a:r>
              <a:rPr lang="fr-FR" sz="1000" dirty="0" smtClean="0">
                <a:solidFill>
                  <a:schemeClr val="bg1"/>
                </a:solidFill>
                <a:latin typeface="HelveticaNeue"/>
              </a:rPr>
              <a:t>Ne </a:t>
            </a:r>
            <a:r>
              <a:rPr lang="fr-FR" sz="1000" dirty="0">
                <a:solidFill>
                  <a:schemeClr val="bg1"/>
                </a:solidFill>
                <a:latin typeface="HelveticaNeue"/>
              </a:rPr>
              <a:t>pas oublier la phrase de conclusion, primordiale pour déclencher l’acte d’achat.</a:t>
            </a:r>
            <a:endParaRPr lang="fr-FR" sz="1000" b="1" dirty="0">
              <a:solidFill>
                <a:srgbClr val="FF0000"/>
              </a:solidFill>
              <a:latin typeface="HelveticaNeue"/>
            </a:endParaRPr>
          </a:p>
          <a:p>
            <a:pPr algn="r"/>
            <a:endParaRPr lang="fr-FR" sz="1000" dirty="0">
              <a:solidFill>
                <a:schemeClr val="bg1"/>
              </a:solidFill>
              <a:latin typeface="HelveticaNeue"/>
            </a:endParaRPr>
          </a:p>
          <a:p>
            <a:pPr algn="r"/>
            <a:endParaRPr lang="fr-FR" sz="1000" dirty="0">
              <a:latin typeface="HelveticaNeue"/>
            </a:endParaRPr>
          </a:p>
        </p:txBody>
      </p:sp>
      <p:pic>
        <p:nvPicPr>
          <p:cNvPr id="2050" name="Picture 2" descr="I:\HR CLAIRE\PHOTOS SCENARIO DE VENTE PRODIGY\DSC090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556792"/>
            <a:ext cx="1491605" cy="11187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I:\HR CLAIRE\PHOTOS SCENARIO DE VENTE PRODIGY\DSC090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50" y="2752203"/>
            <a:ext cx="1491605" cy="11187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3" name="Picture 5" descr="I:\HR CLAIRE\PHOTOS SCENARIO DE VENTE PRODIGY\DSC0909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7402" y="2745465"/>
            <a:ext cx="1491604" cy="11187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4" name="Picture 6" descr="I:\HR CLAIRE\PHOTOS SCENARIO DE VENTE PRODIGY\DSC0911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6697" t="47179" r="27456" b="16042"/>
          <a:stretch/>
        </p:blipFill>
        <p:spPr bwMode="auto">
          <a:xfrm>
            <a:off x="923008" y="4293096"/>
            <a:ext cx="1494405" cy="1149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5" name="Picture 7" descr="I:\HR CLAIRE\PHOTOS SCENARIO DE VENTE PRODIGY\DSC09118.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781" b="6135"/>
          <a:stretch/>
        </p:blipFill>
        <p:spPr bwMode="auto">
          <a:xfrm>
            <a:off x="91107" y="5519386"/>
            <a:ext cx="1491604" cy="1149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6" name="Picture 8" descr="I:\HR CLAIRE\PHOTOS SCENARIO DE VENTE PRODIGY\DSC09123.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796" t="38040" r="33372" b="11504"/>
          <a:stretch/>
        </p:blipFill>
        <p:spPr bwMode="auto">
          <a:xfrm>
            <a:off x="1671611" y="5513454"/>
            <a:ext cx="1491604" cy="11559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11" name="Connecteur droit 10"/>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necteur droit 11"/>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0715697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nvSpPr>
        <p:spPr>
          <a:xfrm>
            <a:off x="6084888" y="1340768"/>
            <a:ext cx="2955925" cy="2862322"/>
          </a:xfrm>
          <a:prstGeom prst="rect">
            <a:avLst/>
          </a:prstGeom>
          <a:noFill/>
        </p:spPr>
        <p:txBody>
          <a:bodyPr wrap="square" rtlCol="0">
            <a:spAutoFit/>
          </a:bodyPr>
          <a:lstStyle/>
          <a:p>
            <a:pPr algn="ctr"/>
            <a:r>
              <a:rPr lang="fr-FR" sz="1000" dirty="0">
                <a:solidFill>
                  <a:schemeClr val="bg1"/>
                </a:solidFill>
                <a:latin typeface="HelveticaNeue"/>
              </a:rPr>
              <a:t>A DIRE</a:t>
            </a:r>
          </a:p>
          <a:p>
            <a:endParaRPr lang="fr-FR" sz="1000" dirty="0">
              <a:solidFill>
                <a:schemeClr val="bg1"/>
              </a:solidFill>
              <a:latin typeface="HelveticaNeue"/>
            </a:endParaRPr>
          </a:p>
          <a:p>
            <a:r>
              <a:rPr lang="fr-FR" sz="1000" dirty="0">
                <a:solidFill>
                  <a:schemeClr val="bg1"/>
                </a:solidFill>
                <a:latin typeface="HelveticaNeue"/>
              </a:rPr>
              <a:t>Nos soins sont des soins d’exception.</a:t>
            </a:r>
          </a:p>
          <a:p>
            <a:r>
              <a:rPr lang="fr-FR" sz="1000" dirty="0">
                <a:solidFill>
                  <a:schemeClr val="bg1"/>
                </a:solidFill>
                <a:latin typeface="HelveticaNeue"/>
              </a:rPr>
              <a:t>Ils sont développés avec la plus haute exigence. Nous avons un partenariat exclusif avec </a:t>
            </a:r>
            <a:r>
              <a:rPr lang="fr-FR" sz="1000" dirty="0" err="1">
                <a:solidFill>
                  <a:schemeClr val="bg1"/>
                </a:solidFill>
                <a:latin typeface="HelveticaNeue"/>
              </a:rPr>
              <a:t>LaClinic</a:t>
            </a:r>
            <a:r>
              <a:rPr lang="fr-FR" sz="1000" dirty="0">
                <a:solidFill>
                  <a:schemeClr val="bg1"/>
                </a:solidFill>
                <a:latin typeface="HelveticaNeue"/>
              </a:rPr>
              <a:t> Montreux qui nous permet de développer des soins très performants, à la frontière de la médecine esthétique.  </a:t>
            </a:r>
          </a:p>
          <a:p>
            <a:r>
              <a:rPr lang="fr-FR" sz="1000" dirty="0">
                <a:solidFill>
                  <a:schemeClr val="bg1"/>
                </a:solidFill>
                <a:latin typeface="HelveticaNeue"/>
              </a:rPr>
              <a:t>D’autre part, nous n’utilisons que des actifs hautement concentrés sélectionnés pour leurs performances. </a:t>
            </a:r>
          </a:p>
          <a:p>
            <a:r>
              <a:rPr lang="fr-FR" sz="1000" dirty="0">
                <a:solidFill>
                  <a:schemeClr val="bg1"/>
                </a:solidFill>
                <a:latin typeface="HelveticaNeue"/>
              </a:rPr>
              <a:t>Chez Helena Rubinstein, nos textures aussi sont exceptionnelles, comme vous avez pu le constater. </a:t>
            </a:r>
          </a:p>
          <a:p>
            <a:r>
              <a:rPr lang="fr-FR" sz="1000" dirty="0">
                <a:solidFill>
                  <a:schemeClr val="bg1"/>
                </a:solidFill>
                <a:latin typeface="HelveticaNeue"/>
              </a:rPr>
              <a:t>Nos soins sont donc destinés à des femmes exigeantes, qui sont prêtes à se donner les moyens d’être belles.</a:t>
            </a:r>
          </a:p>
          <a:p>
            <a:endParaRPr lang="fr-FR" sz="1000" dirty="0">
              <a:solidFill>
                <a:schemeClr val="bg1"/>
              </a:solidFill>
              <a:latin typeface="HelveticaNeue"/>
            </a:endParaRPr>
          </a:p>
        </p:txBody>
      </p:sp>
      <p:sp>
        <p:nvSpPr>
          <p:cNvPr id="15" name="ZoneTexte 14"/>
          <p:cNvSpPr txBox="1"/>
          <p:nvPr/>
        </p:nvSpPr>
        <p:spPr>
          <a:xfrm>
            <a:off x="3419873" y="1340768"/>
            <a:ext cx="2592288" cy="861774"/>
          </a:xfrm>
          <a:prstGeom prst="rect">
            <a:avLst/>
          </a:prstGeom>
          <a:noFill/>
        </p:spPr>
        <p:txBody>
          <a:bodyPr wrap="square" rtlCol="0">
            <a:spAutoFit/>
          </a:bodyPr>
          <a:lstStyle/>
          <a:p>
            <a:pPr algn="ctr"/>
            <a:r>
              <a:rPr lang="fr-FR" sz="1000" dirty="0">
                <a:solidFill>
                  <a:schemeClr val="bg1"/>
                </a:solidFill>
                <a:latin typeface="HelveticaNeue"/>
              </a:rPr>
              <a:t>A FAIRE</a:t>
            </a:r>
          </a:p>
          <a:p>
            <a:endParaRPr lang="fr-FR" sz="1000" dirty="0">
              <a:solidFill>
                <a:schemeClr val="bg1"/>
              </a:solidFill>
              <a:latin typeface="HelveticaNeue"/>
            </a:endParaRPr>
          </a:p>
          <a:p>
            <a:r>
              <a:rPr lang="fr-FR" sz="1000" dirty="0">
                <a:solidFill>
                  <a:schemeClr val="bg1"/>
                </a:solidFill>
                <a:latin typeface="HelveticaNeue"/>
              </a:rPr>
              <a:t>En cas de question sur le prix:</a:t>
            </a:r>
          </a:p>
          <a:p>
            <a:pPr algn="r"/>
            <a:endParaRPr lang="fr-FR" sz="1000" dirty="0">
              <a:solidFill>
                <a:schemeClr val="bg1"/>
              </a:solidFill>
              <a:latin typeface="HelveticaNeue"/>
            </a:endParaRPr>
          </a:p>
          <a:p>
            <a:pPr algn="r"/>
            <a:endParaRPr lang="fr-FR" sz="1000" dirty="0">
              <a:latin typeface="HelveticaNeue"/>
            </a:endParaRPr>
          </a:p>
        </p:txBody>
      </p:sp>
      <p:sp>
        <p:nvSpPr>
          <p:cNvPr id="11"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dirty="0" smtClean="0">
                <a:solidFill>
                  <a:srgbClr val="B5A692"/>
                </a:solidFill>
              </a:rPr>
              <a:t>GESTION DE L’OBJECTION PRIX</a:t>
            </a:r>
            <a:endParaRPr lang="fr-FR" sz="2400" dirty="0" smtClean="0">
              <a:solidFill>
                <a:srgbClr val="B5A692"/>
              </a:solidFill>
            </a:endParaRPr>
          </a:p>
        </p:txBody>
      </p:sp>
      <p:pic>
        <p:nvPicPr>
          <p:cNvPr id="12" name="Picture 4" descr="I:\HR CLAIRE\PHOTOS SCENARIO DE VENTE PRODIGY\DSC090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100" y="1746989"/>
            <a:ext cx="2626724" cy="19700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6" name="Connecteur droit 5"/>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Connecteur droit 6"/>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4480864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heme/theme1.xml><?xml version="1.0" encoding="utf-8"?>
<a:theme xmlns:a="http://schemas.openxmlformats.org/drawingml/2006/main" name="4_Thème Office">
  <a:themeElements>
    <a:clrScheme name="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Thème Offic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1620</TotalTime>
  <Words>2669</Words>
  <Application>Microsoft Office PowerPoint</Application>
  <PresentationFormat>Affichage à l'écran (4:3)</PresentationFormat>
  <Paragraphs>430</Paragraphs>
  <Slides>15</Slides>
  <Notes>3</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4_Thème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L'Oréal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OHEIX Caroline</dc:creator>
  <cp:lastModifiedBy>IMBERT Claire</cp:lastModifiedBy>
  <cp:revision>122</cp:revision>
  <dcterms:created xsi:type="dcterms:W3CDTF">2011-12-20T09:51:57Z</dcterms:created>
  <dcterms:modified xsi:type="dcterms:W3CDTF">2012-04-04T13:12:31Z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137235</vt:lpwstr>
  </property>
  <property fmtid="{D5CDD505-2E9C-101B-9397-08002B2CF9AE}" pid="3" name="NXPowerLiteSettings">
    <vt:lpwstr>F7000400038000</vt:lpwstr>
  </property>
  <property fmtid="{D5CDD505-2E9C-101B-9397-08002B2CF9AE}" pid="4" name="NXPowerLiteVersion">
    <vt:lpwstr>D5.0.6</vt:lpwstr>
  </property>
</Properties>
</file>