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9" r:id="rId2"/>
    <p:sldId id="257" r:id="rId3"/>
    <p:sldId id="260" r:id="rId4"/>
    <p:sldId id="261" r:id="rId5"/>
    <p:sldId id="322" r:id="rId6"/>
    <p:sldId id="321" r:id="rId7"/>
    <p:sldId id="270" r:id="rId8"/>
    <p:sldId id="271" r:id="rId9"/>
    <p:sldId id="272" r:id="rId10"/>
    <p:sldId id="273" r:id="rId11"/>
    <p:sldId id="274" r:id="rId12"/>
    <p:sldId id="275" r:id="rId13"/>
    <p:sldId id="276" r:id="rId14"/>
    <p:sldId id="277" r:id="rId15"/>
    <p:sldId id="278" r:id="rId16"/>
    <p:sldId id="325" r:id="rId17"/>
    <p:sldId id="326" r:id="rId18"/>
    <p:sldId id="327" r:id="rId19"/>
    <p:sldId id="328" r:id="rId20"/>
    <p:sldId id="329" r:id="rId21"/>
    <p:sldId id="330" r:id="rId22"/>
    <p:sldId id="331" r:id="rId23"/>
    <p:sldId id="313" r:id="rId24"/>
    <p:sldId id="279" r:id="rId25"/>
    <p:sldId id="280" r:id="rId26"/>
    <p:sldId id="281" r:id="rId27"/>
    <p:sldId id="320"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4" r:id="rId60"/>
    <p:sldId id="315" r:id="rId61"/>
    <p:sldId id="316" r:id="rId62"/>
    <p:sldId id="333" r:id="rId63"/>
    <p:sldId id="317" r:id="rId64"/>
    <p:sldId id="318" r:id="rId65"/>
    <p:sldId id="323" r:id="rId66"/>
    <p:sldId id="324" r:id="rId67"/>
    <p:sldId id="332" r:id="rId6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88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68" autoAdjust="0"/>
    <p:restoredTop sz="90941" autoAdjust="0"/>
  </p:normalViewPr>
  <p:slideViewPr>
    <p:cSldViewPr>
      <p:cViewPr>
        <p:scale>
          <a:sx n="71" d="100"/>
          <a:sy n="71" d="100"/>
        </p:scale>
        <p:origin x="-1554" y="-78"/>
      </p:cViewPr>
      <p:guideLst>
        <p:guide orient="horz" pos="2160"/>
        <p:guide pos="2880"/>
      </p:guideLst>
    </p:cSldViewPr>
  </p:slideViewPr>
  <p:notesTextViewPr>
    <p:cViewPr>
      <p:scale>
        <a:sx n="1" d="1"/>
        <a:sy n="1" d="1"/>
      </p:scale>
      <p:origin x="0" y="0"/>
    </p:cViewPr>
  </p:notesTextViewPr>
  <p:sorterViewPr>
    <p:cViewPr>
      <p:scale>
        <a:sx n="100" d="100"/>
        <a:sy n="100" d="100"/>
      </p:scale>
      <p:origin x="0" y="136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05DBD1-C7AD-4DBD-968D-D542444C2225}" type="datetimeFigureOut">
              <a:rPr lang="fr-FR" smtClean="0"/>
              <a:t>23/06/2014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86ED6C-FFA1-44D9-9663-45D27DBB704A}" type="slidenum">
              <a:rPr lang="fr-FR" smtClean="0"/>
              <a:t>‹N°›</a:t>
            </a:fld>
            <a:endParaRPr lang="fr-FR"/>
          </a:p>
        </p:txBody>
      </p:sp>
    </p:spTree>
    <p:extLst>
      <p:ext uri="{BB962C8B-B14F-4D97-AF65-F5344CB8AC3E}">
        <p14:creationId xmlns:p14="http://schemas.microsoft.com/office/powerpoint/2010/main" val="3937145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8"/>
          <p:cNvSpPr>
            <a:spLocks noGrp="1" noChangeArrowheads="1"/>
          </p:cNvSpPr>
          <p:nvPr>
            <p:ph type="sldNum" sz="quarter"/>
          </p:nvPr>
        </p:nvSpPr>
        <p:spPr>
          <a:noFill/>
        </p:spPr>
        <p:txBody>
          <a:bodyPr/>
          <a:lstStyle>
            <a:lvl1pPr defTabSz="424972" eaLnBrk="0" hangingPunct="0">
              <a:spcBef>
                <a:spcPct val="30000"/>
              </a:spcBef>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1pPr>
            <a:lvl2pPr defTabSz="424972" eaLnBrk="0" hangingPunct="0">
              <a:spcBef>
                <a:spcPct val="30000"/>
              </a:spcBef>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2pPr>
            <a:lvl3pPr defTabSz="424972" eaLnBrk="0" hangingPunct="0">
              <a:spcBef>
                <a:spcPct val="30000"/>
              </a:spcBef>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3pPr>
            <a:lvl4pPr defTabSz="424972" eaLnBrk="0" hangingPunct="0">
              <a:spcBef>
                <a:spcPct val="30000"/>
              </a:spcBef>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4pPr>
            <a:lvl5pPr defTabSz="424972" eaLnBrk="0" hangingPunct="0">
              <a:spcBef>
                <a:spcPct val="30000"/>
              </a:spcBef>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5pPr>
            <a:lvl6pPr marL="2321227" indent="-211021" defTabSz="424972" eaLnBrk="0" fontAlgn="base" hangingPunct="0">
              <a:spcBef>
                <a:spcPct val="30000"/>
              </a:spcBef>
              <a:spcAft>
                <a:spcPct val="0"/>
              </a:spcAft>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6pPr>
            <a:lvl7pPr marL="2743269" indent="-211021" defTabSz="424972" eaLnBrk="0" fontAlgn="base" hangingPunct="0">
              <a:spcBef>
                <a:spcPct val="30000"/>
              </a:spcBef>
              <a:spcAft>
                <a:spcPct val="0"/>
              </a:spcAft>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7pPr>
            <a:lvl8pPr marL="3165310" indent="-211021" defTabSz="424972" eaLnBrk="0" fontAlgn="base" hangingPunct="0">
              <a:spcBef>
                <a:spcPct val="30000"/>
              </a:spcBef>
              <a:spcAft>
                <a:spcPct val="0"/>
              </a:spcAft>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8pPr>
            <a:lvl9pPr marL="3587351" indent="-211021" defTabSz="424972" eaLnBrk="0" fontAlgn="base" hangingPunct="0">
              <a:spcBef>
                <a:spcPct val="30000"/>
              </a:spcBef>
              <a:spcAft>
                <a:spcPct val="0"/>
              </a:spcAft>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9pPr>
          </a:lstStyle>
          <a:p>
            <a:pPr eaLnBrk="1" hangingPunct="1">
              <a:spcBef>
                <a:spcPct val="0"/>
              </a:spcBef>
              <a:buClrTx/>
              <a:buFontTx/>
              <a:buNone/>
            </a:pPr>
            <a:fld id="{79BDE7BB-B116-4B74-9E89-9F89C35EA5FF}" type="slidenum">
              <a:rPr lang="eu-ES" altLang="fr-FR" sz="1000">
                <a:latin typeface="Calibri" pitchFamily="34" charset="0"/>
              </a:rPr>
              <a:pPr eaLnBrk="1" hangingPunct="1">
                <a:spcBef>
                  <a:spcPct val="0"/>
                </a:spcBef>
                <a:buClrTx/>
                <a:buFontTx/>
                <a:buNone/>
              </a:pPr>
              <a:t>1</a:t>
            </a:fld>
            <a:endParaRPr lang="eu-ES" altLang="fr-FR" sz="1000">
              <a:latin typeface="Calibri" pitchFamily="34" charset="0"/>
            </a:endParaRPr>
          </a:p>
        </p:txBody>
      </p:sp>
      <p:sp>
        <p:nvSpPr>
          <p:cNvPr id="222211" name="Rectangle 1"/>
          <p:cNvSpPr>
            <a:spLocks noGrp="1" noRot="1" noChangeAspect="1" noChangeArrowheads="1" noTextEdit="1"/>
          </p:cNvSpPr>
          <p:nvPr>
            <p:ph type="sldImg"/>
          </p:nvPr>
        </p:nvSpPr>
        <p:spPr>
          <a:xfrm>
            <a:off x="1149350" y="687388"/>
            <a:ext cx="4568825" cy="34258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2" name="Text Box 2"/>
          <p:cNvSpPr>
            <a:spLocks noGrp="1" noChangeArrowheads="1"/>
          </p:cNvSpPr>
          <p:nvPr>
            <p:ph type="body" idx="1"/>
          </p:nvPr>
        </p:nvSpPr>
        <p:spPr>
          <a:xfrm>
            <a:off x="683960" y="4342939"/>
            <a:ext cx="5490081" cy="4114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just">
              <a:spcBef>
                <a:spcPct val="0"/>
              </a:spcBef>
              <a:tabLst>
                <a:tab pos="0" algn="l"/>
                <a:tab pos="408853" algn="l"/>
                <a:tab pos="822102" algn="l"/>
                <a:tab pos="1236816" algn="l"/>
                <a:tab pos="1651530" algn="l"/>
                <a:tab pos="2066244" algn="l"/>
                <a:tab pos="2482424" algn="l"/>
                <a:tab pos="2897138" algn="l"/>
                <a:tab pos="3310387" algn="l"/>
                <a:tab pos="3723636" algn="l"/>
                <a:tab pos="4141280" algn="l"/>
                <a:tab pos="4554529" algn="l"/>
                <a:tab pos="4970709" algn="l"/>
                <a:tab pos="5383958" algn="l"/>
                <a:tab pos="5800137" algn="l"/>
                <a:tab pos="6213386" algn="l"/>
                <a:tab pos="6626635" algn="l"/>
                <a:tab pos="7041350" algn="l"/>
                <a:tab pos="7457529" algn="l"/>
                <a:tab pos="7872243" algn="l"/>
                <a:tab pos="8286958" algn="l"/>
              </a:tabLst>
            </a:pPr>
            <a:endParaRPr lang="en-US" altLang="fr-FR" sz="900" dirty="0">
              <a:latin typeface="Century Gothic"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19</a:t>
            </a:fld>
            <a:endParaRPr lang="ko-KR" altLang="en-US"/>
          </a:p>
        </p:txBody>
      </p:sp>
    </p:spTree>
    <p:extLst>
      <p:ext uri="{BB962C8B-B14F-4D97-AF65-F5344CB8AC3E}">
        <p14:creationId xmlns:p14="http://schemas.microsoft.com/office/powerpoint/2010/main" val="3426881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20</a:t>
            </a:fld>
            <a:endParaRPr lang="ko-KR" altLang="en-US"/>
          </a:p>
        </p:txBody>
      </p:sp>
    </p:spTree>
    <p:extLst>
      <p:ext uri="{BB962C8B-B14F-4D97-AF65-F5344CB8AC3E}">
        <p14:creationId xmlns:p14="http://schemas.microsoft.com/office/powerpoint/2010/main" val="200758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21</a:t>
            </a:fld>
            <a:endParaRPr lang="ko-KR" altLang="en-US"/>
          </a:p>
        </p:txBody>
      </p:sp>
    </p:spTree>
    <p:extLst>
      <p:ext uri="{BB962C8B-B14F-4D97-AF65-F5344CB8AC3E}">
        <p14:creationId xmlns:p14="http://schemas.microsoft.com/office/powerpoint/2010/main" val="3064958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22</a:t>
            </a:fld>
            <a:endParaRPr lang="ko-KR" altLang="en-US"/>
          </a:p>
        </p:txBody>
      </p:sp>
    </p:spTree>
    <p:extLst>
      <p:ext uri="{BB962C8B-B14F-4D97-AF65-F5344CB8AC3E}">
        <p14:creationId xmlns:p14="http://schemas.microsoft.com/office/powerpoint/2010/main" val="1333547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Espace réservé de l'image des diapositives 1"/>
          <p:cNvSpPr>
            <a:spLocks noGrp="1" noRot="1" noChangeAspect="1" noTextEdit="1"/>
          </p:cNvSpPr>
          <p:nvPr>
            <p:ph type="sldImg"/>
          </p:nvPr>
        </p:nvSpPr>
        <p:spPr>
          <a:ln/>
        </p:spPr>
      </p:sp>
      <p:sp>
        <p:nvSpPr>
          <p:cNvPr id="303107" name="Espace réservé des commentaires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fr-FR" altLang="fr-FR" baseline="0" dirty="0" smtClean="0">
                <a:latin typeface="Times New Roman" pitchFamily="18" charset="0"/>
              </a:rPr>
              <a:t>To </a:t>
            </a:r>
            <a:r>
              <a:rPr lang="fr-FR" altLang="fr-FR" baseline="0" dirty="0" err="1" smtClean="0">
                <a:latin typeface="Times New Roman" pitchFamily="18" charset="0"/>
              </a:rPr>
              <a:t>remove</a:t>
            </a:r>
            <a:r>
              <a:rPr lang="fr-FR" altLang="fr-FR" baseline="0" dirty="0" smtClean="0">
                <a:latin typeface="Times New Roman" pitchFamily="18" charset="0"/>
              </a:rPr>
              <a:t> make-up, use a tissue or </a:t>
            </a:r>
            <a:r>
              <a:rPr lang="fr-FR" altLang="fr-FR" baseline="0" dirty="0" err="1" smtClean="0">
                <a:latin typeface="Times New Roman" pitchFamily="18" charset="0"/>
              </a:rPr>
              <a:t>milk</a:t>
            </a:r>
            <a:r>
              <a:rPr lang="fr-FR" altLang="fr-FR" baseline="0" dirty="0" smtClean="0">
                <a:latin typeface="Times New Roman" pitchFamily="18" charset="0"/>
              </a:rPr>
              <a:t> &amp; lotion in case of </a:t>
            </a:r>
            <a:r>
              <a:rPr lang="fr-FR" altLang="fr-FR" baseline="0" dirty="0" err="1" smtClean="0">
                <a:latin typeface="Times New Roman" pitchFamily="18" charset="0"/>
              </a:rPr>
              <a:t>heavy</a:t>
            </a:r>
            <a:r>
              <a:rPr lang="fr-FR" altLang="fr-FR" baseline="0" dirty="0" smtClean="0">
                <a:latin typeface="Times New Roman" pitchFamily="18" charset="0"/>
              </a:rPr>
              <a:t> make-up. Do not use </a:t>
            </a:r>
            <a:r>
              <a:rPr lang="fr-FR" altLang="fr-FR" baseline="0" dirty="0" err="1" smtClean="0">
                <a:latin typeface="Times New Roman" pitchFamily="18" charset="0"/>
              </a:rPr>
              <a:t>any</a:t>
            </a:r>
            <a:r>
              <a:rPr lang="fr-FR" altLang="fr-FR" baseline="0" dirty="0" smtClean="0">
                <a:latin typeface="Times New Roman" pitchFamily="18" charset="0"/>
              </a:rPr>
              <a:t> </a:t>
            </a:r>
            <a:r>
              <a:rPr lang="fr-FR" altLang="fr-FR" baseline="0" dirty="0" err="1" smtClean="0">
                <a:latin typeface="Times New Roman" pitchFamily="18" charset="0"/>
              </a:rPr>
              <a:t>moisturizer</a:t>
            </a:r>
            <a:r>
              <a:rPr lang="fr-FR" altLang="fr-FR" baseline="0" dirty="0" smtClean="0">
                <a:latin typeface="Times New Roman" pitchFamily="18" charset="0"/>
              </a:rPr>
              <a:t> </a:t>
            </a:r>
            <a:r>
              <a:rPr lang="fr-FR" altLang="fr-FR" baseline="0" dirty="0" err="1" smtClean="0">
                <a:latin typeface="Times New Roman" pitchFamily="18" charset="0"/>
              </a:rPr>
              <a:t>before</a:t>
            </a:r>
            <a:r>
              <a:rPr lang="fr-FR" altLang="fr-FR" baseline="0" dirty="0" smtClean="0">
                <a:latin typeface="Times New Roman" pitchFamily="18" charset="0"/>
              </a:rPr>
              <a:t> </a:t>
            </a:r>
            <a:r>
              <a:rPr lang="fr-FR" altLang="fr-FR" baseline="0" dirty="0" err="1" smtClean="0">
                <a:latin typeface="Times New Roman" pitchFamily="18" charset="0"/>
              </a:rPr>
              <a:t>using</a:t>
            </a:r>
            <a:r>
              <a:rPr lang="fr-FR" altLang="fr-FR" baseline="0" dirty="0" smtClean="0">
                <a:latin typeface="Times New Roman" pitchFamily="18" charset="0"/>
              </a:rPr>
              <a:t> the Skin Profiler.</a:t>
            </a:r>
          </a:p>
          <a:p>
            <a:pPr marL="0" indent="0">
              <a:buFontTx/>
              <a:buNone/>
            </a:pPr>
            <a:r>
              <a:rPr lang="fr-FR" altLang="fr-FR" baseline="0" dirty="0" err="1" smtClean="0">
                <a:latin typeface="Times New Roman" pitchFamily="18" charset="0"/>
              </a:rPr>
              <a:t>Indeed</a:t>
            </a:r>
            <a:r>
              <a:rPr lang="fr-FR" altLang="fr-FR" baseline="0" dirty="0" smtClean="0">
                <a:latin typeface="Times New Roman" pitchFamily="18" charset="0"/>
              </a:rPr>
              <a:t>, make-up </a:t>
            </a:r>
            <a:r>
              <a:rPr lang="fr-FR" altLang="fr-FR" baseline="0" dirty="0" err="1" smtClean="0">
                <a:latin typeface="Times New Roman" pitchFamily="18" charset="0"/>
              </a:rPr>
              <a:t>may</a:t>
            </a:r>
            <a:r>
              <a:rPr lang="fr-FR" altLang="fr-FR" baseline="0" dirty="0" smtClean="0">
                <a:latin typeface="Times New Roman" pitchFamily="18" charset="0"/>
              </a:rPr>
              <a:t> </a:t>
            </a:r>
            <a:r>
              <a:rPr lang="fr-FR" altLang="fr-FR" baseline="0" dirty="0" err="1" smtClean="0">
                <a:latin typeface="Times New Roman" pitchFamily="18" charset="0"/>
              </a:rPr>
              <a:t>interfere</a:t>
            </a:r>
            <a:r>
              <a:rPr lang="fr-FR" altLang="fr-FR" baseline="0" dirty="0" smtClean="0">
                <a:latin typeface="Times New Roman" pitchFamily="18" charset="0"/>
              </a:rPr>
              <a:t> </a:t>
            </a:r>
            <a:r>
              <a:rPr lang="fr-FR" altLang="fr-FR" baseline="0" dirty="0" err="1" smtClean="0">
                <a:latin typeface="Times New Roman" pitchFamily="18" charset="0"/>
              </a:rPr>
              <a:t>with</a:t>
            </a:r>
            <a:r>
              <a:rPr lang="fr-FR" altLang="fr-FR" baseline="0" dirty="0" smtClean="0">
                <a:latin typeface="Times New Roman" pitchFamily="18" charset="0"/>
              </a:rPr>
              <a:t> </a:t>
            </a:r>
            <a:r>
              <a:rPr lang="fr-FR" altLang="fr-FR" baseline="0" dirty="0" err="1" smtClean="0">
                <a:latin typeface="Times New Roman" pitchFamily="18" charset="0"/>
              </a:rPr>
              <a:t>sensors</a:t>
            </a:r>
            <a:r>
              <a:rPr lang="fr-FR" altLang="fr-FR" baseline="0" dirty="0" smtClean="0">
                <a:latin typeface="Times New Roman" pitchFamily="18" charset="0"/>
              </a:rPr>
              <a:t> and </a:t>
            </a:r>
            <a:r>
              <a:rPr lang="fr-FR" altLang="fr-FR" baseline="0" dirty="0" err="1" smtClean="0">
                <a:latin typeface="Times New Roman" pitchFamily="18" charset="0"/>
              </a:rPr>
              <a:t>give</a:t>
            </a:r>
            <a:r>
              <a:rPr lang="fr-FR" altLang="fr-FR" baseline="0" dirty="0" smtClean="0">
                <a:latin typeface="Times New Roman" pitchFamily="18" charset="0"/>
              </a:rPr>
              <a:t> an </a:t>
            </a:r>
            <a:r>
              <a:rPr lang="fr-FR" altLang="fr-FR" baseline="0" dirty="0" err="1" smtClean="0">
                <a:latin typeface="Times New Roman" pitchFamily="18" charset="0"/>
              </a:rPr>
              <a:t>inaccurate</a:t>
            </a:r>
            <a:r>
              <a:rPr lang="fr-FR" altLang="fr-FR" baseline="0" dirty="0" smtClean="0">
                <a:latin typeface="Times New Roman" pitchFamily="18" charset="0"/>
              </a:rPr>
              <a:t> </a:t>
            </a:r>
            <a:r>
              <a:rPr lang="fr-FR" altLang="fr-FR" baseline="0" dirty="0" err="1" smtClean="0">
                <a:latin typeface="Times New Roman" pitchFamily="18" charset="0"/>
              </a:rPr>
              <a:t>diagnosis</a:t>
            </a:r>
            <a:r>
              <a:rPr lang="fr-FR" altLang="fr-FR" baseline="0" dirty="0" smtClean="0">
                <a:latin typeface="Times New Roman" pitchFamily="18" charset="0"/>
              </a:rPr>
              <a:t> </a:t>
            </a:r>
            <a:r>
              <a:rPr lang="fr-FR" altLang="fr-FR" baseline="0" dirty="0" err="1" smtClean="0">
                <a:latin typeface="Times New Roman" pitchFamily="18" charset="0"/>
              </a:rPr>
              <a:t>result</a:t>
            </a:r>
            <a:r>
              <a:rPr lang="fr-FR" altLang="fr-FR" baseline="0" dirty="0" smtClean="0">
                <a:latin typeface="Times New Roman"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dirty="0" err="1" smtClean="0"/>
              <a:t>Before</a:t>
            </a:r>
            <a:r>
              <a:rPr lang="fr-FR" altLang="fr-FR" dirty="0" smtClean="0"/>
              <a:t> </a:t>
            </a:r>
            <a:r>
              <a:rPr lang="fr-FR" altLang="fr-FR" dirty="0" err="1" smtClean="0"/>
              <a:t>removing</a:t>
            </a:r>
            <a:r>
              <a:rPr lang="fr-FR" altLang="fr-FR" dirty="0" smtClean="0"/>
              <a:t> </a:t>
            </a:r>
            <a:r>
              <a:rPr lang="fr-FR" altLang="fr-FR" dirty="0" err="1" smtClean="0"/>
              <a:t>customer’s</a:t>
            </a:r>
            <a:r>
              <a:rPr lang="fr-FR" altLang="fr-FR" dirty="0" smtClean="0"/>
              <a:t> make-up </a:t>
            </a:r>
            <a:r>
              <a:rPr lang="fr-FR" altLang="fr-FR" dirty="0" err="1" smtClean="0"/>
              <a:t>entirely</a:t>
            </a:r>
            <a:r>
              <a:rPr lang="fr-FR" altLang="fr-FR" dirty="0" smtClean="0"/>
              <a:t> or on the zones </a:t>
            </a:r>
            <a:r>
              <a:rPr lang="fr-FR" altLang="fr-FR" dirty="0" err="1" smtClean="0"/>
              <a:t>where</a:t>
            </a:r>
            <a:r>
              <a:rPr lang="fr-FR" altLang="fr-FR" dirty="0" smtClean="0"/>
              <a:t> </a:t>
            </a:r>
            <a:r>
              <a:rPr lang="fr-FR" altLang="fr-FR" dirty="0" err="1" smtClean="0"/>
              <a:t>measures</a:t>
            </a:r>
            <a:r>
              <a:rPr lang="fr-FR" altLang="fr-FR" dirty="0" smtClean="0"/>
              <a:t> have to </a:t>
            </a:r>
            <a:r>
              <a:rPr lang="fr-FR" altLang="fr-FR" dirty="0" err="1" smtClean="0"/>
              <a:t>be</a:t>
            </a:r>
            <a:r>
              <a:rPr lang="fr-FR" altLang="fr-FR" dirty="0" smtClean="0"/>
              <a:t> </a:t>
            </a:r>
            <a:r>
              <a:rPr lang="fr-FR" altLang="fr-FR" dirty="0" err="1" smtClean="0"/>
              <a:t>taken</a:t>
            </a:r>
            <a:r>
              <a:rPr lang="fr-FR" altLang="fr-FR" dirty="0" smtClean="0"/>
              <a:t>, do NOT </a:t>
            </a:r>
            <a:r>
              <a:rPr lang="fr-FR" altLang="fr-FR" dirty="0" err="1" smtClean="0"/>
              <a:t>forget</a:t>
            </a:r>
            <a:r>
              <a:rPr lang="fr-FR" altLang="fr-FR" dirty="0" smtClean="0"/>
              <a:t> to </a:t>
            </a:r>
            <a:r>
              <a:rPr lang="fr-FR" altLang="fr-FR" dirty="0" err="1" smtClean="0"/>
              <a:t>disinfect</a:t>
            </a:r>
            <a:r>
              <a:rPr lang="fr-FR" altLang="fr-FR" dirty="0" smtClean="0"/>
              <a:t> </a:t>
            </a:r>
            <a:r>
              <a:rPr lang="fr-FR" altLang="fr-FR" dirty="0" err="1" smtClean="0"/>
              <a:t>your</a:t>
            </a:r>
            <a:r>
              <a:rPr lang="fr-FR" altLang="fr-FR" dirty="0" smtClean="0"/>
              <a:t> hands.</a:t>
            </a:r>
            <a:r>
              <a:rPr lang="fr-FR" altLang="fr-FR" baseline="0" dirty="0" smtClean="0"/>
              <a:t> Clean the </a:t>
            </a:r>
            <a:r>
              <a:rPr lang="fr-FR" altLang="fr-FR" baseline="0" dirty="0" err="1" smtClean="0"/>
              <a:t>sensor</a:t>
            </a:r>
            <a:r>
              <a:rPr lang="fr-FR" altLang="fr-FR" baseline="0" dirty="0" smtClean="0"/>
              <a:t> </a:t>
            </a:r>
            <a:r>
              <a:rPr lang="fr-FR" altLang="fr-FR" baseline="0" dirty="0" err="1" smtClean="0"/>
              <a:t>with</a:t>
            </a:r>
            <a:r>
              <a:rPr lang="fr-FR" altLang="fr-FR" baseline="0" dirty="0" smtClean="0"/>
              <a:t> the </a:t>
            </a:r>
            <a:r>
              <a:rPr lang="fr-FR" altLang="fr-FR" baseline="0" dirty="0" err="1" smtClean="0"/>
              <a:t>special</a:t>
            </a:r>
            <a:r>
              <a:rPr lang="fr-FR" altLang="fr-FR" baseline="0" dirty="0" smtClean="0"/>
              <a:t> </a:t>
            </a:r>
            <a:r>
              <a:rPr lang="fr-FR" altLang="fr-FR" baseline="0" dirty="0" err="1" smtClean="0"/>
              <a:t>cloth</a:t>
            </a:r>
            <a:r>
              <a:rPr lang="fr-FR" altLang="fr-FR" baseline="0" dirty="0" smtClean="0"/>
              <a:t> </a:t>
            </a:r>
            <a:r>
              <a:rPr lang="fr-FR" altLang="fr-FR" baseline="0" dirty="0" err="1" smtClean="0"/>
              <a:t>provided</a:t>
            </a:r>
            <a:r>
              <a:rPr lang="fr-FR" altLang="fr-FR"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baseline="0" dirty="0" smtClean="0"/>
              <a:t>The zones </a:t>
            </a:r>
            <a:r>
              <a:rPr lang="fr-FR" altLang="fr-FR" baseline="0" dirty="0" err="1" smtClean="0"/>
              <a:t>where</a:t>
            </a:r>
            <a:r>
              <a:rPr lang="fr-FR" altLang="fr-FR" baseline="0" dirty="0" smtClean="0"/>
              <a:t> to </a:t>
            </a:r>
            <a:r>
              <a:rPr lang="fr-FR" altLang="fr-FR" baseline="0" dirty="0" err="1" smtClean="0"/>
              <a:t>take</a:t>
            </a:r>
            <a:r>
              <a:rPr lang="fr-FR" altLang="fr-FR" baseline="0" dirty="0" smtClean="0"/>
              <a:t> </a:t>
            </a:r>
            <a:r>
              <a:rPr lang="fr-FR" altLang="fr-FR" baseline="0" dirty="0" err="1" smtClean="0"/>
              <a:t>measures</a:t>
            </a:r>
            <a:r>
              <a:rPr lang="fr-FR" altLang="fr-FR" baseline="0" dirty="0" smtClean="0"/>
              <a:t> are </a:t>
            </a:r>
            <a:r>
              <a:rPr lang="fr-FR" altLang="fr-FR" baseline="0" dirty="0" err="1" smtClean="0"/>
              <a:t>always</a:t>
            </a:r>
            <a:r>
              <a:rPr lang="fr-FR" altLang="fr-FR" baseline="0" dirty="0" smtClean="0"/>
              <a:t> </a:t>
            </a:r>
            <a:r>
              <a:rPr lang="fr-FR" altLang="fr-FR" baseline="0" dirty="0" err="1" smtClean="0"/>
              <a:t>indicated</a:t>
            </a:r>
            <a:r>
              <a:rPr lang="fr-FR" altLang="fr-FR" baseline="0" dirty="0" smtClean="0"/>
              <a:t> by a </a:t>
            </a:r>
            <a:r>
              <a:rPr lang="fr-FR" altLang="fr-FR" baseline="0" dirty="0" err="1" smtClean="0"/>
              <a:t>circle</a:t>
            </a:r>
            <a:r>
              <a:rPr lang="fr-FR" altLang="fr-FR" baseline="0" dirty="0" smtClean="0"/>
              <a:t> on the face on the </a:t>
            </a:r>
            <a:r>
              <a:rPr lang="fr-FR" altLang="fr-FR" baseline="0" dirty="0" err="1" smtClean="0"/>
              <a:t>screen</a:t>
            </a:r>
            <a:r>
              <a:rPr lang="fr-FR" altLang="fr-FR" baseline="0" dirty="0" smtClean="0"/>
              <a:t> on the </a:t>
            </a:r>
            <a:r>
              <a:rPr lang="fr-FR" altLang="fr-FR" baseline="0" dirty="0" err="1" smtClean="0"/>
              <a:t>device</a:t>
            </a:r>
            <a:endParaRPr lang="fr-FR" altLang="fr-FR" dirty="0" smtClean="0"/>
          </a:p>
          <a:p>
            <a:pPr marL="0" indent="0">
              <a:buFontTx/>
              <a:buNone/>
            </a:pPr>
            <a:endParaRPr lang="fr-FR" altLang="fr-FR" baseline="0" dirty="0" smtClean="0">
              <a:latin typeface="Times New Roman" pitchFamily="18" charset="0"/>
            </a:endParaRPr>
          </a:p>
        </p:txBody>
      </p:sp>
      <p:sp>
        <p:nvSpPr>
          <p:cNvPr id="303108" name="Espace réservé de la date 3"/>
          <p:cNvSpPr>
            <a:spLocks noGrp="1"/>
          </p:cNvSpPr>
          <p:nvPr>
            <p:ph type="dt" sz="quarter"/>
          </p:nvPr>
        </p:nvSpPr>
        <p:spPr>
          <a:noFill/>
        </p:spPr>
        <p:txBody>
          <a:bodyPr/>
          <a:lstStyle>
            <a:lvl1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1pPr>
            <a:lvl2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2pPr>
            <a:lvl3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3pPr>
            <a:lvl4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4pPr>
            <a:lvl5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5pPr>
            <a:lvl6pPr marL="2321227"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6pPr>
            <a:lvl7pPr marL="2743269"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7pPr>
            <a:lvl8pPr marL="3165310"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8pPr>
            <a:lvl9pPr marL="3587351"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9pPr>
          </a:lstStyle>
          <a:p>
            <a:pPr eaLnBrk="1" hangingPunct="1">
              <a:spcBef>
                <a:spcPct val="0"/>
              </a:spcBef>
              <a:buClrTx/>
              <a:buFontTx/>
              <a:buNone/>
            </a:pPr>
            <a:r>
              <a:rPr lang="en-US" altLang="fr-FR" sz="1000">
                <a:latin typeface="Calibri" pitchFamily="34" charset="0"/>
              </a:rPr>
              <a:t>05/14/11</a:t>
            </a:r>
          </a:p>
        </p:txBody>
      </p:sp>
      <p:sp>
        <p:nvSpPr>
          <p:cNvPr id="303109" name="Espace réservé du numéro de diapositive 4"/>
          <p:cNvSpPr>
            <a:spLocks noGrp="1"/>
          </p:cNvSpPr>
          <p:nvPr>
            <p:ph type="sldNum" sz="quarter"/>
          </p:nvPr>
        </p:nvSpPr>
        <p:spPr>
          <a:noFill/>
        </p:spPr>
        <p:txBody>
          <a:bodyPr/>
          <a:lstStyle>
            <a:lvl1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1pPr>
            <a:lvl2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2pPr>
            <a:lvl3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3pPr>
            <a:lvl4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4pPr>
            <a:lvl5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5pPr>
            <a:lvl6pPr marL="2321227"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6pPr>
            <a:lvl7pPr marL="2743269"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7pPr>
            <a:lvl8pPr marL="3165310"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8pPr>
            <a:lvl9pPr marL="3587351"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9pPr>
          </a:lstStyle>
          <a:p>
            <a:pPr eaLnBrk="1" hangingPunct="1">
              <a:spcBef>
                <a:spcPct val="0"/>
              </a:spcBef>
              <a:buClrTx/>
              <a:buFontTx/>
              <a:buNone/>
            </a:pPr>
            <a:fld id="{0A402C2C-196B-4427-8E20-24AD57600696}" type="slidenum">
              <a:rPr lang="eu-ES" altLang="fr-FR" sz="1000">
                <a:latin typeface="Calibri" pitchFamily="34" charset="0"/>
              </a:rPr>
              <a:pPr eaLnBrk="1" hangingPunct="1">
                <a:spcBef>
                  <a:spcPct val="0"/>
                </a:spcBef>
                <a:buClrTx/>
                <a:buFontTx/>
                <a:buNone/>
              </a:pPr>
              <a:t>23</a:t>
            </a:fld>
            <a:endParaRPr lang="eu-ES" altLang="fr-FR" sz="100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For </a:t>
            </a:r>
            <a:r>
              <a:rPr lang="fr-FR" dirty="0" err="1" smtClean="0"/>
              <a:t>each</a:t>
            </a:r>
            <a:r>
              <a:rPr lang="fr-FR" dirty="0" smtClean="0"/>
              <a:t> </a:t>
            </a:r>
            <a:r>
              <a:rPr lang="fr-FR" dirty="0" err="1" smtClean="0"/>
              <a:t>measurement</a:t>
            </a:r>
            <a:r>
              <a:rPr lang="fr-FR" dirty="0" smtClean="0"/>
              <a:t>, once</a:t>
            </a:r>
            <a:r>
              <a:rPr lang="fr-FR" baseline="0" dirty="0" smtClean="0"/>
              <a:t> all the </a:t>
            </a:r>
            <a:r>
              <a:rPr lang="fr-FR" baseline="0" dirty="0" err="1" smtClean="0"/>
              <a:t>criterai</a:t>
            </a:r>
            <a:r>
              <a:rPr lang="fr-FR" baseline="0" dirty="0" smtClean="0"/>
              <a:t> of </a:t>
            </a:r>
            <a:r>
              <a:rPr lang="fr-FR" baseline="0" dirty="0" err="1" smtClean="0"/>
              <a:t>gender</a:t>
            </a:r>
            <a:r>
              <a:rPr lang="fr-FR" baseline="0" dirty="0" smtClean="0"/>
              <a:t>, </a:t>
            </a:r>
            <a:r>
              <a:rPr lang="fr-FR" baseline="0" dirty="0" err="1" smtClean="0"/>
              <a:t>age</a:t>
            </a:r>
            <a:r>
              <a:rPr lang="fr-FR" baseline="0" dirty="0" smtClean="0"/>
              <a:t> group are </a:t>
            </a:r>
            <a:r>
              <a:rPr lang="fr-FR" baseline="0" dirty="0" err="1" smtClean="0"/>
              <a:t>selected</a:t>
            </a:r>
            <a:r>
              <a:rPr lang="fr-FR" baseline="0" dirty="0" smtClean="0"/>
              <a:t>, </a:t>
            </a:r>
            <a:r>
              <a:rPr lang="fr-FR" baseline="0" dirty="0" err="1" smtClean="0"/>
              <a:t>you</a:t>
            </a:r>
            <a:r>
              <a:rPr lang="fr-FR" baseline="0" dirty="0" smtClean="0"/>
              <a:t> </a:t>
            </a:r>
            <a:r>
              <a:rPr lang="fr-FR" baseline="0" dirty="0" err="1" smtClean="0"/>
              <a:t>will</a:t>
            </a:r>
            <a:r>
              <a:rPr lang="fr-FR" baseline="0" dirty="0" smtClean="0"/>
              <a:t> </a:t>
            </a:r>
            <a:r>
              <a:rPr lang="fr-FR" baseline="0" dirty="0" err="1" smtClean="0"/>
              <a:t>find</a:t>
            </a:r>
            <a:r>
              <a:rPr lang="fr-FR" baseline="0" dirty="0" smtClean="0"/>
              <a:t> a </a:t>
            </a:r>
            <a:r>
              <a:rPr lang="fr-FR" baseline="0" dirty="0" err="1" smtClean="0"/>
              <a:t>grey</a:t>
            </a:r>
            <a:r>
              <a:rPr lang="fr-FR" baseline="0" dirty="0" smtClean="0"/>
              <a:t> horizontal line </a:t>
            </a:r>
            <a:r>
              <a:rPr lang="fr-FR" baseline="0" dirty="0" err="1" smtClean="0"/>
              <a:t>indicating</a:t>
            </a:r>
            <a:r>
              <a:rPr lang="fr-FR" baseline="0" dirty="0" smtClean="0"/>
              <a:t> the AVERAGE </a:t>
            </a:r>
            <a:r>
              <a:rPr lang="fr-FR" baseline="0" dirty="0" err="1" smtClean="0"/>
              <a:t>result</a:t>
            </a:r>
            <a:r>
              <a:rPr lang="fr-FR" baseline="0" dirty="0" smtClean="0"/>
              <a:t> for the </a:t>
            </a:r>
            <a:r>
              <a:rPr lang="fr-FR" baseline="0" dirty="0" err="1" smtClean="0"/>
              <a:t>same</a:t>
            </a:r>
            <a:r>
              <a:rPr lang="fr-FR" baseline="0" dirty="0" smtClean="0"/>
              <a:t> </a:t>
            </a:r>
            <a:r>
              <a:rPr lang="fr-FR" baseline="0" dirty="0" err="1" smtClean="0"/>
              <a:t>gender</a:t>
            </a:r>
            <a:r>
              <a:rPr lang="fr-FR" baseline="0" dirty="0" smtClean="0"/>
              <a:t>, </a:t>
            </a:r>
            <a:r>
              <a:rPr lang="fr-FR" baseline="0" dirty="0" err="1" smtClean="0"/>
              <a:t>athnicity</a:t>
            </a:r>
            <a:r>
              <a:rPr lang="fr-FR" baseline="0" dirty="0" smtClean="0"/>
              <a:t> and </a:t>
            </a:r>
            <a:r>
              <a:rPr lang="fr-FR" baseline="0" dirty="0" err="1" smtClean="0"/>
              <a:t>age</a:t>
            </a:r>
            <a:r>
              <a:rPr lang="fr-FR" baseline="0" dirty="0" smtClean="0"/>
              <a:t> group. This </a:t>
            </a:r>
            <a:r>
              <a:rPr lang="fr-FR" baseline="0" dirty="0" err="1" smtClean="0"/>
              <a:t>is</a:t>
            </a:r>
            <a:r>
              <a:rPr lang="fr-FR" baseline="0" dirty="0" smtClean="0"/>
              <a:t> </a:t>
            </a:r>
            <a:r>
              <a:rPr lang="fr-FR" baseline="0" dirty="0" err="1" smtClean="0"/>
              <a:t>based</a:t>
            </a:r>
            <a:r>
              <a:rPr lang="fr-FR" baseline="0" dirty="0" smtClean="0"/>
              <a:t> on </a:t>
            </a:r>
            <a:r>
              <a:rPr lang="fr-FR" baseline="0" dirty="0" err="1" smtClean="0"/>
              <a:t>calculation</a:t>
            </a:r>
            <a:r>
              <a:rPr lang="fr-FR" baseline="0" dirty="0" smtClean="0"/>
              <a:t> of the </a:t>
            </a:r>
            <a:r>
              <a:rPr lang="fr-FR" baseline="0" dirty="0" err="1" smtClean="0"/>
              <a:t>average</a:t>
            </a:r>
            <a:r>
              <a:rPr lang="fr-FR" baseline="0" dirty="0" smtClean="0"/>
              <a:t> </a:t>
            </a:r>
            <a:r>
              <a:rPr lang="fr-FR" baseline="0" dirty="0" err="1" smtClean="0"/>
              <a:t>corresponsing</a:t>
            </a:r>
            <a:r>
              <a:rPr lang="fr-FR" baseline="0" dirty="0" smtClean="0"/>
              <a:t> skins </a:t>
            </a:r>
            <a:r>
              <a:rPr lang="fr-FR" baseline="0" dirty="0" err="1" smtClean="0"/>
              <a:t>that</a:t>
            </a:r>
            <a:r>
              <a:rPr lang="fr-FR" baseline="0" dirty="0" smtClean="0"/>
              <a:t> are in the </a:t>
            </a:r>
            <a:r>
              <a:rPr lang="fr-FR" baseline="0" dirty="0" err="1" smtClean="0"/>
              <a:t>datbalse</a:t>
            </a:r>
            <a:r>
              <a:rPr lang="fr-FR" baseline="0" dirty="0" smtClean="0"/>
              <a:t> of the </a:t>
            </a:r>
            <a:r>
              <a:rPr lang="fr-FR" baseline="0" dirty="0" err="1" smtClean="0"/>
              <a:t>device</a:t>
            </a:r>
            <a:r>
              <a:rPr lang="fr-FR" baseline="0" dirty="0" smtClean="0"/>
              <a:t> (Cf. green rectangle).</a:t>
            </a:r>
          </a:p>
          <a:p>
            <a:r>
              <a:rPr lang="fr-FR" baseline="0" dirty="0" err="1" smtClean="0"/>
              <a:t>Then</a:t>
            </a:r>
            <a:r>
              <a:rPr lang="fr-FR" baseline="0" dirty="0" smtClean="0"/>
              <a:t>, </a:t>
            </a:r>
            <a:r>
              <a:rPr lang="fr-FR" baseline="0" dirty="0" err="1" smtClean="0"/>
              <a:t>after</a:t>
            </a:r>
            <a:r>
              <a:rPr lang="fr-FR" baseline="0" dirty="0" smtClean="0"/>
              <a:t> the </a:t>
            </a:r>
            <a:r>
              <a:rPr lang="fr-FR" baseline="0" dirty="0" err="1" smtClean="0"/>
              <a:t>measure</a:t>
            </a:r>
            <a:r>
              <a:rPr lang="fr-FR" baseline="0" dirty="0" smtClean="0"/>
              <a:t> are </a:t>
            </a:r>
            <a:r>
              <a:rPr lang="fr-FR" baseline="0" dirty="0" err="1" smtClean="0"/>
              <a:t>taken</a:t>
            </a:r>
            <a:r>
              <a:rPr lang="fr-FR" baseline="0" dirty="0" smtClean="0"/>
              <a:t>, an orange/</a:t>
            </a:r>
            <a:r>
              <a:rPr lang="fr-FR" baseline="0" dirty="0" err="1" smtClean="0"/>
              <a:t>brown</a:t>
            </a:r>
            <a:r>
              <a:rPr lang="fr-FR" baseline="0" dirty="0" smtClean="0"/>
              <a:t> line </a:t>
            </a:r>
            <a:r>
              <a:rPr lang="fr-FR" baseline="0" dirty="0" err="1" smtClean="0"/>
              <a:t>will</a:t>
            </a:r>
            <a:r>
              <a:rPr lang="fr-FR" baseline="0" dirty="0" smtClean="0"/>
              <a:t> </a:t>
            </a:r>
            <a:r>
              <a:rPr lang="fr-FR" baseline="0" dirty="0" err="1" smtClean="0"/>
              <a:t>appear</a:t>
            </a:r>
            <a:r>
              <a:rPr lang="fr-FR" baseline="0" dirty="0" smtClean="0"/>
              <a:t> </a:t>
            </a:r>
            <a:r>
              <a:rPr lang="fr-FR" baseline="0" dirty="0" err="1" smtClean="0"/>
              <a:t>below</a:t>
            </a:r>
            <a:r>
              <a:rPr lang="fr-FR" baseline="0" dirty="0" smtClean="0"/>
              <a:t> the first one, </a:t>
            </a:r>
            <a:r>
              <a:rPr lang="fr-FR" baseline="0" dirty="0" err="1" smtClean="0"/>
              <a:t>indicating</a:t>
            </a:r>
            <a:r>
              <a:rPr lang="fr-FR" baseline="0" dirty="0" smtClean="0"/>
              <a:t> the </a:t>
            </a:r>
            <a:r>
              <a:rPr lang="fr-FR" baseline="0" dirty="0" err="1" smtClean="0"/>
              <a:t>customer’s</a:t>
            </a:r>
            <a:r>
              <a:rPr lang="fr-FR" baseline="0" dirty="0" smtClean="0"/>
              <a:t> </a:t>
            </a:r>
            <a:r>
              <a:rPr lang="fr-FR" baseline="0" dirty="0" err="1" smtClean="0"/>
              <a:t>own</a:t>
            </a:r>
            <a:r>
              <a:rPr lang="fr-FR" baseline="0" dirty="0" smtClean="0"/>
              <a:t> </a:t>
            </a:r>
            <a:r>
              <a:rPr lang="fr-FR" baseline="0" dirty="0" err="1" smtClean="0"/>
              <a:t>results</a:t>
            </a:r>
            <a:r>
              <a:rPr lang="fr-FR" baseline="0" dirty="0" smtClean="0"/>
              <a:t>. </a:t>
            </a:r>
          </a:p>
          <a:p>
            <a:r>
              <a:rPr lang="fr-FR" baseline="0" dirty="0" smtClean="0"/>
              <a:t>The more the skin </a:t>
            </a:r>
            <a:r>
              <a:rPr lang="fr-FR" baseline="0" dirty="0" err="1" smtClean="0"/>
              <a:t>is</a:t>
            </a:r>
            <a:r>
              <a:rPr lang="fr-FR" baseline="0" dirty="0" smtClean="0"/>
              <a:t> </a:t>
            </a:r>
            <a:r>
              <a:rPr lang="fr-FR" baseline="0" dirty="0" err="1" smtClean="0"/>
              <a:t>hydrated</a:t>
            </a:r>
            <a:r>
              <a:rPr lang="fr-FR" baseline="0" dirty="0" smtClean="0"/>
              <a:t>, the </a:t>
            </a:r>
            <a:r>
              <a:rPr lang="fr-FR" baseline="0" dirty="0" err="1" smtClean="0"/>
              <a:t>better</a:t>
            </a:r>
            <a:r>
              <a:rPr lang="fr-FR" baseline="0" dirty="0" smtClean="0"/>
              <a:t>.</a:t>
            </a:r>
          </a:p>
          <a:p>
            <a:r>
              <a:rPr lang="fr-FR" baseline="0" dirty="0" smtClean="0"/>
              <a:t>The more the skin </a:t>
            </a:r>
            <a:r>
              <a:rPr lang="fr-FR" baseline="0" dirty="0" err="1" smtClean="0"/>
              <a:t>is</a:t>
            </a:r>
            <a:r>
              <a:rPr lang="fr-FR" baseline="0" dirty="0" smtClean="0"/>
              <a:t> </a:t>
            </a:r>
            <a:r>
              <a:rPr lang="fr-FR" baseline="0" dirty="0" err="1" smtClean="0"/>
              <a:t>elastic</a:t>
            </a:r>
            <a:r>
              <a:rPr lang="fr-FR" baseline="0" dirty="0" smtClean="0"/>
              <a:t>, the </a:t>
            </a:r>
            <a:r>
              <a:rPr lang="fr-FR" baseline="0" dirty="0" err="1" smtClean="0"/>
              <a:t>better</a:t>
            </a:r>
            <a:r>
              <a:rPr lang="fr-FR" baseline="0" dirty="0" smtClean="0"/>
              <a:t>.</a:t>
            </a:r>
          </a:p>
        </p:txBody>
      </p:sp>
      <p:sp>
        <p:nvSpPr>
          <p:cNvPr id="4" name="Espace réservé du numéro de diapositive 3"/>
          <p:cNvSpPr>
            <a:spLocks noGrp="1"/>
          </p:cNvSpPr>
          <p:nvPr>
            <p:ph type="sldNum" sz="quarter" idx="10"/>
          </p:nvPr>
        </p:nvSpPr>
        <p:spPr/>
        <p:txBody>
          <a:bodyPr/>
          <a:lstStyle/>
          <a:p>
            <a:fld id="{7B86ED6C-FFA1-44D9-9663-45D27DBB704A}" type="slidenum">
              <a:rPr lang="fr-FR" smtClean="0"/>
              <a:t>26</a:t>
            </a:fld>
            <a:endParaRPr lang="fr-FR"/>
          </a:p>
        </p:txBody>
      </p:sp>
    </p:spTree>
    <p:extLst>
      <p:ext uri="{BB962C8B-B14F-4D97-AF65-F5344CB8AC3E}">
        <p14:creationId xmlns:p14="http://schemas.microsoft.com/office/powerpoint/2010/main" val="1971162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u="sng" dirty="0" err="1" smtClean="0"/>
              <a:t>Before</a:t>
            </a:r>
            <a:r>
              <a:rPr lang="fr-FR" u="sng" baseline="0" dirty="0" smtClean="0"/>
              <a:t> </a:t>
            </a:r>
            <a:r>
              <a:rPr lang="fr-FR" u="sng" baseline="0" dirty="0" err="1" smtClean="0"/>
              <a:t>taking</a:t>
            </a:r>
            <a:r>
              <a:rPr lang="fr-FR" u="sng" baseline="0" dirty="0" smtClean="0"/>
              <a:t> </a:t>
            </a:r>
            <a:r>
              <a:rPr lang="fr-FR" u="sng" baseline="0" dirty="0" err="1" smtClean="0"/>
              <a:t>any</a:t>
            </a:r>
            <a:r>
              <a:rPr lang="fr-FR" u="sng" baseline="0" dirty="0" smtClean="0"/>
              <a:t> </a:t>
            </a:r>
            <a:r>
              <a:rPr lang="fr-FR" u="sng" baseline="0" dirty="0" err="1" smtClean="0"/>
              <a:t>measurement</a:t>
            </a:r>
            <a:r>
              <a:rPr lang="fr-FR" u="sng" baseline="0" dirty="0" smtClean="0"/>
              <a:t> </a:t>
            </a:r>
            <a:r>
              <a:rPr lang="fr-FR" u="sng" baseline="0" dirty="0" err="1" smtClean="0"/>
              <a:t>with</a:t>
            </a:r>
            <a:r>
              <a:rPr lang="fr-FR" u="sng" baseline="0" dirty="0" smtClean="0"/>
              <a:t> the camera</a:t>
            </a:r>
            <a:r>
              <a:rPr lang="fr-FR" baseline="0" dirty="0" smtClean="0"/>
              <a:t>, </a:t>
            </a:r>
            <a:r>
              <a:rPr lang="fr-FR" baseline="0" dirty="0" err="1" smtClean="0"/>
              <a:t>warn</a:t>
            </a:r>
            <a:r>
              <a:rPr lang="fr-FR" baseline="0" dirty="0" smtClean="0"/>
              <a:t> the </a:t>
            </a:r>
            <a:r>
              <a:rPr lang="fr-FR" baseline="0" dirty="0" err="1" smtClean="0"/>
              <a:t>customer</a:t>
            </a:r>
            <a:r>
              <a:rPr lang="fr-FR" baseline="0" dirty="0" smtClean="0"/>
              <a:t> </a:t>
            </a:r>
            <a:r>
              <a:rPr lang="fr-FR" baseline="0" dirty="0" err="1" smtClean="0"/>
              <a:t>that</a:t>
            </a:r>
            <a:r>
              <a:rPr lang="fr-FR" baseline="0" dirty="0" smtClean="0"/>
              <a:t> </a:t>
            </a:r>
            <a:r>
              <a:rPr lang="fr-FR" baseline="0" dirty="0" err="1" smtClean="0"/>
              <a:t>she</a:t>
            </a:r>
            <a:r>
              <a:rPr lang="fr-FR" baseline="0" dirty="0" smtClean="0"/>
              <a:t> </a:t>
            </a:r>
            <a:r>
              <a:rPr lang="fr-FR" baseline="0" dirty="0" err="1" smtClean="0"/>
              <a:t>will</a:t>
            </a:r>
            <a:r>
              <a:rPr lang="fr-FR" baseline="0" dirty="0" smtClean="0"/>
              <a:t> </a:t>
            </a:r>
            <a:r>
              <a:rPr lang="fr-FR" baseline="0" dirty="0" err="1" smtClean="0"/>
              <a:t>see</a:t>
            </a:r>
            <a:r>
              <a:rPr lang="fr-FR" baseline="0" dirty="0" smtClean="0"/>
              <a:t> </a:t>
            </a:r>
            <a:r>
              <a:rPr lang="fr-FR" baseline="0" dirty="0" err="1" smtClean="0"/>
              <a:t>her</a:t>
            </a:r>
            <a:r>
              <a:rPr lang="fr-FR" baseline="0" dirty="0" smtClean="0"/>
              <a:t> skin in </a:t>
            </a:r>
            <a:r>
              <a:rPr lang="fr-FR" baseline="0" dirty="0" err="1" smtClean="0"/>
              <a:t>big</a:t>
            </a:r>
            <a:r>
              <a:rPr lang="fr-FR" baseline="0" dirty="0" smtClean="0"/>
              <a:t>, </a:t>
            </a:r>
            <a:r>
              <a:rPr lang="fr-FR" baseline="0" dirty="0" err="1" smtClean="0"/>
              <a:t>magified</a:t>
            </a:r>
            <a:r>
              <a:rPr lang="fr-FR" baseline="0" dirty="0" smtClean="0"/>
              <a:t> 30 times.</a:t>
            </a:r>
          </a:p>
          <a:p>
            <a:r>
              <a:rPr lang="fr-FR" baseline="0" dirty="0" smtClean="0"/>
              <a:t>It </a:t>
            </a:r>
            <a:r>
              <a:rPr lang="fr-FR" baseline="0" dirty="0" err="1" smtClean="0"/>
              <a:t>can</a:t>
            </a:r>
            <a:r>
              <a:rPr lang="fr-FR" baseline="0" dirty="0" smtClean="0"/>
              <a:t> </a:t>
            </a:r>
            <a:r>
              <a:rPr lang="fr-FR" baseline="0" dirty="0" err="1" smtClean="0"/>
              <a:t>be</a:t>
            </a:r>
            <a:r>
              <a:rPr lang="fr-FR" baseline="0" dirty="0" smtClean="0"/>
              <a:t> </a:t>
            </a:r>
            <a:r>
              <a:rPr lang="fr-FR" baseline="0" dirty="0" err="1" smtClean="0"/>
              <a:t>scarry</a:t>
            </a:r>
            <a:r>
              <a:rPr lang="fr-FR" baseline="0" dirty="0" smtClean="0"/>
              <a:t> for </a:t>
            </a:r>
            <a:r>
              <a:rPr lang="fr-FR" baseline="0" dirty="0" err="1" smtClean="0"/>
              <a:t>customers</a:t>
            </a:r>
            <a:r>
              <a:rPr lang="fr-FR" baseline="0" dirty="0" smtClean="0"/>
              <a:t> and </a:t>
            </a:r>
            <a:r>
              <a:rPr lang="fr-FR" baseline="0" dirty="0" err="1" smtClean="0"/>
              <a:t>therefore</a:t>
            </a:r>
            <a:r>
              <a:rPr lang="fr-FR" baseline="0" dirty="0" smtClean="0"/>
              <a:t> </a:t>
            </a:r>
            <a:r>
              <a:rPr lang="fr-FR" baseline="0" dirty="0" err="1" smtClean="0"/>
              <a:t>you</a:t>
            </a:r>
            <a:r>
              <a:rPr lang="fr-FR" baseline="0" dirty="0" smtClean="0"/>
              <a:t> have to show how the camera </a:t>
            </a:r>
            <a:r>
              <a:rPr lang="fr-FR" baseline="0" dirty="0" err="1" smtClean="0"/>
              <a:t>will</a:t>
            </a:r>
            <a:r>
              <a:rPr lang="fr-FR" baseline="0" dirty="0" smtClean="0"/>
              <a:t> </a:t>
            </a:r>
            <a:r>
              <a:rPr lang="fr-FR" baseline="0" dirty="0" err="1" smtClean="0"/>
              <a:t>magnify</a:t>
            </a:r>
            <a:r>
              <a:rPr lang="fr-FR" baseline="0" dirty="0" smtClean="0"/>
              <a:t>, for instance </a:t>
            </a:r>
            <a:r>
              <a:rPr lang="fr-FR" baseline="0" dirty="0" err="1" smtClean="0"/>
              <a:t>taking</a:t>
            </a:r>
            <a:r>
              <a:rPr lang="fr-FR" baseline="0" dirty="0" smtClean="0"/>
              <a:t> a </a:t>
            </a:r>
            <a:r>
              <a:rPr lang="fr-FR" baseline="0" dirty="0" err="1" smtClean="0"/>
              <a:t>picture</a:t>
            </a:r>
            <a:r>
              <a:rPr lang="fr-FR" baseline="0" dirty="0" smtClean="0"/>
              <a:t> of the </a:t>
            </a:r>
            <a:r>
              <a:rPr lang="fr-FR" baseline="0" dirty="0" err="1" smtClean="0"/>
              <a:t>fabric</a:t>
            </a:r>
            <a:r>
              <a:rPr lang="fr-FR" baseline="0" dirty="0" smtClean="0"/>
              <a:t> of a </a:t>
            </a:r>
            <a:r>
              <a:rPr lang="fr-FR" baseline="0" dirty="0" err="1" smtClean="0"/>
              <a:t>piece</a:t>
            </a:r>
            <a:r>
              <a:rPr lang="fr-FR" baseline="0" dirty="0" smtClean="0"/>
              <a:t> of the </a:t>
            </a:r>
            <a:r>
              <a:rPr lang="fr-FR" baseline="0" dirty="0" err="1" smtClean="0"/>
              <a:t>customer’s</a:t>
            </a:r>
            <a:r>
              <a:rPr lang="fr-FR" baseline="0" dirty="0" smtClean="0"/>
              <a:t> </a:t>
            </a:r>
            <a:r>
              <a:rPr lang="fr-FR" baseline="0" dirty="0" err="1" smtClean="0"/>
              <a:t>clothes</a:t>
            </a:r>
            <a:r>
              <a:rPr lang="fr-FR" baseline="0" dirty="0" smtClean="0"/>
              <a:t> (</a:t>
            </a:r>
            <a:r>
              <a:rPr lang="fr-FR" baseline="0" dirty="0" err="1" smtClean="0"/>
              <a:t>scarf</a:t>
            </a:r>
            <a:r>
              <a:rPr lang="fr-FR" baseline="0" dirty="0" smtClean="0"/>
              <a:t>, </a:t>
            </a:r>
            <a:r>
              <a:rPr lang="fr-FR" baseline="0" dirty="0" err="1" smtClean="0"/>
              <a:t>sleesbves</a:t>
            </a:r>
            <a:r>
              <a:rPr lang="fr-FR" baseline="0" dirty="0" smtClean="0"/>
              <a:t>, etc.). You </a:t>
            </a:r>
            <a:r>
              <a:rPr lang="fr-FR" baseline="0" dirty="0" err="1" smtClean="0"/>
              <a:t>can</a:t>
            </a:r>
            <a:r>
              <a:rPr lang="fr-FR" baseline="0" dirty="0" smtClean="0"/>
              <a:t> </a:t>
            </a:r>
            <a:r>
              <a:rPr lang="fr-FR" baseline="0" dirty="0" err="1" smtClean="0"/>
              <a:t>then</a:t>
            </a:r>
            <a:r>
              <a:rPr lang="fr-FR" baseline="0" dirty="0" smtClean="0"/>
              <a:t> ad </a:t>
            </a:r>
            <a:r>
              <a:rPr lang="fr-FR" baseline="0" dirty="0" err="1" smtClean="0"/>
              <a:t>another</a:t>
            </a:r>
            <a:r>
              <a:rPr lang="fr-FR" baseline="0" dirty="0" smtClean="0"/>
              <a:t> stp </a:t>
            </a:r>
            <a:r>
              <a:rPr lang="fr-FR" baseline="0" dirty="0" err="1" smtClean="0"/>
              <a:t>after</a:t>
            </a:r>
            <a:r>
              <a:rPr lang="fr-FR" baseline="0" dirty="0" smtClean="0"/>
              <a:t> the </a:t>
            </a:r>
            <a:r>
              <a:rPr lang="fr-FR" baseline="0" dirty="0" err="1" smtClean="0"/>
              <a:t>fabric</a:t>
            </a:r>
            <a:r>
              <a:rPr lang="fr-FR" baseline="0" dirty="0" smtClean="0"/>
              <a:t>, </a:t>
            </a:r>
            <a:r>
              <a:rPr lang="fr-FR" baseline="0" dirty="0" err="1" smtClean="0"/>
              <a:t>taking</a:t>
            </a:r>
            <a:r>
              <a:rPr lang="fr-FR" baseline="0" dirty="0" smtClean="0"/>
              <a:t> a </a:t>
            </a:r>
            <a:r>
              <a:rPr lang="fr-FR" baseline="0" dirty="0" err="1" smtClean="0"/>
              <a:t>picture</a:t>
            </a:r>
            <a:r>
              <a:rPr lang="fr-FR" baseline="0" dirty="0" smtClean="0"/>
              <a:t> </a:t>
            </a:r>
            <a:r>
              <a:rPr lang="fr-FR" baseline="0" dirty="0" err="1" smtClean="0"/>
              <a:t>similarly</a:t>
            </a:r>
            <a:r>
              <a:rPr lang="fr-FR" baseline="0" dirty="0" smtClean="0"/>
              <a:t> on </a:t>
            </a:r>
            <a:r>
              <a:rPr lang="fr-FR" baseline="0" dirty="0" err="1" smtClean="0"/>
              <a:t>her</a:t>
            </a:r>
            <a:r>
              <a:rPr lang="fr-FR" baseline="0" dirty="0" smtClean="0"/>
              <a:t> hand.</a:t>
            </a:r>
          </a:p>
          <a:p>
            <a:r>
              <a:rPr lang="fr-FR" dirty="0" smtClean="0"/>
              <a:t>To </a:t>
            </a:r>
            <a:r>
              <a:rPr lang="fr-FR" dirty="0" err="1" smtClean="0"/>
              <a:t>witch</a:t>
            </a:r>
            <a:r>
              <a:rPr lang="fr-FR" dirty="0" smtClean="0"/>
              <a:t> </a:t>
            </a:r>
            <a:r>
              <a:rPr lang="fr-FR" dirty="0" err="1" smtClean="0"/>
              <a:t>from</a:t>
            </a:r>
            <a:r>
              <a:rPr lang="fr-FR" dirty="0" smtClean="0"/>
              <a:t> a type of </a:t>
            </a:r>
            <a:r>
              <a:rPr lang="fr-FR" dirty="0" err="1" smtClean="0"/>
              <a:t>measure</a:t>
            </a:r>
            <a:r>
              <a:rPr lang="fr-FR" dirty="0" smtClean="0"/>
              <a:t> to the </a:t>
            </a:r>
            <a:r>
              <a:rPr lang="fr-FR" dirty="0" err="1" smtClean="0"/>
              <a:t>other</a:t>
            </a:r>
            <a:r>
              <a:rPr lang="fr-FR" dirty="0" smtClean="0"/>
              <a:t>, scroll </a:t>
            </a:r>
            <a:r>
              <a:rPr lang="fr-FR" dirty="0" err="1" smtClean="0"/>
              <a:t>horizontally</a:t>
            </a:r>
            <a:r>
              <a:rPr lang="fr-FR" dirty="0" smtClean="0"/>
              <a:t> the </a:t>
            </a:r>
            <a:r>
              <a:rPr lang="fr-FR" dirty="0" err="1" smtClean="0"/>
              <a:t>screen</a:t>
            </a:r>
            <a:r>
              <a:rPr lang="fr-FR" dirty="0" smtClean="0"/>
              <a:t>  </a:t>
            </a:r>
            <a:r>
              <a:rPr lang="fr-FR" dirty="0" err="1" smtClean="0"/>
              <a:t>with</a:t>
            </a:r>
            <a:r>
              <a:rPr lang="fr-FR" dirty="0" smtClean="0"/>
              <a:t> </a:t>
            </a:r>
            <a:r>
              <a:rPr lang="fr-FR" dirty="0" err="1" smtClean="0"/>
              <a:t>your</a:t>
            </a:r>
            <a:r>
              <a:rPr lang="fr-FR" dirty="0" smtClean="0"/>
              <a:t> </a:t>
            </a:r>
            <a:r>
              <a:rPr lang="fr-FR" dirty="0" err="1" smtClean="0"/>
              <a:t>finger</a:t>
            </a:r>
            <a:r>
              <a:rPr lang="fr-FR" dirty="0" smtClean="0"/>
              <a:t>.</a:t>
            </a:r>
            <a:endParaRPr lang="fr-FR" dirty="0"/>
          </a:p>
        </p:txBody>
      </p:sp>
      <p:sp>
        <p:nvSpPr>
          <p:cNvPr id="4" name="Espace réservé du numéro de diapositive 3"/>
          <p:cNvSpPr>
            <a:spLocks noGrp="1"/>
          </p:cNvSpPr>
          <p:nvPr>
            <p:ph type="sldNum" sz="quarter" idx="10"/>
          </p:nvPr>
        </p:nvSpPr>
        <p:spPr/>
        <p:txBody>
          <a:bodyPr/>
          <a:lstStyle/>
          <a:p>
            <a:fld id="{7B86ED6C-FFA1-44D9-9663-45D27DBB704A}" type="slidenum">
              <a:rPr lang="fr-FR" smtClean="0"/>
              <a:t>27</a:t>
            </a:fld>
            <a:endParaRPr lang="fr-FR"/>
          </a:p>
        </p:txBody>
      </p:sp>
    </p:spTree>
    <p:extLst>
      <p:ext uri="{BB962C8B-B14F-4D97-AF65-F5344CB8AC3E}">
        <p14:creationId xmlns:p14="http://schemas.microsoft.com/office/powerpoint/2010/main" val="18124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a:t>
            </a:r>
            <a:r>
              <a:rPr lang="fr-FR" baseline="0" dirty="0" smtClean="0"/>
              <a:t> more </a:t>
            </a:r>
            <a:r>
              <a:rPr lang="fr-FR" baseline="0" dirty="0" err="1" smtClean="0"/>
              <a:t>narrow</a:t>
            </a:r>
            <a:r>
              <a:rPr lang="fr-FR" baseline="0" dirty="0" smtClean="0"/>
              <a:t> and </a:t>
            </a:r>
            <a:r>
              <a:rPr lang="fr-FR" baseline="0" dirty="0" err="1" smtClean="0"/>
              <a:t>small</a:t>
            </a:r>
            <a:r>
              <a:rPr lang="fr-FR" baseline="0" dirty="0" smtClean="0"/>
              <a:t> the pores are, the </a:t>
            </a:r>
            <a:r>
              <a:rPr lang="fr-FR" baseline="0" dirty="0" err="1" smtClean="0"/>
              <a:t>better</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7B86ED6C-FFA1-44D9-9663-45D27DBB704A}" type="slidenum">
              <a:rPr lang="fr-FR" smtClean="0"/>
              <a:t>28</a:t>
            </a:fld>
            <a:endParaRPr lang="fr-FR"/>
          </a:p>
        </p:txBody>
      </p:sp>
    </p:spTree>
    <p:extLst>
      <p:ext uri="{BB962C8B-B14F-4D97-AF65-F5344CB8AC3E}">
        <p14:creationId xmlns:p14="http://schemas.microsoft.com/office/powerpoint/2010/main" val="1911976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a:t>
            </a:r>
            <a:r>
              <a:rPr lang="fr-FR" dirty="0" err="1" smtClean="0"/>
              <a:t>less</a:t>
            </a:r>
            <a:r>
              <a:rPr lang="fr-FR" dirty="0" smtClean="0"/>
              <a:t> pigmentation </a:t>
            </a:r>
            <a:r>
              <a:rPr lang="fr-FR" dirty="0" err="1" smtClean="0"/>
              <a:t>you</a:t>
            </a:r>
            <a:r>
              <a:rPr lang="fr-FR" dirty="0" smtClean="0"/>
              <a:t> have , the </a:t>
            </a:r>
            <a:r>
              <a:rPr lang="fr-FR" dirty="0" err="1" smtClean="0"/>
              <a:t>better</a:t>
            </a:r>
            <a:r>
              <a:rPr lang="fr-FR" dirty="0" smtClean="0"/>
              <a:t>.</a:t>
            </a:r>
          </a:p>
        </p:txBody>
      </p:sp>
      <p:sp>
        <p:nvSpPr>
          <p:cNvPr id="4" name="Espace réservé du numéro de diapositive 3"/>
          <p:cNvSpPr>
            <a:spLocks noGrp="1"/>
          </p:cNvSpPr>
          <p:nvPr>
            <p:ph type="sldNum" sz="quarter" idx="10"/>
          </p:nvPr>
        </p:nvSpPr>
        <p:spPr/>
        <p:txBody>
          <a:bodyPr/>
          <a:lstStyle/>
          <a:p>
            <a:fld id="{7B86ED6C-FFA1-44D9-9663-45D27DBB704A}" type="slidenum">
              <a:rPr lang="fr-FR" smtClean="0"/>
              <a:t>32</a:t>
            </a:fld>
            <a:endParaRPr lang="fr-FR"/>
          </a:p>
        </p:txBody>
      </p:sp>
    </p:spTree>
    <p:extLst>
      <p:ext uri="{BB962C8B-B14F-4D97-AF65-F5344CB8AC3E}">
        <p14:creationId xmlns:p14="http://schemas.microsoft.com/office/powerpoint/2010/main" val="4181256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a:t>
            </a:r>
            <a:r>
              <a:rPr lang="fr-FR" dirty="0" err="1" smtClean="0"/>
              <a:t>less</a:t>
            </a:r>
            <a:r>
              <a:rPr lang="fr-FR" baseline="0" dirty="0" smtClean="0"/>
              <a:t> the </a:t>
            </a:r>
            <a:r>
              <a:rPr lang="fr-FR" baseline="0" dirty="0" err="1" smtClean="0"/>
              <a:t>wrinkles</a:t>
            </a:r>
            <a:r>
              <a:rPr lang="fr-FR" baseline="0" dirty="0" smtClean="0"/>
              <a:t>, the </a:t>
            </a:r>
            <a:r>
              <a:rPr lang="fr-FR" baseline="0" dirty="0" err="1" smtClean="0"/>
              <a:t>better</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7B86ED6C-FFA1-44D9-9663-45D27DBB704A}" type="slidenum">
              <a:rPr lang="fr-FR" smtClean="0"/>
              <a:t>36</a:t>
            </a:fld>
            <a:endParaRPr lang="fr-FR"/>
          </a:p>
        </p:txBody>
      </p:sp>
    </p:spTree>
    <p:extLst>
      <p:ext uri="{BB962C8B-B14F-4D97-AF65-F5344CB8AC3E}">
        <p14:creationId xmlns:p14="http://schemas.microsoft.com/office/powerpoint/2010/main" val="891911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Espace réservé de l'image des diapositives 1"/>
          <p:cNvSpPr>
            <a:spLocks noGrp="1" noRot="1" noChangeAspect="1" noTextEdit="1"/>
          </p:cNvSpPr>
          <p:nvPr>
            <p:ph type="sldImg"/>
          </p:nvPr>
        </p:nvSpPr>
        <p:spPr>
          <a:ln/>
        </p:spPr>
      </p:sp>
      <p:sp>
        <p:nvSpPr>
          <p:cNvPr id="301059" name="Espace réservé des commentaires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err="1" smtClean="0">
                <a:latin typeface="Times New Roman" pitchFamily="18" charset="0"/>
              </a:rPr>
              <a:t>We</a:t>
            </a:r>
            <a:r>
              <a:rPr lang="fr-FR" altLang="fr-FR" dirty="0" smtClean="0">
                <a:latin typeface="Times New Roman" pitchFamily="18" charset="0"/>
              </a:rPr>
              <a:t> </a:t>
            </a:r>
            <a:r>
              <a:rPr lang="fr-FR" altLang="fr-FR" dirty="0" err="1" smtClean="0">
                <a:latin typeface="Times New Roman" pitchFamily="18" charset="0"/>
              </a:rPr>
              <a:t>will</a:t>
            </a:r>
            <a:r>
              <a:rPr lang="fr-FR" altLang="fr-FR" dirty="0" smtClean="0">
                <a:latin typeface="Times New Roman" pitchFamily="18" charset="0"/>
              </a:rPr>
              <a:t> </a:t>
            </a:r>
            <a:r>
              <a:rPr lang="fr-FR" altLang="fr-FR" dirty="0" err="1" smtClean="0">
                <a:latin typeface="Times New Roman" pitchFamily="18" charset="0"/>
              </a:rPr>
              <a:t>now</a:t>
            </a:r>
            <a:r>
              <a:rPr lang="fr-FR" altLang="fr-FR" dirty="0" smtClean="0">
                <a:latin typeface="Times New Roman" pitchFamily="18" charset="0"/>
              </a:rPr>
              <a:t> focus on the </a:t>
            </a:r>
            <a:r>
              <a:rPr lang="fr-FR" altLang="fr-FR" dirty="0" err="1" smtClean="0">
                <a:latin typeface="Times New Roman" pitchFamily="18" charset="0"/>
              </a:rPr>
              <a:t>step</a:t>
            </a:r>
            <a:r>
              <a:rPr lang="fr-FR" altLang="fr-FR" dirty="0" smtClean="0">
                <a:latin typeface="Times New Roman" pitchFamily="18" charset="0"/>
              </a:rPr>
              <a:t> 2 of the </a:t>
            </a:r>
            <a:r>
              <a:rPr lang="fr-FR" altLang="fr-FR" dirty="0" err="1" smtClean="0">
                <a:latin typeface="Times New Roman" pitchFamily="18" charset="0"/>
              </a:rPr>
              <a:t>diagnosis</a:t>
            </a:r>
            <a:r>
              <a:rPr lang="fr-FR" altLang="fr-FR" dirty="0" smtClean="0">
                <a:latin typeface="Times New Roman" pitchFamily="18" charset="0"/>
              </a:rPr>
              <a:t>. </a:t>
            </a:r>
            <a:r>
              <a:rPr lang="fr-FR" altLang="fr-FR" dirty="0" err="1" smtClean="0">
                <a:latin typeface="Times New Roman" pitchFamily="18" charset="0"/>
              </a:rPr>
              <a:t>Step</a:t>
            </a:r>
            <a:r>
              <a:rPr lang="fr-FR" altLang="fr-FR" dirty="0" smtClean="0">
                <a:latin typeface="Times New Roman" pitchFamily="18" charset="0"/>
              </a:rPr>
              <a:t> 1 and 3 are </a:t>
            </a:r>
            <a:r>
              <a:rPr lang="fr-FR" altLang="fr-FR" dirty="0" err="1" smtClean="0">
                <a:latin typeface="Times New Roman" pitchFamily="18" charset="0"/>
              </a:rPr>
              <a:t>detailed</a:t>
            </a:r>
            <a:r>
              <a:rPr lang="fr-FR" altLang="fr-FR" dirty="0" smtClean="0">
                <a:latin typeface="Times New Roman" pitchFamily="18" charset="0"/>
              </a:rPr>
              <a:t> in the </a:t>
            </a:r>
            <a:r>
              <a:rPr lang="fr-FR" altLang="fr-FR" dirty="0" err="1" smtClean="0">
                <a:latin typeface="Times New Roman" pitchFamily="18" charset="0"/>
              </a:rPr>
              <a:t>Re-Pasty</a:t>
            </a:r>
            <a:r>
              <a:rPr lang="fr-FR" altLang="fr-FR" dirty="0" smtClean="0">
                <a:latin typeface="Times New Roman" pitchFamily="18" charset="0"/>
              </a:rPr>
              <a:t> Prescription training module.</a:t>
            </a:r>
          </a:p>
        </p:txBody>
      </p:sp>
      <p:sp>
        <p:nvSpPr>
          <p:cNvPr id="301060" name="Espace réservé de la date 3"/>
          <p:cNvSpPr>
            <a:spLocks noGrp="1"/>
          </p:cNvSpPr>
          <p:nvPr>
            <p:ph type="dt" sz="quarter"/>
          </p:nvPr>
        </p:nvSpPr>
        <p:spPr>
          <a:noFill/>
        </p:spPr>
        <p:txBody>
          <a:bodyPr/>
          <a:lstStyle>
            <a:lvl1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1pPr>
            <a:lvl2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2pPr>
            <a:lvl3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3pPr>
            <a:lvl4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4pPr>
            <a:lvl5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5pPr>
            <a:lvl6pPr marL="2321227"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6pPr>
            <a:lvl7pPr marL="2743269"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7pPr>
            <a:lvl8pPr marL="3165310"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8pPr>
            <a:lvl9pPr marL="3587351"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9pPr>
          </a:lstStyle>
          <a:p>
            <a:pPr eaLnBrk="1" hangingPunct="1">
              <a:spcBef>
                <a:spcPct val="0"/>
              </a:spcBef>
              <a:buClrTx/>
              <a:buFontTx/>
              <a:buNone/>
            </a:pPr>
            <a:r>
              <a:rPr lang="en-US" altLang="fr-FR" sz="1000">
                <a:latin typeface="Calibri" pitchFamily="34" charset="0"/>
              </a:rPr>
              <a:t>05/14/11</a:t>
            </a:r>
          </a:p>
        </p:txBody>
      </p:sp>
      <p:sp>
        <p:nvSpPr>
          <p:cNvPr id="301061" name="Espace réservé du numéro de diapositive 4"/>
          <p:cNvSpPr>
            <a:spLocks noGrp="1"/>
          </p:cNvSpPr>
          <p:nvPr>
            <p:ph type="sldNum" sz="quarter"/>
          </p:nvPr>
        </p:nvSpPr>
        <p:spPr>
          <a:noFill/>
        </p:spPr>
        <p:txBody>
          <a:bodyPr/>
          <a:lstStyle>
            <a:lvl1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1pPr>
            <a:lvl2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2pPr>
            <a:lvl3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3pPr>
            <a:lvl4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4pPr>
            <a:lvl5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5pPr>
            <a:lvl6pPr marL="2321227"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6pPr>
            <a:lvl7pPr marL="2743269"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7pPr>
            <a:lvl8pPr marL="3165310"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8pPr>
            <a:lvl9pPr marL="3587351"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9pPr>
          </a:lstStyle>
          <a:p>
            <a:pPr eaLnBrk="1" hangingPunct="1">
              <a:spcBef>
                <a:spcPct val="0"/>
              </a:spcBef>
              <a:buClrTx/>
              <a:buFontTx/>
              <a:buNone/>
            </a:pPr>
            <a:fld id="{4D75F8EB-AA4F-4550-99D5-833273170CD0}" type="slidenum">
              <a:rPr lang="eu-ES" altLang="fr-FR" sz="1000">
                <a:latin typeface="Calibri" pitchFamily="34" charset="0"/>
              </a:rPr>
              <a:pPr eaLnBrk="1" hangingPunct="1">
                <a:spcBef>
                  <a:spcPct val="0"/>
                </a:spcBef>
                <a:buClrTx/>
                <a:buFontTx/>
                <a:buNone/>
              </a:pPr>
              <a:t>2</a:t>
            </a:fld>
            <a:endParaRPr lang="eu-ES" altLang="fr-FR" sz="10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a:t>
            </a:r>
            <a:r>
              <a:rPr lang="fr-FR" dirty="0" err="1" smtClean="0"/>
              <a:t>less</a:t>
            </a:r>
            <a:r>
              <a:rPr lang="fr-FR" dirty="0" smtClean="0"/>
              <a:t> the </a:t>
            </a:r>
            <a:r>
              <a:rPr lang="fr-FR" dirty="0" err="1" smtClean="0"/>
              <a:t>redness</a:t>
            </a:r>
            <a:r>
              <a:rPr lang="fr-FR" dirty="0" smtClean="0"/>
              <a:t>,</a:t>
            </a:r>
            <a:r>
              <a:rPr lang="fr-FR" baseline="0" dirty="0" smtClean="0"/>
              <a:t> the </a:t>
            </a:r>
            <a:r>
              <a:rPr lang="fr-FR" baseline="0" dirty="0" err="1" smtClean="0"/>
              <a:t>better</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7B86ED6C-FFA1-44D9-9663-45D27DBB704A}" type="slidenum">
              <a:rPr lang="fr-FR" smtClean="0"/>
              <a:t>41</a:t>
            </a:fld>
            <a:endParaRPr lang="fr-FR"/>
          </a:p>
        </p:txBody>
      </p:sp>
    </p:spTree>
    <p:extLst>
      <p:ext uri="{BB962C8B-B14F-4D97-AF65-F5344CB8AC3E}">
        <p14:creationId xmlns:p14="http://schemas.microsoft.com/office/powerpoint/2010/main" val="1759589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52</a:t>
            </a:fld>
            <a:endParaRPr lang="ko-KR" altLang="en-US"/>
          </a:p>
        </p:txBody>
      </p:sp>
    </p:spTree>
    <p:extLst>
      <p:ext uri="{BB962C8B-B14F-4D97-AF65-F5344CB8AC3E}">
        <p14:creationId xmlns:p14="http://schemas.microsoft.com/office/powerpoint/2010/main" val="1252044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53</a:t>
            </a:fld>
            <a:endParaRPr lang="ko-KR" altLang="en-US"/>
          </a:p>
        </p:txBody>
      </p:sp>
    </p:spTree>
    <p:extLst>
      <p:ext uri="{BB962C8B-B14F-4D97-AF65-F5344CB8AC3E}">
        <p14:creationId xmlns:p14="http://schemas.microsoft.com/office/powerpoint/2010/main" val="2747450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54</a:t>
            </a:fld>
            <a:endParaRPr lang="ko-KR" altLang="en-US"/>
          </a:p>
        </p:txBody>
      </p:sp>
    </p:spTree>
    <p:extLst>
      <p:ext uri="{BB962C8B-B14F-4D97-AF65-F5344CB8AC3E}">
        <p14:creationId xmlns:p14="http://schemas.microsoft.com/office/powerpoint/2010/main" val="2232411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55</a:t>
            </a:fld>
            <a:endParaRPr lang="ko-KR" altLang="en-US"/>
          </a:p>
        </p:txBody>
      </p:sp>
    </p:spTree>
    <p:extLst>
      <p:ext uri="{BB962C8B-B14F-4D97-AF65-F5344CB8AC3E}">
        <p14:creationId xmlns:p14="http://schemas.microsoft.com/office/powerpoint/2010/main" val="4211303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B86ED6C-FFA1-44D9-9663-45D27DBB704A}" type="slidenum">
              <a:rPr lang="fr-FR" smtClean="0"/>
              <a:t>64</a:t>
            </a:fld>
            <a:endParaRPr lang="fr-FR"/>
          </a:p>
        </p:txBody>
      </p:sp>
    </p:spTree>
    <p:extLst>
      <p:ext uri="{BB962C8B-B14F-4D97-AF65-F5344CB8AC3E}">
        <p14:creationId xmlns:p14="http://schemas.microsoft.com/office/powerpoint/2010/main" val="2204176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r-FR" altLang="ko-KR" dirty="0" smtClean="0"/>
              <a:t>In </a:t>
            </a:r>
            <a:r>
              <a:rPr lang="fr-FR" altLang="ko-KR" dirty="0" err="1" smtClean="0"/>
              <a:t>Japan</a:t>
            </a:r>
            <a:r>
              <a:rPr lang="fr-FR" altLang="ko-KR" dirty="0" smtClean="0"/>
              <a:t>,</a:t>
            </a:r>
            <a:r>
              <a:rPr lang="fr-FR" altLang="ko-KR" baseline="0" dirty="0" smtClean="0"/>
              <a:t> </a:t>
            </a:r>
            <a:r>
              <a:rPr lang="fr-FR" altLang="ko-KR" baseline="0" dirty="0" err="1" smtClean="0"/>
              <a:t>you</a:t>
            </a:r>
            <a:r>
              <a:rPr lang="fr-FR" altLang="ko-KR" baseline="0" dirty="0" smtClean="0"/>
              <a:t> </a:t>
            </a:r>
            <a:r>
              <a:rPr lang="fr-FR" altLang="ko-KR" baseline="0" dirty="0" err="1" smtClean="0"/>
              <a:t>will</a:t>
            </a:r>
            <a:r>
              <a:rPr lang="fr-FR" altLang="ko-KR" baseline="0" dirty="0" smtClean="0"/>
              <a:t> </a:t>
            </a:r>
            <a:r>
              <a:rPr lang="fr-FR" altLang="ko-KR" baseline="0" dirty="0" err="1" smtClean="0"/>
              <a:t>receive</a:t>
            </a:r>
            <a:r>
              <a:rPr lang="fr-FR" altLang="ko-KR" baseline="0" dirty="0" smtClean="0"/>
              <a:t> a total of </a:t>
            </a:r>
            <a:r>
              <a:rPr lang="fr-FR" altLang="ko-KR" baseline="0" dirty="0" err="1" smtClean="0"/>
              <a:t>two</a:t>
            </a:r>
            <a:r>
              <a:rPr lang="fr-FR" altLang="ko-KR" baseline="0" dirty="0" smtClean="0"/>
              <a:t> </a:t>
            </a:r>
            <a:r>
              <a:rPr lang="fr-FR" altLang="ko-KR" baseline="0" dirty="0" err="1" smtClean="0"/>
              <a:t>lenses</a:t>
            </a:r>
            <a:r>
              <a:rPr lang="fr-FR" altLang="ko-KR" baseline="0" dirty="0" smtClean="0"/>
              <a:t> </a:t>
            </a:r>
            <a:r>
              <a:rPr lang="fr-FR" altLang="ko-KR" baseline="0" dirty="0" err="1" smtClean="0"/>
              <a:t>together</a:t>
            </a:r>
            <a:r>
              <a:rPr lang="fr-FR" altLang="ko-KR" baseline="0" dirty="0" smtClean="0"/>
              <a:t> </a:t>
            </a:r>
            <a:r>
              <a:rPr lang="fr-FR" altLang="ko-KR" baseline="0" dirty="0" err="1" smtClean="0"/>
              <a:t>with</a:t>
            </a:r>
            <a:r>
              <a:rPr lang="fr-FR" altLang="ko-KR" baseline="0" dirty="0" smtClean="0"/>
              <a:t> the </a:t>
            </a:r>
            <a:r>
              <a:rPr lang="fr-FR" altLang="ko-KR" baseline="0" dirty="0" err="1" smtClean="0"/>
              <a:t>device</a:t>
            </a:r>
            <a:r>
              <a:rPr lang="fr-FR" altLang="ko-KR" baseline="0" dirty="0" smtClean="0"/>
              <a:t>.</a:t>
            </a:r>
          </a:p>
          <a:p>
            <a:r>
              <a:rPr lang="fr-FR" altLang="ko-KR" baseline="0" dirty="0" smtClean="0"/>
              <a:t>The </a:t>
            </a:r>
            <a:r>
              <a:rPr lang="fr-FR" altLang="ko-KR" baseline="0" dirty="0" err="1" smtClean="0"/>
              <a:t>two</a:t>
            </a:r>
            <a:r>
              <a:rPr lang="fr-FR" altLang="ko-KR" baseline="0" dirty="0" smtClean="0"/>
              <a:t> </a:t>
            </a:r>
            <a:r>
              <a:rPr lang="fr-FR" altLang="ko-KR" baseline="0" dirty="0" err="1" smtClean="0"/>
              <a:t>lenses</a:t>
            </a:r>
            <a:r>
              <a:rPr lang="fr-FR" altLang="ko-KR" baseline="0" dirty="0" smtClean="0"/>
              <a:t> are </a:t>
            </a:r>
            <a:r>
              <a:rPr lang="fr-FR" altLang="ko-KR" baseline="0" dirty="0" err="1" smtClean="0"/>
              <a:t>identical</a:t>
            </a:r>
            <a:r>
              <a:rPr lang="fr-FR" altLang="ko-KR" baseline="0" dirty="0" smtClean="0"/>
              <a:t>. </a:t>
            </a:r>
          </a:p>
          <a:p>
            <a:r>
              <a:rPr lang="fr-FR" altLang="ko-KR" baseline="0" dirty="0" smtClean="0"/>
              <a:t>Lens 1 </a:t>
            </a:r>
            <a:r>
              <a:rPr lang="fr-FR" altLang="ko-KR" baseline="0" dirty="0" err="1" smtClean="0"/>
              <a:t>should</a:t>
            </a:r>
            <a:r>
              <a:rPr lang="fr-FR" altLang="ko-KR" baseline="0" dirty="0" smtClean="0"/>
              <a:t> </a:t>
            </a:r>
            <a:r>
              <a:rPr lang="fr-FR" altLang="ko-KR" baseline="0" dirty="0" err="1" smtClean="0"/>
              <a:t>be</a:t>
            </a:r>
            <a:r>
              <a:rPr lang="fr-FR" altLang="ko-KR" baseline="0" dirty="0" smtClean="0"/>
              <a:t> </a:t>
            </a:r>
            <a:r>
              <a:rPr lang="fr-FR" altLang="ko-KR" baseline="0" dirty="0" err="1" smtClean="0"/>
              <a:t>used</a:t>
            </a:r>
            <a:r>
              <a:rPr lang="fr-FR" altLang="ko-KR" baseline="0" dirty="0" smtClean="0"/>
              <a:t> first.</a:t>
            </a:r>
          </a:p>
          <a:p>
            <a:r>
              <a:rPr lang="fr-FR" altLang="ko-KR" baseline="0" dirty="0" smtClean="0"/>
              <a:t>Lens 2 </a:t>
            </a:r>
            <a:r>
              <a:rPr lang="fr-FR" altLang="ko-KR" baseline="0" dirty="0" err="1" smtClean="0"/>
              <a:t>is</a:t>
            </a:r>
            <a:r>
              <a:rPr lang="fr-FR" altLang="ko-KR" baseline="0" dirty="0" smtClean="0"/>
              <a:t> a </a:t>
            </a:r>
            <a:r>
              <a:rPr lang="fr-FR" altLang="ko-KR" baseline="0" dirty="0" err="1" smtClean="0"/>
              <a:t>spare</a:t>
            </a:r>
            <a:r>
              <a:rPr lang="fr-FR" altLang="ko-KR" baseline="0" dirty="0" smtClean="0"/>
              <a:t> </a:t>
            </a:r>
            <a:r>
              <a:rPr lang="fr-FR" altLang="ko-KR" baseline="0" dirty="0" err="1" smtClean="0"/>
              <a:t>lens</a:t>
            </a:r>
            <a:r>
              <a:rPr lang="fr-FR" altLang="ko-KR" baseline="0" dirty="0" smtClean="0"/>
              <a:t>.</a:t>
            </a:r>
          </a:p>
          <a:p>
            <a:r>
              <a:rPr lang="fr-FR" altLang="ko-KR" baseline="0" dirty="0" smtClean="0"/>
              <a:t>In case </a:t>
            </a:r>
            <a:r>
              <a:rPr lang="fr-FR" altLang="ko-KR" baseline="0" dirty="0" err="1" smtClean="0"/>
              <a:t>you</a:t>
            </a:r>
            <a:r>
              <a:rPr lang="fr-FR" altLang="ko-KR" baseline="0" dirty="0" smtClean="0"/>
              <a:t> </a:t>
            </a:r>
            <a:r>
              <a:rPr lang="fr-FR" altLang="ko-KR" baseline="0" dirty="0" err="1" smtClean="0"/>
              <a:t>need</a:t>
            </a:r>
            <a:r>
              <a:rPr lang="fr-FR" altLang="ko-KR" baseline="0" dirty="0" smtClean="0"/>
              <a:t> to use </a:t>
            </a:r>
            <a:r>
              <a:rPr lang="fr-FR" altLang="ko-KR" baseline="0" dirty="0" err="1" smtClean="0"/>
              <a:t>lens</a:t>
            </a:r>
            <a:r>
              <a:rPr lang="fr-FR" altLang="ko-KR" baseline="0" dirty="0" smtClean="0"/>
              <a:t> 2 </a:t>
            </a:r>
            <a:r>
              <a:rPr lang="fr-FR" altLang="ko-KR" baseline="0" dirty="0" err="1" smtClean="0"/>
              <a:t>instead</a:t>
            </a:r>
            <a:r>
              <a:rPr lang="fr-FR" altLang="ko-KR" baseline="0" dirty="0" smtClean="0"/>
              <a:t> of </a:t>
            </a:r>
            <a:r>
              <a:rPr lang="fr-FR" altLang="ko-KR" baseline="0" dirty="0" err="1" smtClean="0"/>
              <a:t>lens</a:t>
            </a:r>
            <a:r>
              <a:rPr lang="fr-FR" altLang="ko-KR" baseline="0" dirty="0" smtClean="0"/>
              <a:t> 1, </a:t>
            </a:r>
            <a:r>
              <a:rPr lang="fr-FR" altLang="ko-KR" baseline="0" dirty="0" err="1" smtClean="0"/>
              <a:t>you</a:t>
            </a:r>
            <a:r>
              <a:rPr lang="fr-FR" altLang="ko-KR" baseline="0" dirty="0" smtClean="0"/>
              <a:t> </a:t>
            </a:r>
            <a:r>
              <a:rPr lang="fr-FR" altLang="ko-KR" baseline="0" dirty="0" err="1" smtClean="0"/>
              <a:t>will</a:t>
            </a:r>
            <a:r>
              <a:rPr lang="fr-FR" altLang="ko-KR" baseline="0" dirty="0" smtClean="0"/>
              <a:t> have to do </a:t>
            </a:r>
            <a:r>
              <a:rPr lang="fr-FR" altLang="ko-KR" baseline="0" dirty="0" err="1" smtClean="0"/>
              <a:t>what</a:t>
            </a:r>
            <a:r>
              <a:rPr lang="fr-FR" altLang="ko-KR" baseline="0" dirty="0" smtClean="0"/>
              <a:t> </a:t>
            </a:r>
            <a:r>
              <a:rPr lang="fr-FR" altLang="ko-KR" baseline="0" dirty="0" err="1" smtClean="0"/>
              <a:t>is</a:t>
            </a:r>
            <a:r>
              <a:rPr lang="fr-FR" altLang="ko-KR" baseline="0" dirty="0" smtClean="0"/>
              <a:t> </a:t>
            </a:r>
            <a:r>
              <a:rPr lang="fr-FR" altLang="ko-KR" baseline="0" dirty="0" err="1" smtClean="0"/>
              <a:t>described</a:t>
            </a:r>
            <a:r>
              <a:rPr lang="fr-FR" altLang="ko-KR" baseline="0" dirty="0" smtClean="0"/>
              <a:t> in </a:t>
            </a:r>
            <a:r>
              <a:rPr lang="fr-FR" altLang="ko-KR" baseline="0" dirty="0" err="1" smtClean="0"/>
              <a:t>these</a:t>
            </a:r>
            <a:r>
              <a:rPr lang="fr-FR" altLang="ko-KR" baseline="0" dirty="0" smtClean="0"/>
              <a:t> </a:t>
            </a:r>
            <a:r>
              <a:rPr lang="fr-FR" altLang="ko-KR" baseline="0" dirty="0" err="1" smtClean="0"/>
              <a:t>two</a:t>
            </a:r>
            <a:r>
              <a:rPr lang="fr-FR" altLang="ko-KR" baseline="0" dirty="0" smtClean="0"/>
              <a:t> pages.</a:t>
            </a:r>
            <a:endParaRPr lang="ko-KR" altLang="en-US" dirty="0"/>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65</a:t>
            </a:fld>
            <a:endParaRPr lang="ko-KR" altLang="en-US"/>
          </a:p>
        </p:txBody>
      </p:sp>
    </p:spTree>
    <p:extLst>
      <p:ext uri="{BB962C8B-B14F-4D97-AF65-F5344CB8AC3E}">
        <p14:creationId xmlns:p14="http://schemas.microsoft.com/office/powerpoint/2010/main" val="1252044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66</a:t>
            </a:fld>
            <a:endParaRPr lang="ko-KR" altLang="en-US"/>
          </a:p>
        </p:txBody>
      </p:sp>
    </p:spTree>
    <p:extLst>
      <p:ext uri="{BB962C8B-B14F-4D97-AF65-F5344CB8AC3E}">
        <p14:creationId xmlns:p14="http://schemas.microsoft.com/office/powerpoint/2010/main" val="2232411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8"/>
          <p:cNvSpPr>
            <a:spLocks noGrp="1" noChangeArrowheads="1"/>
          </p:cNvSpPr>
          <p:nvPr>
            <p:ph type="sldNum" sz="quarter"/>
          </p:nvPr>
        </p:nvSpPr>
        <p:spPr>
          <a:noFill/>
        </p:spPr>
        <p:txBody>
          <a:bodyPr/>
          <a:lstStyle>
            <a:lvl1pPr defTabSz="424972" eaLnBrk="0" hangingPunct="0">
              <a:spcBef>
                <a:spcPct val="30000"/>
              </a:spcBef>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1pPr>
            <a:lvl2pPr defTabSz="424972" eaLnBrk="0" hangingPunct="0">
              <a:spcBef>
                <a:spcPct val="30000"/>
              </a:spcBef>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2pPr>
            <a:lvl3pPr defTabSz="424972" eaLnBrk="0" hangingPunct="0">
              <a:spcBef>
                <a:spcPct val="30000"/>
              </a:spcBef>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3pPr>
            <a:lvl4pPr defTabSz="424972" eaLnBrk="0" hangingPunct="0">
              <a:spcBef>
                <a:spcPct val="30000"/>
              </a:spcBef>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4pPr>
            <a:lvl5pPr defTabSz="424972" eaLnBrk="0" hangingPunct="0">
              <a:spcBef>
                <a:spcPct val="30000"/>
              </a:spcBef>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5pPr>
            <a:lvl6pPr marL="2321227" indent="-211021" defTabSz="424972" eaLnBrk="0" fontAlgn="base" hangingPunct="0">
              <a:spcBef>
                <a:spcPct val="30000"/>
              </a:spcBef>
              <a:spcAft>
                <a:spcPct val="0"/>
              </a:spcAft>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6pPr>
            <a:lvl7pPr marL="2743269" indent="-211021" defTabSz="424972" eaLnBrk="0" fontAlgn="base" hangingPunct="0">
              <a:spcBef>
                <a:spcPct val="30000"/>
              </a:spcBef>
              <a:spcAft>
                <a:spcPct val="0"/>
              </a:spcAft>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7pPr>
            <a:lvl8pPr marL="3165310" indent="-211021" defTabSz="424972" eaLnBrk="0" fontAlgn="base" hangingPunct="0">
              <a:spcBef>
                <a:spcPct val="30000"/>
              </a:spcBef>
              <a:spcAft>
                <a:spcPct val="0"/>
              </a:spcAft>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8pPr>
            <a:lvl9pPr marL="3587351" indent="-211021" defTabSz="424972" eaLnBrk="0" fontAlgn="base" hangingPunct="0">
              <a:spcBef>
                <a:spcPct val="30000"/>
              </a:spcBef>
              <a:spcAft>
                <a:spcPct val="0"/>
              </a:spcAft>
              <a:buClr>
                <a:srgbClr val="000000"/>
              </a:buClr>
              <a:buSzPct val="100000"/>
              <a:buFont typeface="Times New Roman" pitchFamily="18" charset="0"/>
              <a:tabLst>
                <a:tab pos="685817" algn="l"/>
                <a:tab pos="1378962" algn="l"/>
                <a:tab pos="2070641" algn="l"/>
                <a:tab pos="2749130" algn="l"/>
              </a:tabLst>
              <a:defRPr sz="1100">
                <a:solidFill>
                  <a:srgbClr val="000000"/>
                </a:solidFill>
                <a:latin typeface="Times New Roman" pitchFamily="18" charset="0"/>
              </a:defRPr>
            </a:lvl9pPr>
          </a:lstStyle>
          <a:p>
            <a:pPr eaLnBrk="1" hangingPunct="1">
              <a:spcBef>
                <a:spcPct val="0"/>
              </a:spcBef>
              <a:buClrTx/>
              <a:buFontTx/>
              <a:buNone/>
            </a:pPr>
            <a:fld id="{79BDE7BB-B116-4B74-9E89-9F89C35EA5FF}" type="slidenum">
              <a:rPr lang="eu-ES" altLang="fr-FR" sz="1000">
                <a:latin typeface="Calibri" pitchFamily="34" charset="0"/>
              </a:rPr>
              <a:pPr eaLnBrk="1" hangingPunct="1">
                <a:spcBef>
                  <a:spcPct val="0"/>
                </a:spcBef>
                <a:buClrTx/>
                <a:buFontTx/>
                <a:buNone/>
              </a:pPr>
              <a:t>67</a:t>
            </a:fld>
            <a:endParaRPr lang="eu-ES" altLang="fr-FR" sz="1000">
              <a:latin typeface="Calibri" pitchFamily="34" charset="0"/>
            </a:endParaRPr>
          </a:p>
        </p:txBody>
      </p:sp>
      <p:sp>
        <p:nvSpPr>
          <p:cNvPr id="222211" name="Rectangle 1"/>
          <p:cNvSpPr>
            <a:spLocks noGrp="1" noRot="1" noChangeAspect="1" noChangeArrowheads="1" noTextEdit="1"/>
          </p:cNvSpPr>
          <p:nvPr>
            <p:ph type="sldImg"/>
          </p:nvPr>
        </p:nvSpPr>
        <p:spPr>
          <a:xfrm>
            <a:off x="1149350" y="687388"/>
            <a:ext cx="4568825" cy="342582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2" name="Text Box 2"/>
          <p:cNvSpPr>
            <a:spLocks noGrp="1" noChangeArrowheads="1"/>
          </p:cNvSpPr>
          <p:nvPr>
            <p:ph type="body" idx="1"/>
          </p:nvPr>
        </p:nvSpPr>
        <p:spPr>
          <a:xfrm>
            <a:off x="683960" y="4342939"/>
            <a:ext cx="5490081" cy="4114587"/>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just">
              <a:spcBef>
                <a:spcPct val="0"/>
              </a:spcBef>
              <a:tabLst>
                <a:tab pos="0" algn="l"/>
                <a:tab pos="408853" algn="l"/>
                <a:tab pos="822102" algn="l"/>
                <a:tab pos="1236816" algn="l"/>
                <a:tab pos="1651530" algn="l"/>
                <a:tab pos="2066244" algn="l"/>
                <a:tab pos="2482424" algn="l"/>
                <a:tab pos="2897138" algn="l"/>
                <a:tab pos="3310387" algn="l"/>
                <a:tab pos="3723636" algn="l"/>
                <a:tab pos="4141280" algn="l"/>
                <a:tab pos="4554529" algn="l"/>
                <a:tab pos="4970709" algn="l"/>
                <a:tab pos="5383958" algn="l"/>
                <a:tab pos="5800137" algn="l"/>
                <a:tab pos="6213386" algn="l"/>
                <a:tab pos="6626635" algn="l"/>
                <a:tab pos="7041350" algn="l"/>
                <a:tab pos="7457529" algn="l"/>
                <a:tab pos="7872243" algn="l"/>
                <a:tab pos="8286958" algn="l"/>
              </a:tabLst>
            </a:pPr>
            <a:endParaRPr lang="en-US" altLang="fr-FR" sz="900" dirty="0">
              <a:latin typeface="Century Gothic"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Espace réservé de l'image des diapositives 1"/>
          <p:cNvSpPr>
            <a:spLocks noGrp="1" noRot="1" noChangeAspect="1" noTextEdit="1"/>
          </p:cNvSpPr>
          <p:nvPr>
            <p:ph type="sldImg"/>
          </p:nvPr>
        </p:nvSpPr>
        <p:spPr>
          <a:ln/>
        </p:spPr>
      </p:sp>
      <p:sp>
        <p:nvSpPr>
          <p:cNvPr id="303107" name="Espace réservé des commentaires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latin typeface="Times New Roman" pitchFamily="18" charset="0"/>
            </a:endParaRPr>
          </a:p>
        </p:txBody>
      </p:sp>
      <p:sp>
        <p:nvSpPr>
          <p:cNvPr id="303108" name="Espace réservé de la date 3"/>
          <p:cNvSpPr>
            <a:spLocks noGrp="1"/>
          </p:cNvSpPr>
          <p:nvPr>
            <p:ph type="dt" sz="quarter"/>
          </p:nvPr>
        </p:nvSpPr>
        <p:spPr>
          <a:noFill/>
        </p:spPr>
        <p:txBody>
          <a:bodyPr/>
          <a:lstStyle>
            <a:lvl1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1pPr>
            <a:lvl2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2pPr>
            <a:lvl3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3pPr>
            <a:lvl4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4pPr>
            <a:lvl5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5pPr>
            <a:lvl6pPr marL="2321227"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6pPr>
            <a:lvl7pPr marL="2743269"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7pPr>
            <a:lvl8pPr marL="3165310"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8pPr>
            <a:lvl9pPr marL="3587351"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9pPr>
          </a:lstStyle>
          <a:p>
            <a:pPr eaLnBrk="1" hangingPunct="1">
              <a:spcBef>
                <a:spcPct val="0"/>
              </a:spcBef>
              <a:buClrTx/>
              <a:buFontTx/>
              <a:buNone/>
            </a:pPr>
            <a:r>
              <a:rPr lang="en-US" altLang="fr-FR" sz="1000">
                <a:latin typeface="Calibri" pitchFamily="34" charset="0"/>
              </a:rPr>
              <a:t>05/14/11</a:t>
            </a:r>
          </a:p>
        </p:txBody>
      </p:sp>
      <p:sp>
        <p:nvSpPr>
          <p:cNvPr id="303109" name="Espace réservé du numéro de diapositive 4"/>
          <p:cNvSpPr>
            <a:spLocks noGrp="1"/>
          </p:cNvSpPr>
          <p:nvPr>
            <p:ph type="sldNum" sz="quarter"/>
          </p:nvPr>
        </p:nvSpPr>
        <p:spPr>
          <a:noFill/>
        </p:spPr>
        <p:txBody>
          <a:bodyPr/>
          <a:lstStyle>
            <a:lvl1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1pPr>
            <a:lvl2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2pPr>
            <a:lvl3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3pPr>
            <a:lvl4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4pPr>
            <a:lvl5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5pPr>
            <a:lvl6pPr marL="2321227"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6pPr>
            <a:lvl7pPr marL="2743269"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7pPr>
            <a:lvl8pPr marL="3165310"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8pPr>
            <a:lvl9pPr marL="3587351"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9pPr>
          </a:lstStyle>
          <a:p>
            <a:pPr eaLnBrk="1" hangingPunct="1">
              <a:spcBef>
                <a:spcPct val="0"/>
              </a:spcBef>
              <a:buClrTx/>
              <a:buFontTx/>
              <a:buNone/>
            </a:pPr>
            <a:fld id="{0A402C2C-196B-4427-8E20-24AD57600696}" type="slidenum">
              <a:rPr lang="eu-ES" altLang="fr-FR" sz="1000">
                <a:latin typeface="Calibri" pitchFamily="34" charset="0"/>
              </a:rPr>
              <a:pPr eaLnBrk="1" hangingPunct="1">
                <a:spcBef>
                  <a:spcPct val="0"/>
                </a:spcBef>
                <a:buClrTx/>
                <a:buFontTx/>
                <a:buNone/>
              </a:pPr>
              <a:t>3</a:t>
            </a:fld>
            <a:endParaRPr lang="eu-ES" altLang="fr-FR" sz="10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Espace réservé de l'image des diapositives 1"/>
          <p:cNvSpPr>
            <a:spLocks noGrp="1" noRot="1" noChangeAspect="1" noTextEdit="1"/>
          </p:cNvSpPr>
          <p:nvPr>
            <p:ph type="sldImg"/>
          </p:nvPr>
        </p:nvSpPr>
        <p:spPr>
          <a:ln/>
        </p:spPr>
      </p:sp>
      <p:sp>
        <p:nvSpPr>
          <p:cNvPr id="303107" name="Espace réservé des commentaires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fr-FR" altLang="fr-FR" baseline="0" dirty="0" err="1" smtClean="0">
                <a:latin typeface="Times New Roman" pitchFamily="18" charset="0"/>
              </a:rPr>
              <a:t>Specific</a:t>
            </a:r>
            <a:r>
              <a:rPr lang="fr-FR" altLang="fr-FR" baseline="0" dirty="0" smtClean="0">
                <a:latin typeface="Times New Roman" pitchFamily="18" charset="0"/>
              </a:rPr>
              <a:t> software and </a:t>
            </a:r>
            <a:r>
              <a:rPr lang="fr-FR" altLang="fr-FR" baseline="0" dirty="0" err="1" smtClean="0">
                <a:latin typeface="Times New Roman" pitchFamily="18" charset="0"/>
              </a:rPr>
              <a:t>algorythm</a:t>
            </a:r>
            <a:r>
              <a:rPr lang="fr-FR" altLang="fr-FR" baseline="0" dirty="0" smtClean="0">
                <a:latin typeface="Times New Roman" pitchFamily="18" charset="0"/>
              </a:rPr>
              <a:t> </a:t>
            </a:r>
            <a:r>
              <a:rPr lang="fr-FR" altLang="fr-FR" baseline="0" dirty="0" err="1" smtClean="0">
                <a:latin typeface="Times New Roman" pitchFamily="18" charset="0"/>
              </a:rPr>
              <a:t>developped</a:t>
            </a:r>
            <a:r>
              <a:rPr lang="fr-FR" altLang="fr-FR" baseline="0" dirty="0" smtClean="0">
                <a:latin typeface="Times New Roman" pitchFamily="18" charset="0"/>
              </a:rPr>
              <a:t> ONLY for Helena </a:t>
            </a:r>
            <a:r>
              <a:rPr lang="fr-FR" altLang="fr-FR" baseline="0" dirty="0" err="1" smtClean="0">
                <a:latin typeface="Times New Roman" pitchFamily="18" charset="0"/>
              </a:rPr>
              <a:t>Rubisntein</a:t>
            </a:r>
            <a:r>
              <a:rPr lang="fr-FR" altLang="fr-FR" baseline="0" dirty="0" smtClean="0">
                <a:latin typeface="Times New Roman" pitchFamily="18" charset="0"/>
              </a:rPr>
              <a:t> and </a:t>
            </a:r>
            <a:r>
              <a:rPr lang="fr-FR" altLang="fr-FR" baseline="0" dirty="0" err="1" smtClean="0">
                <a:latin typeface="Times New Roman" pitchFamily="18" charset="0"/>
              </a:rPr>
              <a:t>Re-Plasty</a:t>
            </a:r>
            <a:r>
              <a:rPr lang="fr-FR" altLang="fr-FR" baseline="0" dirty="0" smtClean="0">
                <a:latin typeface="Times New Roman" pitchFamily="18" charset="0"/>
              </a:rPr>
              <a:t> </a:t>
            </a:r>
            <a:r>
              <a:rPr lang="fr-FR" altLang="fr-FR" baseline="0" dirty="0" err="1" smtClean="0">
                <a:latin typeface="Times New Roman" pitchFamily="18" charset="0"/>
              </a:rPr>
              <a:t>Prescriptiuon</a:t>
            </a:r>
            <a:r>
              <a:rPr lang="fr-FR" altLang="fr-FR" baseline="0" dirty="0" smtClean="0">
                <a:latin typeface="Times New Roman" pitchFamily="18" charset="0"/>
              </a:rPr>
              <a:t> in </a:t>
            </a:r>
            <a:r>
              <a:rPr lang="fr-FR" altLang="fr-FR" baseline="0" dirty="0" err="1" smtClean="0">
                <a:latin typeface="Times New Roman" pitchFamily="18" charset="0"/>
              </a:rPr>
              <a:t>particular</a:t>
            </a:r>
            <a:r>
              <a:rPr lang="fr-FR" altLang="fr-FR" baseline="0" dirty="0" smtClean="0">
                <a:latin typeface="Times New Roman" pitchFamily="18" charset="0"/>
              </a:rPr>
              <a:t>.</a:t>
            </a:r>
          </a:p>
          <a:p>
            <a:pPr marL="0" indent="0">
              <a:buFontTx/>
              <a:buNone/>
            </a:pPr>
            <a:r>
              <a:rPr lang="fr-FR" altLang="fr-FR" baseline="0" dirty="0" smtClean="0">
                <a:latin typeface="Times New Roman" pitchFamily="18" charset="0"/>
              </a:rPr>
              <a:t>The provider, a </a:t>
            </a:r>
            <a:r>
              <a:rPr lang="fr-FR" altLang="fr-FR" baseline="0" dirty="0" err="1" smtClean="0">
                <a:latin typeface="Times New Roman" pitchFamily="18" charset="0"/>
              </a:rPr>
              <a:t>Korean</a:t>
            </a:r>
            <a:r>
              <a:rPr lang="fr-FR" altLang="fr-FR" baseline="0" dirty="0" smtClean="0">
                <a:latin typeface="Times New Roman" pitchFamily="18" charset="0"/>
              </a:rPr>
              <a:t> </a:t>
            </a:r>
            <a:r>
              <a:rPr lang="fr-FR" altLang="fr-FR" baseline="0" dirty="0" err="1" smtClean="0">
                <a:latin typeface="Times New Roman" pitchFamily="18" charset="0"/>
              </a:rPr>
              <a:t>company</a:t>
            </a:r>
            <a:r>
              <a:rPr lang="fr-FR" altLang="fr-FR" baseline="0" dirty="0" smtClean="0">
                <a:latin typeface="Times New Roman" pitchFamily="18" charset="0"/>
              </a:rPr>
              <a:t>, has </a:t>
            </a:r>
            <a:r>
              <a:rPr lang="fr-FR" altLang="fr-FR" baseline="0" dirty="0" err="1" smtClean="0">
                <a:latin typeface="Times New Roman" pitchFamily="18" charset="0"/>
              </a:rPr>
              <a:t>its</a:t>
            </a:r>
            <a:r>
              <a:rPr lang="fr-FR" altLang="fr-FR" baseline="0" dirty="0" smtClean="0">
                <a:latin typeface="Times New Roman" pitchFamily="18" charset="0"/>
              </a:rPr>
              <a:t> </a:t>
            </a:r>
            <a:r>
              <a:rPr lang="fr-FR" altLang="fr-FR" baseline="0" dirty="0" err="1" smtClean="0">
                <a:latin typeface="Times New Roman" pitchFamily="18" charset="0"/>
              </a:rPr>
              <a:t>own</a:t>
            </a:r>
            <a:r>
              <a:rPr lang="fr-FR" altLang="fr-FR" baseline="0" dirty="0" smtClean="0">
                <a:latin typeface="Times New Roman" pitchFamily="18" charset="0"/>
              </a:rPr>
              <a:t> </a:t>
            </a:r>
            <a:r>
              <a:rPr lang="fr-FR" altLang="fr-FR" baseline="0" dirty="0" err="1" smtClean="0">
                <a:latin typeface="Times New Roman" pitchFamily="18" charset="0"/>
              </a:rPr>
              <a:t>technology</a:t>
            </a:r>
            <a:r>
              <a:rPr lang="fr-FR" altLang="fr-FR" baseline="0" dirty="0" smtClean="0">
                <a:latin typeface="Times New Roman" pitchFamily="18" charset="0"/>
              </a:rPr>
              <a:t> and </a:t>
            </a:r>
            <a:r>
              <a:rPr lang="fr-FR" altLang="fr-FR" baseline="0" dirty="0" err="1" smtClean="0">
                <a:latin typeface="Times New Roman" pitchFamily="18" charset="0"/>
              </a:rPr>
              <a:t>based</a:t>
            </a:r>
            <a:r>
              <a:rPr lang="fr-FR" altLang="fr-FR" baseline="0" dirty="0" smtClean="0">
                <a:latin typeface="Times New Roman" pitchFamily="18" charset="0"/>
              </a:rPr>
              <a:t> </a:t>
            </a:r>
            <a:r>
              <a:rPr lang="fr-FR" altLang="fr-FR" baseline="0" dirty="0" err="1" smtClean="0">
                <a:latin typeface="Times New Roman" pitchFamily="18" charset="0"/>
              </a:rPr>
              <a:t>its</a:t>
            </a:r>
            <a:r>
              <a:rPr lang="fr-FR" altLang="fr-FR" baseline="0" dirty="0" smtClean="0">
                <a:latin typeface="Times New Roman" pitchFamily="18" charset="0"/>
              </a:rPr>
              <a:t> </a:t>
            </a:r>
            <a:r>
              <a:rPr lang="fr-FR" altLang="fr-FR" baseline="0" dirty="0" err="1" smtClean="0">
                <a:latin typeface="Times New Roman" pitchFamily="18" charset="0"/>
              </a:rPr>
              <a:t>knowledge</a:t>
            </a:r>
            <a:r>
              <a:rPr lang="fr-FR" altLang="fr-FR" baseline="0" dirty="0" smtClean="0">
                <a:latin typeface="Times New Roman" pitchFamily="18" charset="0"/>
              </a:rPr>
              <a:t> on </a:t>
            </a:r>
            <a:r>
              <a:rPr lang="fr-FR" altLang="fr-FR" baseline="0" dirty="0" err="1" smtClean="0">
                <a:latin typeface="Times New Roman" pitchFamily="18" charset="0"/>
              </a:rPr>
              <a:t>optical</a:t>
            </a:r>
            <a:r>
              <a:rPr lang="fr-FR" altLang="fr-FR" baseline="0" dirty="0" smtClean="0">
                <a:latin typeface="Times New Roman" pitchFamily="18" charset="0"/>
              </a:rPr>
              <a:t> cameras and skin </a:t>
            </a:r>
            <a:r>
              <a:rPr lang="fr-FR" altLang="fr-FR" baseline="0" dirty="0" err="1" smtClean="0">
                <a:latin typeface="Times New Roman" pitchFamily="18" charset="0"/>
              </a:rPr>
              <a:t>regerences</a:t>
            </a:r>
            <a:r>
              <a:rPr lang="fr-FR" altLang="fr-FR" baseline="0" dirty="0" smtClean="0">
                <a:latin typeface="Times New Roman" pitchFamily="18" charset="0"/>
              </a:rPr>
              <a:t> (more </a:t>
            </a:r>
            <a:r>
              <a:rPr lang="fr-FR" altLang="fr-FR" baseline="0" dirty="0" err="1" smtClean="0">
                <a:latin typeface="Times New Roman" pitchFamily="18" charset="0"/>
              </a:rPr>
              <a:t>than</a:t>
            </a:r>
            <a:r>
              <a:rPr lang="fr-FR" altLang="fr-FR" baseline="0" dirty="0" smtClean="0">
                <a:latin typeface="Times New Roman" pitchFamily="18" charset="0"/>
              </a:rPr>
              <a:t> 5,000 for </a:t>
            </a:r>
            <a:r>
              <a:rPr lang="fr-FR" altLang="fr-FR" baseline="0" dirty="0" err="1" smtClean="0">
                <a:latin typeface="Times New Roman" pitchFamily="18" charset="0"/>
              </a:rPr>
              <a:t>Caucasian</a:t>
            </a:r>
            <a:r>
              <a:rPr lang="fr-FR" altLang="fr-FR" baseline="0" dirty="0" smtClean="0">
                <a:latin typeface="Times New Roman" pitchFamily="18" charset="0"/>
              </a:rPr>
              <a:t> and more </a:t>
            </a:r>
            <a:r>
              <a:rPr lang="fr-FR" altLang="fr-FR" baseline="0" dirty="0" err="1" smtClean="0">
                <a:latin typeface="Times New Roman" pitchFamily="18" charset="0"/>
              </a:rPr>
              <a:t>than</a:t>
            </a:r>
            <a:r>
              <a:rPr lang="fr-FR" altLang="fr-FR" baseline="0" dirty="0" smtClean="0">
                <a:latin typeface="Times New Roman" pitchFamily="18" charset="0"/>
              </a:rPr>
              <a:t> 10,000 for </a:t>
            </a:r>
            <a:r>
              <a:rPr lang="fr-FR" altLang="fr-FR" baseline="0" dirty="0" err="1" smtClean="0">
                <a:latin typeface="Times New Roman" pitchFamily="18" charset="0"/>
              </a:rPr>
              <a:t>Asian</a:t>
            </a:r>
            <a:r>
              <a:rPr lang="fr-FR" altLang="fr-FR" baseline="0" dirty="0" smtClean="0">
                <a:latin typeface="Times New Roman" pitchFamily="18" charset="0"/>
              </a:rPr>
              <a:t>)</a:t>
            </a:r>
          </a:p>
        </p:txBody>
      </p:sp>
      <p:sp>
        <p:nvSpPr>
          <p:cNvPr id="303108" name="Espace réservé de la date 3"/>
          <p:cNvSpPr>
            <a:spLocks noGrp="1"/>
          </p:cNvSpPr>
          <p:nvPr>
            <p:ph type="dt" sz="quarter"/>
          </p:nvPr>
        </p:nvSpPr>
        <p:spPr>
          <a:noFill/>
        </p:spPr>
        <p:txBody>
          <a:bodyPr/>
          <a:lstStyle>
            <a:lvl1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1pPr>
            <a:lvl2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2pPr>
            <a:lvl3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3pPr>
            <a:lvl4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4pPr>
            <a:lvl5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5pPr>
            <a:lvl6pPr marL="2321227"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6pPr>
            <a:lvl7pPr marL="2743269"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7pPr>
            <a:lvl8pPr marL="3165310"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8pPr>
            <a:lvl9pPr marL="3587351"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9pPr>
          </a:lstStyle>
          <a:p>
            <a:pPr eaLnBrk="1" hangingPunct="1">
              <a:spcBef>
                <a:spcPct val="0"/>
              </a:spcBef>
              <a:buClrTx/>
              <a:buFontTx/>
              <a:buNone/>
            </a:pPr>
            <a:r>
              <a:rPr lang="en-US" altLang="fr-FR" sz="1000">
                <a:latin typeface="Calibri" pitchFamily="34" charset="0"/>
              </a:rPr>
              <a:t>05/14/11</a:t>
            </a:r>
          </a:p>
        </p:txBody>
      </p:sp>
      <p:sp>
        <p:nvSpPr>
          <p:cNvPr id="303109" name="Espace réservé du numéro de diapositive 4"/>
          <p:cNvSpPr>
            <a:spLocks noGrp="1"/>
          </p:cNvSpPr>
          <p:nvPr>
            <p:ph type="sldNum" sz="quarter"/>
          </p:nvPr>
        </p:nvSpPr>
        <p:spPr>
          <a:noFill/>
        </p:spPr>
        <p:txBody>
          <a:bodyPr/>
          <a:lstStyle>
            <a:lvl1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1pPr>
            <a:lvl2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2pPr>
            <a:lvl3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3pPr>
            <a:lvl4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4pPr>
            <a:lvl5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5pPr>
            <a:lvl6pPr marL="2321227"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6pPr>
            <a:lvl7pPr marL="2743269"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7pPr>
            <a:lvl8pPr marL="3165310"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8pPr>
            <a:lvl9pPr marL="3587351"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9pPr>
          </a:lstStyle>
          <a:p>
            <a:pPr eaLnBrk="1" hangingPunct="1">
              <a:spcBef>
                <a:spcPct val="0"/>
              </a:spcBef>
              <a:buClrTx/>
              <a:buFontTx/>
              <a:buNone/>
            </a:pPr>
            <a:fld id="{0A402C2C-196B-4427-8E20-24AD57600696}" type="slidenum">
              <a:rPr lang="eu-ES" altLang="fr-FR" sz="1000">
                <a:latin typeface="Calibri" pitchFamily="34" charset="0"/>
              </a:rPr>
              <a:pPr eaLnBrk="1" hangingPunct="1">
                <a:spcBef>
                  <a:spcPct val="0"/>
                </a:spcBef>
                <a:buClrTx/>
                <a:buFontTx/>
                <a:buNone/>
              </a:pPr>
              <a:t>4</a:t>
            </a:fld>
            <a:endParaRPr lang="eu-ES" altLang="fr-FR" sz="10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Espace réservé de l'image des diapositives 1"/>
          <p:cNvSpPr>
            <a:spLocks noGrp="1" noRot="1" noChangeAspect="1" noTextEdit="1"/>
          </p:cNvSpPr>
          <p:nvPr>
            <p:ph type="sldImg"/>
          </p:nvPr>
        </p:nvSpPr>
        <p:spPr>
          <a:ln/>
        </p:spPr>
      </p:sp>
      <p:sp>
        <p:nvSpPr>
          <p:cNvPr id="303107" name="Espace réservé des commentaires 2"/>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fr-FR" altLang="fr-FR" baseline="0" dirty="0" smtClean="0">
              <a:latin typeface="Times New Roman" pitchFamily="18" charset="0"/>
            </a:endParaRPr>
          </a:p>
        </p:txBody>
      </p:sp>
      <p:sp>
        <p:nvSpPr>
          <p:cNvPr id="303108" name="Espace réservé de la date 3"/>
          <p:cNvSpPr>
            <a:spLocks noGrp="1"/>
          </p:cNvSpPr>
          <p:nvPr>
            <p:ph type="dt" sz="quarter"/>
          </p:nvPr>
        </p:nvSpPr>
        <p:spPr>
          <a:noFill/>
        </p:spPr>
        <p:txBody>
          <a:bodyPr/>
          <a:lstStyle>
            <a:lvl1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1pPr>
            <a:lvl2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2pPr>
            <a:lvl3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3pPr>
            <a:lvl4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4pPr>
            <a:lvl5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5pPr>
            <a:lvl6pPr marL="2321227"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6pPr>
            <a:lvl7pPr marL="2743269"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7pPr>
            <a:lvl8pPr marL="3165310"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8pPr>
            <a:lvl9pPr marL="3587351"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9pPr>
          </a:lstStyle>
          <a:p>
            <a:pPr eaLnBrk="1" hangingPunct="1">
              <a:spcBef>
                <a:spcPct val="0"/>
              </a:spcBef>
              <a:buClrTx/>
              <a:buFontTx/>
              <a:buNone/>
            </a:pPr>
            <a:r>
              <a:rPr lang="en-US" altLang="fr-FR" sz="1000">
                <a:latin typeface="Calibri" pitchFamily="34" charset="0"/>
              </a:rPr>
              <a:t>05/14/11</a:t>
            </a:r>
          </a:p>
        </p:txBody>
      </p:sp>
      <p:sp>
        <p:nvSpPr>
          <p:cNvPr id="303109" name="Espace réservé du numéro de diapositive 4"/>
          <p:cNvSpPr>
            <a:spLocks noGrp="1"/>
          </p:cNvSpPr>
          <p:nvPr>
            <p:ph type="sldNum" sz="quarter"/>
          </p:nvPr>
        </p:nvSpPr>
        <p:spPr>
          <a:noFill/>
        </p:spPr>
        <p:txBody>
          <a:bodyPr/>
          <a:lstStyle>
            <a:lvl1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1pPr>
            <a:lvl2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2pPr>
            <a:lvl3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3pPr>
            <a:lvl4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4pPr>
            <a:lvl5pPr defTabSz="427903" eaLnBrk="0" hangingPunct="0">
              <a:spcBef>
                <a:spcPct val="30000"/>
              </a:spcBef>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5pPr>
            <a:lvl6pPr marL="2321227"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6pPr>
            <a:lvl7pPr marL="2743269"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7pPr>
            <a:lvl8pPr marL="3165310"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8pPr>
            <a:lvl9pPr marL="3587351" indent="-211021" defTabSz="427903" eaLnBrk="0" fontAlgn="base" hangingPunct="0">
              <a:spcBef>
                <a:spcPct val="30000"/>
              </a:spcBef>
              <a:spcAft>
                <a:spcPct val="0"/>
              </a:spcAft>
              <a:buClr>
                <a:srgbClr val="000000"/>
              </a:buClr>
              <a:buSzPct val="100000"/>
              <a:buFont typeface="Times New Roman" pitchFamily="18" charset="0"/>
              <a:tabLst>
                <a:tab pos="690214" algn="l"/>
                <a:tab pos="1381893" algn="l"/>
                <a:tab pos="2073572" algn="l"/>
                <a:tab pos="2754992" algn="l"/>
              </a:tabLst>
              <a:defRPr sz="1100">
                <a:solidFill>
                  <a:srgbClr val="000000"/>
                </a:solidFill>
                <a:latin typeface="Times New Roman" pitchFamily="18" charset="0"/>
              </a:defRPr>
            </a:lvl9pPr>
          </a:lstStyle>
          <a:p>
            <a:pPr eaLnBrk="1" hangingPunct="1">
              <a:spcBef>
                <a:spcPct val="0"/>
              </a:spcBef>
              <a:buClrTx/>
              <a:buFontTx/>
              <a:buNone/>
            </a:pPr>
            <a:fld id="{0A402C2C-196B-4427-8E20-24AD57600696}" type="slidenum">
              <a:rPr lang="eu-ES" altLang="fr-FR" sz="1000">
                <a:latin typeface="Calibri" pitchFamily="34" charset="0"/>
              </a:rPr>
              <a:pPr eaLnBrk="1" hangingPunct="1">
                <a:spcBef>
                  <a:spcPct val="0"/>
                </a:spcBef>
                <a:buClrTx/>
                <a:buFontTx/>
                <a:buNone/>
              </a:pPr>
              <a:t>5</a:t>
            </a:fld>
            <a:endParaRPr lang="eu-ES" altLang="fr-FR" sz="10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7</a:t>
            </a:fld>
            <a:endParaRPr lang="ko-KR" altLang="en-US"/>
          </a:p>
        </p:txBody>
      </p:sp>
    </p:spTree>
    <p:extLst>
      <p:ext uri="{BB962C8B-B14F-4D97-AF65-F5344CB8AC3E}">
        <p14:creationId xmlns:p14="http://schemas.microsoft.com/office/powerpoint/2010/main" val="284138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r-FR" altLang="ko-KR" dirty="0" smtClean="0"/>
              <a:t>The App update has o </a:t>
            </a:r>
            <a:r>
              <a:rPr lang="fr-FR" altLang="ko-KR" dirty="0" err="1" smtClean="0"/>
              <a:t>be</a:t>
            </a:r>
            <a:r>
              <a:rPr lang="fr-FR" altLang="ko-KR" dirty="0" smtClean="0"/>
              <a:t> </a:t>
            </a:r>
            <a:r>
              <a:rPr lang="fr-FR" altLang="ko-KR" dirty="0" err="1" smtClean="0"/>
              <a:t>done</a:t>
            </a:r>
            <a:r>
              <a:rPr lang="fr-FR" altLang="ko-KR" dirty="0" smtClean="0"/>
              <a:t> </a:t>
            </a:r>
            <a:r>
              <a:rPr lang="fr-FR" altLang="ko-KR" dirty="0" err="1" smtClean="0"/>
              <a:t>only</a:t>
            </a:r>
            <a:r>
              <a:rPr lang="fr-FR" altLang="ko-KR" dirty="0" smtClean="0"/>
              <a:t> </a:t>
            </a:r>
            <a:r>
              <a:rPr lang="fr-FR" altLang="ko-KR" dirty="0" err="1" smtClean="0"/>
              <a:t>when</a:t>
            </a:r>
            <a:r>
              <a:rPr lang="fr-FR" altLang="ko-KR" dirty="0" smtClean="0"/>
              <a:t> </a:t>
            </a:r>
            <a:r>
              <a:rPr lang="fr-FR" altLang="ko-KR" dirty="0" err="1" smtClean="0"/>
              <a:t>needed</a:t>
            </a:r>
            <a:r>
              <a:rPr lang="fr-FR" altLang="ko-KR" dirty="0" smtClean="0"/>
              <a:t> or </a:t>
            </a:r>
            <a:r>
              <a:rPr lang="fr-FR" altLang="ko-KR" dirty="0" err="1" smtClean="0"/>
              <a:t>required</a:t>
            </a:r>
            <a:r>
              <a:rPr lang="fr-FR" altLang="ko-KR" dirty="0" smtClean="0"/>
              <a:t>.</a:t>
            </a:r>
          </a:p>
          <a:p>
            <a:r>
              <a:rPr lang="fr-FR" altLang="ko-KR" dirty="0" smtClean="0"/>
              <a:t>You </a:t>
            </a:r>
            <a:r>
              <a:rPr lang="fr-FR" altLang="ko-KR" dirty="0" err="1" smtClean="0"/>
              <a:t>need</a:t>
            </a:r>
            <a:r>
              <a:rPr lang="fr-FR" altLang="ko-KR" dirty="0" smtClean="0"/>
              <a:t> to have a wifi </a:t>
            </a:r>
            <a:r>
              <a:rPr lang="fr-FR" altLang="ko-KR" dirty="0" err="1" smtClean="0"/>
              <a:t>access</a:t>
            </a:r>
            <a:r>
              <a:rPr lang="fr-FR" altLang="ko-KR" dirty="0" smtClean="0"/>
              <a:t>.</a:t>
            </a:r>
            <a:endParaRPr lang="ko-KR" altLang="en-US" dirty="0"/>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16</a:t>
            </a:fld>
            <a:endParaRPr lang="ko-KR" altLang="en-US"/>
          </a:p>
        </p:txBody>
      </p:sp>
    </p:spTree>
    <p:extLst>
      <p:ext uri="{BB962C8B-B14F-4D97-AF65-F5344CB8AC3E}">
        <p14:creationId xmlns:p14="http://schemas.microsoft.com/office/powerpoint/2010/main" val="1252044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17</a:t>
            </a:fld>
            <a:endParaRPr lang="ko-KR" altLang="en-US"/>
          </a:p>
        </p:txBody>
      </p:sp>
    </p:spTree>
    <p:extLst>
      <p:ext uri="{BB962C8B-B14F-4D97-AF65-F5344CB8AC3E}">
        <p14:creationId xmlns:p14="http://schemas.microsoft.com/office/powerpoint/2010/main" val="2232411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CF9B6CA0-621E-44DC-B83A-3B1FBCBE1224}" type="slidenum">
              <a:rPr lang="ko-KR" altLang="en-US" smtClean="0"/>
              <a:t>18</a:t>
            </a:fld>
            <a:endParaRPr lang="ko-KR" altLang="en-US"/>
          </a:p>
        </p:txBody>
      </p:sp>
    </p:spTree>
    <p:extLst>
      <p:ext uri="{BB962C8B-B14F-4D97-AF65-F5344CB8AC3E}">
        <p14:creationId xmlns:p14="http://schemas.microsoft.com/office/powerpoint/2010/main" val="4211303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2600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defTabSz="914400" fontAlgn="auto">
              <a:spcBef>
                <a:spcPts val="0"/>
              </a:spcBef>
              <a:spcAft>
                <a:spcPts val="0"/>
              </a:spcAft>
              <a:defRPr>
                <a:solidFill>
                  <a:srgbClr val="000000"/>
                </a:solidFill>
                <a:latin typeface="Century Gothic"/>
                <a:ea typeface="ＭＳ Ｐゴシック"/>
              </a:defRPr>
            </a:lvl1pPr>
          </a:lstStyle>
          <a:p>
            <a:pPr>
              <a:defRPr/>
            </a:pPr>
            <a:endParaRPr lang="fr-FR"/>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defTabSz="914400" fontAlgn="auto">
              <a:spcBef>
                <a:spcPts val="0"/>
              </a:spcBef>
              <a:spcAft>
                <a:spcPts val="0"/>
              </a:spcAft>
              <a:defRPr>
                <a:solidFill>
                  <a:srgbClr val="000000"/>
                </a:solidFill>
                <a:latin typeface="Century Gothic"/>
                <a:ea typeface="ＭＳ Ｐゴシック"/>
              </a:defRPr>
            </a:lvl1pPr>
          </a:lstStyle>
          <a:p>
            <a:pPr>
              <a:defRPr/>
            </a:pPr>
            <a:endParaRPr lang="fr-FR"/>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defTabSz="914400" fontAlgn="auto">
              <a:spcBef>
                <a:spcPts val="0"/>
              </a:spcBef>
              <a:spcAft>
                <a:spcPts val="0"/>
              </a:spcAft>
              <a:defRPr>
                <a:solidFill>
                  <a:srgbClr val="000000"/>
                </a:solidFill>
                <a:latin typeface="Century Gothic"/>
                <a:ea typeface="ＭＳ Ｐゴシック"/>
              </a:defRPr>
            </a:lvl1pPr>
          </a:lstStyle>
          <a:p>
            <a:pPr>
              <a:defRPr/>
            </a:pPr>
            <a:fld id="{57BAD048-CEC0-4CF2-B649-84BDE40EB1EB}" type="slidenum">
              <a:rPr lang="fr-FR"/>
              <a:pPr>
                <a:defRPr/>
              </a:pPr>
              <a:t>‹N°›</a:t>
            </a:fld>
            <a:endParaRPr lang="fr-FR"/>
          </a:p>
        </p:txBody>
      </p:sp>
    </p:spTree>
    <p:extLst>
      <p:ext uri="{BB962C8B-B14F-4D97-AF65-F5344CB8AC3E}">
        <p14:creationId xmlns:p14="http://schemas.microsoft.com/office/powerpoint/2010/main" val="2668055847"/>
      </p:ext>
    </p:extLst>
  </p:cSld>
  <p:clrMapOvr>
    <a:masterClrMapping/>
  </p:clrMapOvr>
  <p:transition spd="slow"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5734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00539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207515517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466061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628650" y="6356350"/>
            <a:ext cx="2057400" cy="365125"/>
          </a:xfrm>
          <a:prstGeom prst="rect">
            <a:avLst/>
          </a:prstGeom>
        </p:spPr>
        <p:txBody>
          <a:bodyPr/>
          <a:lstStyle/>
          <a:p>
            <a:fld id="{2E157516-9C25-4469-BA9A-338839AD77DA}" type="datetimeFigureOut">
              <a:rPr lang="ko-KR" altLang="en-US" smtClean="0"/>
              <a:t>2014-06-23</a:t>
            </a:fld>
            <a:endParaRPr lang="ko-KR" altLang="en-US"/>
          </a:p>
        </p:txBody>
      </p:sp>
      <p:sp>
        <p:nvSpPr>
          <p:cNvPr id="5" name="바닥글 개체 틀 4"/>
          <p:cNvSpPr>
            <a:spLocks noGrp="1"/>
          </p:cNvSpPr>
          <p:nvPr>
            <p:ph type="ftr" sz="quarter" idx="11"/>
          </p:nvPr>
        </p:nvSpPr>
        <p:spPr>
          <a:xfrm>
            <a:off x="3028950" y="6356350"/>
            <a:ext cx="3086100" cy="365125"/>
          </a:xfrm>
          <a:prstGeom prst="rect">
            <a:avLst/>
          </a:prstGeom>
        </p:spPr>
        <p:txBody>
          <a:bodyPr/>
          <a:lstStyle/>
          <a:p>
            <a:endParaRPr lang="ko-KR" altLang="en-US"/>
          </a:p>
        </p:txBody>
      </p:sp>
      <p:sp>
        <p:nvSpPr>
          <p:cNvPr id="6" name="슬라이드 번호 개체 틀 5"/>
          <p:cNvSpPr>
            <a:spLocks noGrp="1"/>
          </p:cNvSpPr>
          <p:nvPr>
            <p:ph type="sldNum" sz="quarter" idx="12"/>
          </p:nvPr>
        </p:nvSpPr>
        <p:spPr>
          <a:xfrm>
            <a:off x="6457950" y="6356350"/>
            <a:ext cx="2057400" cy="365125"/>
          </a:xfrm>
          <a:prstGeom prst="rect">
            <a:avLst/>
          </a:prstGeom>
        </p:spPr>
        <p:txBody>
          <a:bodyPr/>
          <a:lstStyle/>
          <a:p>
            <a:fld id="{C5F516E9-C384-4B01-9B4B-994790432B43}" type="slidenum">
              <a:rPr lang="ko-KR" altLang="en-US" smtClean="0"/>
              <a:t>‹N°›</a:t>
            </a:fld>
            <a:endParaRPr lang="ko-KR" altLang="en-US"/>
          </a:p>
        </p:txBody>
      </p:sp>
    </p:spTree>
    <p:extLst>
      <p:ext uri="{BB962C8B-B14F-4D97-AF65-F5344CB8AC3E}">
        <p14:creationId xmlns:p14="http://schemas.microsoft.com/office/powerpoint/2010/main" val="3229272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56380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5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9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92053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6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7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0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1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2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3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4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5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52806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6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7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8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9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0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1_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06532559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a:xfrm>
            <a:off x="628650" y="365125"/>
            <a:ext cx="7886700" cy="1325563"/>
          </a:xfrm>
          <a:prstGeom prst="rect">
            <a:avLst/>
          </a:prstGeom>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28650" y="1825625"/>
            <a:ext cx="7886700" cy="4351338"/>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a:xfrm>
            <a:off x="628650" y="6356350"/>
            <a:ext cx="2057400" cy="365125"/>
          </a:xfrm>
          <a:prstGeom prst="rect">
            <a:avLst/>
          </a:prstGeom>
        </p:spPr>
        <p:txBody>
          <a:bodyPr/>
          <a:lstStyle/>
          <a:p>
            <a:fld id="{8E4257F9-7883-45DA-9278-0AC41035D85E}" type="datetimeFigureOut">
              <a:rPr lang="ko-KR" altLang="en-US" smtClean="0"/>
              <a:t>2014-06-23</a:t>
            </a:fld>
            <a:endParaRPr lang="ko-KR" altLang="en-US"/>
          </a:p>
        </p:txBody>
      </p:sp>
      <p:sp>
        <p:nvSpPr>
          <p:cNvPr id="5" name="바닥글 개체 틀 4"/>
          <p:cNvSpPr>
            <a:spLocks noGrp="1"/>
          </p:cNvSpPr>
          <p:nvPr>
            <p:ph type="ftr" sz="quarter" idx="11"/>
          </p:nvPr>
        </p:nvSpPr>
        <p:spPr>
          <a:xfrm>
            <a:off x="3028950" y="6356350"/>
            <a:ext cx="3086100" cy="365125"/>
          </a:xfrm>
          <a:prstGeom prst="rect">
            <a:avLst/>
          </a:prstGeom>
        </p:spPr>
        <p:txBody>
          <a:bodyPr/>
          <a:lstStyle/>
          <a:p>
            <a:endParaRPr lang="ko-KR" altLang="en-US"/>
          </a:p>
        </p:txBody>
      </p:sp>
      <p:sp>
        <p:nvSpPr>
          <p:cNvPr id="6" name="슬라이드 번호 개체 틀 5"/>
          <p:cNvSpPr>
            <a:spLocks noGrp="1"/>
          </p:cNvSpPr>
          <p:nvPr>
            <p:ph type="sldNum" sz="quarter" idx="12"/>
          </p:nvPr>
        </p:nvSpPr>
        <p:spPr>
          <a:xfrm>
            <a:off x="6457950" y="6356350"/>
            <a:ext cx="2057400" cy="365125"/>
          </a:xfrm>
          <a:prstGeom prst="rect">
            <a:avLst/>
          </a:prstGeom>
        </p:spPr>
        <p:txBody>
          <a:bodyPr/>
          <a:lstStyle/>
          <a:p>
            <a:fld id="{5677717E-D73F-486C-AF63-8D156E423298}" type="slidenum">
              <a:rPr lang="ko-KR" altLang="en-US" smtClean="0"/>
              <a:t>‹N°›</a:t>
            </a:fld>
            <a:endParaRPr lang="ko-KR" altLang="en-US"/>
          </a:p>
        </p:txBody>
      </p:sp>
    </p:spTree>
    <p:extLst>
      <p:ext uri="{BB962C8B-B14F-4D97-AF65-F5344CB8AC3E}">
        <p14:creationId xmlns:p14="http://schemas.microsoft.com/office/powerpoint/2010/main" val="2777947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6356351"/>
            <a:ext cx="2057400" cy="365125"/>
          </a:xfrm>
          <a:prstGeom prst="rect">
            <a:avLst/>
          </a:prstGeom>
        </p:spPr>
        <p:txBody>
          <a:bodyPr/>
          <a:lstStyle/>
          <a:p>
            <a:fld id="{7ACE4F11-55E6-4331-8AC3-02E0173EE84C}" type="datetimeFigureOut">
              <a:rPr lang="ko-KR" altLang="en-US" smtClean="0"/>
              <a:t>2014-06-23</a:t>
            </a:fld>
            <a:endParaRPr lang="ko-KR" alt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ko-KR"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B37DC85-85BE-47FE-B6A1-5E36065E1E00}" type="slidenum">
              <a:rPr lang="ko-KR" altLang="en-US" smtClean="0"/>
              <a:t>‹N°›</a:t>
            </a:fld>
            <a:endParaRPr lang="ko-KR" altLang="en-US"/>
          </a:p>
        </p:txBody>
      </p:sp>
    </p:spTree>
    <p:extLst>
      <p:ext uri="{BB962C8B-B14F-4D97-AF65-F5344CB8AC3E}">
        <p14:creationId xmlns:p14="http://schemas.microsoft.com/office/powerpoint/2010/main" val="2865981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291008769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7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83872703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6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360768314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4" name="Titre 1"/>
          <p:cNvSpPr>
            <a:spLocks noGrp="1"/>
          </p:cNvSpPr>
          <p:nvPr>
            <p:ph type="title"/>
          </p:nvPr>
        </p:nvSpPr>
        <p:spPr>
          <a:xfrm>
            <a:off x="2843808" y="248756"/>
            <a:ext cx="6192688" cy="443940"/>
          </a:xfrm>
          <a:prstGeom prst="rect">
            <a:avLst/>
          </a:prstGeom>
        </p:spPr>
        <p:txBody>
          <a:bodyPr/>
          <a:lstStyle>
            <a:lvl1pPr algn="r">
              <a:defRPr sz="2800">
                <a:solidFill>
                  <a:srgbClr val="B5A692"/>
                </a:solidFill>
              </a:defRPr>
            </a:lvl1pPr>
          </a:lstStyle>
          <a:p>
            <a:r>
              <a:rPr lang="fr-FR" smtClean="0"/>
              <a:t>Modifiez le style du titre</a:t>
            </a:r>
            <a:endParaRPr lang="fr-FR" dirty="0"/>
          </a:p>
        </p:txBody>
      </p:sp>
    </p:spTree>
    <p:extLst>
      <p:ext uri="{BB962C8B-B14F-4D97-AF65-F5344CB8AC3E}">
        <p14:creationId xmlns:p14="http://schemas.microsoft.com/office/powerpoint/2010/main" val="20978849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Tree>
    <p:extLst>
      <p:ext uri="{BB962C8B-B14F-4D97-AF65-F5344CB8AC3E}">
        <p14:creationId xmlns:p14="http://schemas.microsoft.com/office/powerpoint/2010/main" val="528448316"/>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descr="C:\Documents and Settings\quentin.douce\Bureau\fond or.jpg"/>
          <p:cNvPicPr>
            <a:picLocks noChangeAspect="1" noChangeArrowheads="1"/>
          </p:cNvPicPr>
          <p:nvPr userDrawn="1"/>
        </p:nvPicPr>
        <p:blipFill>
          <a:blip r:embed="rId49">
            <a:extLst>
              <a:ext uri="{28A0092B-C50C-407E-A947-70E740481C1C}">
                <a14:useLocalDpi xmlns:a14="http://schemas.microsoft.com/office/drawing/2010/main" val="0"/>
              </a:ext>
            </a:extLst>
          </a:blip>
          <a:srcRect/>
          <a:stretch>
            <a:fillRect/>
          </a:stretch>
        </p:blipFill>
        <p:spPr bwMode="auto">
          <a:xfrm>
            <a:off x="0" y="-15875"/>
            <a:ext cx="91440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 7"/>
          <p:cNvPicPr>
            <a:picLocks noChangeAspect="1"/>
          </p:cNvPicPr>
          <p:nvPr userDrawn="1"/>
        </p:nvPicPr>
        <p:blipFill>
          <a:blip r:embed="rId50">
            <a:extLst>
              <a:ext uri="{28A0092B-C50C-407E-A947-70E740481C1C}">
                <a14:useLocalDpi xmlns:a14="http://schemas.microsoft.com/office/drawing/2010/main" val="0"/>
              </a:ext>
            </a:extLst>
          </a:blip>
          <a:srcRect/>
          <a:stretch>
            <a:fillRect/>
          </a:stretch>
        </p:blipFill>
        <p:spPr bwMode="auto">
          <a:xfrm>
            <a:off x="88900" y="58738"/>
            <a:ext cx="11191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Connecteur droit 8"/>
          <p:cNvCxnSpPr/>
          <p:nvPr userDrawn="1"/>
        </p:nvCxnSpPr>
        <p:spPr>
          <a:xfrm flipH="1">
            <a:off x="0" y="1196975"/>
            <a:ext cx="9144000" cy="0"/>
          </a:xfrm>
          <a:prstGeom prst="line">
            <a:avLst/>
          </a:prstGeom>
          <a:ln>
            <a:solidFill>
              <a:srgbClr val="AFA093"/>
            </a:solidFill>
          </a:ln>
        </p:spPr>
        <p:style>
          <a:lnRef idx="1">
            <a:schemeClr val="accent1"/>
          </a:lnRef>
          <a:fillRef idx="0">
            <a:schemeClr val="accent1"/>
          </a:fillRef>
          <a:effectRef idx="0">
            <a:schemeClr val="accent1"/>
          </a:effectRef>
          <a:fontRef idx="minor">
            <a:schemeClr val="tx1"/>
          </a:fontRef>
        </p:style>
      </p:cxnSp>
      <p:pic>
        <p:nvPicPr>
          <p:cNvPr id="1029" name="Picture 3" descr="C:\Documents and Settings\quentin.douce\Bureau\fond or.jpg"/>
          <p:cNvPicPr>
            <a:picLocks noChangeAspect="1" noChangeArrowheads="1"/>
          </p:cNvPicPr>
          <p:nvPr userDrawn="1"/>
        </p:nvPicPr>
        <p:blipFill>
          <a:blip r:embed="rId49">
            <a:extLst>
              <a:ext uri="{28A0092B-C50C-407E-A947-70E740481C1C}">
                <a14:useLocalDpi xmlns:a14="http://schemas.microsoft.com/office/drawing/2010/main" val="0"/>
              </a:ext>
            </a:extLst>
          </a:blip>
          <a:srcRect t="63342"/>
          <a:stretch>
            <a:fillRect/>
          </a:stretch>
        </p:blipFill>
        <p:spPr bwMode="auto">
          <a:xfrm>
            <a:off x="0" y="6413500"/>
            <a:ext cx="91440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6" descr="G:\DPLI_HELENA_RUBINSTEIN_POWER_Beauty\Service\3. Brand\Retail Design\CHARTE GRAPHIQUE\1_ Graphic rules\05-LACLINIC LOGOTYPES\JPEG BD\Logo LACLINIC\Logo LACLINIC CMYK_WHITE.jpg"/>
          <p:cNvPicPr>
            <a:picLocks noChangeAspect="1" noChangeArrowheads="1"/>
          </p:cNvPicPr>
          <p:nvPr userDrawn="1"/>
        </p:nvPicPr>
        <p:blipFill>
          <a:blip r:embed="rId51">
            <a:extLst>
              <a:ext uri="{28A0092B-C50C-407E-A947-70E740481C1C}">
                <a14:useLocalDpi xmlns:a14="http://schemas.microsoft.com/office/drawing/2010/main" val="0"/>
              </a:ext>
            </a:extLst>
          </a:blip>
          <a:srcRect/>
          <a:stretch>
            <a:fillRect/>
          </a:stretch>
        </p:blipFill>
        <p:spPr bwMode="auto">
          <a:xfrm>
            <a:off x="7972425" y="58738"/>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7091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bg1"/>
          </a:solidFill>
          <a:latin typeface="+mj-lt"/>
          <a:ea typeface="MS PGothic" pitchFamily="34" charset="-128"/>
          <a:cs typeface="+mj-cs"/>
        </a:defRPr>
      </a:lvl1pPr>
      <a:lvl2pPr algn="ctr" rtl="0" eaLnBrk="0" fontAlgn="base" hangingPunct="0">
        <a:spcBef>
          <a:spcPct val="0"/>
        </a:spcBef>
        <a:spcAft>
          <a:spcPct val="0"/>
        </a:spcAft>
        <a:defRPr sz="4400">
          <a:solidFill>
            <a:schemeClr val="bg1"/>
          </a:solidFill>
          <a:latin typeface="Century Gothic" pitchFamily="34" charset="0"/>
          <a:ea typeface="MS PGothic" pitchFamily="34" charset="-128"/>
        </a:defRPr>
      </a:lvl2pPr>
      <a:lvl3pPr algn="ctr" rtl="0" eaLnBrk="0" fontAlgn="base" hangingPunct="0">
        <a:spcBef>
          <a:spcPct val="0"/>
        </a:spcBef>
        <a:spcAft>
          <a:spcPct val="0"/>
        </a:spcAft>
        <a:defRPr sz="4400">
          <a:solidFill>
            <a:schemeClr val="bg1"/>
          </a:solidFill>
          <a:latin typeface="Century Gothic" pitchFamily="34" charset="0"/>
          <a:ea typeface="MS PGothic" pitchFamily="34" charset="-128"/>
        </a:defRPr>
      </a:lvl3pPr>
      <a:lvl4pPr algn="ctr" rtl="0" eaLnBrk="0" fontAlgn="base" hangingPunct="0">
        <a:spcBef>
          <a:spcPct val="0"/>
        </a:spcBef>
        <a:spcAft>
          <a:spcPct val="0"/>
        </a:spcAft>
        <a:defRPr sz="4400">
          <a:solidFill>
            <a:schemeClr val="bg1"/>
          </a:solidFill>
          <a:latin typeface="Century Gothic" pitchFamily="34" charset="0"/>
          <a:ea typeface="MS PGothic" pitchFamily="34" charset="-128"/>
        </a:defRPr>
      </a:lvl4pPr>
      <a:lvl5pPr algn="ctr" rtl="0" eaLnBrk="0" fontAlgn="base" hangingPunct="0">
        <a:spcBef>
          <a:spcPct val="0"/>
        </a:spcBef>
        <a:spcAft>
          <a:spcPct val="0"/>
        </a:spcAft>
        <a:defRPr sz="4400">
          <a:solidFill>
            <a:schemeClr val="bg1"/>
          </a:solidFill>
          <a:latin typeface="Century Gothic" pitchFamily="34" charset="0"/>
          <a:ea typeface="MS PGothic" pitchFamily="34" charset="-128"/>
        </a:defRPr>
      </a:lvl5pPr>
      <a:lvl6pPr marL="457200" algn="ctr" rtl="0" fontAlgn="base">
        <a:spcBef>
          <a:spcPct val="0"/>
        </a:spcBef>
        <a:spcAft>
          <a:spcPct val="0"/>
        </a:spcAft>
        <a:defRPr sz="4400">
          <a:solidFill>
            <a:schemeClr val="bg1"/>
          </a:solidFill>
          <a:latin typeface="Century Gothic" pitchFamily="34" charset="0"/>
          <a:ea typeface="ＭＳ Ｐゴシック" pitchFamily="34" charset="-128"/>
        </a:defRPr>
      </a:lvl6pPr>
      <a:lvl7pPr marL="914400" algn="ctr" rtl="0" fontAlgn="base">
        <a:spcBef>
          <a:spcPct val="0"/>
        </a:spcBef>
        <a:spcAft>
          <a:spcPct val="0"/>
        </a:spcAft>
        <a:defRPr sz="4400">
          <a:solidFill>
            <a:schemeClr val="bg1"/>
          </a:solidFill>
          <a:latin typeface="Century Gothic" pitchFamily="34" charset="0"/>
          <a:ea typeface="ＭＳ Ｐゴシック" pitchFamily="34" charset="-128"/>
        </a:defRPr>
      </a:lvl7pPr>
      <a:lvl8pPr marL="1371600" algn="ctr" rtl="0" fontAlgn="base">
        <a:spcBef>
          <a:spcPct val="0"/>
        </a:spcBef>
        <a:spcAft>
          <a:spcPct val="0"/>
        </a:spcAft>
        <a:defRPr sz="4400">
          <a:solidFill>
            <a:schemeClr val="bg1"/>
          </a:solidFill>
          <a:latin typeface="Century Gothic" pitchFamily="34" charset="0"/>
          <a:ea typeface="ＭＳ Ｐゴシック" pitchFamily="34" charset="-128"/>
        </a:defRPr>
      </a:lvl8pPr>
      <a:lvl9pPr marL="1828800" algn="ctr" rtl="0" fontAlgn="base">
        <a:spcBef>
          <a:spcPct val="0"/>
        </a:spcBef>
        <a:spcAft>
          <a:spcPct val="0"/>
        </a:spcAft>
        <a:defRPr sz="4400">
          <a:solidFill>
            <a:schemeClr val="bg1"/>
          </a:solidFill>
          <a:latin typeface="Century Gothic"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buFont typeface="Arial" pitchFamily="34" charset="0"/>
        <a:buChar char="–"/>
        <a:defRPr sz="2800">
          <a:solidFill>
            <a:schemeClr val="bg1"/>
          </a:solidFill>
          <a:latin typeface="+mn-lt"/>
          <a:ea typeface="MS PGothic" pitchFamily="34" charset="-128"/>
        </a:defRPr>
      </a:lvl2pPr>
      <a:lvl3pPr marL="1143000" indent="-228600" algn="l" rtl="0" eaLnBrk="0" fontAlgn="base" hangingPunct="0">
        <a:spcBef>
          <a:spcPct val="20000"/>
        </a:spcBef>
        <a:spcAft>
          <a:spcPct val="0"/>
        </a:spcAft>
        <a:buFont typeface="Arial" pitchFamily="34" charset="0"/>
        <a:buChar char="•"/>
        <a:defRPr sz="2400">
          <a:solidFill>
            <a:schemeClr val="bg1"/>
          </a:solidFill>
          <a:latin typeface="+mn-lt"/>
          <a:ea typeface="MS PGothic" pitchFamily="34" charset="-128"/>
        </a:defRPr>
      </a:lvl3pPr>
      <a:lvl4pPr marL="1600200" indent="-228600" algn="l" rtl="0" eaLnBrk="0" fontAlgn="base" hangingPunct="0">
        <a:spcBef>
          <a:spcPct val="20000"/>
        </a:spcBef>
        <a:spcAft>
          <a:spcPct val="0"/>
        </a:spcAft>
        <a:buFont typeface="Arial" pitchFamily="34" charset="0"/>
        <a:buChar char="–"/>
        <a:defRPr sz="2000">
          <a:solidFill>
            <a:schemeClr val="bg1"/>
          </a:solidFill>
          <a:latin typeface="+mn-lt"/>
          <a:ea typeface="MS PGothic" pitchFamily="34" charset="-128"/>
        </a:defRPr>
      </a:lvl4pPr>
      <a:lvl5pPr marL="2055813" indent="-227013" algn="l" rtl="0" eaLnBrk="0" fontAlgn="base" hangingPunct="0">
        <a:spcBef>
          <a:spcPct val="20000"/>
        </a:spcBef>
        <a:spcAft>
          <a:spcPct val="0"/>
        </a:spcAft>
        <a:buFont typeface="Arial" pitchFamily="34" charset="0"/>
        <a:buChar char="»"/>
        <a:defRPr sz="2000">
          <a:solidFill>
            <a:schemeClr val="bg1"/>
          </a:solidFill>
          <a:latin typeface="+mn-lt"/>
          <a:ea typeface="MS PGothic" pitchFamily="34" charset="-128"/>
        </a:defRPr>
      </a:lvl5pPr>
      <a:lvl6pPr marL="2513013" indent="-227013" algn="l" rtl="0" fontAlgn="base">
        <a:spcBef>
          <a:spcPct val="20000"/>
        </a:spcBef>
        <a:spcAft>
          <a:spcPct val="0"/>
        </a:spcAft>
        <a:buFont typeface="Arial" charset="0"/>
        <a:buChar char="»"/>
        <a:defRPr sz="2000">
          <a:solidFill>
            <a:schemeClr val="bg1"/>
          </a:solidFill>
          <a:latin typeface="+mn-lt"/>
          <a:ea typeface="+mn-ea"/>
        </a:defRPr>
      </a:lvl6pPr>
      <a:lvl7pPr marL="2970213" indent="-227013" algn="l" rtl="0" fontAlgn="base">
        <a:spcBef>
          <a:spcPct val="20000"/>
        </a:spcBef>
        <a:spcAft>
          <a:spcPct val="0"/>
        </a:spcAft>
        <a:buFont typeface="Arial" charset="0"/>
        <a:buChar char="»"/>
        <a:defRPr sz="2000">
          <a:solidFill>
            <a:schemeClr val="bg1"/>
          </a:solidFill>
          <a:latin typeface="+mn-lt"/>
          <a:ea typeface="+mn-ea"/>
        </a:defRPr>
      </a:lvl7pPr>
      <a:lvl8pPr marL="3427413" indent="-227013" algn="l" rtl="0" fontAlgn="base">
        <a:spcBef>
          <a:spcPct val="20000"/>
        </a:spcBef>
        <a:spcAft>
          <a:spcPct val="0"/>
        </a:spcAft>
        <a:buFont typeface="Arial" charset="0"/>
        <a:buChar char="»"/>
        <a:defRPr sz="2000">
          <a:solidFill>
            <a:schemeClr val="bg1"/>
          </a:solidFill>
          <a:latin typeface="+mn-lt"/>
          <a:ea typeface="+mn-ea"/>
        </a:defRPr>
      </a:lvl8pPr>
      <a:lvl9pPr marL="3884613" indent="-227013" algn="l" rtl="0" fontAlgn="base">
        <a:spcBef>
          <a:spcPct val="20000"/>
        </a:spcBef>
        <a:spcAft>
          <a:spcPct val="0"/>
        </a:spcAft>
        <a:buFont typeface="Arial" charset="0"/>
        <a:buChar char="»"/>
        <a:defRPr sz="2000">
          <a:solidFill>
            <a:schemeClr val="bg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42.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7.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hyperlink" Target="http://www.lachaiselongue.fr/loupe-avec-lampe-rectangle.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47.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47.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7.xml"/><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5.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73.png"/><Relationship Id="rId5" Type="http://schemas.openxmlformats.org/officeDocument/2006/relationships/image" Target="../media/image70.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70.png"/><Relationship Id="rId5" Type="http://schemas.openxmlformats.org/officeDocument/2006/relationships/image" Target="../media/image72.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8.xml"/><Relationship Id="rId5" Type="http://schemas.openxmlformats.org/officeDocument/2006/relationships/image" Target="../media/image79.jpe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9.xml"/><Relationship Id="rId6" Type="http://schemas.openxmlformats.org/officeDocument/2006/relationships/image" Target="../media/image70.png"/><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7.png"/><Relationship Id="rId1" Type="http://schemas.openxmlformats.org/officeDocument/2006/relationships/slideLayout" Target="../slideLayouts/slideLayout30.xml"/><Relationship Id="rId5" Type="http://schemas.openxmlformats.org/officeDocument/2006/relationships/image" Target="../media/image70.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70.png"/><Relationship Id="rId5" Type="http://schemas.openxmlformats.org/officeDocument/2006/relationships/image" Target="../media/image72.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2.xml"/><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70.png"/><Relationship Id="rId2" Type="http://schemas.openxmlformats.org/officeDocument/2006/relationships/image" Target="../media/image88.png"/><Relationship Id="rId1" Type="http://schemas.openxmlformats.org/officeDocument/2006/relationships/slideLayout" Target="../slideLayouts/slideLayout33.xml"/><Relationship Id="rId6" Type="http://schemas.openxmlformats.org/officeDocument/2006/relationships/image" Target="../media/image77.png"/><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96.png"/><Relationship Id="rId5" Type="http://schemas.openxmlformats.org/officeDocument/2006/relationships/image" Target="../media/image70.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8.png"/><Relationship Id="rId1" Type="http://schemas.openxmlformats.org/officeDocument/2006/relationships/slideLayout" Target="../slideLayouts/slideLayout35.xml"/><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6.xml"/><Relationship Id="rId6" Type="http://schemas.openxmlformats.org/officeDocument/2006/relationships/image" Target="../media/image79.jpeg"/><Relationship Id="rId5" Type="http://schemas.openxmlformats.org/officeDocument/2006/relationships/image" Target="../media/image70.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70.png"/><Relationship Id="rId2" Type="http://schemas.openxmlformats.org/officeDocument/2006/relationships/image" Target="../media/image99.png"/><Relationship Id="rId1" Type="http://schemas.openxmlformats.org/officeDocument/2006/relationships/slideLayout" Target="../slideLayouts/slideLayout37.xml"/><Relationship Id="rId6" Type="http://schemas.openxmlformats.org/officeDocument/2006/relationships/image" Target="../media/image77.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38.xml"/><Relationship Id="rId6" Type="http://schemas.openxmlformats.org/officeDocument/2006/relationships/image" Target="../media/image70.png"/><Relationship Id="rId5" Type="http://schemas.openxmlformats.org/officeDocument/2006/relationships/image" Target="../media/image77.png"/><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107.png"/><Relationship Id="rId5" Type="http://schemas.openxmlformats.org/officeDocument/2006/relationships/image" Target="../media/image70.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10.png"/><Relationship Id="rId7" Type="http://schemas.openxmlformats.org/officeDocument/2006/relationships/image" Target="../media/image93.png"/><Relationship Id="rId2" Type="http://schemas.openxmlformats.org/officeDocument/2006/relationships/image" Target="../media/image108.png"/><Relationship Id="rId1" Type="http://schemas.openxmlformats.org/officeDocument/2006/relationships/slideLayout" Target="../slideLayouts/slideLayout41.xml"/><Relationship Id="rId6" Type="http://schemas.openxmlformats.org/officeDocument/2006/relationships/image" Target="../media/image70.png"/><Relationship Id="rId5" Type="http://schemas.openxmlformats.org/officeDocument/2006/relationships/image" Target="../media/image112.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2.xml"/><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8.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70.png"/><Relationship Id="rId1" Type="http://schemas.openxmlformats.org/officeDocument/2006/relationships/slideLayout" Target="../slideLayouts/slideLayout44.xml"/><Relationship Id="rId6" Type="http://schemas.openxmlformats.org/officeDocument/2006/relationships/image" Target="../media/image118.png"/><Relationship Id="rId5" Type="http://schemas.openxmlformats.org/officeDocument/2006/relationships/image" Target="../media/image42.png"/><Relationship Id="rId4" Type="http://schemas.openxmlformats.org/officeDocument/2006/relationships/image" Target="../media/image117.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70.png"/><Relationship Id="rId1" Type="http://schemas.openxmlformats.org/officeDocument/2006/relationships/slideLayout" Target="../slideLayouts/slideLayout45.xml"/><Relationship Id="rId5" Type="http://schemas.openxmlformats.org/officeDocument/2006/relationships/image" Target="../media/image61.png"/><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jpe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image" Target="../media/image42.png"/><Relationship Id="rId5" Type="http://schemas.openxmlformats.org/officeDocument/2006/relationships/image" Target="../media/image123.png"/><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126.jpeg"/><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3.xml"/><Relationship Id="rId1" Type="http://schemas.openxmlformats.org/officeDocument/2006/relationships/slideLayout" Target="../slideLayouts/slideLayout47.xml"/><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4.xml"/><Relationship Id="rId1" Type="http://schemas.openxmlformats.org/officeDocument/2006/relationships/slideLayout" Target="../slideLayouts/slideLayout47.xml"/><Relationship Id="rId5" Type="http://schemas.openxmlformats.org/officeDocument/2006/relationships/image" Target="../media/image131.png"/><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5.xml"/><Relationship Id="rId5" Type="http://schemas.openxmlformats.org/officeDocument/2006/relationships/image" Target="../media/image134.pn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2.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7.xml"/><Relationship Id="rId6" Type="http://schemas.openxmlformats.org/officeDocument/2006/relationships/image" Target="../media/image3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33.png"/></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47.xml"/><Relationship Id="rId5" Type="http://schemas.openxmlformats.org/officeDocument/2006/relationships/image" Target="../media/image35.png"/><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0" y="1200150"/>
            <a:ext cx="9144000" cy="5224463"/>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buClr>
                <a:srgbClr val="000000"/>
              </a:buClr>
              <a:buSzPct val="100000"/>
              <a:buFont typeface="Times New Roman" pitchFamily="18" charset="0"/>
              <a:buNone/>
            </a:pPr>
            <a:endParaRPr lang="fr-FR" altLang="fr-FR"/>
          </a:p>
        </p:txBody>
      </p:sp>
      <p:sp>
        <p:nvSpPr>
          <p:cNvPr id="32771" name="Rectangle 16"/>
          <p:cNvSpPr>
            <a:spLocks noChangeArrowheads="1"/>
          </p:cNvSpPr>
          <p:nvPr>
            <p:custDataLst>
              <p:tags r:id="rId1"/>
            </p:custDataLst>
          </p:nvPr>
        </p:nvSpPr>
        <p:spPr bwMode="auto">
          <a:xfrm>
            <a:off x="1900238" y="139700"/>
            <a:ext cx="5434012" cy="862013"/>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a:solidFill>
                  <a:schemeClr val="bg1"/>
                </a:solidFill>
                <a:latin typeface="Arial" pitchFamily="34" charset="0"/>
                <a:ea typeface="Microsoft YaHei" pitchFamily="34" charset="-122"/>
              </a:defRPr>
            </a:lvl1pPr>
            <a:lvl2pPr eaLnBrk="0" hangingPunct="0">
              <a:defRPr>
                <a:solidFill>
                  <a:schemeClr val="bg1"/>
                </a:solidFill>
                <a:latin typeface="Arial" pitchFamily="34" charset="0"/>
                <a:ea typeface="Microsoft YaHei" pitchFamily="34" charset="-122"/>
              </a:defRPr>
            </a:lvl2pPr>
            <a:lvl3pPr eaLnBrk="0" hangingPunct="0">
              <a:defRPr>
                <a:solidFill>
                  <a:schemeClr val="bg1"/>
                </a:solidFill>
                <a:latin typeface="Arial" pitchFamily="34" charset="0"/>
                <a:ea typeface="Microsoft YaHei" pitchFamily="34" charset="-122"/>
              </a:defRPr>
            </a:lvl3pPr>
            <a:lvl4pPr eaLnBrk="0" hangingPunct="0">
              <a:defRPr>
                <a:solidFill>
                  <a:schemeClr val="bg1"/>
                </a:solidFill>
                <a:latin typeface="Arial" pitchFamily="34" charset="0"/>
                <a:ea typeface="Microsoft YaHei" pitchFamily="34" charset="-122"/>
              </a:defRPr>
            </a:lvl4pPr>
            <a:lvl5pPr eaLnBrk="0" hangingPunct="0">
              <a:defRPr>
                <a:solidFill>
                  <a:schemeClr val="bg1"/>
                </a:solidFill>
                <a:latin typeface="Arial" pitchFamily="34" charset="0"/>
                <a:ea typeface="Microsoft YaHei" pitchFamily="34" charset="-122"/>
              </a:defRPr>
            </a:lvl5pPr>
            <a:lvl6pPr marL="2514600" indent="-228600" eaLnBrk="0" fontAlgn="base" hangingPunct="0">
              <a:spcBef>
                <a:spcPct val="0"/>
              </a:spcBef>
              <a:spcAft>
                <a:spcPct val="0"/>
              </a:spcAft>
              <a:defRPr>
                <a:solidFill>
                  <a:schemeClr val="bg1"/>
                </a:solidFill>
                <a:latin typeface="Arial" pitchFamily="34" charset="0"/>
                <a:ea typeface="Microsoft YaHei" pitchFamily="34" charset="-122"/>
              </a:defRPr>
            </a:lvl6pPr>
            <a:lvl7pPr marL="2971800" indent="-228600" eaLnBrk="0" fontAlgn="base" hangingPunct="0">
              <a:spcBef>
                <a:spcPct val="0"/>
              </a:spcBef>
              <a:spcAft>
                <a:spcPct val="0"/>
              </a:spcAft>
              <a:defRPr>
                <a:solidFill>
                  <a:schemeClr val="bg1"/>
                </a:solidFill>
                <a:latin typeface="Arial" pitchFamily="34" charset="0"/>
                <a:ea typeface="Microsoft YaHei" pitchFamily="34" charset="-122"/>
              </a:defRPr>
            </a:lvl7pPr>
            <a:lvl8pPr marL="3429000" indent="-228600" eaLnBrk="0" fontAlgn="base" hangingPunct="0">
              <a:spcBef>
                <a:spcPct val="0"/>
              </a:spcBef>
              <a:spcAft>
                <a:spcPct val="0"/>
              </a:spcAft>
              <a:defRPr>
                <a:solidFill>
                  <a:schemeClr val="bg1"/>
                </a:solidFill>
                <a:latin typeface="Arial" pitchFamily="34" charset="0"/>
                <a:ea typeface="Microsoft YaHei" pitchFamily="34" charset="-122"/>
              </a:defRPr>
            </a:lvl8pPr>
            <a:lvl9pPr marL="3886200" indent="-228600" eaLnBrk="0" fontAlgn="base" hangingPunct="0">
              <a:spcBef>
                <a:spcPct val="0"/>
              </a:spcBef>
              <a:spcAft>
                <a:spcPct val="0"/>
              </a:spcAft>
              <a:defRPr>
                <a:solidFill>
                  <a:schemeClr val="bg1"/>
                </a:solidFill>
                <a:latin typeface="Arial" pitchFamily="34" charset="0"/>
                <a:ea typeface="Microsoft YaHei" pitchFamily="34" charset="-122"/>
              </a:defRPr>
            </a:lvl9pPr>
          </a:lstStyle>
          <a:p>
            <a:pPr algn="ctr" defTabSz="914400" eaLnBrk="1" hangingPunct="1"/>
            <a:r>
              <a:rPr lang="en-US" altLang="fr-FR" sz="2800" dirty="0">
                <a:solidFill>
                  <a:schemeClr val="tx1"/>
                </a:solidFill>
                <a:latin typeface="Century Gothic" pitchFamily="34" charset="0"/>
              </a:rPr>
              <a:t>Re-PLASTY PRESCRIPTION</a:t>
            </a:r>
          </a:p>
          <a:p>
            <a:pPr algn="ctr" defTabSz="914400" eaLnBrk="1" hangingPunct="1"/>
            <a:r>
              <a:rPr lang="en-US" altLang="fr-FR" sz="1600" dirty="0">
                <a:solidFill>
                  <a:srgbClr val="AFA093"/>
                </a:solidFill>
                <a:latin typeface="Century Gothic" pitchFamily="34" charset="0"/>
              </a:rPr>
              <a:t>TRAINING MODULE</a:t>
            </a:r>
          </a:p>
          <a:p>
            <a:pPr algn="ctr" defTabSz="914400" eaLnBrk="1" hangingPunct="1"/>
            <a:r>
              <a:rPr lang="en-US" altLang="fr-FR" sz="1100" i="1" dirty="0">
                <a:solidFill>
                  <a:srgbClr val="AFA093"/>
                </a:solidFill>
                <a:latin typeface="Century Gothic" pitchFamily="34" charset="0"/>
              </a:rPr>
              <a:t>INTERNATIONAL AND ASIAN VERSION</a:t>
            </a:r>
          </a:p>
        </p:txBody>
      </p:sp>
      <p:pic>
        <p:nvPicPr>
          <p:cNvPr id="32772" name="Picture 3" descr="d:\Utilisateurs\michael.denoun\Desktop\prescription-AOC303.jpg"/>
          <p:cNvPicPr>
            <a:picLocks noChangeAspect="1" noChangeArrowheads="1"/>
          </p:cNvPicPr>
          <p:nvPr/>
        </p:nvPicPr>
        <p:blipFill>
          <a:blip r:embed="rId4">
            <a:extLst>
              <a:ext uri="{28A0092B-C50C-407E-A947-70E740481C1C}">
                <a14:useLocalDpi xmlns:a14="http://schemas.microsoft.com/office/drawing/2010/main" val="0"/>
              </a:ext>
            </a:extLst>
          </a:blip>
          <a:srcRect b="25159"/>
          <a:stretch>
            <a:fillRect/>
          </a:stretch>
        </p:blipFill>
        <p:spPr bwMode="auto">
          <a:xfrm>
            <a:off x="1770063" y="1200150"/>
            <a:ext cx="5630862"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347771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809" y="1592639"/>
            <a:ext cx="2160000" cy="3780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7241" y="1551582"/>
            <a:ext cx="2160000" cy="3802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2146" y="1543699"/>
            <a:ext cx="2221593" cy="3821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flipH="1">
            <a:off x="611560" y="5683106"/>
            <a:ext cx="1512168" cy="523220"/>
          </a:xfrm>
          <a:prstGeom prst="rect">
            <a:avLst/>
          </a:prstGeom>
          <a:noFill/>
        </p:spPr>
        <p:txBody>
          <a:bodyPr wrap="square" rtlCol="0">
            <a:spAutoFit/>
          </a:bodyPr>
          <a:lstStyle/>
          <a:p>
            <a:r>
              <a:rPr lang="en-US" altLang="ko-KR" sz="1400" dirty="0" smtClean="0"/>
              <a:t>Select “Set time”</a:t>
            </a:r>
          </a:p>
        </p:txBody>
      </p:sp>
      <p:sp>
        <p:nvSpPr>
          <p:cNvPr id="8" name="TextBox 7"/>
          <p:cNvSpPr txBox="1"/>
          <p:nvPr/>
        </p:nvSpPr>
        <p:spPr>
          <a:xfrm flipH="1">
            <a:off x="3454496" y="5643245"/>
            <a:ext cx="2329601" cy="954107"/>
          </a:xfrm>
          <a:prstGeom prst="rect">
            <a:avLst/>
          </a:prstGeom>
          <a:noFill/>
        </p:spPr>
        <p:txBody>
          <a:bodyPr wrap="square" rtlCol="0">
            <a:spAutoFit/>
          </a:bodyPr>
          <a:lstStyle/>
          <a:p>
            <a:r>
              <a:rPr lang="en-US" altLang="ko-KR" sz="1400" dirty="0" smtClean="0"/>
              <a:t>Change into the current time and </a:t>
            </a:r>
            <a:r>
              <a:rPr lang="en-US" altLang="ko-KR" sz="1400" dirty="0"/>
              <a:t>select </a:t>
            </a:r>
            <a:endParaRPr lang="en-US" altLang="ko-KR" sz="1400" dirty="0" smtClean="0"/>
          </a:p>
          <a:p>
            <a:r>
              <a:rPr lang="en-US" altLang="ko-KR" sz="1400" dirty="0" smtClean="0"/>
              <a:t>“</a:t>
            </a:r>
            <a:r>
              <a:rPr lang="en-US" altLang="ko-KR" sz="1400" dirty="0"/>
              <a:t>Set” </a:t>
            </a:r>
            <a:r>
              <a:rPr lang="en-US" altLang="ko-KR" sz="1400" dirty="0" smtClean="0"/>
              <a:t>button.</a:t>
            </a:r>
            <a:endParaRPr lang="en-US" altLang="ko-KR" sz="1400" dirty="0"/>
          </a:p>
          <a:p>
            <a:endParaRPr lang="en-US" altLang="ko-KR" sz="1400" dirty="0" smtClean="0"/>
          </a:p>
        </p:txBody>
      </p:sp>
      <p:sp>
        <p:nvSpPr>
          <p:cNvPr id="9" name="TextBox 8"/>
          <p:cNvSpPr txBox="1"/>
          <p:nvPr/>
        </p:nvSpPr>
        <p:spPr>
          <a:xfrm flipH="1">
            <a:off x="6397149" y="5643245"/>
            <a:ext cx="2329601" cy="523220"/>
          </a:xfrm>
          <a:prstGeom prst="rect">
            <a:avLst/>
          </a:prstGeom>
          <a:noFill/>
        </p:spPr>
        <p:txBody>
          <a:bodyPr wrap="square" rtlCol="0">
            <a:spAutoFit/>
          </a:bodyPr>
          <a:lstStyle/>
          <a:p>
            <a:r>
              <a:rPr lang="en-US" altLang="ko-KR" sz="1400" dirty="0" smtClean="0"/>
              <a:t>Please check the setting is</a:t>
            </a:r>
            <a:r>
              <a:rPr lang="en-US" altLang="ko-KR" sz="1400" dirty="0"/>
              <a:t> </a:t>
            </a:r>
            <a:r>
              <a:rPr lang="en-US" altLang="ko-KR" sz="1400" dirty="0" smtClean="0"/>
              <a:t>correctly applied.</a:t>
            </a:r>
          </a:p>
        </p:txBody>
      </p:sp>
      <p:sp>
        <p:nvSpPr>
          <p:cNvPr id="13" name="직사각형 12"/>
          <p:cNvSpPr/>
          <p:nvPr/>
        </p:nvSpPr>
        <p:spPr>
          <a:xfrm>
            <a:off x="485809" y="3317200"/>
            <a:ext cx="2196000" cy="42793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3785318" y="4093940"/>
            <a:ext cx="833979" cy="341228"/>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6397149" y="3324052"/>
            <a:ext cx="839223" cy="413199"/>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SYSTEM SETTING: DATE &amp; TIME ZONE</a:t>
            </a:r>
            <a:endParaRPr lang="fr-FR" b="1" dirty="0">
              <a:latin typeface="+mn-lt"/>
            </a:endParaRPr>
          </a:p>
        </p:txBody>
      </p:sp>
    </p:spTree>
    <p:extLst>
      <p:ext uri="{BB962C8B-B14F-4D97-AF65-F5344CB8AC3E}">
        <p14:creationId xmlns:p14="http://schemas.microsoft.com/office/powerpoint/2010/main" val="449040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401" y="1565076"/>
            <a:ext cx="2160000" cy="3808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9284" y="1565076"/>
            <a:ext cx="2160000" cy="38081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698" y="1565076"/>
            <a:ext cx="2154212" cy="38002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flipH="1">
            <a:off x="467544" y="5642664"/>
            <a:ext cx="2160240" cy="738664"/>
          </a:xfrm>
          <a:prstGeom prst="rect">
            <a:avLst/>
          </a:prstGeom>
          <a:noFill/>
        </p:spPr>
        <p:txBody>
          <a:bodyPr wrap="square" rtlCol="0">
            <a:spAutoFit/>
          </a:bodyPr>
          <a:lstStyle/>
          <a:p>
            <a:r>
              <a:rPr lang="en-US" altLang="ko-KR" sz="1400" dirty="0" smtClean="0"/>
              <a:t> Select </a:t>
            </a:r>
          </a:p>
          <a:p>
            <a:r>
              <a:rPr lang="en-US" altLang="ko-KR" sz="1400" dirty="0" smtClean="0"/>
              <a:t>“Language &amp; keyboard”</a:t>
            </a:r>
          </a:p>
        </p:txBody>
      </p:sp>
      <p:sp>
        <p:nvSpPr>
          <p:cNvPr id="11" name="TextBox 10"/>
          <p:cNvSpPr txBox="1"/>
          <p:nvPr/>
        </p:nvSpPr>
        <p:spPr>
          <a:xfrm flipH="1">
            <a:off x="3459284" y="5654153"/>
            <a:ext cx="2880320" cy="307777"/>
          </a:xfrm>
          <a:prstGeom prst="rect">
            <a:avLst/>
          </a:prstGeom>
          <a:noFill/>
        </p:spPr>
        <p:txBody>
          <a:bodyPr wrap="square" rtlCol="0">
            <a:spAutoFit/>
          </a:bodyPr>
          <a:lstStyle/>
          <a:p>
            <a:r>
              <a:rPr lang="en-US" altLang="ko-KR" sz="1400" dirty="0" smtClean="0"/>
              <a:t> Select  “Select language”</a:t>
            </a:r>
          </a:p>
        </p:txBody>
      </p:sp>
      <p:sp>
        <p:nvSpPr>
          <p:cNvPr id="12" name="TextBox 11"/>
          <p:cNvSpPr txBox="1"/>
          <p:nvPr/>
        </p:nvSpPr>
        <p:spPr>
          <a:xfrm flipH="1">
            <a:off x="6356580" y="5642664"/>
            <a:ext cx="2880320" cy="523220"/>
          </a:xfrm>
          <a:prstGeom prst="rect">
            <a:avLst/>
          </a:prstGeom>
          <a:noFill/>
        </p:spPr>
        <p:txBody>
          <a:bodyPr wrap="square" rtlCol="0">
            <a:spAutoFit/>
          </a:bodyPr>
          <a:lstStyle/>
          <a:p>
            <a:r>
              <a:rPr lang="en-US" altLang="ko-KR" sz="1400" dirty="0" smtClean="0"/>
              <a:t> Choose the language you</a:t>
            </a:r>
          </a:p>
          <a:p>
            <a:r>
              <a:rPr lang="en-US" altLang="ko-KR" sz="1400" dirty="0" smtClean="0"/>
              <a:t> want to use on the list.</a:t>
            </a:r>
          </a:p>
        </p:txBody>
      </p:sp>
      <p:sp>
        <p:nvSpPr>
          <p:cNvPr id="13" name="직사각형 12"/>
          <p:cNvSpPr/>
          <p:nvPr/>
        </p:nvSpPr>
        <p:spPr>
          <a:xfrm>
            <a:off x="454544" y="4724561"/>
            <a:ext cx="2233326" cy="396406"/>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3431399" y="2138223"/>
            <a:ext cx="2233326" cy="396406"/>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6355370" y="4526358"/>
            <a:ext cx="2233326" cy="396406"/>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SYSTEM SETTING: LANGUAGE</a:t>
            </a:r>
            <a:endParaRPr lang="fr-FR" b="1" dirty="0">
              <a:latin typeface="+mn-lt"/>
            </a:endParaRPr>
          </a:p>
        </p:txBody>
      </p:sp>
    </p:spTree>
    <p:extLst>
      <p:ext uri="{BB962C8B-B14F-4D97-AF65-F5344CB8AC3E}">
        <p14:creationId xmlns:p14="http://schemas.microsoft.com/office/powerpoint/2010/main" val="2029561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848" y="1503924"/>
            <a:ext cx="2160000" cy="3797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2936" y="1503923"/>
            <a:ext cx="2160000" cy="3797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flipH="1">
            <a:off x="617124" y="5642084"/>
            <a:ext cx="1866644" cy="523220"/>
          </a:xfrm>
          <a:prstGeom prst="rect">
            <a:avLst/>
          </a:prstGeom>
          <a:noFill/>
        </p:spPr>
        <p:txBody>
          <a:bodyPr wrap="square" rtlCol="0">
            <a:spAutoFit/>
          </a:bodyPr>
          <a:lstStyle/>
          <a:p>
            <a:r>
              <a:rPr lang="en-US" altLang="ko-KR" sz="1400" dirty="0" smtClean="0"/>
              <a:t>Check the language</a:t>
            </a:r>
          </a:p>
        </p:txBody>
      </p:sp>
      <p:sp>
        <p:nvSpPr>
          <p:cNvPr id="7" name="TextBox 6"/>
          <p:cNvSpPr txBox="1"/>
          <p:nvPr/>
        </p:nvSpPr>
        <p:spPr>
          <a:xfrm flipH="1">
            <a:off x="3569452" y="5642084"/>
            <a:ext cx="1866644" cy="523220"/>
          </a:xfrm>
          <a:prstGeom prst="rect">
            <a:avLst/>
          </a:prstGeom>
          <a:noFill/>
        </p:spPr>
        <p:txBody>
          <a:bodyPr wrap="square" rtlCol="0">
            <a:spAutoFit/>
          </a:bodyPr>
          <a:lstStyle/>
          <a:p>
            <a:r>
              <a:rPr lang="en-US" altLang="ko-KR" sz="1400" dirty="0" smtClean="0"/>
              <a:t>Check the language</a:t>
            </a:r>
          </a:p>
        </p:txBody>
      </p:sp>
      <p:sp>
        <p:nvSpPr>
          <p:cNvPr id="11"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SYSTEM SETTING: LANGUAGE</a:t>
            </a:r>
            <a:endParaRPr lang="fr-FR" b="1" dirty="0">
              <a:latin typeface="+mn-lt"/>
            </a:endParaRPr>
          </a:p>
        </p:txBody>
      </p:sp>
    </p:spTree>
    <p:extLst>
      <p:ext uri="{BB962C8B-B14F-4D97-AF65-F5344CB8AC3E}">
        <p14:creationId xmlns:p14="http://schemas.microsoft.com/office/powerpoint/2010/main" val="2607947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flipH="1">
            <a:off x="3449590" y="5715897"/>
            <a:ext cx="2329601" cy="738664"/>
          </a:xfrm>
          <a:prstGeom prst="rect">
            <a:avLst/>
          </a:prstGeom>
          <a:noFill/>
        </p:spPr>
        <p:txBody>
          <a:bodyPr wrap="square" rtlCol="0">
            <a:spAutoFit/>
          </a:bodyPr>
          <a:lstStyle/>
          <a:p>
            <a:r>
              <a:rPr lang="en-US" altLang="ko-KR" sz="1400" dirty="0" smtClean="0"/>
              <a:t>On the Settings, </a:t>
            </a:r>
          </a:p>
          <a:p>
            <a:r>
              <a:rPr lang="en-US" altLang="ko-KR" sz="1400" dirty="0" smtClean="0"/>
              <a:t>choose “Current Region”.</a:t>
            </a:r>
          </a:p>
        </p:txBody>
      </p:sp>
      <p:sp>
        <p:nvSpPr>
          <p:cNvPr id="26" name="TextBox 25"/>
          <p:cNvSpPr txBox="1"/>
          <p:nvPr/>
        </p:nvSpPr>
        <p:spPr>
          <a:xfrm flipH="1">
            <a:off x="649660" y="5843364"/>
            <a:ext cx="685941" cy="307777"/>
          </a:xfrm>
          <a:prstGeom prst="rect">
            <a:avLst/>
          </a:prstGeom>
          <a:noFill/>
        </p:spPr>
        <p:txBody>
          <a:bodyPr wrap="square" rtlCol="0">
            <a:spAutoFit/>
          </a:bodyPr>
          <a:lstStyle/>
          <a:p>
            <a:r>
              <a:rPr lang="en-US" altLang="ko-KR" sz="1400" dirty="0" smtClean="0"/>
              <a:t>Tap</a:t>
            </a:r>
          </a:p>
        </p:txBody>
      </p:sp>
      <p:pic>
        <p:nvPicPr>
          <p:cNvPr id="27" name="Picture 2" descr="C:\Users\김남철\Desktop\메뉴얼 작업중\Vichy\제품 사진\apm.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367" t="77562" r="58450" b="12536"/>
          <a:stretch/>
        </p:blipFill>
        <p:spPr bwMode="auto">
          <a:xfrm>
            <a:off x="1225724" y="5751611"/>
            <a:ext cx="488734" cy="451793"/>
          </a:xfrm>
          <a:prstGeom prst="rect">
            <a:avLst/>
          </a:prstGeom>
          <a:noFill/>
          <a:extLst>
            <a:ext uri="{909E8E84-426E-40DD-AFC4-6F175D3DCCD1}">
              <a14:hiddenFill xmlns:a14="http://schemas.microsoft.com/office/drawing/2010/main">
                <a:solidFill>
                  <a:srgbClr val="FFFFFF"/>
                </a:solidFill>
              </a14:hiddenFill>
            </a:ext>
          </a:extLst>
        </p:spPr>
      </p:pic>
      <p:pic>
        <p:nvPicPr>
          <p:cNvPr id="2" name="그림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4391" y="1511052"/>
            <a:ext cx="2160000" cy="3758936"/>
          </a:xfrm>
          <a:prstGeom prst="rect">
            <a:avLst/>
          </a:prstGeom>
        </p:spPr>
      </p:pic>
      <p:sp>
        <p:nvSpPr>
          <p:cNvPr id="21" name="직사각형 20"/>
          <p:cNvSpPr/>
          <p:nvPr/>
        </p:nvSpPr>
        <p:spPr>
          <a:xfrm>
            <a:off x="4241552" y="4829431"/>
            <a:ext cx="749548" cy="42605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 name="그림 2"/>
          <p:cNvPicPr>
            <a:picLocks noChangeAspect="1"/>
          </p:cNvPicPr>
          <p:nvPr/>
        </p:nvPicPr>
        <p:blipFill>
          <a:blip r:embed="rId4"/>
          <a:stretch>
            <a:fillRect/>
          </a:stretch>
        </p:blipFill>
        <p:spPr>
          <a:xfrm>
            <a:off x="6438952" y="1501652"/>
            <a:ext cx="2160000" cy="3768336"/>
          </a:xfrm>
          <a:prstGeom prst="rect">
            <a:avLst/>
          </a:prstGeom>
        </p:spPr>
      </p:pic>
      <p:sp>
        <p:nvSpPr>
          <p:cNvPr id="22" name="TextBox 21"/>
          <p:cNvSpPr txBox="1"/>
          <p:nvPr/>
        </p:nvSpPr>
        <p:spPr>
          <a:xfrm flipH="1">
            <a:off x="6876256" y="5729644"/>
            <a:ext cx="2329601" cy="307777"/>
          </a:xfrm>
          <a:prstGeom prst="rect">
            <a:avLst/>
          </a:prstGeom>
          <a:noFill/>
        </p:spPr>
        <p:txBody>
          <a:bodyPr wrap="square" rtlCol="0">
            <a:spAutoFit/>
          </a:bodyPr>
          <a:lstStyle/>
          <a:p>
            <a:r>
              <a:rPr lang="en-US" altLang="ko-KR" sz="1400" dirty="0" smtClean="0"/>
              <a:t>Setting Page</a:t>
            </a:r>
          </a:p>
        </p:txBody>
      </p:sp>
      <p:sp>
        <p:nvSpPr>
          <p:cNvPr id="16"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APP SETTING: LANGUAGE</a:t>
            </a:r>
            <a:endParaRPr lang="fr-FR" b="1" dirty="0">
              <a:latin typeface="+mn-lt"/>
            </a:endParaRPr>
          </a:p>
        </p:txBody>
      </p:sp>
      <p:grpSp>
        <p:nvGrpSpPr>
          <p:cNvPr id="4" name="Groupe 3"/>
          <p:cNvGrpSpPr/>
          <p:nvPr/>
        </p:nvGrpSpPr>
        <p:grpSpPr>
          <a:xfrm>
            <a:off x="471859" y="1511052"/>
            <a:ext cx="2257311" cy="4222204"/>
            <a:chOff x="471859" y="1394064"/>
            <a:chExt cx="2257311" cy="4222204"/>
          </a:xfrm>
        </p:grpSpPr>
        <p:pic>
          <p:nvPicPr>
            <p:cNvPr id="14" name="Picture 2" descr="C:\Users\김남철\Desktop\메뉴얼 작업중\Vichy\제품 사진\apm.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25" t="26524" r="19604" b="9435"/>
            <a:stretch/>
          </p:blipFill>
          <p:spPr bwMode="auto">
            <a:xfrm>
              <a:off x="471859" y="1828106"/>
              <a:ext cx="2257311" cy="3507010"/>
            </a:xfrm>
            <a:prstGeom prst="rect">
              <a:avLst/>
            </a:prstGeom>
            <a:noFill/>
            <a:extLst>
              <a:ext uri="{909E8E84-426E-40DD-AFC4-6F175D3DCCD1}">
                <a14:hiddenFill xmlns:a14="http://schemas.microsoft.com/office/drawing/2010/main">
                  <a:solidFill>
                    <a:srgbClr val="FFFFFF"/>
                  </a:solidFill>
                </a14:hiddenFill>
              </a:ext>
            </a:extLst>
          </p:spPr>
        </p:pic>
        <p:pic>
          <p:nvPicPr>
            <p:cNvPr id="17" name="그림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555" y="4978068"/>
              <a:ext cx="503580" cy="638200"/>
            </a:xfrm>
            <a:prstGeom prst="rect">
              <a:avLst/>
            </a:prstGeom>
          </p:spPr>
        </p:pic>
        <p:pic>
          <p:nvPicPr>
            <p:cNvPr id="28" name="그림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141" y="1828106"/>
              <a:ext cx="1895550" cy="2811031"/>
            </a:xfrm>
            <a:prstGeom prst="rect">
              <a:avLst/>
            </a:prstGeom>
          </p:spPr>
        </p:pic>
        <p:sp>
          <p:nvSpPr>
            <p:cNvPr id="18" name="직사각형 17"/>
            <p:cNvSpPr/>
            <p:nvPr/>
          </p:nvSpPr>
          <p:spPr>
            <a:xfrm>
              <a:off x="585275" y="4692769"/>
              <a:ext cx="749548" cy="509852"/>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9" name="그림 1"/>
            <p:cNvPicPr>
              <a:picLocks noChangeAspect="1"/>
            </p:cNvPicPr>
            <p:nvPr/>
          </p:nvPicPr>
          <p:blipFill rotWithShape="1">
            <a:blip r:embed="rId3">
              <a:extLst>
                <a:ext uri="{28A0092B-C50C-407E-A947-70E740481C1C}">
                  <a14:useLocalDpi xmlns:a14="http://schemas.microsoft.com/office/drawing/2010/main" val="0"/>
                </a:ext>
              </a:extLst>
            </a:blip>
            <a:srcRect b="11956"/>
            <a:stretch/>
          </p:blipFill>
          <p:spPr>
            <a:xfrm>
              <a:off x="539552" y="1394064"/>
              <a:ext cx="2117942" cy="3245073"/>
            </a:xfrm>
            <a:prstGeom prst="rect">
              <a:avLst/>
            </a:prstGeom>
          </p:spPr>
        </p:pic>
      </p:grpSp>
      <p:pic>
        <p:nvPicPr>
          <p:cNvPr id="20" name="그림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4536" y="5118457"/>
            <a:ext cx="503580" cy="638200"/>
          </a:xfrm>
          <a:prstGeom prst="rect">
            <a:avLst/>
          </a:prstGeom>
        </p:spPr>
      </p:pic>
    </p:spTree>
    <p:extLst>
      <p:ext uri="{BB962C8B-B14F-4D97-AF65-F5344CB8AC3E}">
        <p14:creationId xmlns:p14="http://schemas.microsoft.com/office/powerpoint/2010/main" val="16880215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503830" y="1428964"/>
            <a:ext cx="2160000" cy="3800236"/>
          </a:xfrm>
          <a:prstGeom prst="rect">
            <a:avLst/>
          </a:prstGeom>
        </p:spPr>
      </p:pic>
      <p:pic>
        <p:nvPicPr>
          <p:cNvPr id="5" name="그림 4"/>
          <p:cNvPicPr>
            <a:picLocks noChangeAspect="1"/>
          </p:cNvPicPr>
          <p:nvPr/>
        </p:nvPicPr>
        <p:blipFill>
          <a:blip r:embed="rId3"/>
          <a:stretch>
            <a:fillRect/>
          </a:stretch>
        </p:blipFill>
        <p:spPr>
          <a:xfrm>
            <a:off x="6426312" y="1428964"/>
            <a:ext cx="2160000" cy="3800235"/>
          </a:xfrm>
          <a:prstGeom prst="rect">
            <a:avLst/>
          </a:prstGeom>
        </p:spPr>
      </p:pic>
      <p:pic>
        <p:nvPicPr>
          <p:cNvPr id="6" name="그림 5"/>
          <p:cNvPicPr>
            <a:picLocks noChangeAspect="1"/>
          </p:cNvPicPr>
          <p:nvPr/>
        </p:nvPicPr>
        <p:blipFill>
          <a:blip r:embed="rId4"/>
          <a:stretch>
            <a:fillRect/>
          </a:stretch>
        </p:blipFill>
        <p:spPr>
          <a:xfrm>
            <a:off x="3530600" y="1428965"/>
            <a:ext cx="2160000" cy="3800235"/>
          </a:xfrm>
          <a:prstGeom prst="rect">
            <a:avLst/>
          </a:prstGeom>
        </p:spPr>
      </p:pic>
      <p:sp>
        <p:nvSpPr>
          <p:cNvPr id="8" name="직사각형 7"/>
          <p:cNvSpPr/>
          <p:nvPr/>
        </p:nvSpPr>
        <p:spPr>
          <a:xfrm>
            <a:off x="520700" y="2472033"/>
            <a:ext cx="2160000" cy="1736488"/>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a:off x="3528598" y="2504118"/>
            <a:ext cx="2162002" cy="300720"/>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flipH="1">
            <a:off x="482593" y="5392762"/>
            <a:ext cx="2329601" cy="954107"/>
          </a:xfrm>
          <a:prstGeom prst="rect">
            <a:avLst/>
          </a:prstGeom>
          <a:noFill/>
        </p:spPr>
        <p:txBody>
          <a:bodyPr wrap="square" rtlCol="0">
            <a:spAutoFit/>
          </a:bodyPr>
          <a:lstStyle/>
          <a:p>
            <a:r>
              <a:rPr lang="en-US" altLang="ko-KR" sz="1400" dirty="0" smtClean="0"/>
              <a:t>Check</a:t>
            </a:r>
            <a:r>
              <a:rPr lang="en-US" altLang="ko-KR" sz="1400" dirty="0"/>
              <a:t> </a:t>
            </a:r>
            <a:r>
              <a:rPr lang="en-US" altLang="ko-KR" sz="1400" dirty="0" smtClean="0"/>
              <a:t>the language option and among the lists, select a language you want to use</a:t>
            </a:r>
          </a:p>
        </p:txBody>
      </p:sp>
      <p:sp>
        <p:nvSpPr>
          <p:cNvPr id="13" name="TextBox 12"/>
          <p:cNvSpPr txBox="1"/>
          <p:nvPr/>
        </p:nvSpPr>
        <p:spPr>
          <a:xfrm flipH="1">
            <a:off x="3498509" y="5352658"/>
            <a:ext cx="2329601" cy="523220"/>
          </a:xfrm>
          <a:prstGeom prst="rect">
            <a:avLst/>
          </a:prstGeom>
          <a:noFill/>
        </p:spPr>
        <p:txBody>
          <a:bodyPr wrap="square" rtlCol="0">
            <a:spAutoFit/>
          </a:bodyPr>
          <a:lstStyle/>
          <a:p>
            <a:r>
              <a:rPr lang="en-US" altLang="ko-KR" sz="1400" dirty="0" smtClean="0"/>
              <a:t>Make sure the language you select</a:t>
            </a:r>
          </a:p>
        </p:txBody>
      </p:sp>
      <p:sp>
        <p:nvSpPr>
          <p:cNvPr id="14" name="TextBox 13"/>
          <p:cNvSpPr txBox="1"/>
          <p:nvPr/>
        </p:nvSpPr>
        <p:spPr>
          <a:xfrm flipH="1">
            <a:off x="6450259" y="5440890"/>
            <a:ext cx="2329601" cy="738664"/>
          </a:xfrm>
          <a:prstGeom prst="rect">
            <a:avLst/>
          </a:prstGeom>
          <a:noFill/>
        </p:spPr>
        <p:txBody>
          <a:bodyPr wrap="square" rtlCol="0">
            <a:spAutoFit/>
          </a:bodyPr>
          <a:lstStyle/>
          <a:p>
            <a:r>
              <a:rPr lang="en-US" altLang="ko-KR" sz="1400" dirty="0" smtClean="0"/>
              <a:t>All language is appeared as you selected</a:t>
            </a:r>
          </a:p>
        </p:txBody>
      </p:sp>
      <p:sp>
        <p:nvSpPr>
          <p:cNvPr id="15"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APP SETTING: LANGUAGE</a:t>
            </a:r>
            <a:endParaRPr lang="fr-FR" b="1" dirty="0">
              <a:latin typeface="+mn-lt"/>
            </a:endParaRPr>
          </a:p>
        </p:txBody>
      </p:sp>
    </p:spTree>
    <p:extLst>
      <p:ext uri="{BB962C8B-B14F-4D97-AF65-F5344CB8AC3E}">
        <p14:creationId xmlns:p14="http://schemas.microsoft.com/office/powerpoint/2010/main" val="850284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직사각형 24"/>
          <p:cNvSpPr/>
          <p:nvPr/>
        </p:nvSpPr>
        <p:spPr>
          <a:xfrm>
            <a:off x="11257508" y="3844156"/>
            <a:ext cx="1944216" cy="288032"/>
          </a:xfrm>
          <a:prstGeom prst="rect">
            <a:avLst/>
          </a:prstGeom>
          <a:noFill/>
          <a:ln>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그림 5"/>
          <p:cNvPicPr>
            <a:picLocks noChangeAspect="1"/>
          </p:cNvPicPr>
          <p:nvPr/>
        </p:nvPicPr>
        <p:blipFill>
          <a:blip r:embed="rId2"/>
          <a:stretch>
            <a:fillRect/>
          </a:stretch>
        </p:blipFill>
        <p:spPr>
          <a:xfrm>
            <a:off x="3530600" y="1464069"/>
            <a:ext cx="2160000" cy="3800235"/>
          </a:xfrm>
          <a:prstGeom prst="rect">
            <a:avLst/>
          </a:prstGeom>
        </p:spPr>
      </p:pic>
      <p:pic>
        <p:nvPicPr>
          <p:cNvPr id="7" name="그림 6"/>
          <p:cNvPicPr>
            <a:picLocks noChangeAspect="1"/>
          </p:cNvPicPr>
          <p:nvPr/>
        </p:nvPicPr>
        <p:blipFill>
          <a:blip r:embed="rId3"/>
          <a:stretch>
            <a:fillRect/>
          </a:stretch>
        </p:blipFill>
        <p:spPr>
          <a:xfrm>
            <a:off x="520700" y="1454302"/>
            <a:ext cx="2160000" cy="3810001"/>
          </a:xfrm>
          <a:prstGeom prst="rect">
            <a:avLst/>
          </a:prstGeom>
        </p:spPr>
      </p:pic>
      <p:pic>
        <p:nvPicPr>
          <p:cNvPr id="22" name="그림 21"/>
          <p:cNvPicPr>
            <a:picLocks noChangeAspect="1"/>
          </p:cNvPicPr>
          <p:nvPr/>
        </p:nvPicPr>
        <p:blipFill rotWithShape="1">
          <a:blip r:embed="rId4"/>
          <a:srcRect l="27602" t="46296" r="56168" b="25062"/>
          <a:stretch/>
        </p:blipFill>
        <p:spPr>
          <a:xfrm>
            <a:off x="6284686" y="5210629"/>
            <a:ext cx="2589157" cy="1349828"/>
          </a:xfrm>
          <a:prstGeom prst="rect">
            <a:avLst/>
          </a:prstGeom>
        </p:spPr>
      </p:pic>
      <p:sp>
        <p:nvSpPr>
          <p:cNvPr id="8" name="TextBox 7"/>
          <p:cNvSpPr txBox="1"/>
          <p:nvPr/>
        </p:nvSpPr>
        <p:spPr>
          <a:xfrm flipH="1">
            <a:off x="547623" y="5714092"/>
            <a:ext cx="2329601" cy="307777"/>
          </a:xfrm>
          <a:prstGeom prst="rect">
            <a:avLst/>
          </a:prstGeom>
          <a:noFill/>
        </p:spPr>
        <p:txBody>
          <a:bodyPr wrap="square" rtlCol="0">
            <a:spAutoFit/>
          </a:bodyPr>
          <a:lstStyle/>
          <a:p>
            <a:r>
              <a:rPr lang="en-US" altLang="ko-KR" sz="1400" dirty="0" smtClean="0"/>
              <a:t>Check the Skin Type</a:t>
            </a:r>
          </a:p>
        </p:txBody>
      </p:sp>
      <p:sp>
        <p:nvSpPr>
          <p:cNvPr id="11" name="TextBox 10"/>
          <p:cNvSpPr txBox="1"/>
          <p:nvPr/>
        </p:nvSpPr>
        <p:spPr>
          <a:xfrm flipH="1">
            <a:off x="3530600" y="5714092"/>
            <a:ext cx="2329601" cy="523220"/>
          </a:xfrm>
          <a:prstGeom prst="rect">
            <a:avLst/>
          </a:prstGeom>
          <a:noFill/>
        </p:spPr>
        <p:txBody>
          <a:bodyPr wrap="square" rtlCol="0">
            <a:spAutoFit/>
          </a:bodyPr>
          <a:lstStyle/>
          <a:p>
            <a:r>
              <a:rPr lang="en-US" altLang="ko-KR" sz="1400" dirty="0" smtClean="0"/>
              <a:t>Select </a:t>
            </a:r>
          </a:p>
          <a:p>
            <a:r>
              <a:rPr lang="en-US" altLang="ko-KR" sz="1400" dirty="0" smtClean="0"/>
              <a:t>“Asian” or European”</a:t>
            </a:r>
          </a:p>
        </p:txBody>
      </p:sp>
      <p:sp>
        <p:nvSpPr>
          <p:cNvPr id="12" name="직사각형 11"/>
          <p:cNvSpPr/>
          <p:nvPr/>
        </p:nvSpPr>
        <p:spPr>
          <a:xfrm>
            <a:off x="520700" y="1809310"/>
            <a:ext cx="2160000" cy="701768"/>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직사각형 12"/>
          <p:cNvSpPr/>
          <p:nvPr/>
        </p:nvSpPr>
        <p:spPr>
          <a:xfrm>
            <a:off x="3536621" y="1809311"/>
            <a:ext cx="2160000" cy="701768"/>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APP SETTING: ETHNICITY</a:t>
            </a:r>
            <a:endParaRPr lang="fr-FR" b="1" dirty="0">
              <a:latin typeface="+mn-lt"/>
            </a:endParaRPr>
          </a:p>
        </p:txBody>
      </p:sp>
    </p:spTree>
    <p:extLst>
      <p:ext uri="{BB962C8B-B14F-4D97-AF65-F5344CB8AC3E}">
        <p14:creationId xmlns:p14="http://schemas.microsoft.com/office/powerpoint/2010/main" val="525883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flipH="1">
            <a:off x="3749137" y="6073551"/>
            <a:ext cx="2329601" cy="307777"/>
          </a:xfrm>
          <a:prstGeom prst="rect">
            <a:avLst/>
          </a:prstGeom>
          <a:noFill/>
        </p:spPr>
        <p:txBody>
          <a:bodyPr wrap="square" rtlCol="0">
            <a:spAutoFit/>
          </a:bodyPr>
          <a:lstStyle/>
          <a:p>
            <a:r>
              <a:rPr lang="en-US" altLang="ko-KR" sz="1400" dirty="0" smtClean="0"/>
              <a:t>Select “Settings”</a:t>
            </a:r>
          </a:p>
        </p:txBody>
      </p:sp>
      <p:pic>
        <p:nvPicPr>
          <p:cNvPr id="20" name="그림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6281" y="5447827"/>
            <a:ext cx="503580" cy="638200"/>
          </a:xfrm>
          <a:prstGeom prst="rect">
            <a:avLst/>
          </a:prstGeom>
        </p:spPr>
      </p:pic>
      <p:pic>
        <p:nvPicPr>
          <p:cNvPr id="24" name="그림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136" y="1723434"/>
            <a:ext cx="2160000" cy="3758936"/>
          </a:xfrm>
          <a:prstGeom prst="rect">
            <a:avLst/>
          </a:prstGeom>
        </p:spPr>
      </p:pic>
      <p:sp>
        <p:nvSpPr>
          <p:cNvPr id="25" name="직사각형 24"/>
          <p:cNvSpPr/>
          <p:nvPr/>
        </p:nvSpPr>
        <p:spPr>
          <a:xfrm>
            <a:off x="4343297" y="5041813"/>
            <a:ext cx="749548" cy="42605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7" name="그림 26"/>
          <p:cNvPicPr>
            <a:picLocks noChangeAspect="1"/>
          </p:cNvPicPr>
          <p:nvPr/>
        </p:nvPicPr>
        <p:blipFill>
          <a:blip r:embed="rId5"/>
          <a:stretch>
            <a:fillRect/>
          </a:stretch>
        </p:blipFill>
        <p:spPr>
          <a:xfrm>
            <a:off x="6438952" y="1714034"/>
            <a:ext cx="2160000" cy="3768336"/>
          </a:xfrm>
          <a:prstGeom prst="rect">
            <a:avLst/>
          </a:prstGeom>
        </p:spPr>
      </p:pic>
      <p:sp>
        <p:nvSpPr>
          <p:cNvPr id="29" name="TextBox 28"/>
          <p:cNvSpPr txBox="1"/>
          <p:nvPr/>
        </p:nvSpPr>
        <p:spPr>
          <a:xfrm flipH="1">
            <a:off x="6814399" y="6073551"/>
            <a:ext cx="2329601" cy="307777"/>
          </a:xfrm>
          <a:prstGeom prst="rect">
            <a:avLst/>
          </a:prstGeom>
          <a:noFill/>
        </p:spPr>
        <p:txBody>
          <a:bodyPr wrap="square" rtlCol="0">
            <a:spAutoFit/>
          </a:bodyPr>
          <a:lstStyle/>
          <a:p>
            <a:r>
              <a:rPr lang="en-US" altLang="ko-KR" sz="1400" dirty="0" smtClean="0"/>
              <a:t>Setting Page</a:t>
            </a:r>
          </a:p>
        </p:txBody>
      </p:sp>
      <p:sp>
        <p:nvSpPr>
          <p:cNvPr id="15"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APP SETTING: APP UPDATE</a:t>
            </a:r>
            <a:endParaRPr lang="fr-FR" b="1" dirty="0">
              <a:latin typeface="+mn-lt"/>
            </a:endParaRPr>
          </a:p>
        </p:txBody>
      </p:sp>
      <p:pic>
        <p:nvPicPr>
          <p:cNvPr id="17" name="Picture 2" descr="C:\Users\김남철\Desktop\메뉴얼 작업중\Vichy\제품 사진\apm.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67" t="8042" r="19604" b="9435"/>
          <a:stretch/>
        </p:blipFill>
        <p:spPr bwMode="auto">
          <a:xfrm>
            <a:off x="947717" y="1216769"/>
            <a:ext cx="2124084" cy="4405901"/>
          </a:xfrm>
          <a:prstGeom prst="rect">
            <a:avLst/>
          </a:prstGeom>
          <a:noFill/>
          <a:extLst>
            <a:ext uri="{909E8E84-426E-40DD-AFC4-6F175D3DCCD1}">
              <a14:hiddenFill xmlns:a14="http://schemas.microsoft.com/office/drawing/2010/main">
                <a:solidFill>
                  <a:srgbClr val="FFFFFF"/>
                </a:solidFill>
              </a14:hiddenFill>
            </a:ext>
          </a:extLst>
        </p:spPr>
      </p:pic>
      <p:pic>
        <p:nvPicPr>
          <p:cNvPr id="30" name="그림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411" y="2255111"/>
            <a:ext cx="1792539" cy="2680139"/>
          </a:xfrm>
          <a:prstGeom prst="rect">
            <a:avLst/>
          </a:prstGeom>
        </p:spPr>
      </p:pic>
      <p:pic>
        <p:nvPicPr>
          <p:cNvPr id="31" name="Picture 2" descr="G:\DPLI_HELENA_RUBINSTEIN_POWER_Beauty\Service\3. Brand\Service &amp; CRM\Education\01- SKINCARE\Re-PLASTY\Re-PLASTY PRESCRIPTION 2014\DEF ENVOYE PAYS 28 MAI 14\Visuel Antoine\Diagnostic0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970" b="76511"/>
          <a:stretch/>
        </p:blipFill>
        <p:spPr bwMode="auto">
          <a:xfrm>
            <a:off x="988193" y="1183133"/>
            <a:ext cx="2143647" cy="1062978"/>
          </a:xfrm>
          <a:prstGeom prst="rect">
            <a:avLst/>
          </a:prstGeom>
          <a:noFill/>
          <a:extLst>
            <a:ext uri="{909E8E84-426E-40DD-AFC4-6F175D3DCCD1}">
              <a14:hiddenFill xmlns:a14="http://schemas.microsoft.com/office/drawing/2010/main">
                <a:solidFill>
                  <a:srgbClr val="FFFFFF"/>
                </a:solidFill>
              </a14:hiddenFill>
            </a:ext>
          </a:extLst>
        </p:spPr>
      </p:pic>
      <p:pic>
        <p:nvPicPr>
          <p:cNvPr id="32" name="그림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188" y="5291335"/>
            <a:ext cx="503580" cy="638200"/>
          </a:xfrm>
          <a:prstGeom prst="rect">
            <a:avLst/>
          </a:prstGeom>
        </p:spPr>
      </p:pic>
      <p:sp>
        <p:nvSpPr>
          <p:cNvPr id="33" name="TextBox 21"/>
          <p:cNvSpPr txBox="1"/>
          <p:nvPr/>
        </p:nvSpPr>
        <p:spPr>
          <a:xfrm flipH="1">
            <a:off x="1026293" y="6046376"/>
            <a:ext cx="685941" cy="307777"/>
          </a:xfrm>
          <a:prstGeom prst="rect">
            <a:avLst/>
          </a:prstGeom>
          <a:noFill/>
        </p:spPr>
        <p:txBody>
          <a:bodyPr wrap="square" rtlCol="0">
            <a:spAutoFit/>
          </a:bodyPr>
          <a:lstStyle/>
          <a:p>
            <a:r>
              <a:rPr lang="en-US" altLang="ko-KR" sz="1400" dirty="0" smtClean="0"/>
              <a:t>Tap</a:t>
            </a:r>
          </a:p>
        </p:txBody>
      </p:sp>
      <p:pic>
        <p:nvPicPr>
          <p:cNvPr id="34" name="Picture 2" descr="C:\Users\김남철\Desktop\메뉴얼 작업중\Vichy\제품 사진\apm.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5367" t="77562" r="58450" b="12536"/>
          <a:stretch/>
        </p:blipFill>
        <p:spPr bwMode="auto">
          <a:xfrm>
            <a:off x="1602357" y="5949280"/>
            <a:ext cx="488734" cy="451793"/>
          </a:xfrm>
          <a:prstGeom prst="rect">
            <a:avLst/>
          </a:prstGeom>
          <a:noFill/>
          <a:extLst>
            <a:ext uri="{909E8E84-426E-40DD-AFC4-6F175D3DCCD1}">
              <a14:hiddenFill xmlns:a14="http://schemas.microsoft.com/office/drawing/2010/main">
                <a:solidFill>
                  <a:srgbClr val="FFFFFF"/>
                </a:solidFill>
              </a14:hiddenFill>
            </a:ext>
          </a:extLst>
        </p:spPr>
      </p:pic>
      <p:sp>
        <p:nvSpPr>
          <p:cNvPr id="35" name="직사각형 27"/>
          <p:cNvSpPr/>
          <p:nvPr/>
        </p:nvSpPr>
        <p:spPr>
          <a:xfrm>
            <a:off x="1030733" y="4987635"/>
            <a:ext cx="749548" cy="509852"/>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481094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flipH="1">
            <a:off x="467544" y="5373216"/>
            <a:ext cx="2592288" cy="307777"/>
          </a:xfrm>
          <a:prstGeom prst="rect">
            <a:avLst/>
          </a:prstGeom>
          <a:noFill/>
        </p:spPr>
        <p:txBody>
          <a:bodyPr wrap="square" rtlCol="0">
            <a:spAutoFit/>
          </a:bodyPr>
          <a:lstStyle/>
          <a:p>
            <a:r>
              <a:rPr lang="en-US" altLang="ko-KR" sz="1400" dirty="0" smtClean="0"/>
              <a:t>Select “Update” button</a:t>
            </a:r>
          </a:p>
        </p:txBody>
      </p:sp>
      <p:sp>
        <p:nvSpPr>
          <p:cNvPr id="11" name="TextBox 10"/>
          <p:cNvSpPr txBox="1"/>
          <p:nvPr/>
        </p:nvSpPr>
        <p:spPr>
          <a:xfrm flipH="1">
            <a:off x="3363630" y="5353173"/>
            <a:ext cx="2880320" cy="954107"/>
          </a:xfrm>
          <a:prstGeom prst="rect">
            <a:avLst/>
          </a:prstGeom>
          <a:noFill/>
        </p:spPr>
        <p:txBody>
          <a:bodyPr wrap="square" rtlCol="0">
            <a:spAutoFit/>
          </a:bodyPr>
          <a:lstStyle/>
          <a:p>
            <a:r>
              <a:rPr lang="en-US" altLang="ko-KR" sz="1400" dirty="0"/>
              <a:t> </a:t>
            </a:r>
            <a:r>
              <a:rPr lang="en-US" altLang="ko-KR" sz="1400" dirty="0" smtClean="0"/>
              <a:t> To update the version,</a:t>
            </a:r>
          </a:p>
          <a:p>
            <a:r>
              <a:rPr lang="en-US" altLang="ko-KR" sz="1400" dirty="0" smtClean="0"/>
              <a:t> go to the </a:t>
            </a:r>
            <a:r>
              <a:rPr lang="en-US" altLang="ko-KR" sz="1400" dirty="0" err="1" smtClean="0"/>
              <a:t>wifi</a:t>
            </a:r>
            <a:r>
              <a:rPr lang="en-US" altLang="ko-KR" sz="1400" dirty="0" smtClean="0"/>
              <a:t> setting page</a:t>
            </a:r>
          </a:p>
          <a:p>
            <a:r>
              <a:rPr lang="en-US" altLang="ko-KR" sz="1400" dirty="0" smtClean="0"/>
              <a:t> by choosing “setting” </a:t>
            </a:r>
          </a:p>
          <a:p>
            <a:r>
              <a:rPr lang="en-US" altLang="ko-KR" sz="1400" dirty="0"/>
              <a:t> </a:t>
            </a:r>
            <a:r>
              <a:rPr lang="en-US" altLang="ko-KR" sz="1400" dirty="0" smtClean="0"/>
              <a:t>button</a:t>
            </a:r>
          </a:p>
        </p:txBody>
      </p:sp>
      <p:sp>
        <p:nvSpPr>
          <p:cNvPr id="12" name="TextBox 11"/>
          <p:cNvSpPr txBox="1"/>
          <p:nvPr/>
        </p:nvSpPr>
        <p:spPr>
          <a:xfrm flipH="1">
            <a:off x="6403878" y="5396865"/>
            <a:ext cx="2880320" cy="307777"/>
          </a:xfrm>
          <a:prstGeom prst="rect">
            <a:avLst/>
          </a:prstGeom>
          <a:noFill/>
        </p:spPr>
        <p:txBody>
          <a:bodyPr wrap="square" rtlCol="0">
            <a:spAutoFit/>
          </a:bodyPr>
          <a:lstStyle/>
          <a:p>
            <a:r>
              <a:rPr lang="en-US" altLang="ko-KR" sz="1400" dirty="0" err="1" smtClean="0"/>
              <a:t>Wi-fi</a:t>
            </a:r>
            <a:r>
              <a:rPr lang="en-US" altLang="ko-KR" sz="1400" dirty="0" smtClean="0"/>
              <a:t> Setting page</a:t>
            </a:r>
          </a:p>
        </p:txBody>
      </p:sp>
      <p:pic>
        <p:nvPicPr>
          <p:cNvPr id="22" name="그림 21"/>
          <p:cNvPicPr>
            <a:picLocks noChangeAspect="1"/>
          </p:cNvPicPr>
          <p:nvPr/>
        </p:nvPicPr>
        <p:blipFill>
          <a:blip r:embed="rId3"/>
          <a:stretch>
            <a:fillRect/>
          </a:stretch>
        </p:blipFill>
        <p:spPr>
          <a:xfrm>
            <a:off x="507578" y="1388856"/>
            <a:ext cx="2160000" cy="3768336"/>
          </a:xfrm>
          <a:prstGeom prst="rect">
            <a:avLst/>
          </a:prstGeom>
        </p:spPr>
      </p:pic>
      <p:sp>
        <p:nvSpPr>
          <p:cNvPr id="15" name="직사각형 14"/>
          <p:cNvSpPr/>
          <p:nvPr/>
        </p:nvSpPr>
        <p:spPr>
          <a:xfrm>
            <a:off x="2120462" y="3025293"/>
            <a:ext cx="465083" cy="347356"/>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1429" y="1398528"/>
            <a:ext cx="2182039" cy="3758664"/>
          </a:xfrm>
          <a:prstGeom prst="rect">
            <a:avLst/>
          </a:prstGeom>
        </p:spPr>
      </p:pic>
      <p:sp>
        <p:nvSpPr>
          <p:cNvPr id="23" name="직사각형 22"/>
          <p:cNvSpPr/>
          <p:nvPr/>
        </p:nvSpPr>
        <p:spPr>
          <a:xfrm>
            <a:off x="3628697" y="3524538"/>
            <a:ext cx="974834" cy="399903"/>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 name="그림 2"/>
          <p:cNvPicPr>
            <a:picLocks noChangeAspect="1"/>
          </p:cNvPicPr>
          <p:nvPr/>
        </p:nvPicPr>
        <p:blipFill>
          <a:blip r:embed="rId5"/>
          <a:stretch>
            <a:fillRect/>
          </a:stretch>
        </p:blipFill>
        <p:spPr>
          <a:xfrm>
            <a:off x="6404795" y="1398528"/>
            <a:ext cx="2187411" cy="3758664"/>
          </a:xfrm>
          <a:prstGeom prst="rect">
            <a:avLst/>
          </a:prstGeom>
        </p:spPr>
      </p:pic>
      <p:sp>
        <p:nvSpPr>
          <p:cNvPr id="13"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APP SETTING: APP UPDATE</a:t>
            </a:r>
            <a:endParaRPr lang="fr-FR" b="1" dirty="0">
              <a:latin typeface="+mn-lt"/>
            </a:endParaRPr>
          </a:p>
        </p:txBody>
      </p:sp>
    </p:spTree>
    <p:extLst>
      <p:ext uri="{BB962C8B-B14F-4D97-AF65-F5344CB8AC3E}">
        <p14:creationId xmlns:p14="http://schemas.microsoft.com/office/powerpoint/2010/main" val="116041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그림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419" y="1392460"/>
            <a:ext cx="2160000" cy="376473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9162" y="1376274"/>
            <a:ext cx="2160000" cy="3780918"/>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flipH="1">
            <a:off x="584191" y="5420514"/>
            <a:ext cx="2073113" cy="523220"/>
          </a:xfrm>
          <a:prstGeom prst="rect">
            <a:avLst/>
          </a:prstGeom>
          <a:noFill/>
        </p:spPr>
        <p:txBody>
          <a:bodyPr wrap="square" rtlCol="0">
            <a:spAutoFit/>
          </a:bodyPr>
          <a:lstStyle/>
          <a:p>
            <a:r>
              <a:rPr lang="en-US" altLang="ko-KR" sz="1400" dirty="0" smtClean="0"/>
              <a:t>Select</a:t>
            </a:r>
          </a:p>
          <a:p>
            <a:r>
              <a:rPr lang="en-US" altLang="ko-KR" sz="1400" dirty="0" smtClean="0"/>
              <a:t>“Wi-Fi settings”</a:t>
            </a:r>
          </a:p>
        </p:txBody>
      </p:sp>
      <p:sp>
        <p:nvSpPr>
          <p:cNvPr id="25" name="TextBox 24"/>
          <p:cNvSpPr txBox="1"/>
          <p:nvPr/>
        </p:nvSpPr>
        <p:spPr>
          <a:xfrm flipH="1">
            <a:off x="3444045" y="5420514"/>
            <a:ext cx="2376264" cy="307777"/>
          </a:xfrm>
          <a:prstGeom prst="rect">
            <a:avLst/>
          </a:prstGeom>
          <a:noFill/>
        </p:spPr>
        <p:txBody>
          <a:bodyPr wrap="square" rtlCol="0">
            <a:spAutoFit/>
          </a:bodyPr>
          <a:lstStyle/>
          <a:p>
            <a:r>
              <a:rPr lang="en-US" altLang="ko-KR" sz="1400" dirty="0" smtClean="0"/>
              <a:t>Check the square box</a:t>
            </a:r>
          </a:p>
        </p:txBody>
      </p:sp>
      <p:sp>
        <p:nvSpPr>
          <p:cNvPr id="26" name="직사각형 25"/>
          <p:cNvSpPr/>
          <p:nvPr/>
        </p:nvSpPr>
        <p:spPr>
          <a:xfrm>
            <a:off x="537533" y="2224804"/>
            <a:ext cx="2119772" cy="480849"/>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p:cNvSpPr/>
          <p:nvPr/>
        </p:nvSpPr>
        <p:spPr>
          <a:xfrm>
            <a:off x="5234152" y="1770230"/>
            <a:ext cx="435010" cy="375750"/>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1575" y="1376274"/>
            <a:ext cx="2160000" cy="3780918"/>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9" name="TextBox 28"/>
          <p:cNvSpPr txBox="1"/>
          <p:nvPr/>
        </p:nvSpPr>
        <p:spPr>
          <a:xfrm flipH="1">
            <a:off x="6391108" y="5374347"/>
            <a:ext cx="2376264" cy="307777"/>
          </a:xfrm>
          <a:prstGeom prst="rect">
            <a:avLst/>
          </a:prstGeom>
          <a:noFill/>
        </p:spPr>
        <p:txBody>
          <a:bodyPr wrap="square" rtlCol="0">
            <a:spAutoFit/>
          </a:bodyPr>
          <a:lstStyle/>
          <a:p>
            <a:r>
              <a:rPr lang="en-US" altLang="ko-KR" sz="1400" dirty="0" smtClean="0"/>
              <a:t>Wi-Fi list will appear</a:t>
            </a:r>
          </a:p>
        </p:txBody>
      </p:sp>
      <p:sp>
        <p:nvSpPr>
          <p:cNvPr id="11"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APP SETTING: APP UPDATE</a:t>
            </a:r>
            <a:endParaRPr lang="fr-FR" b="1" dirty="0">
              <a:latin typeface="+mn-lt"/>
            </a:endParaRPr>
          </a:p>
        </p:txBody>
      </p:sp>
    </p:spTree>
    <p:extLst>
      <p:ext uri="{BB962C8B-B14F-4D97-AF65-F5344CB8AC3E}">
        <p14:creationId xmlns:p14="http://schemas.microsoft.com/office/powerpoint/2010/main" val="20116364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871" y="1357467"/>
            <a:ext cx="2160000" cy="3799725"/>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0783" y="1373233"/>
            <a:ext cx="2160000" cy="3783959"/>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flipH="1">
            <a:off x="375494" y="5364270"/>
            <a:ext cx="2376264" cy="738664"/>
          </a:xfrm>
          <a:prstGeom prst="rect">
            <a:avLst/>
          </a:prstGeom>
          <a:noFill/>
        </p:spPr>
        <p:txBody>
          <a:bodyPr wrap="square" rtlCol="0">
            <a:spAutoFit/>
          </a:bodyPr>
          <a:lstStyle/>
          <a:p>
            <a:r>
              <a:rPr lang="en-US" altLang="ko-KR" sz="1400" dirty="0" smtClean="0"/>
              <a:t>Among the list, select the Wi-Fi connection you can use</a:t>
            </a:r>
          </a:p>
        </p:txBody>
      </p:sp>
      <p:sp>
        <p:nvSpPr>
          <p:cNvPr id="15" name="TextBox 14"/>
          <p:cNvSpPr txBox="1"/>
          <p:nvPr/>
        </p:nvSpPr>
        <p:spPr>
          <a:xfrm flipH="1">
            <a:off x="3382651" y="5364270"/>
            <a:ext cx="2376264" cy="523220"/>
          </a:xfrm>
          <a:prstGeom prst="rect">
            <a:avLst/>
          </a:prstGeom>
          <a:noFill/>
        </p:spPr>
        <p:txBody>
          <a:bodyPr wrap="square" rtlCol="0">
            <a:spAutoFit/>
          </a:bodyPr>
          <a:lstStyle/>
          <a:p>
            <a:r>
              <a:rPr lang="en-US" altLang="ko-KR" sz="1400" dirty="0" smtClean="0"/>
              <a:t>Wait until the device is connecting with Wi-Fi</a:t>
            </a:r>
          </a:p>
        </p:txBody>
      </p:sp>
      <p:pic>
        <p:nvPicPr>
          <p:cNvPr id="16" name="그림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6451" y="1373232"/>
            <a:ext cx="2160000" cy="3783959"/>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7" name="직사각형 16"/>
          <p:cNvSpPr/>
          <p:nvPr/>
        </p:nvSpPr>
        <p:spPr>
          <a:xfrm>
            <a:off x="7972371" y="1373233"/>
            <a:ext cx="288032" cy="205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p:cNvSpPr/>
          <p:nvPr/>
        </p:nvSpPr>
        <p:spPr>
          <a:xfrm>
            <a:off x="7972371" y="1357467"/>
            <a:ext cx="154753" cy="255939"/>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p:cNvSpPr/>
          <p:nvPr/>
        </p:nvSpPr>
        <p:spPr>
          <a:xfrm>
            <a:off x="6406451" y="5364270"/>
            <a:ext cx="2160000" cy="954107"/>
          </a:xfrm>
          <a:prstGeom prst="rect">
            <a:avLst/>
          </a:prstGeom>
        </p:spPr>
        <p:txBody>
          <a:bodyPr wrap="square">
            <a:spAutoFit/>
          </a:bodyPr>
          <a:lstStyle/>
          <a:p>
            <a:r>
              <a:rPr lang="en-US" altLang="ko-KR" sz="1400" dirty="0"/>
              <a:t>Once the device is connected with Wi-Fi , you can see the </a:t>
            </a:r>
            <a:r>
              <a:rPr lang="en-US" altLang="ko-KR" sz="1400" dirty="0" smtClean="0"/>
              <a:t>Wi-Fi </a:t>
            </a:r>
            <a:r>
              <a:rPr lang="en-US" altLang="ko-KR" sz="1400" dirty="0"/>
              <a:t>signal as </a:t>
            </a:r>
            <a:r>
              <a:rPr lang="en-US" altLang="ko-KR" sz="1400" dirty="0" smtClean="0"/>
              <a:t>above image</a:t>
            </a:r>
            <a:endParaRPr lang="en-US" altLang="ko-KR" sz="1400" dirty="0"/>
          </a:p>
        </p:txBody>
      </p:sp>
      <p:sp>
        <p:nvSpPr>
          <p:cNvPr id="20"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APP SETTING: APP UPDATE</a:t>
            </a:r>
            <a:endParaRPr lang="fr-FR" b="1" dirty="0">
              <a:latin typeface="+mn-lt"/>
            </a:endParaRPr>
          </a:p>
        </p:txBody>
      </p:sp>
    </p:spTree>
    <p:extLst>
      <p:ext uri="{BB962C8B-B14F-4D97-AF65-F5344CB8AC3E}">
        <p14:creationId xmlns:p14="http://schemas.microsoft.com/office/powerpoint/2010/main" val="31946661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3"/>
          <p:cNvSpPr txBox="1">
            <a:spLocks noChangeArrowheads="1"/>
          </p:cNvSpPr>
          <p:nvPr/>
        </p:nvSpPr>
        <p:spPr bwMode="auto">
          <a:xfrm>
            <a:off x="1295400" y="115888"/>
            <a:ext cx="65532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fontAlgn="base" hangingPunct="0">
              <a:spcBef>
                <a:spcPct val="0"/>
              </a:spcBef>
              <a:spcAft>
                <a:spcPct val="0"/>
              </a:spcAft>
            </a:pPr>
            <a:r>
              <a:rPr lang="en-US" altLang="fr-FR" sz="2200" dirty="0">
                <a:solidFill>
                  <a:srgbClr val="000000"/>
                </a:solidFill>
              </a:rPr>
              <a:t>Re-PLASTY PRESCRIPTION CLINICAL DIAGNOSIS</a:t>
            </a:r>
          </a:p>
          <a:p>
            <a:pPr algn="ctr" defTabSz="449263" eaLnBrk="0" fontAlgn="base" hangingPunct="0">
              <a:spcBef>
                <a:spcPct val="0"/>
              </a:spcBef>
              <a:spcAft>
                <a:spcPct val="0"/>
              </a:spcAft>
              <a:buClr>
                <a:srgbClr val="656364"/>
              </a:buClr>
              <a:buSzPct val="100000"/>
            </a:pPr>
            <a:r>
              <a:rPr lang="fr-FR" altLang="fr-FR" sz="1400" dirty="0">
                <a:solidFill>
                  <a:srgbClr val="AFA093"/>
                </a:solidFill>
              </a:rPr>
              <a:t>THE « LACLINIC » CONSULTATION FOR HELENA RUBINSTEIN</a:t>
            </a:r>
          </a:p>
          <a:p>
            <a:pPr algn="ctr" defTabSz="449263" eaLnBrk="0" fontAlgn="base" hangingPunct="0">
              <a:spcBef>
                <a:spcPct val="0"/>
              </a:spcBef>
              <a:spcAft>
                <a:spcPct val="0"/>
              </a:spcAft>
              <a:buClr>
                <a:srgbClr val="656364"/>
              </a:buClr>
              <a:buSzPct val="100000"/>
            </a:pPr>
            <a:endParaRPr lang="fr-FR" altLang="fr-FR" sz="100" dirty="0">
              <a:solidFill>
                <a:srgbClr val="AFA093"/>
              </a:solidFill>
            </a:endParaRPr>
          </a:p>
          <a:p>
            <a:pPr algn="ctr" defTabSz="449263" eaLnBrk="0" fontAlgn="base" hangingPunct="0">
              <a:spcBef>
                <a:spcPct val="0"/>
              </a:spcBef>
              <a:spcAft>
                <a:spcPct val="0"/>
              </a:spcAft>
              <a:buClr>
                <a:srgbClr val="656364"/>
              </a:buClr>
              <a:buSzPct val="100000"/>
            </a:pPr>
            <a:r>
              <a:rPr lang="fr-FR" altLang="fr-FR" sz="1400" b="1" dirty="0">
                <a:solidFill>
                  <a:srgbClr val="AFA093"/>
                </a:solidFill>
              </a:rPr>
              <a:t>IN </a:t>
            </a:r>
            <a:r>
              <a:rPr lang="fr-FR" altLang="fr-FR" b="1" dirty="0">
                <a:solidFill>
                  <a:srgbClr val="AFA093"/>
                </a:solidFill>
              </a:rPr>
              <a:t>3 EASY </a:t>
            </a:r>
            <a:r>
              <a:rPr lang="fr-FR" altLang="fr-FR" sz="1400" b="1" dirty="0">
                <a:solidFill>
                  <a:srgbClr val="AFA093"/>
                </a:solidFill>
              </a:rPr>
              <a:t>STEPS</a:t>
            </a:r>
          </a:p>
        </p:txBody>
      </p:sp>
      <p:sp>
        <p:nvSpPr>
          <p:cNvPr id="6" name="Rectangle 5"/>
          <p:cNvSpPr>
            <a:spLocks noChangeArrowheads="1"/>
          </p:cNvSpPr>
          <p:nvPr/>
        </p:nvSpPr>
        <p:spPr bwMode="auto">
          <a:xfrm>
            <a:off x="3449638" y="5195888"/>
            <a:ext cx="1979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fontAlgn="base">
              <a:spcBef>
                <a:spcPct val="0"/>
              </a:spcBef>
              <a:spcAft>
                <a:spcPct val="0"/>
              </a:spcAft>
              <a:defRPr/>
            </a:pPr>
            <a:r>
              <a:rPr lang="fr-FR" sz="800" dirty="0">
                <a:solidFill>
                  <a:prstClr val="black"/>
                </a:solidFill>
                <a:ea typeface="Microsoft YaHei" pitchFamily="34" charset="-122"/>
              </a:rPr>
              <a:t>SKIN PROFILING ANALYSIS: SUBSTANCE – TEXTURE – TONE</a:t>
            </a:r>
          </a:p>
        </p:txBody>
      </p:sp>
      <p:sp>
        <p:nvSpPr>
          <p:cNvPr id="7" name="Rectangle 18"/>
          <p:cNvSpPr>
            <a:spLocks noChangeArrowheads="1"/>
          </p:cNvSpPr>
          <p:nvPr/>
        </p:nvSpPr>
        <p:spPr bwMode="auto">
          <a:xfrm>
            <a:off x="1270000" y="1647825"/>
            <a:ext cx="19796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fontAlgn="base">
              <a:spcBef>
                <a:spcPct val="0"/>
              </a:spcBef>
              <a:spcAft>
                <a:spcPct val="0"/>
              </a:spcAft>
              <a:defRPr/>
            </a:pPr>
            <a:r>
              <a:rPr lang="fr-FR" sz="1600" b="1" dirty="0">
                <a:solidFill>
                  <a:srgbClr val="000000"/>
                </a:solidFill>
                <a:ea typeface="Microsoft YaHei" pitchFamily="34" charset="-122"/>
              </a:rPr>
              <a:t>STEP </a:t>
            </a:r>
            <a:r>
              <a:rPr lang="fr-FR" sz="2800" b="1" dirty="0">
                <a:solidFill>
                  <a:srgbClr val="000000"/>
                </a:solidFill>
                <a:ea typeface="Microsoft YaHei" pitchFamily="34" charset="-122"/>
              </a:rPr>
              <a:t>1 </a:t>
            </a:r>
          </a:p>
        </p:txBody>
      </p:sp>
      <p:sp>
        <p:nvSpPr>
          <p:cNvPr id="8" name="Rectangle 18"/>
          <p:cNvSpPr>
            <a:spLocks noChangeArrowheads="1"/>
          </p:cNvSpPr>
          <p:nvPr/>
        </p:nvSpPr>
        <p:spPr bwMode="auto">
          <a:xfrm>
            <a:off x="3443288" y="1647825"/>
            <a:ext cx="1979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fontAlgn="base">
              <a:spcBef>
                <a:spcPct val="0"/>
              </a:spcBef>
              <a:spcAft>
                <a:spcPct val="0"/>
              </a:spcAft>
              <a:defRPr/>
            </a:pPr>
            <a:r>
              <a:rPr lang="fr-FR" sz="1600" b="1" dirty="0">
                <a:solidFill>
                  <a:srgbClr val="000000"/>
                </a:solidFill>
                <a:ea typeface="Microsoft YaHei" pitchFamily="34" charset="-122"/>
              </a:rPr>
              <a:t>STEP </a:t>
            </a:r>
            <a:r>
              <a:rPr lang="fr-FR" sz="2800" b="1" dirty="0">
                <a:solidFill>
                  <a:srgbClr val="000000"/>
                </a:solidFill>
                <a:ea typeface="Microsoft YaHei" pitchFamily="34" charset="-122"/>
              </a:rPr>
              <a:t>2</a:t>
            </a:r>
          </a:p>
        </p:txBody>
      </p:sp>
      <p:sp>
        <p:nvSpPr>
          <p:cNvPr id="9" name="Rectangle 18"/>
          <p:cNvSpPr>
            <a:spLocks noChangeArrowheads="1"/>
          </p:cNvSpPr>
          <p:nvPr/>
        </p:nvSpPr>
        <p:spPr bwMode="auto">
          <a:xfrm>
            <a:off x="5646738" y="1647825"/>
            <a:ext cx="1979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fontAlgn="base">
              <a:spcBef>
                <a:spcPct val="0"/>
              </a:spcBef>
              <a:spcAft>
                <a:spcPct val="0"/>
              </a:spcAft>
              <a:defRPr/>
            </a:pPr>
            <a:r>
              <a:rPr lang="fr-FR" sz="1600" b="1" dirty="0">
                <a:solidFill>
                  <a:srgbClr val="000000"/>
                </a:solidFill>
                <a:ea typeface="Microsoft YaHei" pitchFamily="34" charset="-122"/>
              </a:rPr>
              <a:t>STEP </a:t>
            </a:r>
            <a:r>
              <a:rPr lang="fr-FR" sz="2800" b="1" dirty="0">
                <a:solidFill>
                  <a:srgbClr val="000000"/>
                </a:solidFill>
                <a:ea typeface="Microsoft YaHei" pitchFamily="34" charset="-122"/>
              </a:rPr>
              <a:t>3</a:t>
            </a:r>
          </a:p>
        </p:txBody>
      </p:sp>
      <p:pic>
        <p:nvPicPr>
          <p:cNvPr id="113671" name="Picture 2" descr="G:\DPLI_HELENA_RUBINSTEIN_POWER_Beauty\Service\3. Brand\Service &amp; CRM\Education\07- PHOTOS RETAIL + CABINE\SHOOTING RI 2013 - EXPERIENCE RE PLASTY\PHOTOS RETOUCHEES SANS INCRUSTATION\caucase jpeg bd\DSC_0603.jpg"/>
          <p:cNvPicPr>
            <a:picLocks noChangeAspect="1" noChangeArrowheads="1"/>
          </p:cNvPicPr>
          <p:nvPr/>
        </p:nvPicPr>
        <p:blipFill>
          <a:blip r:embed="rId3" cstate="print">
            <a:extLst>
              <a:ext uri="{28A0092B-C50C-407E-A947-70E740481C1C}">
                <a14:useLocalDpi xmlns:a14="http://schemas.microsoft.com/office/drawing/2010/main" val="0"/>
              </a:ext>
            </a:extLst>
          </a:blip>
          <a:srcRect l="36195" t="3999" r="25929" b="26151"/>
          <a:stretch>
            <a:fillRect/>
          </a:stretch>
        </p:blipFill>
        <p:spPr bwMode="auto">
          <a:xfrm>
            <a:off x="1290638" y="2693988"/>
            <a:ext cx="197961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1349375" y="2243138"/>
            <a:ext cx="1879600" cy="307975"/>
          </a:xfrm>
          <a:prstGeom prst="rect">
            <a:avLst/>
          </a:prstGeom>
          <a:noFill/>
        </p:spPr>
        <p:txBody>
          <a:bodyPr>
            <a:spAutoFit/>
          </a:bodyPr>
          <a:lstStyle/>
          <a:p>
            <a:pPr algn="ctr" defTabSz="449263" fontAlgn="base">
              <a:spcBef>
                <a:spcPct val="0"/>
              </a:spcBef>
              <a:spcAft>
                <a:spcPct val="0"/>
              </a:spcAft>
              <a:defRPr/>
            </a:pPr>
            <a:r>
              <a:rPr lang="fr-FR" sz="1400" dirty="0">
                <a:solidFill>
                  <a:prstClr val="black"/>
                </a:solidFill>
                <a:ea typeface="Microsoft YaHei" pitchFamily="34" charset="-122"/>
              </a:rPr>
              <a:t>MIRROR</a:t>
            </a:r>
          </a:p>
        </p:txBody>
      </p:sp>
      <p:pic>
        <p:nvPicPr>
          <p:cNvPr id="113673" name="Picture 3" descr="G:\DPLI_HELENA_RUBINSTEIN_POWER_Beauty\Service\3. Brand\Service &amp; CRM\Education\07- PHOTOS RETAIL + CABINE\SHOOTING RI 2013 - EXPERIENCE RE PLASTY\PHOTOS RETOUCHEES SANS INCRUSTATION\caucase jpeg bd\DSC_0672.jpg"/>
          <p:cNvPicPr>
            <a:picLocks noChangeAspect="1" noChangeArrowheads="1"/>
          </p:cNvPicPr>
          <p:nvPr/>
        </p:nvPicPr>
        <p:blipFill>
          <a:blip r:embed="rId4" cstate="print">
            <a:extLst>
              <a:ext uri="{28A0092B-C50C-407E-A947-70E740481C1C}">
                <a14:useLocalDpi xmlns:a14="http://schemas.microsoft.com/office/drawing/2010/main" val="0"/>
              </a:ext>
            </a:extLst>
          </a:blip>
          <a:srcRect l="17859" t="10846" r="43130" b="17223"/>
          <a:stretch>
            <a:fillRect/>
          </a:stretch>
        </p:blipFill>
        <p:spPr bwMode="auto">
          <a:xfrm>
            <a:off x="3467100" y="2693988"/>
            <a:ext cx="197961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p:cNvSpPr txBox="1"/>
          <p:nvPr/>
        </p:nvSpPr>
        <p:spPr>
          <a:xfrm>
            <a:off x="3467100" y="2243138"/>
            <a:ext cx="1878013" cy="307975"/>
          </a:xfrm>
          <a:prstGeom prst="rect">
            <a:avLst/>
          </a:prstGeom>
          <a:noFill/>
        </p:spPr>
        <p:txBody>
          <a:bodyPr>
            <a:spAutoFit/>
          </a:bodyPr>
          <a:lstStyle/>
          <a:p>
            <a:pPr algn="ctr" defTabSz="449263" fontAlgn="base">
              <a:spcBef>
                <a:spcPct val="0"/>
              </a:spcBef>
              <a:spcAft>
                <a:spcPct val="0"/>
              </a:spcAft>
              <a:defRPr/>
            </a:pPr>
            <a:r>
              <a:rPr lang="fr-FR" sz="1400" dirty="0">
                <a:solidFill>
                  <a:prstClr val="black"/>
                </a:solidFill>
                <a:ea typeface="Microsoft YaHei" pitchFamily="34" charset="-122"/>
              </a:rPr>
              <a:t>SKIN PROFILER</a:t>
            </a:r>
          </a:p>
        </p:txBody>
      </p:sp>
      <p:sp>
        <p:nvSpPr>
          <p:cNvPr id="15" name="ZoneTexte 14"/>
          <p:cNvSpPr txBox="1"/>
          <p:nvPr/>
        </p:nvSpPr>
        <p:spPr>
          <a:xfrm>
            <a:off x="5572125" y="2170113"/>
            <a:ext cx="2192338" cy="523875"/>
          </a:xfrm>
          <a:prstGeom prst="rect">
            <a:avLst/>
          </a:prstGeom>
          <a:noFill/>
        </p:spPr>
        <p:txBody>
          <a:bodyPr>
            <a:spAutoFit/>
          </a:bodyPr>
          <a:lstStyle/>
          <a:p>
            <a:pPr algn="ctr" defTabSz="449263" fontAlgn="base">
              <a:spcBef>
                <a:spcPct val="0"/>
              </a:spcBef>
              <a:spcAft>
                <a:spcPct val="0"/>
              </a:spcAft>
              <a:defRPr/>
            </a:pPr>
            <a:r>
              <a:rPr lang="fr-FR" sz="1400" dirty="0">
                <a:solidFill>
                  <a:prstClr val="black"/>
                </a:solidFill>
                <a:ea typeface="Microsoft YaHei" pitchFamily="34" charset="-122"/>
              </a:rPr>
              <a:t>BA MANUAL EVALUATION</a:t>
            </a:r>
          </a:p>
        </p:txBody>
      </p:sp>
      <p:pic>
        <p:nvPicPr>
          <p:cNvPr id="113676" name="Picture 4" descr="G:\DPLI_HELENA_RUBINSTEIN_POWER_Beauty\Service\3. Brand\Service &amp; CRM\Education\07- PHOTOS RETAIL + CABINE\SHOOTING RI 2013 - EXPERIENCE RE PLASTY\PHOTOS RETOUCHEES SANS INCRUSTATION\caucase jpeg bd\DSC_0652.jpg"/>
          <p:cNvPicPr>
            <a:picLocks noChangeAspect="1" noChangeArrowheads="1"/>
          </p:cNvPicPr>
          <p:nvPr/>
        </p:nvPicPr>
        <p:blipFill>
          <a:blip r:embed="rId5" cstate="print">
            <a:extLst>
              <a:ext uri="{28A0092B-C50C-407E-A947-70E740481C1C}">
                <a14:useLocalDpi xmlns:a14="http://schemas.microsoft.com/office/drawing/2010/main" val="0"/>
              </a:ext>
            </a:extLst>
          </a:blip>
          <a:srcRect l="21890" t="6108" r="37563" b="25362"/>
          <a:stretch>
            <a:fillRect/>
          </a:stretch>
        </p:blipFill>
        <p:spPr bwMode="auto">
          <a:xfrm>
            <a:off x="5605463" y="2693988"/>
            <a:ext cx="2128837"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ccolade ouvrante 16"/>
          <p:cNvSpPr/>
          <p:nvPr/>
        </p:nvSpPr>
        <p:spPr>
          <a:xfrm rot="16200000">
            <a:off x="4371182" y="2380456"/>
            <a:ext cx="287338" cy="672147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449263" fontAlgn="base">
              <a:spcBef>
                <a:spcPct val="0"/>
              </a:spcBef>
              <a:spcAft>
                <a:spcPct val="0"/>
              </a:spcAft>
              <a:defRPr/>
            </a:pPr>
            <a:endParaRPr lang="fr-FR">
              <a:solidFill>
                <a:prstClr val="black"/>
              </a:solidFill>
            </a:endParaRPr>
          </a:p>
        </p:txBody>
      </p:sp>
      <p:sp>
        <p:nvSpPr>
          <p:cNvPr id="19" name="Rectangle 18"/>
          <p:cNvSpPr>
            <a:spLocks noChangeArrowheads="1"/>
          </p:cNvSpPr>
          <p:nvPr/>
        </p:nvSpPr>
        <p:spPr bwMode="auto">
          <a:xfrm>
            <a:off x="1217613" y="5195888"/>
            <a:ext cx="2147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fontAlgn="base">
              <a:spcBef>
                <a:spcPct val="0"/>
              </a:spcBef>
              <a:spcAft>
                <a:spcPct val="0"/>
              </a:spcAft>
              <a:defRPr/>
            </a:pPr>
            <a:r>
              <a:rPr lang="en-US" sz="800" dirty="0">
                <a:solidFill>
                  <a:prstClr val="black"/>
                </a:solidFill>
                <a:ea typeface="Microsoft YaHei" pitchFamily="34" charset="-122"/>
              </a:rPr>
              <a:t>MAIN CONCERN(S) EXPRESSED BY THE CUSTOMER IN FRONT OF THE MIRROR</a:t>
            </a:r>
          </a:p>
        </p:txBody>
      </p:sp>
      <p:sp>
        <p:nvSpPr>
          <p:cNvPr id="20" name="Rectangle 19"/>
          <p:cNvSpPr>
            <a:spLocks noChangeArrowheads="1"/>
          </p:cNvSpPr>
          <p:nvPr/>
        </p:nvSpPr>
        <p:spPr bwMode="auto">
          <a:xfrm>
            <a:off x="5722938" y="5157788"/>
            <a:ext cx="19161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fontAlgn="base">
              <a:spcBef>
                <a:spcPct val="0"/>
              </a:spcBef>
              <a:spcAft>
                <a:spcPct val="0"/>
              </a:spcAft>
              <a:defRPr/>
            </a:pPr>
            <a:r>
              <a:rPr lang="en-US" sz="800" dirty="0">
                <a:solidFill>
                  <a:prstClr val="black"/>
                </a:solidFill>
                <a:ea typeface="Microsoft YaHei" pitchFamily="34" charset="-122"/>
              </a:rPr>
              <a:t>SPECIFIC GESTURES, LIGHTING MAGNIFYING DEVICE, SKIN AGEING ATLAS</a:t>
            </a:r>
          </a:p>
        </p:txBody>
      </p:sp>
      <p:sp>
        <p:nvSpPr>
          <p:cNvPr id="22" name="ZoneTexte 21"/>
          <p:cNvSpPr txBox="1"/>
          <p:nvPr/>
        </p:nvSpPr>
        <p:spPr>
          <a:xfrm>
            <a:off x="2586038" y="5948363"/>
            <a:ext cx="4119562" cy="369887"/>
          </a:xfrm>
          <a:prstGeom prst="rect">
            <a:avLst/>
          </a:prstGeom>
          <a:noFill/>
        </p:spPr>
        <p:txBody>
          <a:bodyPr>
            <a:spAutoFit/>
          </a:bodyPr>
          <a:lstStyle/>
          <a:p>
            <a:pPr defTabSz="449263" fontAlgn="base">
              <a:spcBef>
                <a:spcPct val="0"/>
              </a:spcBef>
              <a:spcAft>
                <a:spcPct val="0"/>
              </a:spcAft>
              <a:defRPr/>
            </a:pPr>
            <a:r>
              <a:rPr lang="fr-FR" dirty="0">
                <a:solidFill>
                  <a:srgbClr val="000000"/>
                </a:solidFill>
                <a:ea typeface="Microsoft YaHei" pitchFamily="34" charset="-122"/>
              </a:rPr>
              <a:t>PROFILE DETERMINED BY THE BA</a:t>
            </a:r>
          </a:p>
        </p:txBody>
      </p:sp>
      <p:sp>
        <p:nvSpPr>
          <p:cNvPr id="26" name="Rectangle 6"/>
          <p:cNvSpPr>
            <a:spLocks noChangeArrowheads="1"/>
          </p:cNvSpPr>
          <p:nvPr/>
        </p:nvSpPr>
        <p:spPr bwMode="auto">
          <a:xfrm>
            <a:off x="34925" y="1285875"/>
            <a:ext cx="6911975"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p>
            <a:pPr defTabSz="449263" fontAlgn="base">
              <a:lnSpc>
                <a:spcPct val="120000"/>
              </a:lnSpc>
              <a:spcBef>
                <a:spcPct val="0"/>
              </a:spcBef>
              <a:spcAft>
                <a:spcPct val="0"/>
              </a:spcAft>
              <a:defRPr/>
            </a:pPr>
            <a:r>
              <a:rPr lang="en-US" sz="1200" b="1" dirty="0">
                <a:solidFill>
                  <a:srgbClr val="000000"/>
                </a:solidFill>
                <a:ea typeface="Microsoft YaHei" pitchFamily="34" charset="-122"/>
                <a:cs typeface="Calibri" pitchFamily="34" charset="0"/>
              </a:rPr>
              <a:t>THE COSMETIC REPLICATION OF THE CLINICAL DIAGNOSIS MADE BY Dr. PFULG </a:t>
            </a:r>
            <a:endParaRPr lang="fr-FR" sz="1100" b="1" dirty="0">
              <a:solidFill>
                <a:srgbClr val="000000"/>
              </a:solidFill>
              <a:ea typeface="Microsoft YaHei" pitchFamily="34" charset="-122"/>
              <a:cs typeface="Calibri" pitchFamily="34" charset="0"/>
            </a:endParaRPr>
          </a:p>
        </p:txBody>
      </p:sp>
      <p:sp>
        <p:nvSpPr>
          <p:cNvPr id="113682" name="Rectangle 6"/>
          <p:cNvSpPr>
            <a:spLocks noChangeArrowheads="1"/>
          </p:cNvSpPr>
          <p:nvPr/>
        </p:nvSpPr>
        <p:spPr bwMode="auto">
          <a:xfrm>
            <a:off x="1290638" y="2166938"/>
            <a:ext cx="1979612" cy="3416300"/>
          </a:xfrm>
          <a:prstGeom prst="rect">
            <a:avLst/>
          </a:prstGeom>
          <a:noFill/>
          <a:ln w="19050">
            <a:solidFill>
              <a:srgbClr val="AFA093"/>
            </a:solidFill>
            <a:miter lim="800000"/>
            <a:headEnd/>
            <a:tailEnd/>
          </a:ln>
          <a:extLst>
            <a:ext uri="{909E8E84-426E-40DD-AFC4-6F175D3DCCD1}">
              <a14:hiddenFill xmlns:a14="http://schemas.microsoft.com/office/drawing/2010/main">
                <a:solidFill>
                  <a:srgbClr val="FFFFFF"/>
                </a:solidFill>
              </a14:hiddenFill>
            </a:ext>
          </a:extLst>
        </p:spPr>
        <p:txBody>
          <a:bodyPr wrap="none" lIns="91424" tIns="45712" rIns="91424" bIns="45712" anchor="ctr"/>
          <a:lstStyle/>
          <a:p>
            <a:pPr algn="ctr" defTabSz="449263" fontAlgn="base">
              <a:spcBef>
                <a:spcPct val="0"/>
              </a:spcBef>
              <a:spcAft>
                <a:spcPct val="0"/>
              </a:spcAft>
            </a:pPr>
            <a:endParaRPr lang="fr-FR" altLang="fr-FR">
              <a:solidFill>
                <a:srgbClr val="B5A692"/>
              </a:solidFill>
              <a:latin typeface="Arial" pitchFamily="34" charset="0"/>
              <a:ea typeface="Microsoft YaHei" pitchFamily="34" charset="-122"/>
            </a:endParaRPr>
          </a:p>
        </p:txBody>
      </p:sp>
      <p:sp>
        <p:nvSpPr>
          <p:cNvPr id="4" name="Rectangle 3"/>
          <p:cNvSpPr/>
          <p:nvPr/>
        </p:nvSpPr>
        <p:spPr>
          <a:xfrm>
            <a:off x="3467100" y="2166938"/>
            <a:ext cx="1979613" cy="3416300"/>
          </a:xfrm>
          <a:prstGeom prst="rect">
            <a:avLst/>
          </a:prstGeom>
          <a:noFill/>
          <a:ln w="19050" cap="flat" cmpd="sng" algn="ctr">
            <a:solidFill>
              <a:srgbClr val="AFA093"/>
            </a:solidFill>
            <a:prstDash val="solid"/>
          </a:ln>
          <a:effectLst/>
        </p:spPr>
        <p:txBody>
          <a:bodyPr anchor="ctr"/>
          <a:lstStyle/>
          <a:p>
            <a:pPr algn="ctr" defTabSz="449263" fontAlgn="base">
              <a:spcBef>
                <a:spcPct val="0"/>
              </a:spcBef>
              <a:spcAft>
                <a:spcPct val="0"/>
              </a:spcAft>
              <a:defRPr/>
            </a:pPr>
            <a:endParaRPr lang="fr-FR" kern="0">
              <a:solidFill>
                <a:srgbClr val="FFFFFF"/>
              </a:solidFill>
              <a:latin typeface="Arial" pitchFamily="34" charset="0"/>
              <a:ea typeface="Microsoft YaHei" pitchFamily="34" charset="-122"/>
            </a:endParaRPr>
          </a:p>
        </p:txBody>
      </p:sp>
      <p:sp>
        <p:nvSpPr>
          <p:cNvPr id="113684" name="Rectangle 6"/>
          <p:cNvSpPr>
            <a:spLocks noChangeArrowheads="1"/>
          </p:cNvSpPr>
          <p:nvPr/>
        </p:nvSpPr>
        <p:spPr bwMode="auto">
          <a:xfrm>
            <a:off x="5605463" y="2166938"/>
            <a:ext cx="2128837" cy="3427412"/>
          </a:xfrm>
          <a:prstGeom prst="rect">
            <a:avLst/>
          </a:prstGeom>
          <a:noFill/>
          <a:ln w="19050">
            <a:solidFill>
              <a:srgbClr val="AFA093"/>
            </a:solidFill>
            <a:miter lim="800000"/>
            <a:headEnd/>
            <a:tailEnd/>
          </a:ln>
          <a:extLst>
            <a:ext uri="{909E8E84-426E-40DD-AFC4-6F175D3DCCD1}">
              <a14:hiddenFill xmlns:a14="http://schemas.microsoft.com/office/drawing/2010/main">
                <a:solidFill>
                  <a:srgbClr val="FFFFFF"/>
                </a:solidFill>
              </a14:hiddenFill>
            </a:ext>
          </a:extLst>
        </p:spPr>
        <p:txBody>
          <a:bodyPr wrap="none" lIns="91424" tIns="45712" rIns="91424" bIns="45712" anchor="ctr"/>
          <a:lstStyle/>
          <a:p>
            <a:pPr algn="ctr" defTabSz="449263" fontAlgn="base">
              <a:spcBef>
                <a:spcPct val="0"/>
              </a:spcBef>
              <a:spcAft>
                <a:spcPct val="0"/>
              </a:spcAft>
            </a:pPr>
            <a:endParaRPr lang="fr-FR" altLang="fr-FR">
              <a:solidFill>
                <a:srgbClr val="B5A692"/>
              </a:solidFill>
              <a:latin typeface="Arial" pitchFamily="34" charset="0"/>
              <a:ea typeface="Microsoft YaHei" pitchFamily="34" charset="-122"/>
            </a:endParaRPr>
          </a:p>
        </p:txBody>
      </p:sp>
      <p:pic>
        <p:nvPicPr>
          <p:cNvPr id="113685" name="Picture 5"/>
          <p:cNvPicPr>
            <a:picLocks noChangeAspect="1" noChangeArrowheads="1"/>
          </p:cNvPicPr>
          <p:nvPr/>
        </p:nvPicPr>
        <p:blipFill>
          <a:blip r:embed="rId6">
            <a:extLst>
              <a:ext uri="{28A0092B-C50C-407E-A947-70E740481C1C}">
                <a14:useLocalDpi xmlns:a14="http://schemas.microsoft.com/office/drawing/2010/main" val="0"/>
              </a:ext>
            </a:extLst>
          </a:blip>
          <a:srcRect l="3796" t="12041" r="2190" b="1707"/>
          <a:stretch>
            <a:fillRect/>
          </a:stretch>
        </p:blipFill>
        <p:spPr bwMode="auto">
          <a:xfrm>
            <a:off x="6954838" y="4340225"/>
            <a:ext cx="1619250" cy="80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86" name="Picture 2" descr="Loupe avec lampe Rectangle ">
            <a:hlinkClick r:id="rId7" tooltip="Loupe avec lampe Rectangle "/>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2850" y="4972050"/>
            <a:ext cx="7826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7" name="Picture 3" descr="G:\DPLI_HELENA_RUBINSTEIN_POWER_Beauty\Service\3. Brand\Service &amp; CRM\Education\01- SKINCARE\Re-PLASTY\Re-PLASTY PRESCRIPTION 2014\TRAINING EN COURS\Visuel Antoine\Diagnostic0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1250" y="1622425"/>
            <a:ext cx="49847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36925" y="1558925"/>
            <a:ext cx="2211388" cy="41735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49263" fontAlgn="base">
              <a:spcBef>
                <a:spcPct val="0"/>
              </a:spcBef>
              <a:spcAft>
                <a:spcPct val="0"/>
              </a:spcAft>
              <a:defRPr/>
            </a:pPr>
            <a:endParaRPr lang="fr-FR">
              <a:solidFill>
                <a:srgbClr val="FFFFFF"/>
              </a:solidFill>
            </a:endParaRPr>
          </a:p>
        </p:txBody>
      </p:sp>
    </p:spTree>
    <p:extLst>
      <p:ext uri="{BB962C8B-B14F-4D97-AF65-F5344CB8AC3E}">
        <p14:creationId xmlns:p14="http://schemas.microsoft.com/office/powerpoint/2010/main" val="14948163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flipH="1">
            <a:off x="3527969" y="5364270"/>
            <a:ext cx="2376264" cy="307777"/>
          </a:xfrm>
          <a:prstGeom prst="rect">
            <a:avLst/>
          </a:prstGeom>
          <a:noFill/>
        </p:spPr>
        <p:txBody>
          <a:bodyPr wrap="square" rtlCol="0">
            <a:spAutoFit/>
          </a:bodyPr>
          <a:lstStyle/>
          <a:p>
            <a:r>
              <a:rPr lang="en-US" altLang="ko-KR" sz="1400" dirty="0" smtClean="0"/>
              <a:t>Starting download…</a:t>
            </a:r>
          </a:p>
        </p:txBody>
      </p:sp>
      <p:sp>
        <p:nvSpPr>
          <p:cNvPr id="19" name="직사각형 18"/>
          <p:cNvSpPr/>
          <p:nvPr/>
        </p:nvSpPr>
        <p:spPr>
          <a:xfrm>
            <a:off x="6406451" y="5364270"/>
            <a:ext cx="2160000" cy="954107"/>
          </a:xfrm>
          <a:prstGeom prst="rect">
            <a:avLst/>
          </a:prstGeom>
        </p:spPr>
        <p:txBody>
          <a:bodyPr wrap="square">
            <a:spAutoFit/>
          </a:bodyPr>
          <a:lstStyle/>
          <a:p>
            <a:r>
              <a:rPr lang="en-US" altLang="ko-KR" sz="1400" dirty="0" smtClean="0"/>
              <a:t>Please scroll up to down the top part of pages to check the current process</a:t>
            </a:r>
            <a:endParaRPr lang="en-US" altLang="ko-KR" sz="1400" dirty="0"/>
          </a:p>
        </p:txBody>
      </p:sp>
      <p:sp>
        <p:nvSpPr>
          <p:cNvPr id="20" name="TextBox 19"/>
          <p:cNvSpPr txBox="1"/>
          <p:nvPr/>
        </p:nvSpPr>
        <p:spPr>
          <a:xfrm flipH="1">
            <a:off x="467544" y="5373216"/>
            <a:ext cx="2592288" cy="523220"/>
          </a:xfrm>
          <a:prstGeom prst="rect">
            <a:avLst/>
          </a:prstGeom>
          <a:noFill/>
        </p:spPr>
        <p:txBody>
          <a:bodyPr wrap="square" rtlCol="0">
            <a:spAutoFit/>
          </a:bodyPr>
          <a:lstStyle/>
          <a:p>
            <a:r>
              <a:rPr lang="en-US" altLang="ko-KR" sz="1400" dirty="0" smtClean="0"/>
              <a:t>To be connected to </a:t>
            </a:r>
          </a:p>
          <a:p>
            <a:r>
              <a:rPr lang="en-US" altLang="ko-KR" sz="1400" dirty="0" smtClean="0"/>
              <a:t>the update link</a:t>
            </a:r>
          </a:p>
        </p:txBody>
      </p:sp>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76" y="1388856"/>
            <a:ext cx="2160000" cy="36864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756" y="1320225"/>
            <a:ext cx="2160000" cy="3836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6451" y="1320226"/>
            <a:ext cx="2160000" cy="3836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직사각형 27"/>
          <p:cNvSpPr/>
          <p:nvPr/>
        </p:nvSpPr>
        <p:spPr>
          <a:xfrm>
            <a:off x="7798979" y="-329314"/>
            <a:ext cx="2320401" cy="188678"/>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직사각형 28"/>
          <p:cNvSpPr/>
          <p:nvPr/>
        </p:nvSpPr>
        <p:spPr>
          <a:xfrm>
            <a:off x="6406451" y="2981172"/>
            <a:ext cx="2160000" cy="454538"/>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0" name="직사각형 29"/>
          <p:cNvSpPr/>
          <p:nvPr/>
        </p:nvSpPr>
        <p:spPr>
          <a:xfrm>
            <a:off x="6432723" y="1336296"/>
            <a:ext cx="2160000" cy="199669"/>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APP SETTING: APP UPDATE</a:t>
            </a:r>
            <a:endParaRPr lang="fr-FR" b="1" dirty="0">
              <a:latin typeface="+mn-lt"/>
            </a:endParaRPr>
          </a:p>
        </p:txBody>
      </p:sp>
    </p:spTree>
    <p:extLst>
      <p:ext uri="{BB962C8B-B14F-4D97-AF65-F5344CB8AC3E}">
        <p14:creationId xmlns:p14="http://schemas.microsoft.com/office/powerpoint/2010/main" val="17263926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flipH="1">
            <a:off x="410450" y="5364270"/>
            <a:ext cx="2376264" cy="738664"/>
          </a:xfrm>
          <a:prstGeom prst="rect">
            <a:avLst/>
          </a:prstGeom>
          <a:noFill/>
        </p:spPr>
        <p:txBody>
          <a:bodyPr wrap="square" rtlCol="0">
            <a:spAutoFit/>
          </a:bodyPr>
          <a:lstStyle/>
          <a:p>
            <a:r>
              <a:rPr lang="en-US" altLang="ko-KR" sz="1400" dirty="0" smtClean="0"/>
              <a:t>Among the list, select the Wi-Fi connection you could use</a:t>
            </a:r>
          </a:p>
        </p:txBody>
      </p:sp>
      <p:sp>
        <p:nvSpPr>
          <p:cNvPr id="15" name="TextBox 14"/>
          <p:cNvSpPr txBox="1"/>
          <p:nvPr/>
        </p:nvSpPr>
        <p:spPr>
          <a:xfrm flipH="1">
            <a:off x="3480671" y="5364270"/>
            <a:ext cx="2376264" cy="523220"/>
          </a:xfrm>
          <a:prstGeom prst="rect">
            <a:avLst/>
          </a:prstGeom>
          <a:noFill/>
        </p:spPr>
        <p:txBody>
          <a:bodyPr wrap="square" rtlCol="0">
            <a:spAutoFit/>
          </a:bodyPr>
          <a:lstStyle/>
          <a:p>
            <a:r>
              <a:rPr lang="en-US" altLang="ko-KR" sz="1400" dirty="0" smtClean="0"/>
              <a:t>Wait until the device is connecting  with Wi-Fi</a:t>
            </a:r>
          </a:p>
        </p:txBody>
      </p:sp>
      <p:sp>
        <p:nvSpPr>
          <p:cNvPr id="19" name="직사각형 18"/>
          <p:cNvSpPr/>
          <p:nvPr/>
        </p:nvSpPr>
        <p:spPr>
          <a:xfrm>
            <a:off x="6406451" y="5364270"/>
            <a:ext cx="2160000" cy="954107"/>
          </a:xfrm>
          <a:prstGeom prst="rect">
            <a:avLst/>
          </a:prstGeom>
        </p:spPr>
        <p:txBody>
          <a:bodyPr wrap="square">
            <a:spAutoFit/>
          </a:bodyPr>
          <a:lstStyle/>
          <a:p>
            <a:r>
              <a:rPr lang="en-US" altLang="ko-KR" sz="1400" dirty="0"/>
              <a:t>Once the device is connected with Wi-Fi , you can see the Wi-Fi signal as </a:t>
            </a:r>
            <a:r>
              <a:rPr lang="en-US" altLang="ko-KR" sz="1400" dirty="0" smtClean="0"/>
              <a:t>above image</a:t>
            </a:r>
            <a:endParaRPr lang="en-US" altLang="ko-KR" sz="1400" dirty="0"/>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432" y="1374166"/>
            <a:ext cx="2160000" cy="3783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4976" y="1374167"/>
            <a:ext cx="2160000" cy="378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478" y="1397816"/>
            <a:ext cx="2160000" cy="3759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직사각형 27"/>
          <p:cNvSpPr/>
          <p:nvPr/>
        </p:nvSpPr>
        <p:spPr>
          <a:xfrm>
            <a:off x="506478" y="3129859"/>
            <a:ext cx="2160000" cy="442899"/>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직사각형 28"/>
          <p:cNvSpPr/>
          <p:nvPr/>
        </p:nvSpPr>
        <p:spPr>
          <a:xfrm>
            <a:off x="3614911" y="3897115"/>
            <a:ext cx="1028033" cy="42450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APP SETTING: APP UPDATE</a:t>
            </a:r>
            <a:endParaRPr lang="fr-FR" b="1" dirty="0">
              <a:latin typeface="+mn-lt"/>
            </a:endParaRPr>
          </a:p>
        </p:txBody>
      </p:sp>
    </p:spTree>
    <p:extLst>
      <p:ext uri="{BB962C8B-B14F-4D97-AF65-F5344CB8AC3E}">
        <p14:creationId xmlns:p14="http://schemas.microsoft.com/office/powerpoint/2010/main" val="814845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flipH="1">
            <a:off x="410450" y="5364270"/>
            <a:ext cx="2376264" cy="307777"/>
          </a:xfrm>
          <a:prstGeom prst="rect">
            <a:avLst/>
          </a:prstGeom>
          <a:noFill/>
        </p:spPr>
        <p:txBody>
          <a:bodyPr wrap="square" rtlCol="0">
            <a:spAutoFit/>
          </a:bodyPr>
          <a:lstStyle/>
          <a:p>
            <a:pPr algn="ctr"/>
            <a:r>
              <a:rPr lang="en-US" altLang="ko-KR" sz="1400" dirty="0" smtClean="0"/>
              <a:t>Installing	</a:t>
            </a:r>
          </a:p>
        </p:txBody>
      </p:sp>
      <p:sp>
        <p:nvSpPr>
          <p:cNvPr id="15" name="TextBox 14"/>
          <p:cNvSpPr txBox="1"/>
          <p:nvPr/>
        </p:nvSpPr>
        <p:spPr>
          <a:xfrm flipH="1">
            <a:off x="3417607" y="5364270"/>
            <a:ext cx="2376264" cy="307777"/>
          </a:xfrm>
          <a:prstGeom prst="rect">
            <a:avLst/>
          </a:prstGeom>
          <a:noFill/>
        </p:spPr>
        <p:txBody>
          <a:bodyPr wrap="square" rtlCol="0">
            <a:spAutoFit/>
          </a:bodyPr>
          <a:lstStyle/>
          <a:p>
            <a:pPr algn="ctr"/>
            <a:r>
              <a:rPr lang="en-US" altLang="ko-KR" sz="1400" dirty="0" smtClean="0"/>
              <a:t>Select “Open”</a:t>
            </a:r>
          </a:p>
        </p:txBody>
      </p:sp>
      <p:sp>
        <p:nvSpPr>
          <p:cNvPr id="19" name="직사각형 18"/>
          <p:cNvSpPr/>
          <p:nvPr/>
        </p:nvSpPr>
        <p:spPr>
          <a:xfrm>
            <a:off x="6406451" y="5364270"/>
            <a:ext cx="2160000" cy="307777"/>
          </a:xfrm>
          <a:prstGeom prst="rect">
            <a:avLst/>
          </a:prstGeom>
        </p:spPr>
        <p:txBody>
          <a:bodyPr wrap="square">
            <a:spAutoFit/>
          </a:bodyPr>
          <a:lstStyle/>
          <a:p>
            <a:pPr algn="ctr"/>
            <a:r>
              <a:rPr lang="en-US" altLang="ko-KR" sz="1400" dirty="0" smtClean="0"/>
              <a:t>Main</a:t>
            </a:r>
            <a:r>
              <a:rPr lang="ko-KR" altLang="en-US" sz="1400" dirty="0"/>
              <a:t> </a:t>
            </a:r>
            <a:r>
              <a:rPr lang="en-US" altLang="ko-KR" sz="1400" dirty="0" smtClean="0"/>
              <a:t>Page</a:t>
            </a:r>
            <a:endParaRPr lang="en-US" altLang="ko-KR" sz="1400" dirty="0"/>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543" y="1354805"/>
            <a:ext cx="2178435" cy="380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63" y="1359301"/>
            <a:ext cx="2160240" cy="3797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직사각형 21"/>
          <p:cNvSpPr/>
          <p:nvPr/>
        </p:nvSpPr>
        <p:spPr>
          <a:xfrm>
            <a:off x="3534727" y="4754974"/>
            <a:ext cx="1028033" cy="347040"/>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9" name="그림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9317" y="1354805"/>
            <a:ext cx="2172303" cy="3802387"/>
          </a:xfrm>
          <a:prstGeom prst="rect">
            <a:avLst/>
          </a:prstGeom>
        </p:spPr>
      </p:pic>
      <p:sp>
        <p:nvSpPr>
          <p:cNvPr id="10"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APP SETTING: APP UPDATE</a:t>
            </a:r>
            <a:endParaRPr lang="fr-FR" b="1" dirty="0">
              <a:latin typeface="+mn-lt"/>
            </a:endParaRPr>
          </a:p>
        </p:txBody>
      </p:sp>
    </p:spTree>
    <p:extLst>
      <p:ext uri="{BB962C8B-B14F-4D97-AF65-F5344CB8AC3E}">
        <p14:creationId xmlns:p14="http://schemas.microsoft.com/office/powerpoint/2010/main" val="3713192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G:\DPLI_HELENA_RUBINSTEIN_POWER_Beauty\Service\3. Brand\Service &amp; CRM\Education\01- SKINCARE\Re-PLASTY\Re-PLASTY PRESCRIPTION 2014\TRAINING EN COURS\Visuel Antoine\Diagnostic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1385888"/>
            <a:ext cx="20193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a:t>
            </a:r>
            <a:endParaRPr lang="fr-FR" b="1" dirty="0">
              <a:latin typeface="+mn-lt"/>
            </a:endParaRPr>
          </a:p>
        </p:txBody>
      </p:sp>
      <p:sp>
        <p:nvSpPr>
          <p:cNvPr id="2" name="Rectangle 1"/>
          <p:cNvSpPr/>
          <p:nvPr/>
        </p:nvSpPr>
        <p:spPr>
          <a:xfrm>
            <a:off x="3275856" y="1916832"/>
            <a:ext cx="5616624" cy="3693319"/>
          </a:xfrm>
          <a:prstGeom prst="rect">
            <a:avLst/>
          </a:prstGeom>
        </p:spPr>
        <p:txBody>
          <a:bodyPr wrap="square">
            <a:spAutoFit/>
          </a:bodyPr>
          <a:lstStyle/>
          <a:p>
            <a:r>
              <a:rPr lang="fr-FR" altLang="fr-FR" dirty="0" err="1" smtClean="0"/>
              <a:t>Measures</a:t>
            </a:r>
            <a:r>
              <a:rPr lang="fr-FR" altLang="fr-FR" dirty="0" smtClean="0"/>
              <a:t> have to </a:t>
            </a:r>
            <a:r>
              <a:rPr lang="fr-FR" altLang="fr-FR" dirty="0" err="1" smtClean="0"/>
              <a:t>be</a:t>
            </a:r>
            <a:r>
              <a:rPr lang="fr-FR" altLang="fr-FR" dirty="0" smtClean="0"/>
              <a:t> </a:t>
            </a:r>
            <a:r>
              <a:rPr lang="fr-FR" altLang="fr-FR" dirty="0" err="1" smtClean="0"/>
              <a:t>taken</a:t>
            </a:r>
            <a:r>
              <a:rPr lang="fr-FR" altLang="fr-FR" dirty="0" smtClean="0"/>
              <a:t> on a skin </a:t>
            </a:r>
            <a:r>
              <a:rPr lang="fr-FR" altLang="fr-FR" dirty="0" err="1" smtClean="0"/>
              <a:t>with</a:t>
            </a:r>
            <a:r>
              <a:rPr lang="fr-FR" altLang="fr-FR" dirty="0" smtClean="0"/>
              <a:t> </a:t>
            </a:r>
            <a:r>
              <a:rPr lang="fr-FR" altLang="fr-FR" b="1" dirty="0" smtClean="0"/>
              <a:t>no </a:t>
            </a:r>
            <a:r>
              <a:rPr lang="fr-FR" altLang="fr-FR" b="1" dirty="0" err="1" smtClean="0"/>
              <a:t>make</a:t>
            </a:r>
            <a:r>
              <a:rPr lang="fr-FR" altLang="fr-FR" b="1" dirty="0" smtClean="0"/>
              <a:t> up</a:t>
            </a:r>
            <a:r>
              <a:rPr lang="fr-FR" altLang="fr-FR" dirty="0" smtClean="0"/>
              <a:t>.</a:t>
            </a:r>
          </a:p>
          <a:p>
            <a:endParaRPr lang="fr-FR" altLang="fr-FR" dirty="0" smtClean="0"/>
          </a:p>
          <a:p>
            <a:r>
              <a:rPr lang="fr-FR" altLang="fr-FR" dirty="0" smtClean="0"/>
              <a:t>In case </a:t>
            </a:r>
            <a:r>
              <a:rPr lang="fr-FR" altLang="fr-FR" dirty="0" err="1" smtClean="0"/>
              <a:t>your</a:t>
            </a:r>
            <a:r>
              <a:rPr lang="fr-FR" altLang="fr-FR" dirty="0" smtClean="0"/>
              <a:t> </a:t>
            </a:r>
            <a:r>
              <a:rPr lang="fr-FR" altLang="fr-FR" dirty="0" err="1" smtClean="0"/>
              <a:t>customer</a:t>
            </a:r>
            <a:r>
              <a:rPr lang="fr-FR" altLang="fr-FR" dirty="0" smtClean="0"/>
              <a:t> </a:t>
            </a:r>
            <a:r>
              <a:rPr lang="fr-FR" altLang="fr-FR" dirty="0" err="1" smtClean="0"/>
              <a:t>wears</a:t>
            </a:r>
            <a:r>
              <a:rPr lang="fr-FR" altLang="fr-FR" dirty="0" smtClean="0"/>
              <a:t> make-up, </a:t>
            </a:r>
            <a:r>
              <a:rPr lang="fr-FR" altLang="fr-FR" dirty="0" err="1" smtClean="0"/>
              <a:t>you</a:t>
            </a:r>
            <a:r>
              <a:rPr lang="fr-FR" altLang="fr-FR" dirty="0" smtClean="0"/>
              <a:t> </a:t>
            </a:r>
            <a:r>
              <a:rPr lang="fr-FR" altLang="fr-FR" dirty="0" err="1" smtClean="0"/>
              <a:t>will</a:t>
            </a:r>
            <a:r>
              <a:rPr lang="fr-FR" altLang="fr-FR" dirty="0" smtClean="0"/>
              <a:t> have to </a:t>
            </a:r>
            <a:r>
              <a:rPr lang="fr-FR" altLang="fr-FR" dirty="0" err="1" smtClean="0"/>
              <a:t>remove</a:t>
            </a:r>
            <a:r>
              <a:rPr lang="fr-FR" altLang="fr-FR" dirty="0" smtClean="0"/>
              <a:t> </a:t>
            </a:r>
            <a:r>
              <a:rPr lang="fr-FR" altLang="fr-FR" dirty="0" err="1" smtClean="0"/>
              <a:t>it</a:t>
            </a:r>
            <a:r>
              <a:rPr lang="fr-FR" altLang="fr-FR" dirty="0"/>
              <a:t> </a:t>
            </a:r>
            <a:r>
              <a:rPr lang="fr-FR" altLang="fr-FR" dirty="0" err="1" smtClean="0"/>
              <a:t>smoothly</a:t>
            </a:r>
            <a:r>
              <a:rPr lang="fr-FR" altLang="fr-FR" dirty="0" smtClean="0"/>
              <a:t>.</a:t>
            </a:r>
          </a:p>
          <a:p>
            <a:endParaRPr lang="fr-FR" altLang="fr-FR" dirty="0"/>
          </a:p>
          <a:p>
            <a:r>
              <a:rPr lang="fr-FR" altLang="fr-FR" dirty="0" err="1" smtClean="0"/>
              <a:t>Measures</a:t>
            </a:r>
            <a:r>
              <a:rPr lang="fr-FR" altLang="fr-FR" dirty="0" smtClean="0"/>
              <a:t> are </a:t>
            </a:r>
            <a:r>
              <a:rPr lang="fr-FR" altLang="fr-FR" dirty="0" err="1" smtClean="0"/>
              <a:t>taken</a:t>
            </a:r>
            <a:r>
              <a:rPr lang="fr-FR" altLang="fr-FR" dirty="0" smtClean="0"/>
              <a:t> on 4 areas of the face:</a:t>
            </a:r>
          </a:p>
          <a:p>
            <a:pPr marL="285750" indent="-285750">
              <a:buFontTx/>
              <a:buChar char="-"/>
            </a:pPr>
            <a:r>
              <a:rPr lang="fr-FR" altLang="fr-FR" dirty="0" smtClean="0"/>
              <a:t>Centre of the </a:t>
            </a:r>
            <a:r>
              <a:rPr lang="fr-FR" altLang="fr-FR" dirty="0" err="1" smtClean="0"/>
              <a:t>cheek</a:t>
            </a:r>
            <a:r>
              <a:rPr lang="fr-FR" altLang="fr-FR" dirty="0" smtClean="0"/>
              <a:t>: for </a:t>
            </a:r>
            <a:r>
              <a:rPr lang="fr-FR" altLang="fr-FR" dirty="0" err="1" smtClean="0"/>
              <a:t>hydration</a:t>
            </a:r>
            <a:r>
              <a:rPr lang="fr-FR" altLang="fr-FR" dirty="0" smtClean="0"/>
              <a:t> and </a:t>
            </a:r>
            <a:r>
              <a:rPr lang="fr-FR" altLang="fr-FR" dirty="0" err="1" smtClean="0"/>
              <a:t>elasticity</a:t>
            </a:r>
            <a:endParaRPr lang="fr-FR" altLang="fr-FR" dirty="0" smtClean="0"/>
          </a:p>
          <a:p>
            <a:pPr marL="285750" indent="-285750">
              <a:buFontTx/>
              <a:buChar char="-"/>
            </a:pPr>
            <a:r>
              <a:rPr lang="fr-FR" altLang="fr-FR" dirty="0" err="1" smtClean="0"/>
              <a:t>Cheekbone</a:t>
            </a:r>
            <a:r>
              <a:rPr lang="fr-FR" altLang="fr-FR" dirty="0" smtClean="0"/>
              <a:t>: for </a:t>
            </a:r>
            <a:r>
              <a:rPr lang="fr-FR" altLang="fr-FR" dirty="0" err="1" smtClean="0"/>
              <a:t>redness</a:t>
            </a:r>
            <a:r>
              <a:rPr lang="fr-FR" altLang="fr-FR" dirty="0" smtClean="0"/>
              <a:t> and pigmentation</a:t>
            </a:r>
          </a:p>
          <a:p>
            <a:pPr marL="285750" indent="-285750">
              <a:buFontTx/>
              <a:buChar char="-"/>
            </a:pPr>
            <a:r>
              <a:rPr lang="fr-FR" altLang="fr-FR" dirty="0" err="1" smtClean="0"/>
              <a:t>Cheek</a:t>
            </a:r>
            <a:r>
              <a:rPr lang="fr-FR" altLang="fr-FR" dirty="0" smtClean="0"/>
              <a:t> close to the </a:t>
            </a:r>
            <a:r>
              <a:rPr lang="fr-FR" altLang="fr-FR" dirty="0" err="1" smtClean="0"/>
              <a:t>nose</a:t>
            </a:r>
            <a:r>
              <a:rPr lang="fr-FR" altLang="fr-FR" dirty="0" smtClean="0"/>
              <a:t>: for pores</a:t>
            </a:r>
          </a:p>
          <a:p>
            <a:pPr marL="285750" indent="-285750">
              <a:buFontTx/>
              <a:buChar char="-"/>
            </a:pPr>
            <a:r>
              <a:rPr lang="fr-FR" altLang="fr-FR" dirty="0" smtClean="0"/>
              <a:t>Close to the </a:t>
            </a:r>
            <a:r>
              <a:rPr lang="fr-FR" altLang="fr-FR" dirty="0" err="1" smtClean="0"/>
              <a:t>outer</a:t>
            </a:r>
            <a:r>
              <a:rPr lang="fr-FR" altLang="fr-FR" dirty="0" smtClean="0"/>
              <a:t> corner of the </a:t>
            </a:r>
            <a:r>
              <a:rPr lang="fr-FR" altLang="fr-FR" dirty="0" err="1" smtClean="0"/>
              <a:t>eye</a:t>
            </a:r>
            <a:r>
              <a:rPr lang="fr-FR" altLang="fr-FR" dirty="0" smtClean="0"/>
              <a:t>: for </a:t>
            </a:r>
            <a:r>
              <a:rPr lang="fr-FR" altLang="fr-FR" dirty="0" err="1" smtClean="0"/>
              <a:t>wrinkles</a:t>
            </a:r>
            <a:endParaRPr lang="fr-FR" altLang="fr-FR" dirty="0"/>
          </a:p>
        </p:txBody>
      </p:sp>
    </p:spTree>
    <p:extLst>
      <p:ext uri="{BB962C8B-B14F-4D97-AF65-F5344CB8AC3E}">
        <p14:creationId xmlns:p14="http://schemas.microsoft.com/office/powerpoint/2010/main" val="75184163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463926"/>
            <a:ext cx="2160000" cy="3784600"/>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884" y="1463927"/>
            <a:ext cx="2160000" cy="3784600"/>
          </a:xfrm>
          <a:prstGeom prst="rect">
            <a:avLst/>
          </a:prstGeo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636" y="1448161"/>
            <a:ext cx="2160000" cy="3800366"/>
          </a:xfrm>
          <a:prstGeom prst="rect">
            <a:avLst/>
          </a:prstGeom>
        </p:spPr>
      </p:pic>
      <p:sp>
        <p:nvSpPr>
          <p:cNvPr id="6" name="TextBox 5"/>
          <p:cNvSpPr txBox="1"/>
          <p:nvPr/>
        </p:nvSpPr>
        <p:spPr>
          <a:xfrm flipH="1">
            <a:off x="495298" y="5610084"/>
            <a:ext cx="2160001" cy="523220"/>
          </a:xfrm>
          <a:prstGeom prst="rect">
            <a:avLst/>
          </a:prstGeom>
          <a:noFill/>
        </p:spPr>
        <p:txBody>
          <a:bodyPr wrap="square" rtlCol="0">
            <a:spAutoFit/>
          </a:bodyPr>
          <a:lstStyle/>
          <a:p>
            <a:pPr algn="ctr"/>
            <a:r>
              <a:rPr lang="en-US" altLang="ko-KR" sz="1400" dirty="0" smtClean="0"/>
              <a:t>On main page,</a:t>
            </a:r>
          </a:p>
          <a:p>
            <a:pPr algn="ctr"/>
            <a:r>
              <a:rPr lang="en-US" altLang="ko-KR" sz="1400" dirty="0" smtClean="0"/>
              <a:t>Select Diagnosis</a:t>
            </a:r>
          </a:p>
        </p:txBody>
      </p:sp>
      <p:sp>
        <p:nvSpPr>
          <p:cNvPr id="7" name="직사각형 6"/>
          <p:cNvSpPr/>
          <p:nvPr/>
        </p:nvSpPr>
        <p:spPr>
          <a:xfrm>
            <a:off x="1256050" y="4304946"/>
            <a:ext cx="651578" cy="650603"/>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flipH="1">
            <a:off x="3507638" y="5683656"/>
            <a:ext cx="2149245" cy="307777"/>
          </a:xfrm>
          <a:prstGeom prst="rect">
            <a:avLst/>
          </a:prstGeom>
          <a:noFill/>
        </p:spPr>
        <p:txBody>
          <a:bodyPr wrap="square" rtlCol="0">
            <a:spAutoFit/>
          </a:bodyPr>
          <a:lstStyle/>
          <a:p>
            <a:pPr algn="ctr"/>
            <a:r>
              <a:rPr lang="en-US" altLang="ko-KR" sz="1400" dirty="0" smtClean="0"/>
              <a:t>Select “Gender”</a:t>
            </a:r>
          </a:p>
        </p:txBody>
      </p:sp>
      <p:sp>
        <p:nvSpPr>
          <p:cNvPr id="9" name="직사각형 8"/>
          <p:cNvSpPr/>
          <p:nvPr/>
        </p:nvSpPr>
        <p:spPr>
          <a:xfrm>
            <a:off x="3560101" y="2841381"/>
            <a:ext cx="1019782" cy="301136"/>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p:cNvSpPr/>
          <p:nvPr/>
        </p:nvSpPr>
        <p:spPr>
          <a:xfrm>
            <a:off x="6534539" y="3056845"/>
            <a:ext cx="1978840" cy="952774"/>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flipH="1">
            <a:off x="6419635" y="5714092"/>
            <a:ext cx="2159999" cy="523220"/>
          </a:xfrm>
          <a:prstGeom prst="rect">
            <a:avLst/>
          </a:prstGeom>
          <a:noFill/>
        </p:spPr>
        <p:txBody>
          <a:bodyPr wrap="square" rtlCol="0">
            <a:spAutoFit/>
          </a:bodyPr>
          <a:lstStyle/>
          <a:p>
            <a:pPr algn="ctr"/>
            <a:r>
              <a:rPr lang="en-US" altLang="ko-KR" sz="1400" dirty="0" smtClean="0"/>
              <a:t>Choose F (Female)</a:t>
            </a:r>
          </a:p>
          <a:p>
            <a:pPr algn="ctr"/>
            <a:r>
              <a:rPr lang="en-US" altLang="ko-KR" sz="1400" dirty="0"/>
              <a:t>o</a:t>
            </a:r>
            <a:r>
              <a:rPr lang="en-US" altLang="ko-KR" sz="1400" dirty="0" smtClean="0"/>
              <a:t>r M (Male)</a:t>
            </a:r>
          </a:p>
        </p:txBody>
      </p:sp>
      <p:sp>
        <p:nvSpPr>
          <p:cNvPr id="13"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DIAGNOSIS</a:t>
            </a:r>
            <a:endParaRPr lang="fr-FR" b="1" dirty="0">
              <a:latin typeface="+mn-lt"/>
            </a:endParaRPr>
          </a:p>
        </p:txBody>
      </p:sp>
    </p:spTree>
    <p:extLst>
      <p:ext uri="{BB962C8B-B14F-4D97-AF65-F5344CB8AC3E}">
        <p14:creationId xmlns:p14="http://schemas.microsoft.com/office/powerpoint/2010/main" val="4274556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496609" y="1441669"/>
            <a:ext cx="2160000" cy="3773216"/>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063" y="1441669"/>
            <a:ext cx="2171656" cy="3780000"/>
          </a:xfrm>
          <a:prstGeom prst="rect">
            <a:avLst/>
          </a:prstGeom>
        </p:spPr>
      </p:pic>
      <p:pic>
        <p:nvPicPr>
          <p:cNvPr id="4" name="그림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5037" y="1441669"/>
            <a:ext cx="2160000" cy="3780000"/>
          </a:xfrm>
          <a:prstGeom prst="rect">
            <a:avLst/>
          </a:prstGeom>
        </p:spPr>
      </p:pic>
      <p:sp>
        <p:nvSpPr>
          <p:cNvPr id="6" name="TextBox 5"/>
          <p:cNvSpPr txBox="1"/>
          <p:nvPr/>
        </p:nvSpPr>
        <p:spPr>
          <a:xfrm flipH="1">
            <a:off x="583137" y="5619798"/>
            <a:ext cx="2329601" cy="523220"/>
          </a:xfrm>
          <a:prstGeom prst="rect">
            <a:avLst/>
          </a:prstGeom>
          <a:noFill/>
        </p:spPr>
        <p:txBody>
          <a:bodyPr wrap="square" rtlCol="0">
            <a:spAutoFit/>
          </a:bodyPr>
          <a:lstStyle/>
          <a:p>
            <a:r>
              <a:rPr lang="en-US" altLang="ko-KR" sz="1400" dirty="0" smtClean="0"/>
              <a:t>“F” is selected.</a:t>
            </a:r>
          </a:p>
          <a:p>
            <a:r>
              <a:rPr lang="en-US" altLang="ko-KR" sz="1400" dirty="0" smtClean="0"/>
              <a:t>Then select “Age”</a:t>
            </a:r>
          </a:p>
        </p:txBody>
      </p:sp>
      <p:sp>
        <p:nvSpPr>
          <p:cNvPr id="7" name="TextBox 6"/>
          <p:cNvSpPr txBox="1"/>
          <p:nvPr/>
        </p:nvSpPr>
        <p:spPr>
          <a:xfrm flipH="1">
            <a:off x="3531997" y="5619798"/>
            <a:ext cx="2329601" cy="523220"/>
          </a:xfrm>
          <a:prstGeom prst="rect">
            <a:avLst/>
          </a:prstGeom>
          <a:noFill/>
        </p:spPr>
        <p:txBody>
          <a:bodyPr wrap="square" rtlCol="0">
            <a:spAutoFit/>
          </a:bodyPr>
          <a:lstStyle/>
          <a:p>
            <a:r>
              <a:rPr lang="en-US" altLang="ko-KR" sz="1400" dirty="0" smtClean="0"/>
              <a:t>Among the lists,</a:t>
            </a:r>
          </a:p>
          <a:p>
            <a:r>
              <a:rPr lang="en-US" altLang="ko-KR" sz="1400" dirty="0" smtClean="0"/>
              <a:t>Check the age group</a:t>
            </a:r>
          </a:p>
        </p:txBody>
      </p:sp>
      <p:sp>
        <p:nvSpPr>
          <p:cNvPr id="8" name="직사각형 7"/>
          <p:cNvSpPr/>
          <p:nvPr/>
        </p:nvSpPr>
        <p:spPr>
          <a:xfrm>
            <a:off x="1631542" y="2845839"/>
            <a:ext cx="977649" cy="28011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flipH="1">
            <a:off x="6427598" y="5643245"/>
            <a:ext cx="2329601" cy="954107"/>
          </a:xfrm>
          <a:prstGeom prst="rect">
            <a:avLst/>
          </a:prstGeom>
          <a:noFill/>
        </p:spPr>
        <p:txBody>
          <a:bodyPr wrap="square" rtlCol="0">
            <a:spAutoFit/>
          </a:bodyPr>
          <a:lstStyle/>
          <a:p>
            <a:r>
              <a:rPr lang="en-US" altLang="ko-KR" sz="1400" dirty="0" smtClean="0"/>
              <a:t>Gender &amp; Age group is selected</a:t>
            </a:r>
          </a:p>
          <a:p>
            <a:r>
              <a:rPr lang="en-US" altLang="ko-KR" sz="1400" dirty="0" smtClean="0"/>
              <a:t>Then, select “Start diagnosis” button</a:t>
            </a:r>
          </a:p>
        </p:txBody>
      </p:sp>
      <p:sp>
        <p:nvSpPr>
          <p:cNvPr id="11" name="직사각형 10"/>
          <p:cNvSpPr/>
          <p:nvPr/>
        </p:nvSpPr>
        <p:spPr>
          <a:xfrm>
            <a:off x="7465037" y="4522239"/>
            <a:ext cx="955063" cy="358154"/>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DIAGNOSIS</a:t>
            </a:r>
            <a:endParaRPr lang="fr-FR" b="1" dirty="0">
              <a:latin typeface="+mn-lt"/>
            </a:endParaRPr>
          </a:p>
        </p:txBody>
      </p:sp>
    </p:spTree>
    <p:extLst>
      <p:ext uri="{BB962C8B-B14F-4D97-AF65-F5344CB8AC3E}">
        <p14:creationId xmlns:p14="http://schemas.microsoft.com/office/powerpoint/2010/main" val="289621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31" y="1451455"/>
            <a:ext cx="2151993" cy="3791605"/>
          </a:xfrm>
          <a:prstGeom prst="rect">
            <a:avLst/>
          </a:prstGeom>
        </p:spPr>
      </p:pic>
      <p:pic>
        <p:nvPicPr>
          <p:cNvPr id="4" name="그림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827" y="1451455"/>
            <a:ext cx="2160000" cy="3791605"/>
          </a:xfrm>
          <a:prstGeom prst="rect">
            <a:avLst/>
          </a:prstGeom>
        </p:spPr>
      </p:pic>
      <p:pic>
        <p:nvPicPr>
          <p:cNvPr id="5" name="그림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2453" y="1451452"/>
            <a:ext cx="2160000" cy="3791608"/>
          </a:xfrm>
          <a:prstGeom prst="rect">
            <a:avLst/>
          </a:prstGeom>
        </p:spPr>
      </p:pic>
      <p:sp>
        <p:nvSpPr>
          <p:cNvPr id="6" name="직사각형 5"/>
          <p:cNvSpPr/>
          <p:nvPr/>
        </p:nvSpPr>
        <p:spPr>
          <a:xfrm>
            <a:off x="1607803" y="4240885"/>
            <a:ext cx="922038" cy="289574"/>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flipH="1">
            <a:off x="583137" y="5445224"/>
            <a:ext cx="2329601" cy="954107"/>
          </a:xfrm>
          <a:prstGeom prst="rect">
            <a:avLst/>
          </a:prstGeom>
          <a:noFill/>
        </p:spPr>
        <p:txBody>
          <a:bodyPr wrap="square" rtlCol="0">
            <a:spAutoFit/>
          </a:bodyPr>
          <a:lstStyle/>
          <a:p>
            <a:r>
              <a:rPr lang="en-US" altLang="ko-KR" sz="1400" dirty="0" smtClean="0"/>
              <a:t>Before the diagnosis,</a:t>
            </a:r>
          </a:p>
          <a:p>
            <a:r>
              <a:rPr lang="en-US" altLang="ko-KR" sz="1400" dirty="0" smtClean="0"/>
              <a:t>Check the diagnosis parameters and select “OK” button.</a:t>
            </a:r>
          </a:p>
        </p:txBody>
      </p:sp>
      <p:sp>
        <p:nvSpPr>
          <p:cNvPr id="8" name="TextBox 7"/>
          <p:cNvSpPr txBox="1"/>
          <p:nvPr/>
        </p:nvSpPr>
        <p:spPr>
          <a:xfrm>
            <a:off x="3587552" y="5479983"/>
            <a:ext cx="2232248" cy="523220"/>
          </a:xfrm>
          <a:prstGeom prst="rect">
            <a:avLst/>
          </a:prstGeom>
          <a:noFill/>
        </p:spPr>
        <p:txBody>
          <a:bodyPr wrap="square" rtlCol="0">
            <a:spAutoFit/>
          </a:bodyPr>
          <a:lstStyle/>
          <a:p>
            <a:r>
              <a:rPr lang="en-US" altLang="ko-KR" sz="1400" dirty="0" smtClean="0"/>
              <a:t>Place sensor on skin and tap [Scan] button </a:t>
            </a:r>
            <a:endParaRPr lang="ko-KR" altLang="en-US" sz="1400" dirty="0"/>
          </a:p>
        </p:txBody>
      </p:sp>
      <p:sp>
        <p:nvSpPr>
          <p:cNvPr id="9" name="TextBox 8"/>
          <p:cNvSpPr txBox="1"/>
          <p:nvPr/>
        </p:nvSpPr>
        <p:spPr>
          <a:xfrm>
            <a:off x="6467872" y="5479983"/>
            <a:ext cx="2232248" cy="954107"/>
          </a:xfrm>
          <a:prstGeom prst="rect">
            <a:avLst/>
          </a:prstGeom>
          <a:noFill/>
        </p:spPr>
        <p:txBody>
          <a:bodyPr wrap="square" rtlCol="0">
            <a:spAutoFit/>
          </a:bodyPr>
          <a:lstStyle/>
          <a:p>
            <a:r>
              <a:rPr lang="en-US" altLang="ko-KR" sz="1400" dirty="0" smtClean="0"/>
              <a:t>After 2~3 seconds,</a:t>
            </a:r>
          </a:p>
          <a:p>
            <a:r>
              <a:rPr lang="en-US" altLang="ko-KR" sz="1400" dirty="0" smtClean="0"/>
              <a:t>Hydration value will be</a:t>
            </a:r>
          </a:p>
          <a:p>
            <a:r>
              <a:rPr lang="en-US" altLang="ko-KR" sz="1400" dirty="0" smtClean="0"/>
              <a:t>Appeared the bar graph</a:t>
            </a:r>
            <a:endParaRPr lang="ko-KR" altLang="en-US" sz="1400" dirty="0"/>
          </a:p>
        </p:txBody>
      </p:sp>
      <p:pic>
        <p:nvPicPr>
          <p:cNvPr id="10" name="그림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2696" y="4866875"/>
            <a:ext cx="342716" cy="434333"/>
          </a:xfrm>
          <a:prstGeom prst="rect">
            <a:avLst/>
          </a:prstGeom>
        </p:spPr>
      </p:pic>
      <p:sp>
        <p:nvSpPr>
          <p:cNvPr id="13"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HYDRATION &amp; ELASTICITY</a:t>
            </a:r>
            <a:endParaRPr lang="fr-FR" b="1" dirty="0">
              <a:latin typeface="+mn-lt"/>
            </a:endParaRPr>
          </a:p>
        </p:txBody>
      </p:sp>
      <p:sp>
        <p:nvSpPr>
          <p:cNvPr id="11" name="직사각형 5"/>
          <p:cNvSpPr/>
          <p:nvPr/>
        </p:nvSpPr>
        <p:spPr>
          <a:xfrm>
            <a:off x="3275856" y="2348880"/>
            <a:ext cx="2664296" cy="43359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48257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31" y="1478351"/>
            <a:ext cx="2160000" cy="3783725"/>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4015" y="1478353"/>
            <a:ext cx="2160000" cy="377584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그림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1549" y="4938883"/>
            <a:ext cx="342716" cy="434333"/>
          </a:xfrm>
          <a:prstGeom prst="rect">
            <a:avLst/>
          </a:prstGeom>
          <a:ln>
            <a:noFill/>
          </a:ln>
        </p:spPr>
      </p:pic>
      <p:pic>
        <p:nvPicPr>
          <p:cNvPr id="11" name="그림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373" y="4627397"/>
            <a:ext cx="342716" cy="434333"/>
          </a:xfrm>
          <a:prstGeom prst="rect">
            <a:avLst/>
          </a:prstGeom>
        </p:spPr>
      </p:pic>
      <p:sp>
        <p:nvSpPr>
          <p:cNvPr id="12" name="TextBox 11"/>
          <p:cNvSpPr txBox="1"/>
          <p:nvPr/>
        </p:nvSpPr>
        <p:spPr>
          <a:xfrm>
            <a:off x="539552" y="5642664"/>
            <a:ext cx="1928799" cy="738664"/>
          </a:xfrm>
          <a:prstGeom prst="rect">
            <a:avLst/>
          </a:prstGeom>
          <a:noFill/>
        </p:spPr>
        <p:txBody>
          <a:bodyPr wrap="square" rtlCol="0">
            <a:spAutoFit/>
          </a:bodyPr>
          <a:lstStyle/>
          <a:p>
            <a:r>
              <a:rPr lang="en-US" altLang="ko-KR" sz="1400" dirty="0" smtClean="0"/>
              <a:t>Select “Camera” Icon,</a:t>
            </a:r>
          </a:p>
          <a:p>
            <a:r>
              <a:rPr lang="en-US" altLang="ko-KR" sz="1400" dirty="0" smtClean="0"/>
              <a:t>to activate the lens.</a:t>
            </a:r>
            <a:endParaRPr lang="ko-KR" altLang="en-US" sz="1400" dirty="0"/>
          </a:p>
        </p:txBody>
      </p:sp>
      <p:sp>
        <p:nvSpPr>
          <p:cNvPr id="13" name="TextBox 12"/>
          <p:cNvSpPr txBox="1"/>
          <p:nvPr/>
        </p:nvSpPr>
        <p:spPr>
          <a:xfrm>
            <a:off x="3419872" y="5642664"/>
            <a:ext cx="2232248" cy="738664"/>
          </a:xfrm>
          <a:prstGeom prst="rect">
            <a:avLst/>
          </a:prstGeom>
          <a:noFill/>
        </p:spPr>
        <p:txBody>
          <a:bodyPr wrap="square" rtlCol="0">
            <a:spAutoFit/>
          </a:bodyPr>
          <a:lstStyle/>
          <a:p>
            <a:r>
              <a:rPr lang="en-US" altLang="ko-KR" sz="1400" dirty="0" smtClean="0"/>
              <a:t>Select “Capture” button</a:t>
            </a:r>
          </a:p>
          <a:p>
            <a:r>
              <a:rPr lang="en-US" altLang="ko-KR" sz="1400" dirty="0" smtClean="0"/>
              <a:t>To take image.</a:t>
            </a:r>
          </a:p>
        </p:txBody>
      </p:sp>
      <p:sp>
        <p:nvSpPr>
          <p:cNvPr id="17"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PORES</a:t>
            </a:r>
            <a:endParaRPr lang="fr-FR" b="1" dirty="0">
              <a:latin typeface="+mn-lt"/>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8564" y="1988840"/>
            <a:ext cx="2050901" cy="205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그림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3818" y="1954135"/>
            <a:ext cx="342716" cy="434333"/>
          </a:xfrm>
          <a:prstGeom prst="rect">
            <a:avLst/>
          </a:prstGeom>
        </p:spPr>
      </p:pic>
      <p:sp>
        <p:nvSpPr>
          <p:cNvPr id="21" name="오른쪽 화살표 15"/>
          <p:cNvSpPr/>
          <p:nvPr/>
        </p:nvSpPr>
        <p:spPr>
          <a:xfrm flipH="1">
            <a:off x="1266528" y="2001031"/>
            <a:ext cx="604405" cy="222859"/>
          </a:xfrm>
          <a:prstGeom prst="rightArrow">
            <a:avLst/>
          </a:prstGeom>
          <a:solidFill>
            <a:srgbClr val="0099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ko-KR" altLang="en-US" sz="1400"/>
          </a:p>
        </p:txBody>
      </p:sp>
    </p:spTree>
    <p:extLst>
      <p:ext uri="{BB962C8B-B14F-4D97-AF65-F5344CB8AC3E}">
        <p14:creationId xmlns:p14="http://schemas.microsoft.com/office/powerpoint/2010/main" val="384804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31" y="1478351"/>
            <a:ext cx="2160000" cy="3783725"/>
          </a:xfrm>
          <a:prstGeom prst="rect">
            <a:avLst/>
          </a:prstGeom>
        </p:spPr>
      </p:pic>
      <p:pic>
        <p:nvPicPr>
          <p:cNvPr id="4" name="그림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422" y="1470468"/>
            <a:ext cx="2167758" cy="3783725"/>
          </a:xfrm>
          <a:prstGeom prst="rect">
            <a:avLst/>
          </a:prstGeom>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015" y="1478353"/>
            <a:ext cx="2160000" cy="3775840"/>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그림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1549" y="4938883"/>
            <a:ext cx="342716" cy="434333"/>
          </a:xfrm>
          <a:prstGeom prst="rect">
            <a:avLst/>
          </a:prstGeom>
          <a:ln>
            <a:noFill/>
          </a:ln>
        </p:spPr>
      </p:pic>
      <p:pic>
        <p:nvPicPr>
          <p:cNvPr id="9" name="그림 8"/>
          <p:cNvPicPr>
            <a:picLocks noChangeAspect="1"/>
          </p:cNvPicPr>
          <p:nvPr/>
        </p:nvPicPr>
        <p:blipFill rotWithShape="1">
          <a:blip r:embed="rId7"/>
          <a:srcRect l="40189" t="37978" r="52399" b="44152"/>
          <a:stretch/>
        </p:blipFill>
        <p:spPr>
          <a:xfrm rot="16200000">
            <a:off x="3106601" y="1897884"/>
            <a:ext cx="3014830" cy="2159998"/>
          </a:xfrm>
          <a:prstGeom prst="rect">
            <a:avLst/>
          </a:prstGeom>
        </p:spPr>
      </p:pic>
      <p:sp>
        <p:nvSpPr>
          <p:cNvPr id="10" name="직사각형 9"/>
          <p:cNvSpPr/>
          <p:nvPr/>
        </p:nvSpPr>
        <p:spPr>
          <a:xfrm>
            <a:off x="6554738" y="4136295"/>
            <a:ext cx="427087" cy="253751"/>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1" name="그림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7373" y="4627397"/>
            <a:ext cx="342716" cy="434333"/>
          </a:xfrm>
          <a:prstGeom prst="rect">
            <a:avLst/>
          </a:prstGeom>
        </p:spPr>
      </p:pic>
      <p:sp>
        <p:nvSpPr>
          <p:cNvPr id="12" name="TextBox 11"/>
          <p:cNvSpPr txBox="1"/>
          <p:nvPr/>
        </p:nvSpPr>
        <p:spPr>
          <a:xfrm>
            <a:off x="539552" y="5642664"/>
            <a:ext cx="1928799" cy="738664"/>
          </a:xfrm>
          <a:prstGeom prst="rect">
            <a:avLst/>
          </a:prstGeom>
          <a:noFill/>
        </p:spPr>
        <p:txBody>
          <a:bodyPr wrap="square" rtlCol="0">
            <a:spAutoFit/>
          </a:bodyPr>
          <a:lstStyle/>
          <a:p>
            <a:r>
              <a:rPr lang="en-US" altLang="ko-KR" sz="1400" dirty="0" smtClean="0"/>
              <a:t>Select “Camera” Icon,</a:t>
            </a:r>
          </a:p>
          <a:p>
            <a:r>
              <a:rPr lang="en-US" altLang="ko-KR" sz="1400" dirty="0" smtClean="0"/>
              <a:t>to activate the lens.</a:t>
            </a:r>
            <a:endParaRPr lang="ko-KR" altLang="en-US" sz="1400" dirty="0"/>
          </a:p>
        </p:txBody>
      </p:sp>
      <p:sp>
        <p:nvSpPr>
          <p:cNvPr id="13" name="TextBox 12"/>
          <p:cNvSpPr txBox="1"/>
          <p:nvPr/>
        </p:nvSpPr>
        <p:spPr>
          <a:xfrm>
            <a:off x="3419872" y="5642664"/>
            <a:ext cx="2232248" cy="738664"/>
          </a:xfrm>
          <a:prstGeom prst="rect">
            <a:avLst/>
          </a:prstGeom>
          <a:noFill/>
        </p:spPr>
        <p:txBody>
          <a:bodyPr wrap="square" rtlCol="0">
            <a:spAutoFit/>
          </a:bodyPr>
          <a:lstStyle/>
          <a:p>
            <a:r>
              <a:rPr lang="en-US" altLang="ko-KR" sz="1400" dirty="0" smtClean="0"/>
              <a:t>Select “Capture” button</a:t>
            </a:r>
          </a:p>
          <a:p>
            <a:r>
              <a:rPr lang="en-US" altLang="ko-KR" sz="1400" dirty="0" smtClean="0"/>
              <a:t>To take image.</a:t>
            </a:r>
          </a:p>
        </p:txBody>
      </p:sp>
      <p:pic>
        <p:nvPicPr>
          <p:cNvPr id="15" name="그림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5548" y="4410231"/>
            <a:ext cx="342716" cy="434333"/>
          </a:xfrm>
          <a:prstGeom prst="rect">
            <a:avLst/>
          </a:prstGeom>
        </p:spPr>
      </p:pic>
      <p:sp>
        <p:nvSpPr>
          <p:cNvPr id="16" name="TextBox 15"/>
          <p:cNvSpPr txBox="1"/>
          <p:nvPr/>
        </p:nvSpPr>
        <p:spPr>
          <a:xfrm>
            <a:off x="6372200" y="5642664"/>
            <a:ext cx="2232248" cy="307777"/>
          </a:xfrm>
          <a:prstGeom prst="rect">
            <a:avLst/>
          </a:prstGeom>
          <a:noFill/>
        </p:spPr>
        <p:txBody>
          <a:bodyPr wrap="square" rtlCol="0">
            <a:spAutoFit/>
          </a:bodyPr>
          <a:lstStyle/>
          <a:p>
            <a:r>
              <a:rPr lang="en-US" altLang="ko-KR" sz="1400" dirty="0" smtClean="0"/>
              <a:t>Select “Scan”</a:t>
            </a:r>
          </a:p>
        </p:txBody>
      </p:sp>
      <p:sp>
        <p:nvSpPr>
          <p:cNvPr id="17"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PORES</a:t>
            </a:r>
            <a:endParaRPr lang="fr-FR" b="1" dirty="0">
              <a:latin typeface="+mn-lt"/>
            </a:endParaRPr>
          </a:p>
        </p:txBody>
      </p:sp>
    </p:spTree>
    <p:extLst>
      <p:ext uri="{BB962C8B-B14F-4D97-AF65-F5344CB8AC3E}">
        <p14:creationId xmlns:p14="http://schemas.microsoft.com/office/powerpoint/2010/main" val="1887588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458" y="1445473"/>
            <a:ext cx="2160000" cy="3783727"/>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675" y="1445474"/>
            <a:ext cx="2160000" cy="3783726"/>
          </a:xfrm>
          <a:prstGeom prst="rect">
            <a:avLst/>
          </a:prstGeom>
        </p:spPr>
      </p:pic>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742" y="1426421"/>
            <a:ext cx="2160000" cy="3802779"/>
          </a:xfrm>
          <a:prstGeom prst="rect">
            <a:avLst/>
          </a:prstGeom>
        </p:spPr>
      </p:pic>
      <p:sp>
        <p:nvSpPr>
          <p:cNvPr id="6" name="TextBox 5"/>
          <p:cNvSpPr txBox="1"/>
          <p:nvPr/>
        </p:nvSpPr>
        <p:spPr>
          <a:xfrm>
            <a:off x="612058" y="5452844"/>
            <a:ext cx="1928799" cy="307777"/>
          </a:xfrm>
          <a:prstGeom prst="rect">
            <a:avLst/>
          </a:prstGeom>
          <a:noFill/>
        </p:spPr>
        <p:txBody>
          <a:bodyPr wrap="square" rtlCol="0">
            <a:spAutoFit/>
          </a:bodyPr>
          <a:lstStyle/>
          <a:p>
            <a:r>
              <a:rPr lang="en-US" altLang="ko-KR" sz="1400" dirty="0" smtClean="0"/>
              <a:t>Analyzing the status</a:t>
            </a:r>
            <a:endParaRPr lang="ko-KR" altLang="en-US" sz="1400" dirty="0"/>
          </a:p>
        </p:txBody>
      </p:sp>
      <p:sp>
        <p:nvSpPr>
          <p:cNvPr id="12" name="TextBox 11"/>
          <p:cNvSpPr txBox="1"/>
          <p:nvPr/>
        </p:nvSpPr>
        <p:spPr>
          <a:xfrm>
            <a:off x="3551148" y="5336907"/>
            <a:ext cx="2214248" cy="1169551"/>
          </a:xfrm>
          <a:prstGeom prst="rect">
            <a:avLst/>
          </a:prstGeom>
          <a:noFill/>
        </p:spPr>
        <p:txBody>
          <a:bodyPr wrap="square" rtlCol="0">
            <a:spAutoFit/>
          </a:bodyPr>
          <a:lstStyle/>
          <a:p>
            <a:r>
              <a:rPr lang="en-US" altLang="ko-KR" sz="1400" dirty="0" smtClean="0"/>
              <a:t>The analysis result will be appeared with number evaluation and comment, Select     </a:t>
            </a:r>
          </a:p>
          <a:p>
            <a:r>
              <a:rPr lang="en-US" altLang="ko-KR" sz="1400" dirty="0" smtClean="0"/>
              <a:t>to magnify the image</a:t>
            </a:r>
            <a:endParaRPr lang="ko-KR" altLang="en-US" sz="1400" dirty="0"/>
          </a:p>
        </p:txBody>
      </p:sp>
      <p:sp>
        <p:nvSpPr>
          <p:cNvPr id="14" name="직사각형 13"/>
          <p:cNvSpPr/>
          <p:nvPr/>
        </p:nvSpPr>
        <p:spPr>
          <a:xfrm>
            <a:off x="4091387" y="4078654"/>
            <a:ext cx="481409" cy="291852"/>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14"/>
          <p:cNvSpPr txBox="1"/>
          <p:nvPr/>
        </p:nvSpPr>
        <p:spPr>
          <a:xfrm>
            <a:off x="6450396" y="5404361"/>
            <a:ext cx="2214248" cy="523220"/>
          </a:xfrm>
          <a:prstGeom prst="rect">
            <a:avLst/>
          </a:prstGeom>
          <a:noFill/>
        </p:spPr>
        <p:txBody>
          <a:bodyPr wrap="square" rtlCol="0">
            <a:spAutoFit/>
          </a:bodyPr>
          <a:lstStyle/>
          <a:p>
            <a:r>
              <a:rPr lang="en-US" altLang="ko-KR" sz="1400" dirty="0" smtClean="0"/>
              <a:t>Check the image and</a:t>
            </a:r>
          </a:p>
          <a:p>
            <a:r>
              <a:rPr lang="en-US" altLang="ko-KR" sz="1400" dirty="0" smtClean="0"/>
              <a:t>Select “Close”</a:t>
            </a:r>
            <a:endParaRPr lang="ko-KR" altLang="en-US" sz="1400" dirty="0"/>
          </a:p>
        </p:txBody>
      </p:sp>
      <p:pic>
        <p:nvPicPr>
          <p:cNvPr id="16" name="그림 15"/>
          <p:cNvPicPr>
            <a:picLocks noChangeAspect="1"/>
          </p:cNvPicPr>
          <p:nvPr/>
        </p:nvPicPr>
        <p:blipFill rotWithShape="1">
          <a:blip r:embed="rId5" cstate="print">
            <a:extLst>
              <a:ext uri="{28A0092B-C50C-407E-A947-70E740481C1C}">
                <a14:useLocalDpi xmlns:a14="http://schemas.microsoft.com/office/drawing/2010/main" val="0"/>
              </a:ext>
            </a:extLst>
          </a:blip>
          <a:srcRect l="28090" t="69854" r="50744" b="23098"/>
          <a:stretch/>
        </p:blipFill>
        <p:spPr>
          <a:xfrm>
            <a:off x="5113020" y="6019799"/>
            <a:ext cx="396240" cy="231141"/>
          </a:xfrm>
          <a:prstGeom prst="rect">
            <a:avLst/>
          </a:prstGeom>
        </p:spPr>
      </p:pic>
      <p:sp>
        <p:nvSpPr>
          <p:cNvPr id="13"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3. TAKING MEASURES: PORES</a:t>
            </a:r>
            <a:endParaRPr lang="fr-FR" b="1" dirty="0">
              <a:latin typeface="+mn-lt"/>
            </a:endParaRPr>
          </a:p>
        </p:txBody>
      </p:sp>
    </p:spTree>
    <p:extLst>
      <p:ext uri="{BB962C8B-B14F-4D97-AF65-F5344CB8AC3E}">
        <p14:creationId xmlns:p14="http://schemas.microsoft.com/office/powerpoint/2010/main" val="1733881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G:\DPLI_HELENA_RUBINSTEIN_POWER_Beauty\Service\3. Brand\Service &amp; CRM\Education\01- SKINCARE\Re-PLASTY\Re-PLASTY PRESCRIPTION 2014\TRAINING EN COURS\Visuel Antoine\Diagnostic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1385888"/>
            <a:ext cx="20193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295400" y="115888"/>
            <a:ext cx="65532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STEP </a:t>
            </a:r>
            <a:r>
              <a:rPr lang="fr-FR" b="1" dirty="0">
                <a:latin typeface="+mn-lt"/>
              </a:rPr>
              <a:t>2</a:t>
            </a:r>
            <a:r>
              <a:rPr lang="fr-FR" b="1" dirty="0" smtClean="0">
                <a:latin typeface="+mn-lt"/>
              </a:rPr>
              <a:t> </a:t>
            </a:r>
            <a:endParaRPr lang="fr-FR" b="1" dirty="0">
              <a:latin typeface="+mn-lt"/>
            </a:endParaRPr>
          </a:p>
        </p:txBody>
      </p:sp>
      <p:sp>
        <p:nvSpPr>
          <p:cNvPr id="5" name="ZoneTexte 4"/>
          <p:cNvSpPr txBox="1"/>
          <p:nvPr/>
        </p:nvSpPr>
        <p:spPr>
          <a:xfrm>
            <a:off x="3131840" y="1628800"/>
            <a:ext cx="5813871" cy="4154984"/>
          </a:xfrm>
          <a:prstGeom prst="rect">
            <a:avLst/>
          </a:prstGeom>
          <a:noFill/>
        </p:spPr>
        <p:txBody>
          <a:bodyPr wrap="square">
            <a:spAutoFit/>
          </a:bodyPr>
          <a:lstStyle/>
          <a:p>
            <a:pPr>
              <a:defRPr/>
            </a:pPr>
            <a:r>
              <a:rPr lang="fr-FR" sz="2400" dirty="0" smtClean="0">
                <a:solidFill>
                  <a:schemeClr val="tx1"/>
                </a:solidFill>
              </a:rPr>
              <a:t>PERFORMED WITH THE </a:t>
            </a:r>
            <a:r>
              <a:rPr lang="fr-FR" sz="2400" b="1" dirty="0" smtClean="0">
                <a:solidFill>
                  <a:schemeClr val="tx1"/>
                </a:solidFill>
              </a:rPr>
              <a:t>SKIN PROFILER</a:t>
            </a:r>
          </a:p>
          <a:p>
            <a:pPr>
              <a:defRPr/>
            </a:pPr>
            <a:endParaRPr lang="fr-FR" sz="2400" b="1" dirty="0" smtClean="0">
              <a:solidFill>
                <a:schemeClr val="tx1"/>
              </a:solidFill>
            </a:endParaRPr>
          </a:p>
          <a:p>
            <a:pPr marL="514350" indent="-514350">
              <a:buFont typeface="+mj-lt"/>
              <a:buAutoNum type="arabicPeriod"/>
              <a:defRPr/>
            </a:pPr>
            <a:endParaRPr lang="fr-FR" sz="2400" dirty="0"/>
          </a:p>
          <a:p>
            <a:pPr marL="514350" indent="-514350">
              <a:buFont typeface="+mj-lt"/>
              <a:buAutoNum type="arabicPeriod"/>
              <a:defRPr/>
            </a:pPr>
            <a:r>
              <a:rPr lang="fr-FR" sz="2400" dirty="0" smtClean="0">
                <a:solidFill>
                  <a:schemeClr val="tx1"/>
                </a:solidFill>
              </a:rPr>
              <a:t>DEVICE PRESENTATION</a:t>
            </a:r>
          </a:p>
          <a:p>
            <a:pPr marL="514350" indent="-514350">
              <a:buFont typeface="+mj-lt"/>
              <a:buAutoNum type="arabicPeriod"/>
              <a:defRPr/>
            </a:pPr>
            <a:endParaRPr lang="fr-FR" sz="2400" dirty="0"/>
          </a:p>
          <a:p>
            <a:pPr marL="514350" indent="-514350">
              <a:buFont typeface="+mj-lt"/>
              <a:buAutoNum type="arabicPeriod"/>
              <a:defRPr/>
            </a:pPr>
            <a:r>
              <a:rPr lang="fr-FR" sz="2400" dirty="0" smtClean="0"/>
              <a:t>SETTINGS</a:t>
            </a:r>
            <a:endParaRPr lang="fr-FR" sz="2400" dirty="0" smtClean="0">
              <a:solidFill>
                <a:schemeClr val="tx1"/>
              </a:solidFill>
            </a:endParaRPr>
          </a:p>
          <a:p>
            <a:pPr marL="514350" indent="-514350">
              <a:buFont typeface="+mj-lt"/>
              <a:buAutoNum type="arabicPeriod"/>
              <a:defRPr/>
            </a:pPr>
            <a:endParaRPr lang="fr-FR" sz="2400" dirty="0" smtClean="0">
              <a:solidFill>
                <a:schemeClr val="tx1"/>
              </a:solidFill>
            </a:endParaRPr>
          </a:p>
          <a:p>
            <a:pPr marL="514350" indent="-514350">
              <a:buAutoNum type="arabicPeriod"/>
              <a:defRPr/>
            </a:pPr>
            <a:r>
              <a:rPr lang="fr-FR" sz="2400" dirty="0" smtClean="0"/>
              <a:t>TAKING MEASURES</a:t>
            </a:r>
          </a:p>
          <a:p>
            <a:pPr marL="514350" indent="-514350">
              <a:buAutoNum type="arabicPeriod"/>
              <a:defRPr/>
            </a:pPr>
            <a:endParaRPr lang="fr-FR" sz="2400" dirty="0" smtClean="0"/>
          </a:p>
          <a:p>
            <a:pPr marL="514350" indent="-514350">
              <a:buAutoNum type="arabicPeriod"/>
              <a:defRPr/>
            </a:pPr>
            <a:r>
              <a:rPr lang="fr-FR" sz="2400" dirty="0" smtClean="0"/>
              <a:t>IMPORTANT THINGS TO KNOW</a:t>
            </a:r>
          </a:p>
          <a:p>
            <a:pPr marL="514350" indent="-514350">
              <a:buAutoNum type="arabicPeriod"/>
              <a:defRPr/>
            </a:pPr>
            <a:endParaRPr lang="fr-FR" sz="2400" dirty="0">
              <a:solidFill>
                <a:schemeClr val="tx1"/>
              </a:solidFill>
            </a:endParaRPr>
          </a:p>
        </p:txBody>
      </p:sp>
    </p:spTree>
    <p:extLst>
      <p:ext uri="{BB962C8B-B14F-4D97-AF65-F5344CB8AC3E}">
        <p14:creationId xmlns:p14="http://schemas.microsoft.com/office/powerpoint/2010/main" val="290027045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1445474"/>
            <a:ext cx="2160000" cy="3783726"/>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445475"/>
            <a:ext cx="2160000" cy="3783725"/>
          </a:xfrm>
          <a:prstGeom prst="rect">
            <a:avLst/>
          </a:prstGeom>
        </p:spPr>
      </p:pic>
      <p:pic>
        <p:nvPicPr>
          <p:cNvPr id="5" name="그림 4"/>
          <p:cNvPicPr>
            <a:picLocks noChangeAspect="1"/>
          </p:cNvPicPr>
          <p:nvPr/>
        </p:nvPicPr>
        <p:blipFill rotWithShape="1">
          <a:blip r:embed="rId4">
            <a:extLst>
              <a:ext uri="{28A0092B-C50C-407E-A947-70E740481C1C}">
                <a14:useLocalDpi xmlns:a14="http://schemas.microsoft.com/office/drawing/2010/main" val="0"/>
              </a:ext>
            </a:extLst>
          </a:blip>
          <a:srcRect l="-231" t="7639" r="695" b="47500"/>
          <a:stretch/>
        </p:blipFill>
        <p:spPr>
          <a:xfrm>
            <a:off x="6429351" y="1550248"/>
            <a:ext cx="2150194" cy="1740121"/>
          </a:xfrm>
          <a:prstGeom prst="rect">
            <a:avLst/>
          </a:prstGeom>
        </p:spPr>
      </p:pic>
      <p:pic>
        <p:nvPicPr>
          <p:cNvPr id="6" name="그림 5"/>
          <p:cNvPicPr>
            <a:picLocks noChangeAspect="1"/>
          </p:cNvPicPr>
          <p:nvPr/>
        </p:nvPicPr>
        <p:blipFill rotWithShape="1">
          <a:blip r:embed="rId5">
            <a:extLst>
              <a:ext uri="{28A0092B-C50C-407E-A947-70E740481C1C}">
                <a14:useLocalDpi xmlns:a14="http://schemas.microsoft.com/office/drawing/2010/main" val="0"/>
              </a:ext>
            </a:extLst>
          </a:blip>
          <a:srcRect t="7408" r="-88" b="48148"/>
          <a:stretch/>
        </p:blipFill>
        <p:spPr>
          <a:xfrm>
            <a:off x="6429351" y="3384962"/>
            <a:ext cx="2150194" cy="1591333"/>
          </a:xfrm>
          <a:prstGeom prst="rect">
            <a:avLst/>
          </a:prstGeom>
        </p:spPr>
      </p:pic>
      <p:sp>
        <p:nvSpPr>
          <p:cNvPr id="8" name="TextBox 7"/>
          <p:cNvSpPr txBox="1"/>
          <p:nvPr/>
        </p:nvSpPr>
        <p:spPr>
          <a:xfrm>
            <a:off x="467544" y="5373216"/>
            <a:ext cx="2232248" cy="954107"/>
          </a:xfrm>
          <a:prstGeom prst="rect">
            <a:avLst/>
          </a:prstGeom>
          <a:noFill/>
        </p:spPr>
        <p:txBody>
          <a:bodyPr wrap="square" rtlCol="0">
            <a:spAutoFit/>
          </a:bodyPr>
          <a:lstStyle/>
          <a:p>
            <a:r>
              <a:rPr lang="en-US" altLang="ko-KR" sz="1400" dirty="0" smtClean="0"/>
              <a:t>Select               to check the sample image with the clients image.</a:t>
            </a:r>
          </a:p>
          <a:p>
            <a:endParaRPr lang="en-US" altLang="ko-KR" sz="1400" dirty="0" smtClean="0"/>
          </a:p>
        </p:txBody>
      </p:sp>
      <p:sp>
        <p:nvSpPr>
          <p:cNvPr id="10" name="TextBox 9"/>
          <p:cNvSpPr txBox="1"/>
          <p:nvPr/>
        </p:nvSpPr>
        <p:spPr>
          <a:xfrm>
            <a:off x="6390200" y="5373216"/>
            <a:ext cx="2214248" cy="1169551"/>
          </a:xfrm>
          <a:prstGeom prst="rect">
            <a:avLst/>
          </a:prstGeom>
          <a:noFill/>
        </p:spPr>
        <p:txBody>
          <a:bodyPr wrap="square" rtlCol="0">
            <a:spAutoFit/>
          </a:bodyPr>
          <a:lstStyle/>
          <a:p>
            <a:r>
              <a:rPr lang="en-US" altLang="ko-KR" sz="1400" dirty="0" smtClean="0"/>
              <a:t>Once </a:t>
            </a:r>
            <a:r>
              <a:rPr lang="en-US" altLang="ko-KR" sz="1400" dirty="0"/>
              <a:t>touch the screen.”</a:t>
            </a:r>
            <a:endParaRPr lang="ko-KR" altLang="en-US" sz="1400" dirty="0"/>
          </a:p>
          <a:p>
            <a:r>
              <a:rPr lang="en-US" altLang="ko-KR" sz="1400" dirty="0" smtClean="0"/>
              <a:t>Good , Normal,, Bad samples are available to check</a:t>
            </a:r>
            <a:endParaRPr lang="ko-KR" altLang="en-US" sz="1400" dirty="0"/>
          </a:p>
        </p:txBody>
      </p:sp>
      <p:sp>
        <p:nvSpPr>
          <p:cNvPr id="11" name="TextBox 10"/>
          <p:cNvSpPr txBox="1"/>
          <p:nvPr/>
        </p:nvSpPr>
        <p:spPr>
          <a:xfrm>
            <a:off x="3437872" y="5373216"/>
            <a:ext cx="2214248" cy="738664"/>
          </a:xfrm>
          <a:prstGeom prst="rect">
            <a:avLst/>
          </a:prstGeom>
          <a:noFill/>
        </p:spPr>
        <p:txBody>
          <a:bodyPr wrap="square" rtlCol="0">
            <a:spAutoFit/>
          </a:bodyPr>
          <a:lstStyle/>
          <a:p>
            <a:r>
              <a:rPr lang="en-US" altLang="ko-KR" sz="1400" dirty="0" smtClean="0"/>
              <a:t>With sample image,</a:t>
            </a:r>
          </a:p>
          <a:p>
            <a:r>
              <a:rPr lang="en-US" altLang="ko-KR" sz="1400" dirty="0" smtClean="0"/>
              <a:t>The client can figure out the differences.”</a:t>
            </a:r>
            <a:endParaRPr lang="ko-KR" altLang="en-US" sz="1400" dirty="0"/>
          </a:p>
        </p:txBody>
      </p:sp>
      <p:pic>
        <p:nvPicPr>
          <p:cNvPr id="13" name="그림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7874" y="2534869"/>
            <a:ext cx="342716" cy="434333"/>
          </a:xfrm>
          <a:prstGeom prst="rect">
            <a:avLst/>
          </a:prstGeom>
        </p:spPr>
      </p:pic>
      <p:sp>
        <p:nvSpPr>
          <p:cNvPr id="14" name="직사각형 13"/>
          <p:cNvSpPr/>
          <p:nvPr/>
        </p:nvSpPr>
        <p:spPr>
          <a:xfrm>
            <a:off x="2036078" y="4112944"/>
            <a:ext cx="493762" cy="263276"/>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6372200" y="1445475"/>
            <a:ext cx="2264770" cy="363559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p:cNvPicPr>
            <a:picLocks noChangeAspect="1"/>
          </p:cNvPicPr>
          <p:nvPr/>
        </p:nvPicPr>
        <p:blipFill rotWithShape="1">
          <a:blip r:embed="rId2">
            <a:extLst>
              <a:ext uri="{28A0092B-C50C-407E-A947-70E740481C1C}">
                <a14:useLocalDpi xmlns:a14="http://schemas.microsoft.com/office/drawing/2010/main" val="0"/>
              </a:ext>
            </a:extLst>
          </a:blip>
          <a:srcRect l="73554" t="69825" r="6337" b="23328"/>
          <a:stretch/>
        </p:blipFill>
        <p:spPr>
          <a:xfrm>
            <a:off x="1196340" y="5387341"/>
            <a:ext cx="434340" cy="259080"/>
          </a:xfrm>
          <a:prstGeom prst="rect">
            <a:avLst/>
          </a:prstGeom>
        </p:spPr>
      </p:pic>
      <p:sp>
        <p:nvSpPr>
          <p:cNvPr id="18"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PORES</a:t>
            </a:r>
            <a:endParaRPr lang="fr-FR" b="1" dirty="0">
              <a:latin typeface="+mn-lt"/>
            </a:endParaRPr>
          </a:p>
        </p:txBody>
      </p:sp>
    </p:spTree>
    <p:extLst>
      <p:ext uri="{BB962C8B-B14F-4D97-AF65-F5344CB8AC3E}">
        <p14:creationId xmlns:p14="http://schemas.microsoft.com/office/powerpoint/2010/main" val="20191011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1445473"/>
            <a:ext cx="2160000" cy="3783726"/>
          </a:xfrm>
          <a:prstGeom prst="rect">
            <a:avLst/>
          </a:prstGeom>
        </p:spPr>
      </p:pic>
      <p:sp>
        <p:nvSpPr>
          <p:cNvPr id="5" name="TextBox 4"/>
          <p:cNvSpPr txBox="1"/>
          <p:nvPr/>
        </p:nvSpPr>
        <p:spPr>
          <a:xfrm>
            <a:off x="485808" y="5444222"/>
            <a:ext cx="2232248" cy="738664"/>
          </a:xfrm>
          <a:prstGeom prst="rect">
            <a:avLst/>
          </a:prstGeom>
          <a:noFill/>
        </p:spPr>
        <p:txBody>
          <a:bodyPr wrap="square" rtlCol="0">
            <a:spAutoFit/>
          </a:bodyPr>
          <a:lstStyle/>
          <a:p>
            <a:r>
              <a:rPr lang="en-US" altLang="ko-KR" sz="1400" dirty="0" smtClean="0"/>
              <a:t>Select                to check the image with 3D image.</a:t>
            </a:r>
          </a:p>
        </p:txBody>
      </p:sp>
      <p:sp>
        <p:nvSpPr>
          <p:cNvPr id="6" name="TextBox 5"/>
          <p:cNvSpPr txBox="1"/>
          <p:nvPr/>
        </p:nvSpPr>
        <p:spPr>
          <a:xfrm>
            <a:off x="6387058" y="5373216"/>
            <a:ext cx="2430272" cy="954107"/>
          </a:xfrm>
          <a:prstGeom prst="rect">
            <a:avLst/>
          </a:prstGeom>
          <a:noFill/>
        </p:spPr>
        <p:txBody>
          <a:bodyPr wrap="square" rtlCol="0">
            <a:spAutoFit/>
          </a:bodyPr>
          <a:lstStyle/>
          <a:p>
            <a:r>
              <a:rPr lang="en-US" altLang="ko-KR" sz="1400" dirty="0" smtClean="0"/>
              <a:t>Available to check the skin depth with a variety of angles by touching it and zoom in.</a:t>
            </a:r>
            <a:endParaRPr lang="ko-KR" altLang="en-US" sz="1400" dirty="0"/>
          </a:p>
        </p:txBody>
      </p:sp>
      <p:sp>
        <p:nvSpPr>
          <p:cNvPr id="7" name="TextBox 6"/>
          <p:cNvSpPr txBox="1"/>
          <p:nvPr/>
        </p:nvSpPr>
        <p:spPr>
          <a:xfrm>
            <a:off x="3491880" y="5382741"/>
            <a:ext cx="2214248" cy="738664"/>
          </a:xfrm>
          <a:prstGeom prst="rect">
            <a:avLst/>
          </a:prstGeom>
          <a:noFill/>
        </p:spPr>
        <p:txBody>
          <a:bodyPr wrap="square" rtlCol="0">
            <a:spAutoFit/>
          </a:bodyPr>
          <a:lstStyle/>
          <a:p>
            <a:r>
              <a:rPr lang="en-US" altLang="ko-KR" sz="1400" dirty="0" smtClean="0"/>
              <a:t>It is available to check the pore depth by touching the screen.</a:t>
            </a:r>
            <a:endParaRPr lang="ko-KR" altLang="en-US" sz="1400" dirty="0"/>
          </a:p>
        </p:txBody>
      </p:sp>
      <p:pic>
        <p:nvPicPr>
          <p:cNvPr id="9" name="그림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4200" y="1445474"/>
            <a:ext cx="2160000" cy="3783726"/>
          </a:xfrm>
          <a:prstGeom prst="rect">
            <a:avLst/>
          </a:prstGeom>
        </p:spPr>
      </p:pic>
      <p:pic>
        <p:nvPicPr>
          <p:cNvPr id="10" name="그림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000" y="1431678"/>
            <a:ext cx="2127025" cy="3797521"/>
          </a:xfrm>
          <a:prstGeom prst="rect">
            <a:avLst/>
          </a:prstGeom>
        </p:spPr>
      </p:pic>
      <p:sp>
        <p:nvSpPr>
          <p:cNvPr id="11" name="직사각형 10"/>
          <p:cNvSpPr/>
          <p:nvPr/>
        </p:nvSpPr>
        <p:spPr>
          <a:xfrm>
            <a:off x="1563638" y="4112943"/>
            <a:ext cx="493762" cy="244226"/>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 name="그림 11"/>
          <p:cNvPicPr>
            <a:picLocks noChangeAspect="1"/>
          </p:cNvPicPr>
          <p:nvPr/>
        </p:nvPicPr>
        <p:blipFill rotWithShape="1">
          <a:blip r:embed="rId2">
            <a:extLst>
              <a:ext uri="{28A0092B-C50C-407E-A947-70E740481C1C}">
                <a14:useLocalDpi xmlns:a14="http://schemas.microsoft.com/office/drawing/2010/main" val="0"/>
              </a:ext>
            </a:extLst>
          </a:blip>
          <a:srcRect l="50624" t="70257" r="27856" b="22695"/>
          <a:stretch/>
        </p:blipFill>
        <p:spPr>
          <a:xfrm>
            <a:off x="1192559" y="5428192"/>
            <a:ext cx="464820" cy="266701"/>
          </a:xfrm>
          <a:prstGeom prst="rect">
            <a:avLst/>
          </a:prstGeom>
        </p:spPr>
      </p:pic>
      <p:pic>
        <p:nvPicPr>
          <p:cNvPr id="13" name="그림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7878" y="3489918"/>
            <a:ext cx="342716" cy="434333"/>
          </a:xfrm>
          <a:prstGeom prst="rect">
            <a:avLst/>
          </a:prstGeom>
        </p:spPr>
      </p:pic>
      <p:sp>
        <p:nvSpPr>
          <p:cNvPr id="15"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3. TAKING MEASURES: PORES</a:t>
            </a:r>
            <a:endParaRPr lang="fr-FR" b="1" dirty="0">
              <a:latin typeface="+mn-lt"/>
            </a:endParaRPr>
          </a:p>
        </p:txBody>
      </p:sp>
    </p:spTree>
    <p:extLst>
      <p:ext uri="{BB962C8B-B14F-4D97-AF65-F5344CB8AC3E}">
        <p14:creationId xmlns:p14="http://schemas.microsoft.com/office/powerpoint/2010/main" val="33947547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1387513"/>
            <a:ext cx="2159000" cy="3784600"/>
          </a:xfrm>
          <a:prstGeom prst="rect">
            <a:avLst/>
          </a:prstGeom>
        </p:spPr>
      </p:pic>
      <p:pic>
        <p:nvPicPr>
          <p:cNvPr id="11" name="그림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6200" y="1387513"/>
            <a:ext cx="2160000" cy="3784600"/>
          </a:xfrm>
          <a:prstGeom prst="rect">
            <a:avLst/>
          </a:prstGeom>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4015" y="1387295"/>
            <a:ext cx="2160000" cy="3765768"/>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그림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1549" y="4866875"/>
            <a:ext cx="342716" cy="434333"/>
          </a:xfrm>
          <a:prstGeom prst="rect">
            <a:avLst/>
          </a:prstGeom>
          <a:ln>
            <a:noFill/>
          </a:ln>
        </p:spPr>
      </p:pic>
      <p:pic>
        <p:nvPicPr>
          <p:cNvPr id="15" name="그림 14"/>
          <p:cNvPicPr>
            <a:picLocks noChangeAspect="1"/>
          </p:cNvPicPr>
          <p:nvPr/>
        </p:nvPicPr>
        <p:blipFill rotWithShape="1">
          <a:blip r:embed="rId7"/>
          <a:srcRect l="12688" t="42030" r="82684" b="47052"/>
          <a:stretch/>
        </p:blipFill>
        <p:spPr>
          <a:xfrm rot="16200000">
            <a:off x="3082082" y="1839451"/>
            <a:ext cx="3063874" cy="2159997"/>
          </a:xfrm>
          <a:prstGeom prst="rect">
            <a:avLst/>
          </a:prstGeom>
        </p:spPr>
      </p:pic>
      <p:sp>
        <p:nvSpPr>
          <p:cNvPr id="16" name="직사각형 15"/>
          <p:cNvSpPr/>
          <p:nvPr/>
        </p:nvSpPr>
        <p:spPr>
          <a:xfrm>
            <a:off x="6564263" y="4041813"/>
            <a:ext cx="589012" cy="25717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547172" y="5445224"/>
            <a:ext cx="1928799" cy="738664"/>
          </a:xfrm>
          <a:prstGeom prst="rect">
            <a:avLst/>
          </a:prstGeom>
          <a:noFill/>
        </p:spPr>
        <p:txBody>
          <a:bodyPr wrap="square" rtlCol="0">
            <a:spAutoFit/>
          </a:bodyPr>
          <a:lstStyle/>
          <a:p>
            <a:r>
              <a:rPr lang="en-US" altLang="ko-KR" sz="1400" dirty="0" smtClean="0"/>
              <a:t>Select “Camera” Icon,</a:t>
            </a:r>
          </a:p>
          <a:p>
            <a:r>
              <a:rPr lang="en-US" altLang="ko-KR" sz="1400" dirty="0" smtClean="0"/>
              <a:t>to activate the lens.</a:t>
            </a:r>
            <a:endParaRPr lang="ko-KR" altLang="en-US" sz="1400" dirty="0"/>
          </a:p>
        </p:txBody>
      </p:sp>
      <p:sp>
        <p:nvSpPr>
          <p:cNvPr id="10" name="TextBox 9"/>
          <p:cNvSpPr txBox="1"/>
          <p:nvPr/>
        </p:nvSpPr>
        <p:spPr>
          <a:xfrm>
            <a:off x="3427492" y="5445224"/>
            <a:ext cx="2232248" cy="738664"/>
          </a:xfrm>
          <a:prstGeom prst="rect">
            <a:avLst/>
          </a:prstGeom>
          <a:noFill/>
        </p:spPr>
        <p:txBody>
          <a:bodyPr wrap="square" rtlCol="0">
            <a:spAutoFit/>
          </a:bodyPr>
          <a:lstStyle/>
          <a:p>
            <a:r>
              <a:rPr lang="en-US" altLang="ko-KR" sz="1400" dirty="0" smtClean="0"/>
              <a:t>Select “Capture” button</a:t>
            </a:r>
          </a:p>
          <a:p>
            <a:r>
              <a:rPr lang="en-US" altLang="ko-KR" sz="1400" dirty="0" smtClean="0"/>
              <a:t>To take image.</a:t>
            </a:r>
          </a:p>
        </p:txBody>
      </p:sp>
      <p:sp>
        <p:nvSpPr>
          <p:cNvPr id="14" name="TextBox 13"/>
          <p:cNvSpPr txBox="1"/>
          <p:nvPr/>
        </p:nvSpPr>
        <p:spPr>
          <a:xfrm>
            <a:off x="6379820" y="5445224"/>
            <a:ext cx="2232248" cy="307777"/>
          </a:xfrm>
          <a:prstGeom prst="rect">
            <a:avLst/>
          </a:prstGeom>
          <a:noFill/>
        </p:spPr>
        <p:txBody>
          <a:bodyPr wrap="square" rtlCol="0">
            <a:spAutoFit/>
          </a:bodyPr>
          <a:lstStyle/>
          <a:p>
            <a:r>
              <a:rPr lang="en-US" altLang="ko-KR" sz="1400" dirty="0" smtClean="0"/>
              <a:t>Select “Scan”</a:t>
            </a:r>
          </a:p>
        </p:txBody>
      </p:sp>
      <p:sp>
        <p:nvSpPr>
          <p:cNvPr id="18"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PIGMENTATION</a:t>
            </a:r>
            <a:endParaRPr lang="fr-FR" b="1" dirty="0">
              <a:latin typeface="+mn-lt"/>
            </a:endParaRPr>
          </a:p>
        </p:txBody>
      </p:sp>
    </p:spTree>
    <p:extLst>
      <p:ext uri="{BB962C8B-B14F-4D97-AF65-F5344CB8AC3E}">
        <p14:creationId xmlns:p14="http://schemas.microsoft.com/office/powerpoint/2010/main" val="2705669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405483"/>
            <a:ext cx="2188845" cy="3895725"/>
          </a:xfrm>
          <a:prstGeom prst="rect">
            <a:avLst/>
          </a:prstGeom>
        </p:spPr>
      </p:pic>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625" y="1405483"/>
            <a:ext cx="2188845" cy="3895725"/>
          </a:xfrm>
          <a:prstGeom prst="rect">
            <a:avLst/>
          </a:prstGeom>
        </p:spPr>
      </p:pic>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75" y="1386433"/>
            <a:ext cx="2160000" cy="3914775"/>
          </a:xfrm>
          <a:prstGeom prst="rect">
            <a:avLst/>
          </a:prstGeom>
        </p:spPr>
      </p:pic>
      <p:sp>
        <p:nvSpPr>
          <p:cNvPr id="7" name="직사각형 6"/>
          <p:cNvSpPr/>
          <p:nvPr/>
        </p:nvSpPr>
        <p:spPr>
          <a:xfrm>
            <a:off x="4230637" y="4123531"/>
            <a:ext cx="674737" cy="282327"/>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3546164" y="5381054"/>
            <a:ext cx="2232248" cy="523220"/>
          </a:xfrm>
          <a:prstGeom prst="rect">
            <a:avLst/>
          </a:prstGeom>
          <a:noFill/>
        </p:spPr>
        <p:txBody>
          <a:bodyPr wrap="square" rtlCol="0">
            <a:spAutoFit/>
          </a:bodyPr>
          <a:lstStyle/>
          <a:p>
            <a:r>
              <a:rPr lang="en-US" altLang="ko-KR" sz="1400" dirty="0" smtClean="0"/>
              <a:t>Select            to magnify the image</a:t>
            </a:r>
          </a:p>
        </p:txBody>
      </p:sp>
      <p:sp>
        <p:nvSpPr>
          <p:cNvPr id="11" name="TextBox 10"/>
          <p:cNvSpPr txBox="1"/>
          <p:nvPr/>
        </p:nvSpPr>
        <p:spPr>
          <a:xfrm>
            <a:off x="6390200" y="5354052"/>
            <a:ext cx="2214248" cy="523220"/>
          </a:xfrm>
          <a:prstGeom prst="rect">
            <a:avLst/>
          </a:prstGeom>
          <a:noFill/>
        </p:spPr>
        <p:txBody>
          <a:bodyPr wrap="square" rtlCol="0">
            <a:spAutoFit/>
          </a:bodyPr>
          <a:lstStyle/>
          <a:p>
            <a:r>
              <a:rPr lang="en-US" altLang="ko-KR" sz="1400" dirty="0" smtClean="0"/>
              <a:t>Check the image and</a:t>
            </a:r>
          </a:p>
          <a:p>
            <a:r>
              <a:rPr lang="en-US" altLang="ko-KR" sz="1400" dirty="0" smtClean="0"/>
              <a:t>Select “Close”</a:t>
            </a:r>
            <a:endParaRPr lang="ko-KR" altLang="en-US" sz="1400" dirty="0"/>
          </a:p>
        </p:txBody>
      </p:sp>
      <p:sp>
        <p:nvSpPr>
          <p:cNvPr id="12" name="TextBox 11"/>
          <p:cNvSpPr txBox="1"/>
          <p:nvPr/>
        </p:nvSpPr>
        <p:spPr>
          <a:xfrm>
            <a:off x="521024" y="5292496"/>
            <a:ext cx="2214248" cy="954107"/>
          </a:xfrm>
          <a:prstGeom prst="rect">
            <a:avLst/>
          </a:prstGeom>
          <a:noFill/>
        </p:spPr>
        <p:txBody>
          <a:bodyPr wrap="square" rtlCol="0">
            <a:spAutoFit/>
          </a:bodyPr>
          <a:lstStyle/>
          <a:p>
            <a:r>
              <a:rPr lang="en-US" altLang="ko-KR" sz="1400" dirty="0" smtClean="0"/>
              <a:t>The analysis result will be appeared with number evaluation and comment</a:t>
            </a:r>
            <a:endParaRPr lang="ko-KR" altLang="en-US" sz="1400" dirty="0"/>
          </a:p>
        </p:txBody>
      </p:sp>
      <p:pic>
        <p:nvPicPr>
          <p:cNvPr id="13" name="그림 12"/>
          <p:cNvPicPr>
            <a:picLocks noChangeAspect="1"/>
          </p:cNvPicPr>
          <p:nvPr/>
        </p:nvPicPr>
        <p:blipFill rotWithShape="1">
          <a:blip r:embed="rId4" cstate="print">
            <a:extLst>
              <a:ext uri="{28A0092B-C50C-407E-A947-70E740481C1C}">
                <a14:useLocalDpi xmlns:a14="http://schemas.microsoft.com/office/drawing/2010/main" val="0"/>
              </a:ext>
            </a:extLst>
          </a:blip>
          <a:srcRect l="28090" t="69854" r="50744" b="23098"/>
          <a:stretch/>
        </p:blipFill>
        <p:spPr>
          <a:xfrm>
            <a:off x="4223017" y="5411523"/>
            <a:ext cx="396240" cy="231141"/>
          </a:xfrm>
          <a:prstGeom prst="rect">
            <a:avLst/>
          </a:prstGeom>
        </p:spPr>
      </p:pic>
      <p:sp>
        <p:nvSpPr>
          <p:cNvPr id="15"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3. TAKING MEASURES: PIGMENTATION</a:t>
            </a:r>
            <a:endParaRPr lang="fr-FR" b="1" dirty="0">
              <a:latin typeface="+mn-lt"/>
            </a:endParaRPr>
          </a:p>
        </p:txBody>
      </p:sp>
    </p:spTree>
    <p:extLst>
      <p:ext uri="{BB962C8B-B14F-4D97-AF65-F5344CB8AC3E}">
        <p14:creationId xmlns:p14="http://schemas.microsoft.com/office/powerpoint/2010/main" val="13106055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405483"/>
            <a:ext cx="2188845" cy="3895725"/>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100" y="1405483"/>
            <a:ext cx="2228850" cy="3895725"/>
          </a:xfrm>
          <a:prstGeom prst="rect">
            <a:avLst/>
          </a:prstGeom>
        </p:spPr>
      </p:pic>
      <p:pic>
        <p:nvPicPr>
          <p:cNvPr id="5" name="그림 4"/>
          <p:cNvPicPr>
            <a:picLocks noChangeAspect="1"/>
          </p:cNvPicPr>
          <p:nvPr/>
        </p:nvPicPr>
        <p:blipFill rotWithShape="1">
          <a:blip r:embed="rId4">
            <a:extLst>
              <a:ext uri="{28A0092B-C50C-407E-A947-70E740481C1C}">
                <a14:useLocalDpi xmlns:a14="http://schemas.microsoft.com/office/drawing/2010/main" val="0"/>
              </a:ext>
            </a:extLst>
          </a:blip>
          <a:srcRect t="7645" r="-231" b="47494"/>
          <a:stretch/>
        </p:blipFill>
        <p:spPr>
          <a:xfrm>
            <a:off x="6438876" y="1514067"/>
            <a:ext cx="2121778" cy="1908000"/>
          </a:xfrm>
          <a:prstGeom prst="rect">
            <a:avLst/>
          </a:prstGeom>
        </p:spPr>
      </p:pic>
      <p:sp>
        <p:nvSpPr>
          <p:cNvPr id="6" name="직사각형 5"/>
          <p:cNvSpPr/>
          <p:nvPr/>
        </p:nvSpPr>
        <p:spPr>
          <a:xfrm>
            <a:off x="6372200" y="1405484"/>
            <a:ext cx="2264770" cy="389572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그림 6"/>
          <p:cNvPicPr>
            <a:picLocks noChangeAspect="1"/>
          </p:cNvPicPr>
          <p:nvPr/>
        </p:nvPicPr>
        <p:blipFill rotWithShape="1">
          <a:blip r:embed="rId5">
            <a:extLst>
              <a:ext uri="{28A0092B-C50C-407E-A947-70E740481C1C}">
                <a14:useLocalDpi xmlns:a14="http://schemas.microsoft.com/office/drawing/2010/main" val="0"/>
              </a:ext>
            </a:extLst>
          </a:blip>
          <a:srcRect l="-231" t="7500" r="-231" b="47361"/>
          <a:stretch/>
        </p:blipFill>
        <p:spPr>
          <a:xfrm>
            <a:off x="6438874" y="3490408"/>
            <a:ext cx="2121779" cy="1744125"/>
          </a:xfrm>
          <a:prstGeom prst="rect">
            <a:avLst/>
          </a:prstGeom>
        </p:spPr>
      </p:pic>
      <p:sp>
        <p:nvSpPr>
          <p:cNvPr id="8" name="직사각형 7"/>
          <p:cNvSpPr/>
          <p:nvPr/>
        </p:nvSpPr>
        <p:spPr>
          <a:xfrm>
            <a:off x="1935113" y="4123532"/>
            <a:ext cx="655688" cy="272802"/>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467544" y="5373216"/>
            <a:ext cx="2232248" cy="954107"/>
          </a:xfrm>
          <a:prstGeom prst="rect">
            <a:avLst/>
          </a:prstGeom>
          <a:noFill/>
        </p:spPr>
        <p:txBody>
          <a:bodyPr wrap="square" rtlCol="0">
            <a:spAutoFit/>
          </a:bodyPr>
          <a:lstStyle/>
          <a:p>
            <a:r>
              <a:rPr lang="en-US" altLang="ko-KR" sz="1400" dirty="0" smtClean="0"/>
              <a:t>Select               to check the sample image with the clients image.</a:t>
            </a:r>
          </a:p>
          <a:p>
            <a:endParaRPr lang="en-US" altLang="ko-KR" sz="1400" dirty="0" smtClean="0"/>
          </a:p>
        </p:txBody>
      </p:sp>
      <p:sp>
        <p:nvSpPr>
          <p:cNvPr id="10" name="TextBox 9"/>
          <p:cNvSpPr txBox="1"/>
          <p:nvPr/>
        </p:nvSpPr>
        <p:spPr>
          <a:xfrm>
            <a:off x="6390200" y="5373216"/>
            <a:ext cx="2214248" cy="1169551"/>
          </a:xfrm>
          <a:prstGeom prst="rect">
            <a:avLst/>
          </a:prstGeom>
          <a:noFill/>
        </p:spPr>
        <p:txBody>
          <a:bodyPr wrap="square" rtlCol="0">
            <a:spAutoFit/>
          </a:bodyPr>
          <a:lstStyle/>
          <a:p>
            <a:r>
              <a:rPr lang="en-US" altLang="ko-KR" sz="1400" dirty="0" smtClean="0"/>
              <a:t>Once </a:t>
            </a:r>
            <a:r>
              <a:rPr lang="en-US" altLang="ko-KR" sz="1400" dirty="0"/>
              <a:t>touch the screen.”</a:t>
            </a:r>
            <a:endParaRPr lang="ko-KR" altLang="en-US" sz="1400" dirty="0"/>
          </a:p>
          <a:p>
            <a:r>
              <a:rPr lang="en-US" altLang="ko-KR" sz="1400" dirty="0" smtClean="0"/>
              <a:t>Good , Normal,, Bad samples are available to check</a:t>
            </a:r>
            <a:endParaRPr lang="ko-KR" altLang="en-US" sz="1400" dirty="0"/>
          </a:p>
        </p:txBody>
      </p:sp>
      <p:sp>
        <p:nvSpPr>
          <p:cNvPr id="11" name="TextBox 10"/>
          <p:cNvSpPr txBox="1"/>
          <p:nvPr/>
        </p:nvSpPr>
        <p:spPr>
          <a:xfrm>
            <a:off x="3437872" y="5373216"/>
            <a:ext cx="2214248" cy="738664"/>
          </a:xfrm>
          <a:prstGeom prst="rect">
            <a:avLst/>
          </a:prstGeom>
          <a:noFill/>
        </p:spPr>
        <p:txBody>
          <a:bodyPr wrap="square" rtlCol="0">
            <a:spAutoFit/>
          </a:bodyPr>
          <a:lstStyle/>
          <a:p>
            <a:r>
              <a:rPr lang="en-US" altLang="ko-KR" sz="1400" dirty="0" smtClean="0"/>
              <a:t>With sample image,</a:t>
            </a:r>
          </a:p>
          <a:p>
            <a:r>
              <a:rPr lang="en-US" altLang="ko-KR" sz="1400" dirty="0" smtClean="0"/>
              <a:t>The client can figure out the differences.”</a:t>
            </a:r>
            <a:endParaRPr lang="ko-KR" altLang="en-US" sz="1400" dirty="0"/>
          </a:p>
        </p:txBody>
      </p:sp>
      <p:pic>
        <p:nvPicPr>
          <p:cNvPr id="12" name="그림 11"/>
          <p:cNvPicPr>
            <a:picLocks noChangeAspect="1"/>
          </p:cNvPicPr>
          <p:nvPr/>
        </p:nvPicPr>
        <p:blipFill rotWithShape="1">
          <a:blip r:embed="rId6">
            <a:extLst>
              <a:ext uri="{28A0092B-C50C-407E-A947-70E740481C1C}">
                <a14:useLocalDpi xmlns:a14="http://schemas.microsoft.com/office/drawing/2010/main" val="0"/>
              </a:ext>
            </a:extLst>
          </a:blip>
          <a:srcRect l="73554" t="69825" r="6337" b="23328"/>
          <a:stretch/>
        </p:blipFill>
        <p:spPr>
          <a:xfrm>
            <a:off x="1196340" y="5387341"/>
            <a:ext cx="434340" cy="259080"/>
          </a:xfrm>
          <a:prstGeom prst="rect">
            <a:avLst/>
          </a:prstGeom>
        </p:spPr>
      </p:pic>
      <p:pic>
        <p:nvPicPr>
          <p:cNvPr id="13" name="그림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3638" y="2448470"/>
            <a:ext cx="342716" cy="434333"/>
          </a:xfrm>
          <a:prstGeom prst="rect">
            <a:avLst/>
          </a:prstGeom>
        </p:spPr>
      </p:pic>
      <p:sp>
        <p:nvSpPr>
          <p:cNvPr id="15"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PIGMENTATION</a:t>
            </a:r>
            <a:endParaRPr lang="fr-FR" b="1" dirty="0">
              <a:latin typeface="+mn-lt"/>
            </a:endParaRPr>
          </a:p>
        </p:txBody>
      </p:sp>
    </p:spTree>
    <p:extLst>
      <p:ext uri="{BB962C8B-B14F-4D97-AF65-F5344CB8AC3E}">
        <p14:creationId xmlns:p14="http://schemas.microsoft.com/office/powerpoint/2010/main" val="42895131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4916810" y="1849671"/>
            <a:ext cx="4032448" cy="3970318"/>
          </a:xfrm>
          <a:prstGeom prst="rect">
            <a:avLst/>
          </a:prstGeom>
          <a:noFill/>
        </p:spPr>
        <p:txBody>
          <a:bodyPr wrap="square" rtlCol="0">
            <a:spAutoFit/>
          </a:bodyPr>
          <a:lstStyle/>
          <a:p>
            <a:r>
              <a:rPr lang="en-US" altLang="ko-KR" dirty="0" smtClean="0"/>
              <a:t>                 -Wrinkle mode </a:t>
            </a:r>
          </a:p>
          <a:p>
            <a:endParaRPr lang="en-US" altLang="ko-KR" dirty="0" smtClean="0"/>
          </a:p>
          <a:p>
            <a:r>
              <a:rPr lang="en-US" altLang="ko-KR" dirty="0" smtClean="0"/>
              <a:t>1. The user should hold the device </a:t>
            </a:r>
          </a:p>
          <a:p>
            <a:r>
              <a:rPr lang="en-US" altLang="ko-KR" dirty="0" smtClean="0"/>
              <a:t>Horizontally as left image.</a:t>
            </a:r>
          </a:p>
          <a:p>
            <a:endParaRPr lang="en-US" altLang="ko-KR" dirty="0"/>
          </a:p>
          <a:p>
            <a:r>
              <a:rPr lang="en-US" altLang="ko-KR" dirty="0" smtClean="0"/>
              <a:t>2. Unlike other parameter, after the user capture the wrinkle area, there is an additional step to select the measurement part.</a:t>
            </a:r>
          </a:p>
          <a:p>
            <a:endParaRPr lang="en-US" altLang="ko-KR" dirty="0"/>
          </a:p>
          <a:p>
            <a:r>
              <a:rPr lang="en-US" altLang="ko-KR" dirty="0" smtClean="0"/>
              <a:t>3. When you take pictures, please inform the customer to close the eyes  and do not place the sensor into the eye part closely.</a:t>
            </a:r>
          </a:p>
        </p:txBody>
      </p:sp>
      <p:pic>
        <p:nvPicPr>
          <p:cNvPr id="6" name="그림 5"/>
          <p:cNvPicPr>
            <a:picLocks noChangeAspect="1"/>
          </p:cNvPicPr>
          <p:nvPr/>
        </p:nvPicPr>
        <p:blipFill rotWithShape="1">
          <a:blip r:embed="rId2"/>
          <a:srcRect l="13116" t="21605" r="66416" b="26296"/>
          <a:stretch/>
        </p:blipFill>
        <p:spPr>
          <a:xfrm>
            <a:off x="95250" y="1849671"/>
            <a:ext cx="4140574" cy="4140200"/>
          </a:xfrm>
          <a:prstGeom prst="rect">
            <a:avLst/>
          </a:prstGeom>
        </p:spPr>
      </p:pic>
      <p:sp>
        <p:nvSpPr>
          <p:cNvPr id="8"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WRINKLES</a:t>
            </a:r>
            <a:endParaRPr lang="fr-FR" b="1" dirty="0">
              <a:latin typeface="+mn-lt"/>
            </a:endParaRPr>
          </a:p>
        </p:txBody>
      </p:sp>
    </p:spTree>
    <p:extLst>
      <p:ext uri="{BB962C8B-B14F-4D97-AF65-F5344CB8AC3E}">
        <p14:creationId xmlns:p14="http://schemas.microsoft.com/office/powerpoint/2010/main" val="31002904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1427771"/>
            <a:ext cx="2188845" cy="3781425"/>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440" y="1440253"/>
            <a:ext cx="2160000" cy="3768944"/>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그림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2974" y="4938883"/>
            <a:ext cx="342716" cy="434333"/>
          </a:xfrm>
          <a:prstGeom prst="rect">
            <a:avLst/>
          </a:prstGeom>
          <a:ln>
            <a:noFill/>
          </a:ln>
        </p:spPr>
      </p:pic>
      <p:pic>
        <p:nvPicPr>
          <p:cNvPr id="8" name="그림 7"/>
          <p:cNvPicPr>
            <a:picLocks noChangeAspect="1"/>
          </p:cNvPicPr>
          <p:nvPr/>
        </p:nvPicPr>
        <p:blipFill rotWithShape="1">
          <a:blip r:embed="rId6">
            <a:extLst>
              <a:ext uri="{28A0092B-C50C-407E-A947-70E740481C1C}">
                <a14:useLocalDpi xmlns:a14="http://schemas.microsoft.com/office/drawing/2010/main" val="0"/>
              </a:ext>
            </a:extLst>
          </a:blip>
          <a:srcRect l="4399" t="16111" r="5092" b="43055"/>
          <a:stretch/>
        </p:blipFill>
        <p:spPr>
          <a:xfrm rot="5400000">
            <a:off x="3051915" y="1881296"/>
            <a:ext cx="3067050" cy="2160000"/>
          </a:xfrm>
          <a:prstGeom prst="rect">
            <a:avLst/>
          </a:prstGeom>
        </p:spPr>
      </p:pic>
      <p:sp>
        <p:nvSpPr>
          <p:cNvPr id="9" name="TextBox 8"/>
          <p:cNvSpPr txBox="1"/>
          <p:nvPr/>
        </p:nvSpPr>
        <p:spPr>
          <a:xfrm>
            <a:off x="467544" y="5373216"/>
            <a:ext cx="1928799" cy="738664"/>
          </a:xfrm>
          <a:prstGeom prst="rect">
            <a:avLst/>
          </a:prstGeom>
          <a:noFill/>
        </p:spPr>
        <p:txBody>
          <a:bodyPr wrap="square" rtlCol="0">
            <a:spAutoFit/>
          </a:bodyPr>
          <a:lstStyle/>
          <a:p>
            <a:r>
              <a:rPr lang="en-US" altLang="ko-KR" sz="1400" dirty="0" smtClean="0"/>
              <a:t>Select “Camera” Icon,</a:t>
            </a:r>
          </a:p>
          <a:p>
            <a:r>
              <a:rPr lang="en-US" altLang="ko-KR" sz="1400" dirty="0" smtClean="0"/>
              <a:t>to activate the lens.</a:t>
            </a:r>
            <a:endParaRPr lang="ko-KR" altLang="en-US" sz="1400" dirty="0"/>
          </a:p>
        </p:txBody>
      </p:sp>
      <p:sp>
        <p:nvSpPr>
          <p:cNvPr id="10" name="TextBox 9"/>
          <p:cNvSpPr txBox="1"/>
          <p:nvPr/>
        </p:nvSpPr>
        <p:spPr>
          <a:xfrm>
            <a:off x="3491880" y="5373216"/>
            <a:ext cx="2232248" cy="738664"/>
          </a:xfrm>
          <a:prstGeom prst="rect">
            <a:avLst/>
          </a:prstGeom>
          <a:noFill/>
        </p:spPr>
        <p:txBody>
          <a:bodyPr wrap="square" rtlCol="0">
            <a:spAutoFit/>
          </a:bodyPr>
          <a:lstStyle/>
          <a:p>
            <a:r>
              <a:rPr lang="en-US" altLang="ko-KR" sz="1400" dirty="0" smtClean="0"/>
              <a:t>Select “Capture” button</a:t>
            </a:r>
          </a:p>
          <a:p>
            <a:r>
              <a:rPr lang="en-US" altLang="ko-KR" sz="1400" dirty="0"/>
              <a:t>t</a:t>
            </a:r>
            <a:r>
              <a:rPr lang="en-US" altLang="ko-KR" sz="1400" dirty="0" smtClean="0"/>
              <a:t>o take image.</a:t>
            </a:r>
          </a:p>
        </p:txBody>
      </p:sp>
      <p:sp>
        <p:nvSpPr>
          <p:cNvPr id="11" name="TextBox 10"/>
          <p:cNvSpPr txBox="1"/>
          <p:nvPr/>
        </p:nvSpPr>
        <p:spPr>
          <a:xfrm>
            <a:off x="6372200" y="5355213"/>
            <a:ext cx="2448272" cy="954107"/>
          </a:xfrm>
          <a:prstGeom prst="rect">
            <a:avLst/>
          </a:prstGeom>
          <a:noFill/>
        </p:spPr>
        <p:txBody>
          <a:bodyPr wrap="square" rtlCol="0">
            <a:spAutoFit/>
          </a:bodyPr>
          <a:lstStyle/>
          <a:p>
            <a:r>
              <a:rPr lang="en-US" altLang="ko-KR" sz="1400" dirty="0" smtClean="0"/>
              <a:t>Unlike other parameters,</a:t>
            </a:r>
          </a:p>
          <a:p>
            <a:r>
              <a:rPr lang="en-US" altLang="ko-KR" sz="1400" dirty="0" smtClean="0"/>
              <a:t>the square guide line will be shown to select the exact measurement.</a:t>
            </a:r>
          </a:p>
        </p:txBody>
      </p:sp>
      <p:pic>
        <p:nvPicPr>
          <p:cNvPr id="12" name="그림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9046" y="1442058"/>
            <a:ext cx="2160000" cy="3767138"/>
          </a:xfrm>
          <a:prstGeom prst="rect">
            <a:avLst/>
          </a:prstGeom>
        </p:spPr>
      </p:pic>
      <p:pic>
        <p:nvPicPr>
          <p:cNvPr id="13" name="그림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3620" y="3975898"/>
            <a:ext cx="342716" cy="434333"/>
          </a:xfrm>
          <a:prstGeom prst="rect">
            <a:avLst/>
          </a:prstGeom>
        </p:spPr>
      </p:pic>
      <p:sp>
        <p:nvSpPr>
          <p:cNvPr id="15"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WRINKLES</a:t>
            </a:r>
            <a:endParaRPr lang="fr-FR" b="1" dirty="0">
              <a:latin typeface="+mn-lt"/>
            </a:endParaRPr>
          </a:p>
        </p:txBody>
      </p:sp>
    </p:spTree>
    <p:extLst>
      <p:ext uri="{BB962C8B-B14F-4D97-AF65-F5344CB8AC3E}">
        <p14:creationId xmlns:p14="http://schemas.microsoft.com/office/powerpoint/2010/main" val="41193071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99" y="1428725"/>
            <a:ext cx="2190751" cy="3800475"/>
          </a:xfrm>
          <a:prstGeom prst="rect">
            <a:avLst/>
          </a:prstGeom>
        </p:spPr>
      </p:pic>
      <p:sp>
        <p:nvSpPr>
          <p:cNvPr id="5" name="직사각형 4"/>
          <p:cNvSpPr/>
          <p:nvPr/>
        </p:nvSpPr>
        <p:spPr>
          <a:xfrm>
            <a:off x="771525" y="4686276"/>
            <a:ext cx="771525" cy="37147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25" y="1428724"/>
            <a:ext cx="2160000" cy="3800475"/>
          </a:xfrm>
          <a:prstGeom prst="rect">
            <a:avLst/>
          </a:prstGeom>
        </p:spPr>
      </p:pic>
      <p:pic>
        <p:nvPicPr>
          <p:cNvPr id="7" name="그림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1428724"/>
            <a:ext cx="2152650" cy="3800475"/>
          </a:xfrm>
          <a:prstGeom prst="rect">
            <a:avLst/>
          </a:prstGeom>
        </p:spPr>
      </p:pic>
      <p:sp>
        <p:nvSpPr>
          <p:cNvPr id="8" name="직사각형 7"/>
          <p:cNvSpPr/>
          <p:nvPr/>
        </p:nvSpPr>
        <p:spPr>
          <a:xfrm>
            <a:off x="3563888" y="4118199"/>
            <a:ext cx="504056" cy="225177"/>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p:cNvSpPr txBox="1"/>
          <p:nvPr/>
        </p:nvSpPr>
        <p:spPr>
          <a:xfrm>
            <a:off x="539552" y="5373881"/>
            <a:ext cx="2214248" cy="954107"/>
          </a:xfrm>
          <a:prstGeom prst="rect">
            <a:avLst/>
          </a:prstGeom>
          <a:noFill/>
        </p:spPr>
        <p:txBody>
          <a:bodyPr wrap="square" rtlCol="0">
            <a:spAutoFit/>
          </a:bodyPr>
          <a:lstStyle/>
          <a:p>
            <a:r>
              <a:rPr lang="en-US" altLang="ko-KR" sz="1400" dirty="0" smtClean="0"/>
              <a:t>Move the square as far as from the eyes to get the exact result and select “Save” button</a:t>
            </a:r>
            <a:endParaRPr lang="ko-KR" altLang="en-US" sz="1400" dirty="0"/>
          </a:p>
        </p:txBody>
      </p:sp>
      <p:sp>
        <p:nvSpPr>
          <p:cNvPr id="10" name="TextBox 9"/>
          <p:cNvSpPr txBox="1"/>
          <p:nvPr/>
        </p:nvSpPr>
        <p:spPr>
          <a:xfrm>
            <a:off x="3419872" y="5373216"/>
            <a:ext cx="2232248" cy="523220"/>
          </a:xfrm>
          <a:prstGeom prst="rect">
            <a:avLst/>
          </a:prstGeom>
          <a:noFill/>
        </p:spPr>
        <p:txBody>
          <a:bodyPr wrap="square" rtlCol="0">
            <a:spAutoFit/>
          </a:bodyPr>
          <a:lstStyle/>
          <a:p>
            <a:r>
              <a:rPr lang="en-US" altLang="ko-KR" sz="1400" dirty="0" smtClean="0"/>
              <a:t>Select “Analyze” button</a:t>
            </a:r>
          </a:p>
        </p:txBody>
      </p:sp>
      <p:sp>
        <p:nvSpPr>
          <p:cNvPr id="11" name="TextBox 10"/>
          <p:cNvSpPr txBox="1"/>
          <p:nvPr/>
        </p:nvSpPr>
        <p:spPr>
          <a:xfrm>
            <a:off x="6372200" y="5355213"/>
            <a:ext cx="2214248" cy="954107"/>
          </a:xfrm>
          <a:prstGeom prst="rect">
            <a:avLst/>
          </a:prstGeom>
          <a:noFill/>
        </p:spPr>
        <p:txBody>
          <a:bodyPr wrap="square" rtlCol="0">
            <a:spAutoFit/>
          </a:bodyPr>
          <a:lstStyle/>
          <a:p>
            <a:r>
              <a:rPr lang="en-US" altLang="ko-KR" sz="1400" dirty="0" smtClean="0"/>
              <a:t>The analysis result will be appeared with star evaluation and comment.</a:t>
            </a:r>
            <a:endParaRPr lang="ko-KR" altLang="en-US" sz="1400" dirty="0"/>
          </a:p>
        </p:txBody>
      </p:sp>
      <p:sp>
        <p:nvSpPr>
          <p:cNvPr id="13"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WRINKLES</a:t>
            </a:r>
            <a:endParaRPr lang="fr-FR" b="1" dirty="0">
              <a:latin typeface="+mn-lt"/>
            </a:endParaRPr>
          </a:p>
        </p:txBody>
      </p:sp>
    </p:spTree>
    <p:extLst>
      <p:ext uri="{BB962C8B-B14F-4D97-AF65-F5344CB8AC3E}">
        <p14:creationId xmlns:p14="http://schemas.microsoft.com/office/powerpoint/2010/main" val="20870183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p:cNvSpPr/>
          <p:nvPr/>
        </p:nvSpPr>
        <p:spPr>
          <a:xfrm>
            <a:off x="771525" y="4672517"/>
            <a:ext cx="771525" cy="37147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그림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5" y="1414965"/>
            <a:ext cx="2152650" cy="3800475"/>
          </a:xfrm>
          <a:prstGeom prst="rect">
            <a:avLst/>
          </a:prstGeom>
        </p:spPr>
      </p:pic>
      <p:sp>
        <p:nvSpPr>
          <p:cNvPr id="8" name="직사각형 7"/>
          <p:cNvSpPr/>
          <p:nvPr/>
        </p:nvSpPr>
        <p:spPr>
          <a:xfrm>
            <a:off x="1068338" y="4104440"/>
            <a:ext cx="504056" cy="225177"/>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213" y="1414965"/>
            <a:ext cx="2170162" cy="3800475"/>
          </a:xfrm>
          <a:prstGeom prst="rect">
            <a:avLst/>
          </a:prstGeom>
        </p:spPr>
      </p:pic>
      <p:pic>
        <p:nvPicPr>
          <p:cNvPr id="9" name="그림 8"/>
          <p:cNvPicPr>
            <a:picLocks noChangeAspect="1"/>
          </p:cNvPicPr>
          <p:nvPr/>
        </p:nvPicPr>
        <p:blipFill rotWithShape="1">
          <a:blip r:embed="rId4"/>
          <a:srcRect l="27602" t="46296" r="56168" b="25062"/>
          <a:stretch/>
        </p:blipFill>
        <p:spPr>
          <a:xfrm>
            <a:off x="6284686" y="5210629"/>
            <a:ext cx="2589157" cy="1349828"/>
          </a:xfrm>
          <a:prstGeom prst="rect">
            <a:avLst/>
          </a:prstGeom>
        </p:spPr>
      </p:pic>
      <p:sp>
        <p:nvSpPr>
          <p:cNvPr id="11" name="TextBox 10"/>
          <p:cNvSpPr txBox="1"/>
          <p:nvPr/>
        </p:nvSpPr>
        <p:spPr>
          <a:xfrm>
            <a:off x="526732" y="5519639"/>
            <a:ext cx="2232248" cy="523220"/>
          </a:xfrm>
          <a:prstGeom prst="rect">
            <a:avLst/>
          </a:prstGeom>
          <a:noFill/>
        </p:spPr>
        <p:txBody>
          <a:bodyPr wrap="square" rtlCol="0">
            <a:spAutoFit/>
          </a:bodyPr>
          <a:lstStyle/>
          <a:p>
            <a:r>
              <a:rPr lang="en-US" altLang="ko-KR" sz="1400" dirty="0" smtClean="0"/>
              <a:t>Select            to magnify the image</a:t>
            </a:r>
          </a:p>
        </p:txBody>
      </p:sp>
      <p:sp>
        <p:nvSpPr>
          <p:cNvPr id="12" name="TextBox 11"/>
          <p:cNvSpPr txBox="1"/>
          <p:nvPr/>
        </p:nvSpPr>
        <p:spPr>
          <a:xfrm>
            <a:off x="3491880" y="5570076"/>
            <a:ext cx="2214248" cy="523220"/>
          </a:xfrm>
          <a:prstGeom prst="rect">
            <a:avLst/>
          </a:prstGeom>
          <a:noFill/>
        </p:spPr>
        <p:txBody>
          <a:bodyPr wrap="square" rtlCol="0">
            <a:spAutoFit/>
          </a:bodyPr>
          <a:lstStyle/>
          <a:p>
            <a:r>
              <a:rPr lang="en-US" altLang="ko-KR" sz="1400" dirty="0" smtClean="0"/>
              <a:t>Check the image and</a:t>
            </a:r>
          </a:p>
          <a:p>
            <a:r>
              <a:rPr lang="en-US" altLang="ko-KR" sz="1400" dirty="0" smtClean="0"/>
              <a:t>Select “Close”</a:t>
            </a:r>
            <a:endParaRPr lang="ko-KR" altLang="en-US" sz="1400" dirty="0"/>
          </a:p>
        </p:txBody>
      </p:sp>
      <p:pic>
        <p:nvPicPr>
          <p:cNvPr id="13" name="그림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8514" y="5010891"/>
            <a:ext cx="342716" cy="434333"/>
          </a:xfrm>
          <a:prstGeom prst="rect">
            <a:avLst/>
          </a:prstGeom>
        </p:spPr>
      </p:pic>
      <p:pic>
        <p:nvPicPr>
          <p:cNvPr id="14" name="그림 13"/>
          <p:cNvPicPr>
            <a:picLocks noChangeAspect="1"/>
          </p:cNvPicPr>
          <p:nvPr/>
        </p:nvPicPr>
        <p:blipFill rotWithShape="1">
          <a:blip r:embed="rId6" cstate="print">
            <a:extLst>
              <a:ext uri="{28A0092B-C50C-407E-A947-70E740481C1C}">
                <a14:useLocalDpi xmlns:a14="http://schemas.microsoft.com/office/drawing/2010/main" val="0"/>
              </a:ext>
            </a:extLst>
          </a:blip>
          <a:srcRect l="28090" t="69854" r="50744" b="23098"/>
          <a:stretch/>
        </p:blipFill>
        <p:spPr>
          <a:xfrm>
            <a:off x="1184910" y="5550108"/>
            <a:ext cx="396240" cy="231141"/>
          </a:xfrm>
          <a:prstGeom prst="rect">
            <a:avLst/>
          </a:prstGeom>
        </p:spPr>
      </p:pic>
      <p:sp>
        <p:nvSpPr>
          <p:cNvPr id="16"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3. TAKING MEASURES: WRINKLES</a:t>
            </a:r>
            <a:endParaRPr lang="fr-FR" b="1" dirty="0">
              <a:latin typeface="+mn-lt"/>
            </a:endParaRPr>
          </a:p>
        </p:txBody>
      </p:sp>
    </p:spTree>
    <p:extLst>
      <p:ext uri="{BB962C8B-B14F-4D97-AF65-F5344CB8AC3E}">
        <p14:creationId xmlns:p14="http://schemas.microsoft.com/office/powerpoint/2010/main" val="37124673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771525" y="4686277"/>
            <a:ext cx="771525" cy="37147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5" y="1428725"/>
            <a:ext cx="2152650" cy="3800475"/>
          </a:xfrm>
          <a:prstGeom prst="rect">
            <a:avLst/>
          </a:prstGeom>
        </p:spPr>
      </p:pic>
      <p:sp>
        <p:nvSpPr>
          <p:cNvPr id="11" name="직사각형 10"/>
          <p:cNvSpPr/>
          <p:nvPr/>
        </p:nvSpPr>
        <p:spPr>
          <a:xfrm>
            <a:off x="2077988" y="4108675"/>
            <a:ext cx="504056" cy="225177"/>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4725" y="1428725"/>
            <a:ext cx="2162175" cy="3800475"/>
          </a:xfrm>
          <a:prstGeom prst="rect">
            <a:avLst/>
          </a:prstGeom>
        </p:spPr>
      </p:pic>
      <p:pic>
        <p:nvPicPr>
          <p:cNvPr id="12" name="그림 11"/>
          <p:cNvPicPr>
            <a:picLocks noChangeAspect="1"/>
          </p:cNvPicPr>
          <p:nvPr/>
        </p:nvPicPr>
        <p:blipFill rotWithShape="1">
          <a:blip r:embed="rId4">
            <a:extLst>
              <a:ext uri="{28A0092B-C50C-407E-A947-70E740481C1C}">
                <a14:useLocalDpi xmlns:a14="http://schemas.microsoft.com/office/drawing/2010/main" val="0"/>
              </a:ext>
            </a:extLst>
          </a:blip>
          <a:srcRect t="7417" r="1914" b="47607"/>
          <a:stretch/>
        </p:blipFill>
        <p:spPr>
          <a:xfrm>
            <a:off x="6419850" y="1506404"/>
            <a:ext cx="2166726" cy="1790702"/>
          </a:xfrm>
          <a:prstGeom prst="rect">
            <a:avLst/>
          </a:prstGeom>
        </p:spPr>
      </p:pic>
      <p:sp>
        <p:nvSpPr>
          <p:cNvPr id="13" name="직사각형 12"/>
          <p:cNvSpPr/>
          <p:nvPr/>
        </p:nvSpPr>
        <p:spPr>
          <a:xfrm>
            <a:off x="6372200" y="1441206"/>
            <a:ext cx="2264770" cy="378799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4" name="그림 13"/>
          <p:cNvPicPr>
            <a:picLocks noChangeAspect="1"/>
          </p:cNvPicPr>
          <p:nvPr/>
        </p:nvPicPr>
        <p:blipFill rotWithShape="1">
          <a:blip r:embed="rId5">
            <a:extLst>
              <a:ext uri="{28A0092B-C50C-407E-A947-70E740481C1C}">
                <a14:useLocalDpi xmlns:a14="http://schemas.microsoft.com/office/drawing/2010/main" val="0"/>
              </a:ext>
            </a:extLst>
          </a:blip>
          <a:srcRect l="116" t="7639" r="116" b="47917"/>
          <a:stretch/>
        </p:blipFill>
        <p:spPr>
          <a:xfrm>
            <a:off x="6433780" y="3362304"/>
            <a:ext cx="2140449" cy="1809747"/>
          </a:xfrm>
          <a:prstGeom prst="rect">
            <a:avLst/>
          </a:prstGeom>
        </p:spPr>
      </p:pic>
      <p:sp>
        <p:nvSpPr>
          <p:cNvPr id="15" name="TextBox 14"/>
          <p:cNvSpPr txBox="1"/>
          <p:nvPr/>
        </p:nvSpPr>
        <p:spPr>
          <a:xfrm>
            <a:off x="467544" y="5373216"/>
            <a:ext cx="2232248" cy="954107"/>
          </a:xfrm>
          <a:prstGeom prst="rect">
            <a:avLst/>
          </a:prstGeom>
          <a:noFill/>
        </p:spPr>
        <p:txBody>
          <a:bodyPr wrap="square" rtlCol="0">
            <a:spAutoFit/>
          </a:bodyPr>
          <a:lstStyle/>
          <a:p>
            <a:r>
              <a:rPr lang="en-US" altLang="ko-KR" sz="1400" dirty="0" smtClean="0"/>
              <a:t>Select               to check the sample image with the clients image.</a:t>
            </a:r>
          </a:p>
          <a:p>
            <a:endParaRPr lang="en-US" altLang="ko-KR" sz="1400" dirty="0" smtClean="0"/>
          </a:p>
        </p:txBody>
      </p:sp>
      <p:sp>
        <p:nvSpPr>
          <p:cNvPr id="16" name="TextBox 15"/>
          <p:cNvSpPr txBox="1"/>
          <p:nvPr/>
        </p:nvSpPr>
        <p:spPr>
          <a:xfrm>
            <a:off x="6390200" y="5373216"/>
            <a:ext cx="2214248" cy="1169551"/>
          </a:xfrm>
          <a:prstGeom prst="rect">
            <a:avLst/>
          </a:prstGeom>
          <a:noFill/>
        </p:spPr>
        <p:txBody>
          <a:bodyPr wrap="square" rtlCol="0">
            <a:spAutoFit/>
          </a:bodyPr>
          <a:lstStyle/>
          <a:p>
            <a:r>
              <a:rPr lang="en-US" altLang="ko-KR" sz="1400" dirty="0" smtClean="0"/>
              <a:t>Once </a:t>
            </a:r>
            <a:r>
              <a:rPr lang="en-US" altLang="ko-KR" sz="1400" dirty="0"/>
              <a:t>touch the screen.”</a:t>
            </a:r>
            <a:endParaRPr lang="ko-KR" altLang="en-US" sz="1400" dirty="0"/>
          </a:p>
          <a:p>
            <a:r>
              <a:rPr lang="en-US" altLang="ko-KR" sz="1400" dirty="0" smtClean="0"/>
              <a:t>Good , Normal,, Bad samples are available to check</a:t>
            </a:r>
            <a:endParaRPr lang="ko-KR" altLang="en-US" sz="1400" dirty="0"/>
          </a:p>
        </p:txBody>
      </p:sp>
      <p:sp>
        <p:nvSpPr>
          <p:cNvPr id="17" name="TextBox 16"/>
          <p:cNvSpPr txBox="1"/>
          <p:nvPr/>
        </p:nvSpPr>
        <p:spPr>
          <a:xfrm>
            <a:off x="3437872" y="5373216"/>
            <a:ext cx="2214248" cy="738664"/>
          </a:xfrm>
          <a:prstGeom prst="rect">
            <a:avLst/>
          </a:prstGeom>
          <a:noFill/>
        </p:spPr>
        <p:txBody>
          <a:bodyPr wrap="square" rtlCol="0">
            <a:spAutoFit/>
          </a:bodyPr>
          <a:lstStyle/>
          <a:p>
            <a:r>
              <a:rPr lang="en-US" altLang="ko-KR" sz="1400" dirty="0" smtClean="0"/>
              <a:t>With sample image,</a:t>
            </a:r>
          </a:p>
          <a:p>
            <a:r>
              <a:rPr lang="en-US" altLang="ko-KR" sz="1400" dirty="0" smtClean="0"/>
              <a:t>The client can figure out the differences.”</a:t>
            </a:r>
            <a:endParaRPr lang="ko-KR" altLang="en-US" sz="1400" dirty="0"/>
          </a:p>
        </p:txBody>
      </p:sp>
      <p:pic>
        <p:nvPicPr>
          <p:cNvPr id="18" name="그림 17"/>
          <p:cNvPicPr>
            <a:picLocks noChangeAspect="1"/>
          </p:cNvPicPr>
          <p:nvPr/>
        </p:nvPicPr>
        <p:blipFill rotWithShape="1">
          <a:blip r:embed="rId6">
            <a:extLst>
              <a:ext uri="{28A0092B-C50C-407E-A947-70E740481C1C}">
                <a14:useLocalDpi xmlns:a14="http://schemas.microsoft.com/office/drawing/2010/main" val="0"/>
              </a:ext>
            </a:extLst>
          </a:blip>
          <a:srcRect l="73554" t="69825" r="6337" b="23328"/>
          <a:stretch/>
        </p:blipFill>
        <p:spPr>
          <a:xfrm>
            <a:off x="1196340" y="5387341"/>
            <a:ext cx="434340" cy="259080"/>
          </a:xfrm>
          <a:prstGeom prst="rect">
            <a:avLst/>
          </a:prstGeom>
        </p:spPr>
      </p:pic>
      <p:pic>
        <p:nvPicPr>
          <p:cNvPr id="19" name="그림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3638" y="2433614"/>
            <a:ext cx="342716" cy="434333"/>
          </a:xfrm>
          <a:prstGeom prst="rect">
            <a:avLst/>
          </a:prstGeom>
        </p:spPr>
      </p:pic>
      <p:sp>
        <p:nvSpPr>
          <p:cNvPr id="21"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WRINKLES</a:t>
            </a:r>
            <a:endParaRPr lang="fr-FR" b="1" dirty="0">
              <a:latin typeface="+mn-lt"/>
            </a:endParaRPr>
          </a:p>
        </p:txBody>
      </p:sp>
    </p:spTree>
    <p:extLst>
      <p:ext uri="{BB962C8B-B14F-4D97-AF65-F5344CB8AC3E}">
        <p14:creationId xmlns:p14="http://schemas.microsoft.com/office/powerpoint/2010/main" val="25279491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G:\DPLI_HELENA_RUBINSTEIN_POWER_Beauty\Service\3. Brand\Service &amp; CRM\Education\01- SKINCARE\Re-PLASTY\Re-PLASTY PRESCRIPTION 2014\TRAINING EN COURS\Visuel Antoine\Diagnostic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1385888"/>
            <a:ext cx="20193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1.  DEVICE PRESENTATION</a:t>
            </a:r>
            <a:endParaRPr lang="fr-FR" b="1" dirty="0">
              <a:latin typeface="+mn-lt"/>
            </a:endParaRPr>
          </a:p>
        </p:txBody>
      </p:sp>
      <p:sp>
        <p:nvSpPr>
          <p:cNvPr id="5" name="Rectangle 4"/>
          <p:cNvSpPr/>
          <p:nvPr/>
        </p:nvSpPr>
        <p:spPr>
          <a:xfrm>
            <a:off x="3275856" y="1916832"/>
            <a:ext cx="5616624" cy="4801314"/>
          </a:xfrm>
          <a:prstGeom prst="rect">
            <a:avLst/>
          </a:prstGeom>
        </p:spPr>
        <p:txBody>
          <a:bodyPr wrap="square">
            <a:spAutoFit/>
          </a:bodyPr>
          <a:lstStyle/>
          <a:p>
            <a:r>
              <a:rPr lang="fr-FR" altLang="fr-FR" dirty="0" smtClean="0"/>
              <a:t>The </a:t>
            </a:r>
            <a:r>
              <a:rPr lang="fr-FR" altLang="fr-FR" b="1" dirty="0" smtClean="0"/>
              <a:t>SKIN PROFILER:</a:t>
            </a:r>
          </a:p>
          <a:p>
            <a:endParaRPr lang="fr-FR" altLang="fr-FR" b="1" dirty="0" smtClean="0"/>
          </a:p>
          <a:p>
            <a:pPr marL="285750" indent="-285750">
              <a:buFontTx/>
              <a:buChar char="-"/>
            </a:pPr>
            <a:r>
              <a:rPr lang="fr-FR" altLang="fr-FR" dirty="0" smtClean="0"/>
              <a:t>EXPERT AND FRAGILE DEVICE</a:t>
            </a:r>
          </a:p>
          <a:p>
            <a:pPr marL="285750" indent="-285750">
              <a:buFontTx/>
              <a:buChar char="-"/>
            </a:pPr>
            <a:endParaRPr lang="fr-FR" altLang="fr-FR" dirty="0"/>
          </a:p>
          <a:p>
            <a:pPr marL="285750" indent="-285750">
              <a:buFontTx/>
              <a:buChar char="-"/>
            </a:pPr>
            <a:r>
              <a:rPr lang="fr-FR" altLang="fr-FR" dirty="0" smtClean="0"/>
              <a:t>MOBILE  SKIN ANALYZER</a:t>
            </a:r>
          </a:p>
          <a:p>
            <a:endParaRPr lang="fr-FR" altLang="fr-FR" b="1" dirty="0"/>
          </a:p>
          <a:p>
            <a:pPr marL="285750" indent="-285750">
              <a:buFontTx/>
              <a:buChar char="-"/>
            </a:pPr>
            <a:r>
              <a:rPr lang="fr-FR" altLang="fr-FR" dirty="0" smtClean="0"/>
              <a:t>SPECIFIC SOFTWARE AND ALGORYTHM  DEVELOPPED FOR HR</a:t>
            </a:r>
          </a:p>
          <a:p>
            <a:pPr marL="285750" indent="-285750">
              <a:buFontTx/>
              <a:buChar char="-"/>
            </a:pPr>
            <a:endParaRPr lang="fr-FR" altLang="fr-FR" dirty="0"/>
          </a:p>
          <a:p>
            <a:pPr marL="285750" indent="-285750">
              <a:buFontTx/>
              <a:buChar char="-"/>
            </a:pPr>
            <a:r>
              <a:rPr lang="fr-FR" altLang="fr-FR" dirty="0" smtClean="0"/>
              <a:t>TOUCH SCREEN</a:t>
            </a:r>
          </a:p>
          <a:p>
            <a:pPr marL="285750" indent="-285750">
              <a:buFontTx/>
              <a:buChar char="-"/>
            </a:pPr>
            <a:endParaRPr lang="fr-FR" altLang="fr-FR" dirty="0"/>
          </a:p>
          <a:p>
            <a:pPr marL="285750" indent="-285750">
              <a:buFontTx/>
              <a:buChar char="-"/>
            </a:pPr>
            <a:r>
              <a:rPr lang="en-US" dirty="0" smtClean="0"/>
              <a:t>HIGH RESOLUTION &amp; AUTO ADJUSTMENT FOR SKIN ANALYSIS [X30]</a:t>
            </a:r>
            <a:r>
              <a:rPr lang="en-US" dirty="0"/>
              <a:t/>
            </a:r>
            <a:br>
              <a:rPr lang="en-US" dirty="0"/>
            </a:br>
            <a:endParaRPr lang="en-US" dirty="0" smtClean="0"/>
          </a:p>
          <a:p>
            <a:pPr marL="285750" indent="-285750">
              <a:buFontTx/>
              <a:buChar char="-"/>
            </a:pPr>
            <a:r>
              <a:rPr lang="en-US" dirty="0" smtClean="0"/>
              <a:t>MORE THAN 15,000 SKINS IN DATABASE</a:t>
            </a:r>
            <a:r>
              <a:rPr lang="en-US" dirty="0"/>
              <a:t/>
            </a:r>
            <a:br>
              <a:rPr lang="en-US" dirty="0"/>
            </a:br>
            <a:r>
              <a:rPr lang="en-US" dirty="0"/>
              <a:t/>
            </a:r>
            <a:br>
              <a:rPr lang="en-US" dirty="0"/>
            </a:br>
            <a:endParaRPr lang="fr-FR" altLang="fr-FR" dirty="0"/>
          </a:p>
        </p:txBody>
      </p:sp>
    </p:spTree>
    <p:extLst>
      <p:ext uri="{BB962C8B-B14F-4D97-AF65-F5344CB8AC3E}">
        <p14:creationId xmlns:p14="http://schemas.microsoft.com/office/powerpoint/2010/main" val="351407354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직사각형 8"/>
          <p:cNvSpPr/>
          <p:nvPr/>
        </p:nvSpPr>
        <p:spPr>
          <a:xfrm>
            <a:off x="771525" y="4686277"/>
            <a:ext cx="771525" cy="37147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 name="그림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25" y="1428725"/>
            <a:ext cx="2152650" cy="3800475"/>
          </a:xfrm>
          <a:prstGeom prst="rect">
            <a:avLst/>
          </a:prstGeom>
        </p:spPr>
      </p:pic>
      <p:sp>
        <p:nvSpPr>
          <p:cNvPr id="11" name="직사각형 10"/>
          <p:cNvSpPr/>
          <p:nvPr/>
        </p:nvSpPr>
        <p:spPr>
          <a:xfrm>
            <a:off x="1582688" y="4108675"/>
            <a:ext cx="504056" cy="225177"/>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982" y="1409674"/>
            <a:ext cx="2160000" cy="3819526"/>
          </a:xfrm>
          <a:prstGeom prst="rect">
            <a:avLst/>
          </a:prstGeom>
        </p:spPr>
      </p:pic>
      <p:pic>
        <p:nvPicPr>
          <p:cNvPr id="12" name="그림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50" y="1409674"/>
            <a:ext cx="2162175" cy="3819526"/>
          </a:xfrm>
          <a:prstGeom prst="rect">
            <a:avLst/>
          </a:prstGeom>
        </p:spPr>
      </p:pic>
      <p:sp>
        <p:nvSpPr>
          <p:cNvPr id="8" name="TextBox 7"/>
          <p:cNvSpPr txBox="1"/>
          <p:nvPr/>
        </p:nvSpPr>
        <p:spPr>
          <a:xfrm>
            <a:off x="485808" y="5444222"/>
            <a:ext cx="2232248" cy="738664"/>
          </a:xfrm>
          <a:prstGeom prst="rect">
            <a:avLst/>
          </a:prstGeom>
          <a:noFill/>
        </p:spPr>
        <p:txBody>
          <a:bodyPr wrap="square" rtlCol="0">
            <a:spAutoFit/>
          </a:bodyPr>
          <a:lstStyle/>
          <a:p>
            <a:r>
              <a:rPr lang="en-US" altLang="ko-KR" sz="1400" dirty="0" smtClean="0"/>
              <a:t>Select                to check the image with 3D image.</a:t>
            </a:r>
          </a:p>
        </p:txBody>
      </p:sp>
      <p:sp>
        <p:nvSpPr>
          <p:cNvPr id="13" name="TextBox 12"/>
          <p:cNvSpPr txBox="1"/>
          <p:nvPr/>
        </p:nvSpPr>
        <p:spPr>
          <a:xfrm>
            <a:off x="6387058" y="5373216"/>
            <a:ext cx="2430272" cy="954107"/>
          </a:xfrm>
          <a:prstGeom prst="rect">
            <a:avLst/>
          </a:prstGeom>
          <a:noFill/>
        </p:spPr>
        <p:txBody>
          <a:bodyPr wrap="square" rtlCol="0">
            <a:spAutoFit/>
          </a:bodyPr>
          <a:lstStyle/>
          <a:p>
            <a:r>
              <a:rPr lang="en-US" altLang="ko-KR" sz="1400" dirty="0" smtClean="0"/>
              <a:t>Available to check the skin depth with a variety of angles by touching it and zoom in.</a:t>
            </a:r>
            <a:endParaRPr lang="ko-KR" altLang="en-US" sz="1400" dirty="0"/>
          </a:p>
        </p:txBody>
      </p:sp>
      <p:sp>
        <p:nvSpPr>
          <p:cNvPr id="14" name="TextBox 13"/>
          <p:cNvSpPr txBox="1"/>
          <p:nvPr/>
        </p:nvSpPr>
        <p:spPr>
          <a:xfrm>
            <a:off x="3491880" y="5382741"/>
            <a:ext cx="2214248" cy="738664"/>
          </a:xfrm>
          <a:prstGeom prst="rect">
            <a:avLst/>
          </a:prstGeom>
          <a:noFill/>
        </p:spPr>
        <p:txBody>
          <a:bodyPr wrap="square" rtlCol="0">
            <a:spAutoFit/>
          </a:bodyPr>
          <a:lstStyle/>
          <a:p>
            <a:r>
              <a:rPr lang="en-US" altLang="ko-KR" sz="1400" dirty="0" smtClean="0"/>
              <a:t>It is available to check the pore depth by touching the screen.</a:t>
            </a:r>
            <a:endParaRPr lang="ko-KR" altLang="en-US" sz="1400" dirty="0"/>
          </a:p>
        </p:txBody>
      </p:sp>
      <p:pic>
        <p:nvPicPr>
          <p:cNvPr id="15" name="그림 14"/>
          <p:cNvPicPr>
            <a:picLocks noChangeAspect="1"/>
          </p:cNvPicPr>
          <p:nvPr/>
        </p:nvPicPr>
        <p:blipFill rotWithShape="1">
          <a:blip r:embed="rId5">
            <a:extLst>
              <a:ext uri="{28A0092B-C50C-407E-A947-70E740481C1C}">
                <a14:useLocalDpi xmlns:a14="http://schemas.microsoft.com/office/drawing/2010/main" val="0"/>
              </a:ext>
            </a:extLst>
          </a:blip>
          <a:srcRect l="50624" t="70257" r="27856" b="22695"/>
          <a:stretch/>
        </p:blipFill>
        <p:spPr>
          <a:xfrm>
            <a:off x="1192559" y="5428192"/>
            <a:ext cx="464820" cy="266701"/>
          </a:xfrm>
          <a:prstGeom prst="rect">
            <a:avLst/>
          </a:prstGeom>
        </p:spPr>
      </p:pic>
      <p:pic>
        <p:nvPicPr>
          <p:cNvPr id="16" name="그림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1909" y="3328962"/>
            <a:ext cx="342716" cy="434333"/>
          </a:xfrm>
          <a:prstGeom prst="rect">
            <a:avLst/>
          </a:prstGeom>
        </p:spPr>
      </p:pic>
      <p:sp>
        <p:nvSpPr>
          <p:cNvPr id="19"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WRINKLES</a:t>
            </a:r>
            <a:endParaRPr lang="fr-FR" b="1" dirty="0">
              <a:latin typeface="+mn-lt"/>
            </a:endParaRPr>
          </a:p>
        </p:txBody>
      </p:sp>
    </p:spTree>
    <p:extLst>
      <p:ext uri="{BB962C8B-B14F-4D97-AF65-F5344CB8AC3E}">
        <p14:creationId xmlns:p14="http://schemas.microsoft.com/office/powerpoint/2010/main" val="7446380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9" y="1427770"/>
            <a:ext cx="2160000" cy="3790951"/>
          </a:xfrm>
          <a:prstGeom prst="rect">
            <a:avLst/>
          </a:prstGeom>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6390" y="1440253"/>
            <a:ext cx="2160000" cy="3768944"/>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 name="그림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3924" y="4938883"/>
            <a:ext cx="342716" cy="434333"/>
          </a:xfrm>
          <a:prstGeom prst="rect">
            <a:avLst/>
          </a:prstGeom>
          <a:ln>
            <a:noFill/>
          </a:ln>
        </p:spPr>
      </p:pic>
      <p:pic>
        <p:nvPicPr>
          <p:cNvPr id="11" name="그림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3887" y="1427770"/>
            <a:ext cx="2216238" cy="3790951"/>
          </a:xfrm>
          <a:prstGeom prst="rect">
            <a:avLst/>
          </a:prstGeom>
        </p:spPr>
      </p:pic>
      <p:pic>
        <p:nvPicPr>
          <p:cNvPr id="12" name="그림 11"/>
          <p:cNvPicPr>
            <a:picLocks noChangeAspect="1"/>
          </p:cNvPicPr>
          <p:nvPr/>
        </p:nvPicPr>
        <p:blipFill rotWithShape="1">
          <a:blip r:embed="rId6">
            <a:extLst>
              <a:ext uri="{28A0092B-C50C-407E-A947-70E740481C1C}">
                <a14:useLocalDpi xmlns:a14="http://schemas.microsoft.com/office/drawing/2010/main" val="0"/>
              </a:ext>
            </a:extLst>
          </a:blip>
          <a:srcRect l="3827" t="16583" r="6777" b="42714"/>
          <a:stretch/>
        </p:blipFill>
        <p:spPr>
          <a:xfrm rot="16200000">
            <a:off x="3047150" y="1867009"/>
            <a:ext cx="3038479" cy="2160000"/>
          </a:xfrm>
          <a:prstGeom prst="rect">
            <a:avLst/>
          </a:prstGeom>
        </p:spPr>
      </p:pic>
      <p:sp>
        <p:nvSpPr>
          <p:cNvPr id="13" name="TextBox 12"/>
          <p:cNvSpPr txBox="1"/>
          <p:nvPr/>
        </p:nvSpPr>
        <p:spPr>
          <a:xfrm>
            <a:off x="539552" y="5445224"/>
            <a:ext cx="1928799" cy="738664"/>
          </a:xfrm>
          <a:prstGeom prst="rect">
            <a:avLst/>
          </a:prstGeom>
          <a:noFill/>
        </p:spPr>
        <p:txBody>
          <a:bodyPr wrap="square" rtlCol="0">
            <a:spAutoFit/>
          </a:bodyPr>
          <a:lstStyle/>
          <a:p>
            <a:r>
              <a:rPr lang="en-US" altLang="ko-KR" sz="1400" dirty="0" smtClean="0"/>
              <a:t>Select “Camera” Icon,</a:t>
            </a:r>
          </a:p>
          <a:p>
            <a:r>
              <a:rPr lang="en-US" altLang="ko-KR" sz="1400" dirty="0" smtClean="0"/>
              <a:t>to activate the lens.</a:t>
            </a:r>
            <a:endParaRPr lang="ko-KR" altLang="en-US" sz="1400" dirty="0"/>
          </a:p>
        </p:txBody>
      </p:sp>
      <p:sp>
        <p:nvSpPr>
          <p:cNvPr id="14" name="TextBox 13"/>
          <p:cNvSpPr txBox="1"/>
          <p:nvPr/>
        </p:nvSpPr>
        <p:spPr>
          <a:xfrm>
            <a:off x="3419872" y="5445224"/>
            <a:ext cx="2232248" cy="738664"/>
          </a:xfrm>
          <a:prstGeom prst="rect">
            <a:avLst/>
          </a:prstGeom>
          <a:noFill/>
        </p:spPr>
        <p:txBody>
          <a:bodyPr wrap="square" rtlCol="0">
            <a:spAutoFit/>
          </a:bodyPr>
          <a:lstStyle/>
          <a:p>
            <a:r>
              <a:rPr lang="en-US" altLang="ko-KR" sz="1400" dirty="0" smtClean="0"/>
              <a:t>Select “Capture” button</a:t>
            </a:r>
          </a:p>
          <a:p>
            <a:r>
              <a:rPr lang="en-US" altLang="ko-KR" sz="1400" dirty="0" smtClean="0"/>
              <a:t>To take image.</a:t>
            </a:r>
          </a:p>
        </p:txBody>
      </p:sp>
      <p:sp>
        <p:nvSpPr>
          <p:cNvPr id="15" name="TextBox 14"/>
          <p:cNvSpPr txBox="1"/>
          <p:nvPr/>
        </p:nvSpPr>
        <p:spPr>
          <a:xfrm>
            <a:off x="6372200" y="5445224"/>
            <a:ext cx="2232248" cy="307777"/>
          </a:xfrm>
          <a:prstGeom prst="rect">
            <a:avLst/>
          </a:prstGeom>
          <a:noFill/>
        </p:spPr>
        <p:txBody>
          <a:bodyPr wrap="square" rtlCol="0">
            <a:spAutoFit/>
          </a:bodyPr>
          <a:lstStyle/>
          <a:p>
            <a:r>
              <a:rPr lang="en-US" altLang="ko-KR" sz="1400" dirty="0" smtClean="0"/>
              <a:t>Select “Scan”</a:t>
            </a:r>
          </a:p>
        </p:txBody>
      </p:sp>
      <p:pic>
        <p:nvPicPr>
          <p:cNvPr id="16" name="그림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941" y="4628172"/>
            <a:ext cx="342716" cy="434333"/>
          </a:xfrm>
          <a:prstGeom prst="rect">
            <a:avLst/>
          </a:prstGeom>
        </p:spPr>
      </p:pic>
      <p:pic>
        <p:nvPicPr>
          <p:cNvPr id="17" name="그림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0798" y="4256697"/>
            <a:ext cx="342716" cy="434333"/>
          </a:xfrm>
          <a:prstGeom prst="rect">
            <a:avLst/>
          </a:prstGeom>
        </p:spPr>
      </p:pic>
      <p:sp>
        <p:nvSpPr>
          <p:cNvPr id="19"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3. TAKING MEASURES: REDNESS</a:t>
            </a:r>
            <a:endParaRPr lang="fr-FR" b="1" dirty="0">
              <a:latin typeface="+mn-lt"/>
            </a:endParaRPr>
          </a:p>
        </p:txBody>
      </p:sp>
    </p:spTree>
    <p:extLst>
      <p:ext uri="{BB962C8B-B14F-4D97-AF65-F5344CB8AC3E}">
        <p14:creationId xmlns:p14="http://schemas.microsoft.com/office/powerpoint/2010/main" val="17024132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98" y="1428724"/>
            <a:ext cx="2152652" cy="3790951"/>
          </a:xfrm>
          <a:prstGeom prst="rect">
            <a:avLst/>
          </a:prstGeom>
        </p:spPr>
      </p:pic>
      <p:pic>
        <p:nvPicPr>
          <p:cNvPr id="11" name="그림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4723" y="1438249"/>
            <a:ext cx="2152652" cy="3790951"/>
          </a:xfrm>
          <a:prstGeom prst="rect">
            <a:avLst/>
          </a:prstGeom>
        </p:spPr>
      </p:pic>
      <p:sp>
        <p:nvSpPr>
          <p:cNvPr id="8" name="직사각형 7"/>
          <p:cNvSpPr/>
          <p:nvPr/>
        </p:nvSpPr>
        <p:spPr>
          <a:xfrm>
            <a:off x="4280535" y="4079534"/>
            <a:ext cx="641985" cy="301941"/>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73" y="1428723"/>
            <a:ext cx="2160000" cy="3790951"/>
          </a:xfrm>
          <a:prstGeom prst="rect">
            <a:avLst/>
          </a:prstGeom>
        </p:spPr>
      </p:pic>
      <p:sp>
        <p:nvSpPr>
          <p:cNvPr id="10"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REDNESS</a:t>
            </a:r>
            <a:endParaRPr lang="fr-FR" b="1" dirty="0">
              <a:latin typeface="+mn-lt"/>
            </a:endParaRPr>
          </a:p>
        </p:txBody>
      </p:sp>
    </p:spTree>
    <p:extLst>
      <p:ext uri="{BB962C8B-B14F-4D97-AF65-F5344CB8AC3E}">
        <p14:creationId xmlns:p14="http://schemas.microsoft.com/office/powerpoint/2010/main" val="21640715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98" y="1438249"/>
            <a:ext cx="2152652" cy="3790951"/>
          </a:xfrm>
          <a:prstGeom prst="rect">
            <a:avLst/>
          </a:prstGeom>
        </p:spPr>
      </p:pic>
      <p:pic>
        <p:nvPicPr>
          <p:cNvPr id="3" name="그림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101" y="1438249"/>
            <a:ext cx="2160000" cy="3790951"/>
          </a:xfrm>
          <a:prstGeom prst="rect">
            <a:avLst/>
          </a:prstGeom>
        </p:spPr>
      </p:pic>
      <p:pic>
        <p:nvPicPr>
          <p:cNvPr id="6" name="그림 5"/>
          <p:cNvPicPr>
            <a:picLocks noChangeAspect="1"/>
          </p:cNvPicPr>
          <p:nvPr/>
        </p:nvPicPr>
        <p:blipFill rotWithShape="1">
          <a:blip r:embed="rId4">
            <a:extLst>
              <a:ext uri="{28A0092B-C50C-407E-A947-70E740481C1C}">
                <a14:useLocalDpi xmlns:a14="http://schemas.microsoft.com/office/drawing/2010/main" val="0"/>
              </a:ext>
            </a:extLst>
          </a:blip>
          <a:srcRect t="7466" r="463" b="47534"/>
          <a:stretch/>
        </p:blipFill>
        <p:spPr>
          <a:xfrm>
            <a:off x="6446252" y="1523974"/>
            <a:ext cx="2123723" cy="1866901"/>
          </a:xfrm>
          <a:prstGeom prst="rect">
            <a:avLst/>
          </a:prstGeom>
        </p:spPr>
      </p:pic>
      <p:sp>
        <p:nvSpPr>
          <p:cNvPr id="11" name="직사각형 10"/>
          <p:cNvSpPr/>
          <p:nvPr/>
        </p:nvSpPr>
        <p:spPr>
          <a:xfrm>
            <a:off x="6372200" y="1431679"/>
            <a:ext cx="2264770" cy="378799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2" name="그림 11"/>
          <p:cNvPicPr>
            <a:picLocks noChangeAspect="1"/>
          </p:cNvPicPr>
          <p:nvPr/>
        </p:nvPicPr>
        <p:blipFill rotWithShape="1">
          <a:blip r:embed="rId5">
            <a:extLst>
              <a:ext uri="{28A0092B-C50C-407E-A947-70E740481C1C}">
                <a14:useLocalDpi xmlns:a14="http://schemas.microsoft.com/office/drawing/2010/main" val="0"/>
              </a:ext>
            </a:extLst>
          </a:blip>
          <a:srcRect t="7361" r="463" b="47778"/>
          <a:stretch/>
        </p:blipFill>
        <p:spPr>
          <a:xfrm>
            <a:off x="6446252" y="3492695"/>
            <a:ext cx="2134231" cy="1631730"/>
          </a:xfrm>
          <a:prstGeom prst="rect">
            <a:avLst/>
          </a:prstGeom>
        </p:spPr>
      </p:pic>
      <p:pic>
        <p:nvPicPr>
          <p:cNvPr id="19" name="그림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3638" y="2457424"/>
            <a:ext cx="342716" cy="434333"/>
          </a:xfrm>
          <a:prstGeom prst="rect">
            <a:avLst/>
          </a:prstGeom>
        </p:spPr>
      </p:pic>
      <p:pic>
        <p:nvPicPr>
          <p:cNvPr id="16" name="그림 15"/>
          <p:cNvPicPr>
            <a:picLocks noChangeAspect="1"/>
          </p:cNvPicPr>
          <p:nvPr/>
        </p:nvPicPr>
        <p:blipFill rotWithShape="1">
          <a:blip r:embed="rId7">
            <a:extLst>
              <a:ext uri="{28A0092B-C50C-407E-A947-70E740481C1C}">
                <a14:useLocalDpi xmlns:a14="http://schemas.microsoft.com/office/drawing/2010/main" val="0"/>
              </a:ext>
            </a:extLst>
          </a:blip>
          <a:srcRect l="-231" t="7500" r="-231" b="47361"/>
          <a:stretch/>
        </p:blipFill>
        <p:spPr>
          <a:xfrm>
            <a:off x="6438874" y="3485075"/>
            <a:ext cx="2121779" cy="1744125"/>
          </a:xfrm>
          <a:prstGeom prst="rect">
            <a:avLst/>
          </a:prstGeom>
        </p:spPr>
      </p:pic>
      <p:sp>
        <p:nvSpPr>
          <p:cNvPr id="18" name="직사각형 17"/>
          <p:cNvSpPr/>
          <p:nvPr/>
        </p:nvSpPr>
        <p:spPr>
          <a:xfrm>
            <a:off x="1912253" y="4102959"/>
            <a:ext cx="655688" cy="272802"/>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p:cNvSpPr txBox="1"/>
          <p:nvPr/>
        </p:nvSpPr>
        <p:spPr>
          <a:xfrm>
            <a:off x="467544" y="5373216"/>
            <a:ext cx="2232248" cy="954107"/>
          </a:xfrm>
          <a:prstGeom prst="rect">
            <a:avLst/>
          </a:prstGeom>
          <a:noFill/>
        </p:spPr>
        <p:txBody>
          <a:bodyPr wrap="square" rtlCol="0">
            <a:spAutoFit/>
          </a:bodyPr>
          <a:lstStyle/>
          <a:p>
            <a:r>
              <a:rPr lang="en-US" altLang="ko-KR" sz="1400" dirty="0" smtClean="0"/>
              <a:t>Select               to check the sample image with the clients image.</a:t>
            </a:r>
          </a:p>
          <a:p>
            <a:endParaRPr lang="en-US" altLang="ko-KR" sz="1400" dirty="0" smtClean="0"/>
          </a:p>
        </p:txBody>
      </p:sp>
      <p:sp>
        <p:nvSpPr>
          <p:cNvPr id="21" name="TextBox 20"/>
          <p:cNvSpPr txBox="1"/>
          <p:nvPr/>
        </p:nvSpPr>
        <p:spPr>
          <a:xfrm>
            <a:off x="6390200" y="5373216"/>
            <a:ext cx="2214248" cy="1169551"/>
          </a:xfrm>
          <a:prstGeom prst="rect">
            <a:avLst/>
          </a:prstGeom>
          <a:noFill/>
        </p:spPr>
        <p:txBody>
          <a:bodyPr wrap="square" rtlCol="0">
            <a:spAutoFit/>
          </a:bodyPr>
          <a:lstStyle/>
          <a:p>
            <a:r>
              <a:rPr lang="en-US" altLang="ko-KR" sz="1400" dirty="0" smtClean="0"/>
              <a:t>Once </a:t>
            </a:r>
            <a:r>
              <a:rPr lang="en-US" altLang="ko-KR" sz="1400" dirty="0"/>
              <a:t>touch the screen.”</a:t>
            </a:r>
            <a:endParaRPr lang="ko-KR" altLang="en-US" sz="1400" dirty="0"/>
          </a:p>
          <a:p>
            <a:r>
              <a:rPr lang="en-US" altLang="ko-KR" sz="1400" dirty="0" smtClean="0"/>
              <a:t>Good , Normal,, Bad samples are available to check</a:t>
            </a:r>
            <a:endParaRPr lang="ko-KR" altLang="en-US" sz="1400" dirty="0"/>
          </a:p>
        </p:txBody>
      </p:sp>
      <p:sp>
        <p:nvSpPr>
          <p:cNvPr id="22" name="TextBox 21"/>
          <p:cNvSpPr txBox="1"/>
          <p:nvPr/>
        </p:nvSpPr>
        <p:spPr>
          <a:xfrm>
            <a:off x="3437872" y="5373216"/>
            <a:ext cx="2214248" cy="738664"/>
          </a:xfrm>
          <a:prstGeom prst="rect">
            <a:avLst/>
          </a:prstGeom>
          <a:noFill/>
        </p:spPr>
        <p:txBody>
          <a:bodyPr wrap="square" rtlCol="0">
            <a:spAutoFit/>
          </a:bodyPr>
          <a:lstStyle/>
          <a:p>
            <a:r>
              <a:rPr lang="en-US" altLang="ko-KR" sz="1400" dirty="0" smtClean="0"/>
              <a:t>With sample image,</a:t>
            </a:r>
          </a:p>
          <a:p>
            <a:r>
              <a:rPr lang="en-US" altLang="ko-KR" sz="1400" dirty="0" smtClean="0"/>
              <a:t>The client can figure out the differences.”</a:t>
            </a:r>
            <a:endParaRPr lang="ko-KR" altLang="en-US" sz="1400" dirty="0"/>
          </a:p>
        </p:txBody>
      </p:sp>
      <p:pic>
        <p:nvPicPr>
          <p:cNvPr id="23" name="그림 22"/>
          <p:cNvPicPr>
            <a:picLocks noChangeAspect="1"/>
          </p:cNvPicPr>
          <p:nvPr/>
        </p:nvPicPr>
        <p:blipFill rotWithShape="1">
          <a:blip r:embed="rId8">
            <a:extLst>
              <a:ext uri="{28A0092B-C50C-407E-A947-70E740481C1C}">
                <a14:useLocalDpi xmlns:a14="http://schemas.microsoft.com/office/drawing/2010/main" val="0"/>
              </a:ext>
            </a:extLst>
          </a:blip>
          <a:srcRect l="73554" t="69825" r="6337" b="23328"/>
          <a:stretch/>
        </p:blipFill>
        <p:spPr>
          <a:xfrm>
            <a:off x="1196340" y="5387341"/>
            <a:ext cx="434340" cy="259080"/>
          </a:xfrm>
          <a:prstGeom prst="rect">
            <a:avLst/>
          </a:prstGeom>
        </p:spPr>
      </p:pic>
      <p:sp>
        <p:nvSpPr>
          <p:cNvPr id="17"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3. TAKING MEASURES: REDNESS</a:t>
            </a:r>
            <a:endParaRPr lang="fr-FR" b="1" dirty="0">
              <a:latin typeface="+mn-lt"/>
            </a:endParaRPr>
          </a:p>
        </p:txBody>
      </p:sp>
    </p:spTree>
    <p:extLst>
      <p:ext uri="{BB962C8B-B14F-4D97-AF65-F5344CB8AC3E}">
        <p14:creationId xmlns:p14="http://schemas.microsoft.com/office/powerpoint/2010/main" val="30079629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1876425" y="4090964"/>
            <a:ext cx="657225" cy="300037"/>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p:cNvSpPr txBox="1"/>
          <p:nvPr/>
        </p:nvSpPr>
        <p:spPr>
          <a:xfrm>
            <a:off x="467544" y="5373216"/>
            <a:ext cx="2232248" cy="1169551"/>
          </a:xfrm>
          <a:prstGeom prst="rect">
            <a:avLst/>
          </a:prstGeom>
          <a:noFill/>
        </p:spPr>
        <p:txBody>
          <a:bodyPr wrap="square" rtlCol="0">
            <a:spAutoFit/>
          </a:bodyPr>
          <a:lstStyle/>
          <a:p>
            <a:r>
              <a:rPr lang="en-US" altLang="ko-KR" sz="1400" dirty="0" smtClean="0"/>
              <a:t>All results are appeared with the bar graph to compare with average value compare</a:t>
            </a:r>
          </a:p>
          <a:p>
            <a:endParaRPr lang="en-US" altLang="ko-KR" sz="1400" dirty="0" smtClean="0"/>
          </a:p>
        </p:txBody>
      </p:sp>
      <p:pic>
        <p:nvPicPr>
          <p:cNvPr id="4" name="그림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300" y="1457299"/>
            <a:ext cx="2160000" cy="3771901"/>
          </a:xfrm>
          <a:prstGeom prst="rect">
            <a:avLst/>
          </a:prstGeom>
        </p:spPr>
      </p:pic>
      <p:pic>
        <p:nvPicPr>
          <p:cNvPr id="5" name="그림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43" y="1457297"/>
            <a:ext cx="2160000" cy="3771903"/>
          </a:xfrm>
          <a:prstGeom prst="rect">
            <a:avLst/>
          </a:prstGeom>
        </p:spPr>
      </p:pic>
      <p:sp>
        <p:nvSpPr>
          <p:cNvPr id="16" name="오른쪽 화살표 15"/>
          <p:cNvSpPr/>
          <p:nvPr/>
        </p:nvSpPr>
        <p:spPr>
          <a:xfrm rot="5400000" flipH="1">
            <a:off x="2453168" y="3010940"/>
            <a:ext cx="604405" cy="222859"/>
          </a:xfrm>
          <a:prstGeom prst="rightArrow">
            <a:avLst/>
          </a:prstGeom>
          <a:solidFill>
            <a:srgbClr val="0099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ko-KR" altLang="en-US" sz="1400"/>
          </a:p>
        </p:txBody>
      </p:sp>
      <p:sp>
        <p:nvSpPr>
          <p:cNvPr id="18" name="오른쪽 화살표 17"/>
          <p:cNvSpPr/>
          <p:nvPr/>
        </p:nvSpPr>
        <p:spPr>
          <a:xfrm rot="16200000" flipH="1">
            <a:off x="2453168" y="3875036"/>
            <a:ext cx="604405" cy="222859"/>
          </a:xfrm>
          <a:prstGeom prst="rightArrow">
            <a:avLst/>
          </a:prstGeom>
          <a:solidFill>
            <a:srgbClr val="0099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ko-KR" altLang="en-US" sz="1400"/>
          </a:p>
        </p:txBody>
      </p:sp>
      <p:pic>
        <p:nvPicPr>
          <p:cNvPr id="9" name="그림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475" y="1457294"/>
            <a:ext cx="2160000" cy="3771905"/>
          </a:xfrm>
          <a:prstGeom prst="rect">
            <a:avLst/>
          </a:prstGeom>
        </p:spPr>
      </p:pic>
      <p:sp>
        <p:nvSpPr>
          <p:cNvPr id="11" name="TextBox 10"/>
          <p:cNvSpPr txBox="1"/>
          <p:nvPr/>
        </p:nvSpPr>
        <p:spPr>
          <a:xfrm>
            <a:off x="3507176" y="5373215"/>
            <a:ext cx="2232248" cy="738664"/>
          </a:xfrm>
          <a:prstGeom prst="rect">
            <a:avLst/>
          </a:prstGeom>
          <a:noFill/>
        </p:spPr>
        <p:txBody>
          <a:bodyPr wrap="square" rtlCol="0">
            <a:spAutoFit/>
          </a:bodyPr>
          <a:lstStyle/>
          <a:p>
            <a:r>
              <a:rPr lang="en-US" altLang="ko-KR" sz="1400" dirty="0" smtClean="0"/>
              <a:t>Scroll up and down to check whole results</a:t>
            </a:r>
          </a:p>
          <a:p>
            <a:endParaRPr lang="en-US" altLang="ko-KR" sz="1400" dirty="0" smtClean="0"/>
          </a:p>
        </p:txBody>
      </p:sp>
      <p:sp>
        <p:nvSpPr>
          <p:cNvPr id="12" name="오른쪽 화살표 11"/>
          <p:cNvSpPr/>
          <p:nvPr/>
        </p:nvSpPr>
        <p:spPr>
          <a:xfrm rot="5400000" flipH="1">
            <a:off x="3169448" y="3018560"/>
            <a:ext cx="604405" cy="222859"/>
          </a:xfrm>
          <a:prstGeom prst="rightArrow">
            <a:avLst/>
          </a:prstGeom>
          <a:solidFill>
            <a:srgbClr val="0099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ko-KR" altLang="en-US" sz="1400"/>
          </a:p>
        </p:txBody>
      </p:sp>
      <p:sp>
        <p:nvSpPr>
          <p:cNvPr id="15" name="오른쪽 화살표 14"/>
          <p:cNvSpPr/>
          <p:nvPr/>
        </p:nvSpPr>
        <p:spPr>
          <a:xfrm rot="16200000" flipH="1">
            <a:off x="3169448" y="3882656"/>
            <a:ext cx="604405" cy="222859"/>
          </a:xfrm>
          <a:prstGeom prst="rightArrow">
            <a:avLst/>
          </a:prstGeom>
          <a:solidFill>
            <a:srgbClr val="0099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ko-KR" altLang="en-US" sz="1400"/>
          </a:p>
        </p:txBody>
      </p:sp>
      <p:sp>
        <p:nvSpPr>
          <p:cNvPr id="17" name="TextBox 16"/>
          <p:cNvSpPr txBox="1"/>
          <p:nvPr/>
        </p:nvSpPr>
        <p:spPr>
          <a:xfrm>
            <a:off x="6395227" y="5373215"/>
            <a:ext cx="2232248" cy="954107"/>
          </a:xfrm>
          <a:prstGeom prst="rect">
            <a:avLst/>
          </a:prstGeom>
          <a:noFill/>
        </p:spPr>
        <p:txBody>
          <a:bodyPr wrap="square" rtlCol="0">
            <a:spAutoFit/>
          </a:bodyPr>
          <a:lstStyle/>
          <a:p>
            <a:r>
              <a:rPr lang="en-US" altLang="ko-KR" sz="1400" dirty="0" smtClean="0"/>
              <a:t>Once touch each parameter, it is available to check the skin image you took</a:t>
            </a:r>
          </a:p>
        </p:txBody>
      </p:sp>
      <p:sp>
        <p:nvSpPr>
          <p:cNvPr id="14"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RESULTS</a:t>
            </a:r>
            <a:endParaRPr lang="fr-FR" b="1" dirty="0">
              <a:latin typeface="+mn-lt"/>
            </a:endParaRPr>
          </a:p>
        </p:txBody>
      </p:sp>
    </p:spTree>
    <p:extLst>
      <p:ext uri="{BB962C8B-B14F-4D97-AF65-F5344CB8AC3E}">
        <p14:creationId xmlns:p14="http://schemas.microsoft.com/office/powerpoint/2010/main" val="32136361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98" y="1438249"/>
            <a:ext cx="2152652" cy="3790951"/>
          </a:xfrm>
          <a:prstGeom prst="rect">
            <a:avLst/>
          </a:prstGeom>
        </p:spPr>
      </p:pic>
      <p:sp>
        <p:nvSpPr>
          <p:cNvPr id="13" name="TextBox 12"/>
          <p:cNvSpPr txBox="1"/>
          <p:nvPr/>
        </p:nvSpPr>
        <p:spPr>
          <a:xfrm>
            <a:off x="467544" y="5562456"/>
            <a:ext cx="2232248" cy="523220"/>
          </a:xfrm>
          <a:prstGeom prst="rect">
            <a:avLst/>
          </a:prstGeom>
          <a:noFill/>
        </p:spPr>
        <p:txBody>
          <a:bodyPr wrap="square" rtlCol="0">
            <a:spAutoFit/>
          </a:bodyPr>
          <a:lstStyle/>
          <a:p>
            <a:r>
              <a:rPr lang="en-US" altLang="ko-KR" sz="1400" dirty="0" smtClean="0"/>
              <a:t>Image checking</a:t>
            </a:r>
          </a:p>
          <a:p>
            <a:endParaRPr lang="en-US" altLang="ko-KR" sz="1400" dirty="0" smtClean="0"/>
          </a:p>
        </p:txBody>
      </p:sp>
      <p:pic>
        <p:nvPicPr>
          <p:cNvPr id="16" name="그림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750" y="1428725"/>
            <a:ext cx="2152650" cy="3800475"/>
          </a:xfrm>
          <a:prstGeom prst="rect">
            <a:avLst/>
          </a:prstGeom>
        </p:spPr>
      </p:pic>
      <p:sp>
        <p:nvSpPr>
          <p:cNvPr id="10" name="TextBox 9"/>
          <p:cNvSpPr txBox="1"/>
          <p:nvPr/>
        </p:nvSpPr>
        <p:spPr>
          <a:xfrm>
            <a:off x="3576504" y="5562456"/>
            <a:ext cx="2232248" cy="523220"/>
          </a:xfrm>
          <a:prstGeom prst="rect">
            <a:avLst/>
          </a:prstGeom>
          <a:noFill/>
        </p:spPr>
        <p:txBody>
          <a:bodyPr wrap="square" rtlCol="0">
            <a:spAutoFit/>
          </a:bodyPr>
          <a:lstStyle/>
          <a:p>
            <a:r>
              <a:rPr lang="en-US" altLang="ko-KR" sz="1400" dirty="0" smtClean="0"/>
              <a:t>Image checking</a:t>
            </a:r>
          </a:p>
          <a:p>
            <a:endParaRPr lang="en-US" altLang="ko-KR" sz="1400" dirty="0" smtClean="0"/>
          </a:p>
        </p:txBody>
      </p:sp>
      <p:sp>
        <p:nvSpPr>
          <p:cNvPr id="14"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RESULTS</a:t>
            </a:r>
            <a:endParaRPr lang="fr-FR" b="1" dirty="0">
              <a:latin typeface="+mn-lt"/>
            </a:endParaRPr>
          </a:p>
        </p:txBody>
      </p:sp>
    </p:spTree>
    <p:extLst>
      <p:ext uri="{BB962C8B-B14F-4D97-AF65-F5344CB8AC3E}">
        <p14:creationId xmlns:p14="http://schemas.microsoft.com/office/powerpoint/2010/main" val="23097261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67544" y="5373216"/>
            <a:ext cx="2232248" cy="954107"/>
          </a:xfrm>
          <a:prstGeom prst="rect">
            <a:avLst/>
          </a:prstGeom>
          <a:noFill/>
        </p:spPr>
        <p:txBody>
          <a:bodyPr wrap="square" rtlCol="0">
            <a:spAutoFit/>
          </a:bodyPr>
          <a:lstStyle/>
          <a:p>
            <a:r>
              <a:rPr lang="en-US" altLang="ko-KR" sz="1400" dirty="0" smtClean="0"/>
              <a:t>Select above button          to recommend the product</a:t>
            </a:r>
          </a:p>
          <a:p>
            <a:endParaRPr lang="en-US" altLang="ko-KR" sz="1400" dirty="0" smtClean="0"/>
          </a:p>
        </p:txBody>
      </p:sp>
      <p:pic>
        <p:nvPicPr>
          <p:cNvPr id="19" name="그림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487" y="2432632"/>
            <a:ext cx="342716" cy="434333"/>
          </a:xfrm>
          <a:prstGeom prst="rect">
            <a:avLst/>
          </a:prstGeom>
        </p:spPr>
      </p:pic>
      <p:pic>
        <p:nvPicPr>
          <p:cNvPr id="4" name="그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00" y="1399169"/>
            <a:ext cx="2194560" cy="3819525"/>
          </a:xfrm>
          <a:prstGeom prst="rect">
            <a:avLst/>
          </a:prstGeom>
        </p:spPr>
      </p:pic>
      <p:sp>
        <p:nvSpPr>
          <p:cNvPr id="10" name="직사각형 9"/>
          <p:cNvSpPr/>
          <p:nvPr/>
        </p:nvSpPr>
        <p:spPr>
          <a:xfrm>
            <a:off x="581025" y="4599571"/>
            <a:ext cx="1981200" cy="300037"/>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723" y="1433819"/>
            <a:ext cx="2069123" cy="3232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3455815" y="5373216"/>
            <a:ext cx="2661204" cy="738664"/>
          </a:xfrm>
          <a:prstGeom prst="rect">
            <a:avLst/>
          </a:prstGeom>
          <a:noFill/>
        </p:spPr>
        <p:txBody>
          <a:bodyPr wrap="square" rtlCol="0">
            <a:spAutoFit/>
          </a:bodyPr>
          <a:lstStyle/>
          <a:p>
            <a:r>
              <a:rPr lang="en-US" altLang="ko-KR" sz="1400" dirty="0" smtClean="0"/>
              <a:t>Check the product then</a:t>
            </a:r>
          </a:p>
          <a:p>
            <a:r>
              <a:rPr lang="en-US" altLang="ko-KR" sz="1400" dirty="0" smtClean="0"/>
              <a:t>Go back to menus to click              </a:t>
            </a:r>
          </a:p>
          <a:p>
            <a:r>
              <a:rPr lang="en-US" altLang="ko-KR" sz="1400" dirty="0" smtClean="0"/>
              <a:t>           button</a:t>
            </a:r>
          </a:p>
        </p:txBody>
      </p:sp>
      <p:pic>
        <p:nvPicPr>
          <p:cNvPr id="12" name="Picture 2" descr="C:\Users\김남철\Desktop\메뉴얼 작업중\Vichy\제품 사진\apm.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610" t="77837" r="23445" b="11829"/>
          <a:stretch/>
        </p:blipFill>
        <p:spPr bwMode="auto">
          <a:xfrm>
            <a:off x="3339454" y="4690012"/>
            <a:ext cx="2217891" cy="5286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김남철\Desktop\메뉴얼 작업중\Vichy\제품 사진\apm.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500" t="77837" r="27525" b="12210"/>
          <a:stretch/>
        </p:blipFill>
        <p:spPr bwMode="auto">
          <a:xfrm>
            <a:off x="3657601" y="5832107"/>
            <a:ext cx="291662" cy="299019"/>
          </a:xfrm>
          <a:prstGeom prst="rect">
            <a:avLst/>
          </a:prstGeom>
          <a:noFill/>
          <a:extLst>
            <a:ext uri="{909E8E84-426E-40DD-AFC4-6F175D3DCCD1}">
              <a14:hiddenFill xmlns:a14="http://schemas.microsoft.com/office/drawing/2010/main">
                <a:solidFill>
                  <a:srgbClr val="FFFFFF"/>
                </a:solidFill>
              </a14:hiddenFill>
            </a:ext>
          </a:extLst>
        </p:spPr>
      </p:pic>
      <p:sp>
        <p:nvSpPr>
          <p:cNvPr id="15" name="직사각형 14"/>
          <p:cNvSpPr/>
          <p:nvPr/>
        </p:nvSpPr>
        <p:spPr>
          <a:xfrm>
            <a:off x="4903078" y="4720439"/>
            <a:ext cx="606768" cy="48096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838" y="1409675"/>
            <a:ext cx="2194560" cy="3819525"/>
          </a:xfrm>
          <a:prstGeom prst="rect">
            <a:avLst/>
          </a:prstGeom>
        </p:spPr>
      </p:pic>
      <p:sp>
        <p:nvSpPr>
          <p:cNvPr id="17" name="TextBox 16"/>
          <p:cNvSpPr txBox="1"/>
          <p:nvPr/>
        </p:nvSpPr>
        <p:spPr>
          <a:xfrm>
            <a:off x="6539898" y="5373216"/>
            <a:ext cx="2232248" cy="523220"/>
          </a:xfrm>
          <a:prstGeom prst="rect">
            <a:avLst/>
          </a:prstGeom>
          <a:noFill/>
        </p:spPr>
        <p:txBody>
          <a:bodyPr wrap="square" rtlCol="0">
            <a:spAutoFit/>
          </a:bodyPr>
          <a:lstStyle/>
          <a:p>
            <a:r>
              <a:rPr lang="en-US" altLang="ko-KR" sz="1400" dirty="0" smtClean="0"/>
              <a:t>Go next page</a:t>
            </a:r>
          </a:p>
          <a:p>
            <a:endParaRPr lang="en-US" altLang="ko-KR" sz="1400" dirty="0" smtClean="0"/>
          </a:p>
        </p:txBody>
      </p:sp>
      <p:sp>
        <p:nvSpPr>
          <p:cNvPr id="20"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PROFILE</a:t>
            </a:r>
            <a:endParaRPr lang="fr-FR" b="1" dirty="0">
              <a:latin typeface="+mn-lt"/>
            </a:endParaRPr>
          </a:p>
        </p:txBody>
      </p:sp>
    </p:spTree>
    <p:extLst>
      <p:ext uri="{BB962C8B-B14F-4D97-AF65-F5344CB8AC3E}">
        <p14:creationId xmlns:p14="http://schemas.microsoft.com/office/powerpoint/2010/main" val="10536920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67544" y="5570076"/>
            <a:ext cx="2232248" cy="523220"/>
          </a:xfrm>
          <a:prstGeom prst="rect">
            <a:avLst/>
          </a:prstGeom>
          <a:noFill/>
        </p:spPr>
        <p:txBody>
          <a:bodyPr wrap="square" rtlCol="0">
            <a:spAutoFit/>
          </a:bodyPr>
          <a:lstStyle/>
          <a:p>
            <a:r>
              <a:rPr lang="en-US" altLang="ko-KR" sz="1400" dirty="0" smtClean="0"/>
              <a:t>In </a:t>
            </a:r>
            <a:r>
              <a:rPr lang="en-US" altLang="ko-KR" sz="1400" dirty="0"/>
              <a:t>l</a:t>
            </a:r>
            <a:r>
              <a:rPr lang="en-US" altLang="ko-KR" sz="1400" dirty="0" smtClean="0"/>
              <a:t>ast page, select “home” icon to exit</a:t>
            </a:r>
          </a:p>
        </p:txBody>
      </p:sp>
      <p:pic>
        <p:nvPicPr>
          <p:cNvPr id="19" name="그림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487" y="2460428"/>
            <a:ext cx="342716" cy="434333"/>
          </a:xfrm>
          <a:prstGeom prst="rect">
            <a:avLst/>
          </a:prstGeom>
        </p:spPr>
      </p:pic>
      <p:sp>
        <p:nvSpPr>
          <p:cNvPr id="10" name="직사각형 9"/>
          <p:cNvSpPr/>
          <p:nvPr/>
        </p:nvSpPr>
        <p:spPr>
          <a:xfrm>
            <a:off x="581025" y="4627367"/>
            <a:ext cx="1981200" cy="300037"/>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Box 16"/>
          <p:cNvSpPr txBox="1"/>
          <p:nvPr/>
        </p:nvSpPr>
        <p:spPr>
          <a:xfrm>
            <a:off x="3644462" y="5631480"/>
            <a:ext cx="2232248" cy="307777"/>
          </a:xfrm>
          <a:prstGeom prst="rect">
            <a:avLst/>
          </a:prstGeom>
          <a:noFill/>
        </p:spPr>
        <p:txBody>
          <a:bodyPr wrap="square" rtlCol="0">
            <a:spAutoFit/>
          </a:bodyPr>
          <a:lstStyle/>
          <a:p>
            <a:r>
              <a:rPr lang="en-US" altLang="ko-KR" sz="1400" dirty="0" smtClean="0"/>
              <a:t>Select “OK” button</a:t>
            </a:r>
          </a:p>
        </p:txBody>
      </p:sp>
      <p:pic>
        <p:nvPicPr>
          <p:cNvPr id="5" name="그림 4"/>
          <p:cNvPicPr>
            <a:picLocks noChangeAspect="1"/>
          </p:cNvPicPr>
          <p:nvPr/>
        </p:nvPicPr>
        <p:blipFill>
          <a:blip r:embed="rId3"/>
          <a:stretch>
            <a:fillRect/>
          </a:stretch>
        </p:blipFill>
        <p:spPr>
          <a:xfrm>
            <a:off x="484694" y="1426965"/>
            <a:ext cx="2171796" cy="3802235"/>
          </a:xfrm>
          <a:prstGeom prst="rect">
            <a:avLst/>
          </a:prstGeom>
        </p:spPr>
      </p:pic>
      <p:pic>
        <p:nvPicPr>
          <p:cNvPr id="7" name="그림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5711" y="1411198"/>
            <a:ext cx="2160000" cy="3818002"/>
          </a:xfrm>
          <a:prstGeom prst="rect">
            <a:avLst/>
          </a:prstGeom>
        </p:spPr>
      </p:pic>
      <p:sp>
        <p:nvSpPr>
          <p:cNvPr id="18" name="직사각형 17"/>
          <p:cNvSpPr/>
          <p:nvPr/>
        </p:nvSpPr>
        <p:spPr>
          <a:xfrm>
            <a:off x="2293883" y="4504363"/>
            <a:ext cx="268342" cy="423041"/>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직사각형 19"/>
          <p:cNvSpPr/>
          <p:nvPr/>
        </p:nvSpPr>
        <p:spPr>
          <a:xfrm>
            <a:off x="3644462" y="3600474"/>
            <a:ext cx="943304" cy="328447"/>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1" name="그림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5283" y="1411198"/>
            <a:ext cx="2160000" cy="3818002"/>
          </a:xfrm>
          <a:prstGeom prst="rect">
            <a:avLst/>
          </a:prstGeom>
        </p:spPr>
      </p:pic>
      <p:sp>
        <p:nvSpPr>
          <p:cNvPr id="22" name="TextBox 21"/>
          <p:cNvSpPr txBox="1"/>
          <p:nvPr/>
        </p:nvSpPr>
        <p:spPr>
          <a:xfrm>
            <a:off x="6563710" y="5570076"/>
            <a:ext cx="2232248" cy="307777"/>
          </a:xfrm>
          <a:prstGeom prst="rect">
            <a:avLst/>
          </a:prstGeom>
          <a:noFill/>
        </p:spPr>
        <p:txBody>
          <a:bodyPr wrap="square" rtlCol="0">
            <a:spAutoFit/>
          </a:bodyPr>
          <a:lstStyle/>
          <a:p>
            <a:r>
              <a:rPr lang="en-US" altLang="ko-KR" sz="1400" dirty="0" smtClean="0"/>
              <a:t>Main page</a:t>
            </a:r>
          </a:p>
        </p:txBody>
      </p:sp>
      <p:sp>
        <p:nvSpPr>
          <p:cNvPr id="15"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a:latin typeface="+mn-lt"/>
              </a:rPr>
              <a:t>3</a:t>
            </a:r>
            <a:r>
              <a:rPr lang="fr-FR" sz="1600" b="1" dirty="0" smtClean="0">
                <a:latin typeface="+mn-lt"/>
              </a:rPr>
              <a:t>. TAKING MEASURES: PROFILE</a:t>
            </a:r>
            <a:endParaRPr lang="fr-FR" b="1" dirty="0">
              <a:latin typeface="+mn-lt"/>
            </a:endParaRPr>
          </a:p>
        </p:txBody>
      </p:sp>
    </p:spTree>
    <p:extLst>
      <p:ext uri="{BB962C8B-B14F-4D97-AF65-F5344CB8AC3E}">
        <p14:creationId xmlns:p14="http://schemas.microsoft.com/office/powerpoint/2010/main" val="5419255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2"/>
          <a:srcRect l="27602" t="46296" r="56168" b="25062"/>
          <a:stretch/>
        </p:blipFill>
        <p:spPr>
          <a:xfrm>
            <a:off x="424906" y="5225869"/>
            <a:ext cx="8460014" cy="1349828"/>
          </a:xfrm>
          <a:prstGeom prst="rect">
            <a:avLst/>
          </a:prstGeom>
        </p:spPr>
      </p:pic>
      <p:sp>
        <p:nvSpPr>
          <p:cNvPr id="4" name="TextBox 3"/>
          <p:cNvSpPr txBox="1"/>
          <p:nvPr/>
        </p:nvSpPr>
        <p:spPr>
          <a:xfrm>
            <a:off x="912208" y="1412776"/>
            <a:ext cx="7560840" cy="4524315"/>
          </a:xfrm>
          <a:prstGeom prst="rect">
            <a:avLst/>
          </a:prstGeom>
          <a:noFill/>
        </p:spPr>
        <p:txBody>
          <a:bodyPr wrap="square" rtlCol="0">
            <a:spAutoFit/>
          </a:bodyPr>
          <a:lstStyle/>
          <a:p>
            <a:r>
              <a:rPr lang="en-US" altLang="ko-KR" dirty="0" smtClean="0">
                <a:ea typeface="Adobe Heiti Std R" pitchFamily="34" charset="-128"/>
              </a:rPr>
              <a:t>1.    The product undergoes strict quality management and inspection process before production and introduction to market.</a:t>
            </a:r>
          </a:p>
          <a:p>
            <a:endParaRPr lang="en-US" altLang="ko-KR" dirty="0" smtClean="0">
              <a:ea typeface="Adobe Heiti Std R" pitchFamily="34" charset="-128"/>
            </a:endParaRPr>
          </a:p>
          <a:p>
            <a:r>
              <a:rPr lang="en-US" altLang="ko-KR" dirty="0" smtClean="0">
                <a:ea typeface="Adobe Heiti Std R" pitchFamily="34" charset="-128"/>
              </a:rPr>
              <a:t>2.    In case of functional or operational defect with occurs under normal condition of use within 10 days after purchase, the provider will repair it for free or replace in new product.</a:t>
            </a:r>
          </a:p>
          <a:p>
            <a:endParaRPr lang="en-US" altLang="ko-KR" dirty="0">
              <a:ea typeface="Adobe Heiti Std R" pitchFamily="34" charset="-128"/>
            </a:endParaRPr>
          </a:p>
          <a:p>
            <a:r>
              <a:rPr lang="en-US" altLang="ko-KR" dirty="0" smtClean="0">
                <a:ea typeface="Adobe Heiti Std R" pitchFamily="34" charset="-128"/>
              </a:rPr>
              <a:t>3.    When this product goes out under the normal use, the provider will repair it free of charge under warranty. </a:t>
            </a:r>
          </a:p>
          <a:p>
            <a:endParaRPr lang="en-US" altLang="ko-KR" dirty="0">
              <a:ea typeface="Adobe Heiti Std R" pitchFamily="34" charset="-128"/>
            </a:endParaRPr>
          </a:p>
          <a:p>
            <a:r>
              <a:rPr lang="en-US" altLang="ko-KR" dirty="0" smtClean="0">
                <a:ea typeface="Adobe Heiti Std R" pitchFamily="34" charset="-128"/>
              </a:rPr>
              <a:t>4.    Please keep the warranty card included in the box when you ask for repair service.</a:t>
            </a:r>
          </a:p>
          <a:p>
            <a:endParaRPr lang="en-US" altLang="ko-KR" dirty="0">
              <a:ea typeface="Adobe Heiti Std R" pitchFamily="34" charset="-128"/>
            </a:endParaRPr>
          </a:p>
          <a:p>
            <a:r>
              <a:rPr lang="en-US" altLang="ko-KR" dirty="0" smtClean="0">
                <a:ea typeface="Adobe Heiti Std R" pitchFamily="34" charset="-128"/>
              </a:rPr>
              <a:t>5.    You will need to pay repair charge after warranty runs out.</a:t>
            </a:r>
          </a:p>
          <a:p>
            <a:endParaRPr lang="en-US" altLang="ko-KR" dirty="0">
              <a:ea typeface="Adobe Heiti Std R" pitchFamily="34" charset="-128"/>
            </a:endParaRPr>
          </a:p>
          <a:p>
            <a:r>
              <a:rPr lang="en-US" altLang="ko-KR" dirty="0" smtClean="0">
                <a:ea typeface="Adobe Heiti Std R" pitchFamily="34" charset="-128"/>
              </a:rPr>
              <a:t>6.    For this product, warranty is 14 months from invoice date.</a:t>
            </a:r>
          </a:p>
        </p:txBody>
      </p:sp>
      <p:sp>
        <p:nvSpPr>
          <p:cNvPr id="5"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4. IMPORTANT THINGS TO KNOW</a:t>
            </a:r>
            <a:endParaRPr lang="fr-FR" b="1" dirty="0">
              <a:latin typeface="+mn-lt"/>
            </a:endParaRPr>
          </a:p>
        </p:txBody>
      </p:sp>
    </p:spTree>
    <p:extLst>
      <p:ext uri="{BB962C8B-B14F-4D97-AF65-F5344CB8AC3E}">
        <p14:creationId xmlns:p14="http://schemas.microsoft.com/office/powerpoint/2010/main" val="15312353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915816" y="3068960"/>
            <a:ext cx="6048672" cy="60129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700" dirty="0" smtClean="0"/>
              <a:t>Manager will inform you next procedure.</a:t>
            </a:r>
            <a:endParaRPr lang="ko-KR" altLang="en-US" sz="1700" dirty="0"/>
          </a:p>
        </p:txBody>
      </p:sp>
      <p:sp>
        <p:nvSpPr>
          <p:cNvPr id="3" name="직사각형 2"/>
          <p:cNvSpPr/>
          <p:nvPr/>
        </p:nvSpPr>
        <p:spPr>
          <a:xfrm>
            <a:off x="2920380" y="1433416"/>
            <a:ext cx="6044108" cy="84345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700" dirty="0" smtClean="0"/>
              <a:t>Fill out repair request form and mail to assistant manager. </a:t>
            </a:r>
            <a:endParaRPr lang="ko-KR" altLang="en-US" sz="1700" dirty="0"/>
          </a:p>
        </p:txBody>
      </p:sp>
      <p:sp>
        <p:nvSpPr>
          <p:cNvPr id="4" name="모서리가 둥근 직사각형 3"/>
          <p:cNvSpPr/>
          <p:nvPr/>
        </p:nvSpPr>
        <p:spPr>
          <a:xfrm>
            <a:off x="114360" y="1196752"/>
            <a:ext cx="2664296" cy="141952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smtClean="0"/>
              <a:t>Notice device’s status for Aram HUVIS</a:t>
            </a:r>
          </a:p>
          <a:p>
            <a:pPr algn="ctr"/>
            <a:r>
              <a:rPr lang="en-US" altLang="ko-KR" sz="1600" dirty="0" smtClean="0"/>
              <a:t>-Take pic of device</a:t>
            </a:r>
          </a:p>
          <a:p>
            <a:pPr algn="ctr"/>
            <a:r>
              <a:rPr lang="en-US" altLang="ko-KR" sz="1600" dirty="0" smtClean="0"/>
              <a:t>-</a:t>
            </a:r>
            <a:r>
              <a:rPr lang="en-US" altLang="ko-KR" sz="1600" dirty="0"/>
              <a:t>D</a:t>
            </a:r>
            <a:r>
              <a:rPr lang="en-US" altLang="ko-KR" sz="1600" dirty="0" smtClean="0"/>
              <a:t>escribe problems</a:t>
            </a:r>
          </a:p>
          <a:p>
            <a:pPr algn="ctr"/>
            <a:r>
              <a:rPr lang="en-US" altLang="ko-KR" sz="1600" dirty="0" smtClean="0"/>
              <a:t>-Serial number needed</a:t>
            </a:r>
            <a:endParaRPr lang="ko-KR" altLang="en-US" sz="1600" dirty="0"/>
          </a:p>
        </p:txBody>
      </p:sp>
      <p:sp>
        <p:nvSpPr>
          <p:cNvPr id="5" name="모서리가 둥근 직사각형 4"/>
          <p:cNvSpPr/>
          <p:nvPr/>
        </p:nvSpPr>
        <p:spPr>
          <a:xfrm>
            <a:off x="181804" y="2914382"/>
            <a:ext cx="2596852" cy="946666"/>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t>Report problem to technician of Aram HUVIS</a:t>
            </a:r>
            <a:endParaRPr lang="ko-KR" altLang="en-US" sz="1400" dirty="0"/>
          </a:p>
        </p:txBody>
      </p:sp>
      <p:sp>
        <p:nvSpPr>
          <p:cNvPr id="6" name="모서리가 둥근 직사각형 5"/>
          <p:cNvSpPr/>
          <p:nvPr/>
        </p:nvSpPr>
        <p:spPr>
          <a:xfrm>
            <a:off x="186368" y="4293096"/>
            <a:ext cx="2596852" cy="856514"/>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t>Ship devices to </a:t>
            </a:r>
          </a:p>
          <a:p>
            <a:pPr algn="ctr"/>
            <a:r>
              <a:rPr lang="en-US" altLang="ko-KR" sz="1400" dirty="0" smtClean="0"/>
              <a:t>Global sales division</a:t>
            </a:r>
            <a:endParaRPr lang="ko-KR" altLang="en-US" sz="1400" dirty="0"/>
          </a:p>
        </p:txBody>
      </p:sp>
      <p:sp>
        <p:nvSpPr>
          <p:cNvPr id="9" name="직사각형 8"/>
          <p:cNvSpPr/>
          <p:nvPr/>
        </p:nvSpPr>
        <p:spPr>
          <a:xfrm>
            <a:off x="2952328" y="4437112"/>
            <a:ext cx="6012160" cy="71249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700" dirty="0" smtClean="0"/>
              <a:t>The repair will take 2 weeks from arrival date. If it takes longer than expectation, manager will notice for you.</a:t>
            </a:r>
            <a:endParaRPr lang="ko-KR" altLang="en-US" sz="1700" dirty="0"/>
          </a:p>
        </p:txBody>
      </p:sp>
      <p:pic>
        <p:nvPicPr>
          <p:cNvPr id="11" name="그림 10"/>
          <p:cNvPicPr>
            <a:picLocks noChangeAspect="1"/>
          </p:cNvPicPr>
          <p:nvPr/>
        </p:nvPicPr>
        <p:blipFill rotWithShape="1">
          <a:blip r:embed="rId2"/>
          <a:srcRect l="27602" t="46296" r="56168" b="25062"/>
          <a:stretch/>
        </p:blipFill>
        <p:spPr>
          <a:xfrm>
            <a:off x="432526" y="5229200"/>
            <a:ext cx="8460014" cy="1349828"/>
          </a:xfrm>
          <a:prstGeom prst="rect">
            <a:avLst/>
          </a:prstGeom>
        </p:spPr>
      </p:pic>
      <p:sp>
        <p:nvSpPr>
          <p:cNvPr id="8" name="모서리가 둥근 직사각형 7"/>
          <p:cNvSpPr/>
          <p:nvPr/>
        </p:nvSpPr>
        <p:spPr>
          <a:xfrm>
            <a:off x="258376" y="5949280"/>
            <a:ext cx="2524844" cy="79208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t>Ship to customer by FEDEX</a:t>
            </a:r>
            <a:endParaRPr lang="ko-KR" altLang="en-US" sz="1400" dirty="0"/>
          </a:p>
        </p:txBody>
      </p:sp>
      <p:sp>
        <p:nvSpPr>
          <p:cNvPr id="7" name="줄무늬가 있는 오른쪽 화살표 6"/>
          <p:cNvSpPr/>
          <p:nvPr/>
        </p:nvSpPr>
        <p:spPr>
          <a:xfrm rot="5400000">
            <a:off x="1194480" y="5301208"/>
            <a:ext cx="720080" cy="576064"/>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4. IMPORTANT THINGS TO KNOW: WARRANTY</a:t>
            </a:r>
            <a:endParaRPr lang="fr-FR" b="1" dirty="0">
              <a:latin typeface="+mn-lt"/>
            </a:endParaRPr>
          </a:p>
        </p:txBody>
      </p:sp>
    </p:spTree>
    <p:extLst>
      <p:ext uri="{BB962C8B-B14F-4D97-AF65-F5344CB8AC3E}">
        <p14:creationId xmlns:p14="http://schemas.microsoft.com/office/powerpoint/2010/main" val="1870082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1.  DEVICE PRESENTATION</a:t>
            </a:r>
            <a:endParaRPr lang="fr-FR" b="1" dirty="0">
              <a:latin typeface="+mn-lt"/>
            </a:endParaRPr>
          </a:p>
        </p:txBody>
      </p:sp>
      <p:sp>
        <p:nvSpPr>
          <p:cNvPr id="5" name="Rectangle 4"/>
          <p:cNvSpPr/>
          <p:nvPr/>
        </p:nvSpPr>
        <p:spPr>
          <a:xfrm>
            <a:off x="395536" y="1412776"/>
            <a:ext cx="8280920" cy="4985980"/>
          </a:xfrm>
          <a:prstGeom prst="rect">
            <a:avLst/>
          </a:prstGeom>
        </p:spPr>
        <p:txBody>
          <a:bodyPr wrap="square">
            <a:spAutoFit/>
          </a:bodyPr>
          <a:lstStyle/>
          <a:p>
            <a:r>
              <a:rPr lang="fr-FR" altLang="fr-FR" dirty="0" smtClean="0"/>
              <a:t>How to </a:t>
            </a:r>
            <a:r>
              <a:rPr lang="fr-FR" altLang="fr-FR" dirty="0" err="1" smtClean="0"/>
              <a:t>introduce</a:t>
            </a:r>
            <a:r>
              <a:rPr lang="fr-FR" altLang="fr-FR" dirty="0" smtClean="0"/>
              <a:t> the </a:t>
            </a:r>
            <a:r>
              <a:rPr lang="fr-FR" altLang="fr-FR" b="1" dirty="0" smtClean="0"/>
              <a:t>SKIN PROFILER:</a:t>
            </a:r>
          </a:p>
          <a:p>
            <a:endParaRPr lang="fr-FR" sz="1400" b="1" dirty="0"/>
          </a:p>
          <a:p>
            <a:pPr lvl="0" defTabSz="449263" eaLnBrk="0" fontAlgn="base" hangingPunct="0">
              <a:spcBef>
                <a:spcPct val="0"/>
              </a:spcBef>
              <a:spcAft>
                <a:spcPct val="0"/>
              </a:spcAft>
            </a:pPr>
            <a:r>
              <a:rPr lang="fr-FR" dirty="0" smtClean="0"/>
              <a:t>« Is an </a:t>
            </a:r>
            <a:r>
              <a:rPr lang="fr-FR" b="1" dirty="0" smtClean="0"/>
              <a:t>expert skin </a:t>
            </a:r>
            <a:r>
              <a:rPr lang="fr-FR" b="1" dirty="0" err="1" smtClean="0"/>
              <a:t>device</a:t>
            </a:r>
            <a:r>
              <a:rPr lang="fr-FR" b="1" dirty="0" smtClean="0"/>
              <a:t>  </a:t>
            </a:r>
            <a:r>
              <a:rPr lang="fr-FR" dirty="0" err="1" smtClean="0"/>
              <a:t>with</a:t>
            </a:r>
            <a:r>
              <a:rPr lang="fr-FR" dirty="0" smtClean="0"/>
              <a:t> an </a:t>
            </a:r>
            <a:r>
              <a:rPr lang="fr-FR" b="1" dirty="0" smtClean="0"/>
              <a:t>exclusive software </a:t>
            </a:r>
            <a:r>
              <a:rPr lang="fr-FR" dirty="0" err="1" smtClean="0"/>
              <a:t>developped</a:t>
            </a:r>
            <a:r>
              <a:rPr lang="fr-FR" dirty="0" smtClean="0"/>
              <a:t> by Helena Rubinstein.</a:t>
            </a:r>
          </a:p>
          <a:p>
            <a:pPr lvl="0" defTabSz="449263" eaLnBrk="0" fontAlgn="base" hangingPunct="0">
              <a:spcBef>
                <a:spcPct val="0"/>
              </a:spcBef>
              <a:spcAft>
                <a:spcPct val="0"/>
              </a:spcAft>
            </a:pPr>
            <a:endParaRPr lang="fr-FR" sz="1400" dirty="0"/>
          </a:p>
          <a:p>
            <a:pPr lvl="0" defTabSz="449263" eaLnBrk="0" fontAlgn="base" hangingPunct="0">
              <a:spcBef>
                <a:spcPct val="0"/>
              </a:spcBef>
              <a:spcAft>
                <a:spcPct val="0"/>
              </a:spcAft>
            </a:pPr>
            <a:r>
              <a:rPr lang="fr-FR" dirty="0" smtClean="0"/>
              <a:t>It </a:t>
            </a:r>
            <a:r>
              <a:rPr lang="fr-FR" dirty="0" err="1" smtClean="0"/>
              <a:t>will</a:t>
            </a:r>
            <a:r>
              <a:rPr lang="fr-FR" dirty="0" smtClean="0"/>
              <a:t> </a:t>
            </a:r>
            <a:r>
              <a:rPr lang="fr-FR" dirty="0" err="1" smtClean="0"/>
              <a:t>allow</a:t>
            </a:r>
            <a:r>
              <a:rPr lang="fr-FR" dirty="0" smtClean="0"/>
              <a:t> me to </a:t>
            </a:r>
            <a:r>
              <a:rPr lang="fr-FR" dirty="0" err="1" smtClean="0"/>
              <a:t>measure</a:t>
            </a:r>
            <a:r>
              <a:rPr lang="fr-FR" dirty="0" smtClean="0"/>
              <a:t> </a:t>
            </a:r>
            <a:r>
              <a:rPr lang="fr-FR" dirty="0" err="1" smtClean="0"/>
              <a:t>your</a:t>
            </a:r>
            <a:r>
              <a:rPr lang="fr-FR" dirty="0" smtClean="0"/>
              <a:t> </a:t>
            </a:r>
            <a:r>
              <a:rPr lang="fr-FR" b="1" dirty="0" smtClean="0"/>
              <a:t>3 </a:t>
            </a:r>
            <a:r>
              <a:rPr lang="fr-FR" b="1" dirty="0" err="1" smtClean="0"/>
              <a:t>clinical</a:t>
            </a:r>
            <a:r>
              <a:rPr lang="fr-FR" b="1" dirty="0" smtClean="0"/>
              <a:t> </a:t>
            </a:r>
            <a:r>
              <a:rPr lang="fr-FR" b="1" dirty="0" err="1" smtClean="0"/>
              <a:t>criteria</a:t>
            </a:r>
            <a:r>
              <a:rPr lang="fr-FR" b="1" dirty="0" smtClean="0"/>
              <a:t> </a:t>
            </a:r>
            <a:r>
              <a:rPr lang="fr-FR" dirty="0" smtClean="0"/>
              <a:t>of a </a:t>
            </a:r>
            <a:r>
              <a:rPr lang="fr-FR" dirty="0" err="1" smtClean="0"/>
              <a:t>perfect</a:t>
            </a:r>
            <a:r>
              <a:rPr lang="fr-FR" dirty="0" smtClean="0"/>
              <a:t> </a:t>
            </a:r>
            <a:r>
              <a:rPr lang="fr-FR" dirty="0" err="1" smtClean="0"/>
              <a:t>beautiful</a:t>
            </a:r>
            <a:r>
              <a:rPr lang="fr-FR" dirty="0" smtClean="0"/>
              <a:t> skin:</a:t>
            </a:r>
          </a:p>
          <a:p>
            <a:pPr marL="285750" lvl="0" indent="-285750" defTabSz="449263" eaLnBrk="0" fontAlgn="base" hangingPunct="0">
              <a:spcBef>
                <a:spcPct val="0"/>
              </a:spcBef>
              <a:spcAft>
                <a:spcPct val="0"/>
              </a:spcAft>
              <a:buFontTx/>
              <a:buChar char="-"/>
            </a:pPr>
            <a:r>
              <a:rPr lang="fr-FR" altLang="ja-JP" b="1" dirty="0" smtClean="0">
                <a:solidFill>
                  <a:srgbClr val="000000"/>
                </a:solidFill>
                <a:latin typeface="Century Gothic" pitchFamily="34" charset="0"/>
                <a:ea typeface="Microsoft YaHei" pitchFamily="34" charset="-122"/>
              </a:rPr>
              <a:t>Substance</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with</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elasticity</a:t>
            </a:r>
            <a:r>
              <a:rPr lang="fr-FR" altLang="ja-JP" dirty="0" smtClean="0">
                <a:solidFill>
                  <a:srgbClr val="000000"/>
                </a:solidFill>
                <a:latin typeface="Century Gothic" pitchFamily="34" charset="0"/>
                <a:ea typeface="Microsoft YaHei" pitchFamily="34" charset="-122"/>
              </a:rPr>
              <a:t> and </a:t>
            </a:r>
            <a:r>
              <a:rPr lang="fr-FR" altLang="ja-JP" dirty="0" err="1" smtClean="0">
                <a:solidFill>
                  <a:srgbClr val="000000"/>
                </a:solidFill>
                <a:latin typeface="Century Gothic" pitchFamily="34" charset="0"/>
                <a:ea typeface="Microsoft YaHei" pitchFamily="34" charset="-122"/>
              </a:rPr>
              <a:t>wrinkles</a:t>
            </a:r>
            <a:endParaRPr lang="fr-FR" altLang="ja-JP" dirty="0" smtClean="0">
              <a:solidFill>
                <a:srgbClr val="000000"/>
              </a:solidFill>
              <a:latin typeface="Century Gothic" pitchFamily="34" charset="0"/>
              <a:ea typeface="Microsoft YaHei" pitchFamily="34" charset="-122"/>
            </a:endParaRPr>
          </a:p>
          <a:p>
            <a:pPr marL="285750" lvl="0" indent="-285750" defTabSz="449263" eaLnBrk="0" fontAlgn="base" hangingPunct="0">
              <a:spcBef>
                <a:spcPct val="0"/>
              </a:spcBef>
              <a:spcAft>
                <a:spcPct val="0"/>
              </a:spcAft>
              <a:buFontTx/>
              <a:buChar char="-"/>
            </a:pPr>
            <a:r>
              <a:rPr lang="fr-FR" altLang="ja-JP" b="1" dirty="0" smtClean="0">
                <a:solidFill>
                  <a:srgbClr val="000000"/>
                </a:solidFill>
                <a:latin typeface="Century Gothic" pitchFamily="34" charset="0"/>
                <a:ea typeface="Microsoft YaHei" pitchFamily="34" charset="-122"/>
              </a:rPr>
              <a:t>Texture</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with</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hydration</a:t>
            </a:r>
            <a:r>
              <a:rPr lang="fr-FR" altLang="ja-JP" dirty="0" smtClean="0">
                <a:solidFill>
                  <a:srgbClr val="000000"/>
                </a:solidFill>
                <a:latin typeface="Century Gothic" pitchFamily="34" charset="0"/>
                <a:ea typeface="Microsoft YaHei" pitchFamily="34" charset="-122"/>
              </a:rPr>
              <a:t> and pores</a:t>
            </a:r>
          </a:p>
          <a:p>
            <a:pPr marL="285750" lvl="0" indent="-285750" defTabSz="449263" eaLnBrk="0" fontAlgn="base" hangingPunct="0">
              <a:spcBef>
                <a:spcPct val="0"/>
              </a:spcBef>
              <a:spcAft>
                <a:spcPct val="0"/>
              </a:spcAft>
              <a:buFontTx/>
              <a:buChar char="-"/>
            </a:pPr>
            <a:r>
              <a:rPr lang="fr-FR" altLang="ja-JP" b="1" dirty="0" err="1" smtClean="0">
                <a:solidFill>
                  <a:srgbClr val="000000"/>
                </a:solidFill>
                <a:latin typeface="Century Gothic" pitchFamily="34" charset="0"/>
                <a:ea typeface="Microsoft YaHei" pitchFamily="34" charset="-122"/>
              </a:rPr>
              <a:t>Tone</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with</a:t>
            </a:r>
            <a:r>
              <a:rPr lang="fr-FR" altLang="ja-JP" dirty="0" smtClean="0">
                <a:solidFill>
                  <a:srgbClr val="000000"/>
                </a:solidFill>
                <a:latin typeface="Century Gothic" pitchFamily="34" charset="0"/>
                <a:ea typeface="Microsoft YaHei" pitchFamily="34" charset="-122"/>
              </a:rPr>
              <a:t> pigmentation and </a:t>
            </a:r>
            <a:r>
              <a:rPr lang="fr-FR" altLang="ja-JP" dirty="0" err="1" smtClean="0">
                <a:solidFill>
                  <a:srgbClr val="000000"/>
                </a:solidFill>
                <a:latin typeface="Century Gothic" pitchFamily="34" charset="0"/>
                <a:ea typeface="Microsoft YaHei" pitchFamily="34" charset="-122"/>
              </a:rPr>
              <a:t>redness</a:t>
            </a:r>
            <a:endParaRPr lang="fr-FR" altLang="ja-JP" dirty="0" smtClean="0">
              <a:solidFill>
                <a:srgbClr val="000000"/>
              </a:solidFill>
              <a:latin typeface="Century Gothic" pitchFamily="34" charset="0"/>
              <a:ea typeface="Microsoft YaHei" pitchFamily="34" charset="-122"/>
            </a:endParaRPr>
          </a:p>
          <a:p>
            <a:pPr marL="285750" lvl="0" indent="-285750" defTabSz="449263" eaLnBrk="0" fontAlgn="base" hangingPunct="0">
              <a:spcBef>
                <a:spcPct val="0"/>
              </a:spcBef>
              <a:spcAft>
                <a:spcPct val="0"/>
              </a:spcAft>
              <a:buFontTx/>
              <a:buChar char="-"/>
            </a:pPr>
            <a:endParaRPr lang="fr-FR" altLang="ja-JP" sz="1400" dirty="0">
              <a:solidFill>
                <a:srgbClr val="000000"/>
              </a:solidFill>
              <a:latin typeface="Century Gothic" pitchFamily="34" charset="0"/>
              <a:ea typeface="Microsoft YaHei" pitchFamily="34" charset="-122"/>
            </a:endParaRPr>
          </a:p>
          <a:p>
            <a:pPr lvl="0" defTabSz="449263" eaLnBrk="0" fontAlgn="base" hangingPunct="0">
              <a:spcBef>
                <a:spcPct val="0"/>
              </a:spcBef>
              <a:spcAft>
                <a:spcPct val="0"/>
              </a:spcAft>
            </a:pPr>
            <a:r>
              <a:rPr lang="fr-FR" altLang="ja-JP" dirty="0" smtClean="0">
                <a:solidFill>
                  <a:srgbClr val="000000"/>
                </a:solidFill>
                <a:latin typeface="Century Gothic" pitchFamily="34" charset="0"/>
                <a:ea typeface="Microsoft YaHei" pitchFamily="34" charset="-122"/>
              </a:rPr>
              <a:t>It </a:t>
            </a:r>
            <a:r>
              <a:rPr lang="fr-FR" altLang="ja-JP" dirty="0" err="1" smtClean="0">
                <a:solidFill>
                  <a:srgbClr val="000000"/>
                </a:solidFill>
                <a:latin typeface="Century Gothic" pitchFamily="34" charset="0"/>
                <a:ea typeface="Microsoft YaHei" pitchFamily="34" charset="-122"/>
              </a:rPr>
              <a:t>is</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absolutely</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painless</a:t>
            </a:r>
            <a:r>
              <a:rPr lang="fr-FR" altLang="ja-JP" dirty="0" smtClean="0">
                <a:solidFill>
                  <a:srgbClr val="000000"/>
                </a:solidFill>
                <a:latin typeface="Century Gothic" pitchFamily="34" charset="0"/>
                <a:ea typeface="Microsoft YaHei" pitchFamily="34" charset="-122"/>
              </a:rPr>
              <a:t> and </a:t>
            </a:r>
            <a:r>
              <a:rPr lang="fr-FR" altLang="ja-JP" dirty="0" err="1" smtClean="0">
                <a:solidFill>
                  <a:srgbClr val="000000"/>
                </a:solidFill>
                <a:latin typeface="Century Gothic" pitchFamily="34" charset="0"/>
                <a:ea typeface="Microsoft YaHei" pitchFamily="34" charset="-122"/>
              </a:rPr>
              <a:t>will</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only</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take</a:t>
            </a:r>
            <a:r>
              <a:rPr lang="fr-FR" altLang="ja-JP" dirty="0" smtClean="0">
                <a:solidFill>
                  <a:srgbClr val="000000"/>
                </a:solidFill>
                <a:latin typeface="Century Gothic" pitchFamily="34" charset="0"/>
                <a:ea typeface="Microsoft YaHei" pitchFamily="34" charset="-122"/>
              </a:rPr>
              <a:t> a few minutes.</a:t>
            </a:r>
          </a:p>
          <a:p>
            <a:pPr lvl="0" defTabSz="449263" eaLnBrk="0" fontAlgn="base" hangingPunct="0">
              <a:spcBef>
                <a:spcPct val="0"/>
              </a:spcBef>
              <a:spcAft>
                <a:spcPct val="0"/>
              </a:spcAft>
            </a:pPr>
            <a:endParaRPr lang="fr-FR" altLang="ja-JP" sz="1400" dirty="0">
              <a:solidFill>
                <a:srgbClr val="000000"/>
              </a:solidFill>
              <a:latin typeface="Century Gothic" pitchFamily="34" charset="0"/>
              <a:ea typeface="Microsoft YaHei" pitchFamily="34" charset="-122"/>
            </a:endParaRPr>
          </a:p>
          <a:p>
            <a:pPr lvl="0" defTabSz="449263" eaLnBrk="0" fontAlgn="base" hangingPunct="0">
              <a:spcBef>
                <a:spcPct val="0"/>
              </a:spcBef>
              <a:spcAft>
                <a:spcPct val="0"/>
              </a:spcAft>
            </a:pPr>
            <a:r>
              <a:rPr lang="fr-FR" altLang="ja-JP" dirty="0" smtClean="0">
                <a:solidFill>
                  <a:srgbClr val="000000"/>
                </a:solidFill>
                <a:latin typeface="Century Gothic" pitchFamily="34" charset="0"/>
                <a:ea typeface="Microsoft YaHei" pitchFamily="34" charset="-122"/>
              </a:rPr>
              <a:t>To have an </a:t>
            </a:r>
            <a:r>
              <a:rPr lang="fr-FR" altLang="ja-JP" dirty="0" err="1" smtClean="0">
                <a:solidFill>
                  <a:srgbClr val="000000"/>
                </a:solidFill>
                <a:latin typeface="Century Gothic" pitchFamily="34" charset="0"/>
                <a:ea typeface="Microsoft YaHei" pitchFamily="34" charset="-122"/>
              </a:rPr>
              <a:t>accurate</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result</a:t>
            </a:r>
            <a:r>
              <a:rPr lang="fr-FR" altLang="ja-JP" dirty="0" smtClean="0">
                <a:solidFill>
                  <a:srgbClr val="000000"/>
                </a:solidFill>
                <a:latin typeface="Century Gothic" pitchFamily="34" charset="0"/>
                <a:ea typeface="Microsoft YaHei" pitchFamily="34" charset="-122"/>
              </a:rPr>
              <a:t>, I </a:t>
            </a:r>
            <a:r>
              <a:rPr lang="fr-FR" altLang="ja-JP" dirty="0" err="1" smtClean="0">
                <a:solidFill>
                  <a:srgbClr val="000000"/>
                </a:solidFill>
                <a:latin typeface="Century Gothic" pitchFamily="34" charset="0"/>
                <a:ea typeface="Microsoft YaHei" pitchFamily="34" charset="-122"/>
              </a:rPr>
              <a:t>need</a:t>
            </a:r>
            <a:r>
              <a:rPr lang="fr-FR" altLang="ja-JP" dirty="0" smtClean="0">
                <a:solidFill>
                  <a:srgbClr val="000000"/>
                </a:solidFill>
                <a:latin typeface="Century Gothic" pitchFamily="34" charset="0"/>
                <a:ea typeface="Microsoft YaHei" pitchFamily="34" charset="-122"/>
              </a:rPr>
              <a:t> to </a:t>
            </a:r>
            <a:r>
              <a:rPr lang="fr-FR" altLang="ja-JP" dirty="0" err="1" smtClean="0">
                <a:solidFill>
                  <a:srgbClr val="000000"/>
                </a:solidFill>
                <a:latin typeface="Century Gothic" pitchFamily="34" charset="0"/>
                <a:ea typeface="Microsoft YaHei" pitchFamily="34" charset="-122"/>
              </a:rPr>
              <a:t>remove</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your</a:t>
            </a:r>
            <a:r>
              <a:rPr lang="fr-FR" altLang="ja-JP" dirty="0" smtClean="0">
                <a:solidFill>
                  <a:srgbClr val="000000"/>
                </a:solidFill>
                <a:latin typeface="Century Gothic" pitchFamily="34" charset="0"/>
                <a:ea typeface="Microsoft YaHei" pitchFamily="34" charset="-122"/>
              </a:rPr>
              <a:t> make-up…</a:t>
            </a:r>
          </a:p>
          <a:p>
            <a:pPr lvl="0" defTabSz="449263" eaLnBrk="0" fontAlgn="base" hangingPunct="0">
              <a:spcBef>
                <a:spcPct val="0"/>
              </a:spcBef>
              <a:spcAft>
                <a:spcPct val="0"/>
              </a:spcAft>
            </a:pPr>
            <a:endParaRPr lang="fr-FR" altLang="ja-JP" sz="1400" dirty="0" smtClean="0">
              <a:solidFill>
                <a:srgbClr val="000000"/>
              </a:solidFill>
              <a:latin typeface="Century Gothic" pitchFamily="34" charset="0"/>
              <a:ea typeface="Microsoft YaHei" pitchFamily="34" charset="-122"/>
            </a:endParaRPr>
          </a:p>
          <a:p>
            <a:pPr lvl="0" defTabSz="449263" eaLnBrk="0" fontAlgn="base" hangingPunct="0">
              <a:spcBef>
                <a:spcPct val="0"/>
              </a:spcBef>
              <a:spcAft>
                <a:spcPct val="0"/>
              </a:spcAft>
            </a:pPr>
            <a:r>
              <a:rPr lang="fr-FR" altLang="ja-JP" dirty="0" smtClean="0">
                <a:solidFill>
                  <a:srgbClr val="000000"/>
                </a:solidFill>
                <a:latin typeface="Century Gothic" pitchFamily="34" charset="0"/>
                <a:ea typeface="Microsoft YaHei" pitchFamily="34" charset="-122"/>
              </a:rPr>
              <a:t>The </a:t>
            </a:r>
            <a:r>
              <a:rPr lang="fr-FR" altLang="ja-JP" dirty="0" err="1" smtClean="0">
                <a:solidFill>
                  <a:srgbClr val="000000"/>
                </a:solidFill>
                <a:latin typeface="Century Gothic" pitchFamily="34" charset="0"/>
                <a:ea typeface="Microsoft YaHei" pitchFamily="34" charset="-122"/>
              </a:rPr>
              <a:t>device</a:t>
            </a:r>
            <a:r>
              <a:rPr lang="fr-FR" altLang="ja-JP" dirty="0" smtClean="0">
                <a:solidFill>
                  <a:srgbClr val="000000"/>
                </a:solidFill>
                <a:latin typeface="Century Gothic" pitchFamily="34" charset="0"/>
                <a:ea typeface="Microsoft YaHei" pitchFamily="34" charset="-122"/>
              </a:rPr>
              <a:t> has </a:t>
            </a:r>
            <a:r>
              <a:rPr lang="fr-FR" altLang="ja-JP" dirty="0" err="1" smtClean="0">
                <a:solidFill>
                  <a:srgbClr val="000000"/>
                </a:solidFill>
                <a:latin typeface="Century Gothic" pitchFamily="34" charset="0"/>
                <a:ea typeface="Microsoft YaHei" pitchFamily="34" charset="-122"/>
              </a:rPr>
              <a:t>different</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sensors</a:t>
            </a:r>
            <a:r>
              <a:rPr lang="fr-FR" altLang="ja-JP" dirty="0" smtClean="0">
                <a:solidFill>
                  <a:srgbClr val="000000"/>
                </a:solidFill>
                <a:latin typeface="Century Gothic" pitchFamily="34" charset="0"/>
                <a:ea typeface="Microsoft YaHei" pitchFamily="34" charset="-122"/>
              </a:rPr>
              <a:t> and </a:t>
            </a:r>
            <a:r>
              <a:rPr lang="fr-FR" altLang="ja-JP" dirty="0" err="1" smtClean="0">
                <a:solidFill>
                  <a:srgbClr val="000000"/>
                </a:solidFill>
                <a:latin typeface="Century Gothic" pitchFamily="34" charset="0"/>
                <a:ea typeface="Microsoft YaHei" pitchFamily="34" charset="-122"/>
              </a:rPr>
              <a:t>especially</a:t>
            </a:r>
            <a:r>
              <a:rPr lang="fr-FR" altLang="ja-JP" dirty="0" smtClean="0">
                <a:solidFill>
                  <a:srgbClr val="000000"/>
                </a:solidFill>
                <a:latin typeface="Century Gothic" pitchFamily="34" charset="0"/>
                <a:ea typeface="Microsoft YaHei" pitchFamily="34" charset="-122"/>
              </a:rPr>
              <a:t> cameras </a:t>
            </a:r>
            <a:r>
              <a:rPr lang="fr-FR" altLang="ja-JP" dirty="0" err="1" smtClean="0">
                <a:solidFill>
                  <a:srgbClr val="000000"/>
                </a:solidFill>
                <a:latin typeface="Century Gothic" pitchFamily="34" charset="0"/>
                <a:ea typeface="Microsoft YaHei" pitchFamily="34" charset="-122"/>
              </a:rPr>
              <a:t>that</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will</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magnify</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your</a:t>
            </a:r>
            <a:r>
              <a:rPr lang="fr-FR" altLang="ja-JP" dirty="0" smtClean="0">
                <a:solidFill>
                  <a:srgbClr val="000000"/>
                </a:solidFill>
                <a:latin typeface="Century Gothic" pitchFamily="34" charset="0"/>
                <a:ea typeface="Microsoft YaHei" pitchFamily="34" charset="-122"/>
              </a:rPr>
              <a:t> skin 30 times…</a:t>
            </a:r>
          </a:p>
          <a:p>
            <a:pPr lvl="0" defTabSz="449263" eaLnBrk="0" fontAlgn="base" hangingPunct="0">
              <a:spcBef>
                <a:spcPct val="0"/>
              </a:spcBef>
              <a:spcAft>
                <a:spcPct val="0"/>
              </a:spcAft>
            </a:pPr>
            <a:endParaRPr lang="fr-FR" altLang="ja-JP" sz="1400" dirty="0">
              <a:solidFill>
                <a:srgbClr val="000000"/>
              </a:solidFill>
              <a:latin typeface="Century Gothic" pitchFamily="34" charset="0"/>
              <a:ea typeface="Microsoft YaHei" pitchFamily="34" charset="-122"/>
            </a:endParaRPr>
          </a:p>
          <a:p>
            <a:pPr lvl="0" defTabSz="449263" eaLnBrk="0" fontAlgn="base" hangingPunct="0">
              <a:spcBef>
                <a:spcPct val="0"/>
              </a:spcBef>
              <a:spcAft>
                <a:spcPct val="0"/>
              </a:spcAft>
            </a:pPr>
            <a:r>
              <a:rPr lang="fr-FR" altLang="ja-JP" dirty="0" smtClean="0">
                <a:solidFill>
                  <a:srgbClr val="000000"/>
                </a:solidFill>
                <a:latin typeface="Century Gothic" pitchFamily="34" charset="0"/>
                <a:ea typeface="Microsoft YaHei" pitchFamily="34" charset="-122"/>
              </a:rPr>
              <a:t>I </a:t>
            </a:r>
            <a:r>
              <a:rPr lang="fr-FR" altLang="ja-JP" dirty="0" err="1" smtClean="0">
                <a:solidFill>
                  <a:srgbClr val="000000"/>
                </a:solidFill>
                <a:latin typeface="Century Gothic" pitchFamily="34" charset="0"/>
                <a:ea typeface="Microsoft YaHei" pitchFamily="34" charset="-122"/>
              </a:rPr>
              <a:t>also</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need</a:t>
            </a:r>
            <a:r>
              <a:rPr lang="fr-FR" altLang="ja-JP" dirty="0" smtClean="0">
                <a:solidFill>
                  <a:srgbClr val="000000"/>
                </a:solidFill>
                <a:latin typeface="Century Gothic" pitchFamily="34" charset="0"/>
                <a:ea typeface="Microsoft YaHei" pitchFamily="34" charset="-122"/>
              </a:rPr>
              <a:t> to know </a:t>
            </a:r>
            <a:r>
              <a:rPr lang="fr-FR" altLang="ja-JP" dirty="0" err="1" smtClean="0">
                <a:solidFill>
                  <a:srgbClr val="000000"/>
                </a:solidFill>
                <a:latin typeface="Century Gothic" pitchFamily="34" charset="0"/>
                <a:ea typeface="Microsoft YaHei" pitchFamily="34" charset="-122"/>
              </a:rPr>
              <a:t>your</a:t>
            </a:r>
            <a:r>
              <a:rPr lang="fr-FR" altLang="ja-JP" dirty="0" smtClean="0">
                <a:solidFill>
                  <a:srgbClr val="000000"/>
                </a:solidFill>
                <a:latin typeface="Century Gothic" pitchFamily="34" charset="0"/>
                <a:ea typeface="Microsoft YaHei" pitchFamily="34" charset="-122"/>
              </a:rPr>
              <a:t> </a:t>
            </a:r>
            <a:r>
              <a:rPr lang="fr-FR" altLang="ja-JP" dirty="0" err="1" smtClean="0">
                <a:solidFill>
                  <a:srgbClr val="000000"/>
                </a:solidFill>
                <a:latin typeface="Century Gothic" pitchFamily="34" charset="0"/>
                <a:ea typeface="Microsoft YaHei" pitchFamily="34" charset="-122"/>
              </a:rPr>
              <a:t>age</a:t>
            </a:r>
            <a:r>
              <a:rPr lang="fr-FR" altLang="ja-JP" dirty="0" smtClean="0">
                <a:solidFill>
                  <a:srgbClr val="000000"/>
                </a:solidFill>
                <a:latin typeface="Century Gothic" pitchFamily="34" charset="0"/>
                <a:ea typeface="Microsoft YaHei" pitchFamily="34" charset="-122"/>
              </a:rPr>
              <a:t> group… »</a:t>
            </a:r>
            <a:endParaRPr lang="fr-FR" altLang="fr-FR" dirty="0"/>
          </a:p>
        </p:txBody>
      </p:sp>
    </p:spTree>
    <p:extLst>
      <p:ext uri="{BB962C8B-B14F-4D97-AF65-F5344CB8AC3E}">
        <p14:creationId xmlns:p14="http://schemas.microsoft.com/office/powerpoint/2010/main" val="218339664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2"/>
          <a:srcRect l="27602" t="46296" r="56168" b="25062"/>
          <a:stretch/>
        </p:blipFill>
        <p:spPr>
          <a:xfrm>
            <a:off x="424906" y="5225869"/>
            <a:ext cx="8460014" cy="1349828"/>
          </a:xfrm>
          <a:prstGeom prst="rect">
            <a:avLst/>
          </a:prstGeom>
        </p:spPr>
      </p:pic>
      <p:sp>
        <p:nvSpPr>
          <p:cNvPr id="2" name="Rectangle 1"/>
          <p:cNvSpPr/>
          <p:nvPr/>
        </p:nvSpPr>
        <p:spPr>
          <a:xfrm>
            <a:off x="493134" y="1196752"/>
            <a:ext cx="8323558" cy="5247590"/>
          </a:xfrm>
          <a:prstGeom prst="rect">
            <a:avLst/>
          </a:prstGeom>
        </p:spPr>
        <p:txBody>
          <a:bodyPr wrap="square">
            <a:spAutoFit/>
          </a:bodyPr>
          <a:lstStyle/>
          <a:p>
            <a:pPr lvl="0"/>
            <a:r>
              <a:rPr lang="en-US" sz="2000" b="1" dirty="0">
                <a:solidFill>
                  <a:srgbClr val="EEECE1">
                    <a:lumMod val="25000"/>
                  </a:srgbClr>
                </a:solidFill>
              </a:rPr>
              <a:t>How to send the device to Aram HUVIS</a:t>
            </a:r>
          </a:p>
          <a:p>
            <a:pPr lvl="0"/>
            <a:endParaRPr lang="en-US" sz="1500" dirty="0">
              <a:solidFill>
                <a:srgbClr val="EEECE1">
                  <a:lumMod val="25000"/>
                </a:srgbClr>
              </a:solidFill>
            </a:endParaRPr>
          </a:p>
          <a:p>
            <a:pPr lvl="0"/>
            <a:r>
              <a:rPr lang="en-US" sz="1500" dirty="0">
                <a:solidFill>
                  <a:srgbClr val="EEECE1">
                    <a:lumMod val="25000"/>
                  </a:srgbClr>
                </a:solidFill>
              </a:rPr>
              <a:t>1. Warranty : 14 months.</a:t>
            </a:r>
          </a:p>
          <a:p>
            <a:pPr lvl="0"/>
            <a:r>
              <a:rPr lang="en-US" sz="1500" dirty="0">
                <a:solidFill>
                  <a:srgbClr val="EEECE1">
                    <a:lumMod val="25000"/>
                  </a:srgbClr>
                </a:solidFill>
              </a:rPr>
              <a:t> </a:t>
            </a:r>
          </a:p>
          <a:p>
            <a:pPr lvl="0"/>
            <a:r>
              <a:rPr lang="en-US" sz="1500" dirty="0">
                <a:solidFill>
                  <a:srgbClr val="EEECE1">
                    <a:lumMod val="25000"/>
                  </a:srgbClr>
                </a:solidFill>
              </a:rPr>
              <a:t>2. Time for repair : within 30 days.</a:t>
            </a:r>
          </a:p>
          <a:p>
            <a:pPr lvl="0"/>
            <a:r>
              <a:rPr lang="en-US" sz="1500" dirty="0">
                <a:solidFill>
                  <a:srgbClr val="EEECE1">
                    <a:lumMod val="25000"/>
                  </a:srgbClr>
                </a:solidFill>
              </a:rPr>
              <a:t> </a:t>
            </a:r>
          </a:p>
          <a:p>
            <a:pPr lvl="0"/>
            <a:r>
              <a:rPr lang="en-US" sz="1500" dirty="0">
                <a:solidFill>
                  <a:srgbClr val="EEECE1">
                    <a:lumMod val="25000"/>
                  </a:srgbClr>
                </a:solidFill>
              </a:rPr>
              <a:t>3. Cost : 	</a:t>
            </a:r>
          </a:p>
          <a:p>
            <a:pPr lvl="0"/>
            <a:endParaRPr lang="en-US" sz="1500" dirty="0">
              <a:solidFill>
                <a:srgbClr val="EEECE1">
                  <a:lumMod val="25000"/>
                </a:srgbClr>
              </a:solidFill>
            </a:endParaRPr>
          </a:p>
          <a:p>
            <a:pPr lvl="0"/>
            <a:r>
              <a:rPr lang="en-US" sz="1500" dirty="0">
                <a:solidFill>
                  <a:srgbClr val="EEECE1">
                    <a:lumMod val="25000"/>
                  </a:srgbClr>
                </a:solidFill>
              </a:rPr>
              <a:t> - Within warranty : Sending delivery(Buyer), repair cost and returning </a:t>
            </a:r>
          </a:p>
          <a:p>
            <a:pPr lvl="0"/>
            <a:r>
              <a:rPr lang="en-US" sz="1500" dirty="0">
                <a:solidFill>
                  <a:srgbClr val="EEECE1">
                    <a:lumMod val="25000"/>
                  </a:srgbClr>
                </a:solidFill>
              </a:rPr>
              <a:t>   delivery(Aram)</a:t>
            </a:r>
          </a:p>
          <a:p>
            <a:pPr lvl="0"/>
            <a:endParaRPr lang="en-US" sz="1500" dirty="0">
              <a:solidFill>
                <a:srgbClr val="EEECE1">
                  <a:lumMod val="25000"/>
                </a:srgbClr>
              </a:solidFill>
            </a:endParaRPr>
          </a:p>
          <a:p>
            <a:pPr lvl="0"/>
            <a:r>
              <a:rPr lang="en-US" sz="1500" dirty="0">
                <a:solidFill>
                  <a:srgbClr val="EEECE1">
                    <a:lumMod val="25000"/>
                  </a:srgbClr>
                </a:solidFill>
              </a:rPr>
              <a:t>  * If the product is broken by user's fault, repair cost could be charged.</a:t>
            </a:r>
          </a:p>
          <a:p>
            <a:pPr lvl="0"/>
            <a:endParaRPr lang="en-US" sz="1500" dirty="0">
              <a:solidFill>
                <a:srgbClr val="EEECE1">
                  <a:lumMod val="25000"/>
                </a:srgbClr>
              </a:solidFill>
            </a:endParaRPr>
          </a:p>
          <a:p>
            <a:pPr lvl="0"/>
            <a:r>
              <a:rPr lang="en-US" sz="1500" dirty="0">
                <a:solidFill>
                  <a:srgbClr val="EEECE1">
                    <a:lumMod val="25000"/>
                  </a:srgbClr>
                </a:solidFill>
              </a:rPr>
              <a:t> - After warranty : Sending delivery and repair cost(Buyer), returning </a:t>
            </a:r>
          </a:p>
          <a:p>
            <a:pPr lvl="0"/>
            <a:r>
              <a:rPr lang="en-US" sz="1500" dirty="0">
                <a:solidFill>
                  <a:srgbClr val="EEECE1">
                    <a:lumMod val="25000"/>
                  </a:srgbClr>
                </a:solidFill>
              </a:rPr>
              <a:t>    delivery(Aram)</a:t>
            </a:r>
          </a:p>
          <a:p>
            <a:pPr lvl="0"/>
            <a:r>
              <a:rPr lang="en-US" sz="1500" dirty="0">
                <a:solidFill>
                  <a:srgbClr val="EEECE1">
                    <a:lumMod val="25000"/>
                  </a:srgbClr>
                </a:solidFill>
              </a:rPr>
              <a:t> </a:t>
            </a:r>
          </a:p>
          <a:p>
            <a:pPr lvl="0"/>
            <a:r>
              <a:rPr lang="en-US" sz="1500" dirty="0">
                <a:solidFill>
                  <a:srgbClr val="EEECE1">
                    <a:lumMod val="25000"/>
                  </a:srgbClr>
                </a:solidFill>
              </a:rPr>
              <a:t>4. How to send :</a:t>
            </a:r>
          </a:p>
          <a:p>
            <a:pPr lvl="0"/>
            <a:endParaRPr lang="en-US" sz="1500" dirty="0">
              <a:solidFill>
                <a:srgbClr val="EEECE1">
                  <a:lumMod val="25000"/>
                </a:srgbClr>
              </a:solidFill>
            </a:endParaRPr>
          </a:p>
          <a:p>
            <a:pPr lvl="0"/>
            <a:r>
              <a:rPr lang="en-US" sz="1500" dirty="0">
                <a:solidFill>
                  <a:srgbClr val="EEECE1">
                    <a:lumMod val="25000"/>
                  </a:srgbClr>
                </a:solidFill>
              </a:rPr>
              <a:t> - As sending a present from person to person by EMS or FEDEX.</a:t>
            </a:r>
          </a:p>
          <a:p>
            <a:pPr lvl="0"/>
            <a:r>
              <a:rPr lang="en-US" sz="1500" dirty="0">
                <a:solidFill>
                  <a:srgbClr val="EEECE1">
                    <a:lumMod val="25000"/>
                  </a:srgbClr>
                </a:solidFill>
              </a:rPr>
              <a:t>      (Do not write the company name)</a:t>
            </a:r>
          </a:p>
          <a:p>
            <a:pPr lvl="0"/>
            <a:endParaRPr lang="en-US" sz="1500" dirty="0">
              <a:solidFill>
                <a:srgbClr val="EEECE1">
                  <a:lumMod val="25000"/>
                </a:srgbClr>
              </a:solidFill>
            </a:endParaRPr>
          </a:p>
          <a:p>
            <a:pPr lvl="0"/>
            <a:r>
              <a:rPr lang="en-US" sz="1500" dirty="0">
                <a:solidFill>
                  <a:srgbClr val="EEECE1">
                    <a:lumMod val="25000"/>
                  </a:srgbClr>
                </a:solidFill>
              </a:rPr>
              <a:t> - Total value should be under 99$.(Write non-commercial value)</a:t>
            </a:r>
            <a:r>
              <a:rPr lang="en-US" altLang="ko-KR" sz="1500" dirty="0">
                <a:solidFill>
                  <a:srgbClr val="EEECE1">
                    <a:lumMod val="25000"/>
                  </a:srgbClr>
                </a:solidFill>
                <a:ea typeface="HY견명조" pitchFamily="18" charset="-127"/>
                <a:cs typeface="Calibri" pitchFamily="34" charset="0"/>
              </a:rPr>
              <a:t>            </a:t>
            </a:r>
          </a:p>
        </p:txBody>
      </p:sp>
      <p:sp>
        <p:nvSpPr>
          <p:cNvPr id="5"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4. IMPORTANT THINGS TO KNOW: WARRANTY</a:t>
            </a:r>
            <a:endParaRPr lang="fr-FR" b="1" dirty="0">
              <a:latin typeface="+mn-lt"/>
            </a:endParaRPr>
          </a:p>
        </p:txBody>
      </p:sp>
    </p:spTree>
    <p:extLst>
      <p:ext uri="{BB962C8B-B14F-4D97-AF65-F5344CB8AC3E}">
        <p14:creationId xmlns:p14="http://schemas.microsoft.com/office/powerpoint/2010/main" val="21429448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2"/>
          <a:srcRect l="27602" t="46296" r="56168" b="25062"/>
          <a:stretch/>
        </p:blipFill>
        <p:spPr>
          <a:xfrm>
            <a:off x="424906" y="5225869"/>
            <a:ext cx="8460014" cy="1349828"/>
          </a:xfrm>
          <a:prstGeom prst="rect">
            <a:avLst/>
          </a:prstGeom>
        </p:spPr>
      </p:pic>
      <p:graphicFrame>
        <p:nvGraphicFramePr>
          <p:cNvPr id="5" name="표 4"/>
          <p:cNvGraphicFramePr>
            <a:graphicFrameLocks noGrp="1"/>
          </p:cNvGraphicFramePr>
          <p:nvPr>
            <p:extLst>
              <p:ext uri="{D42A27DB-BD31-4B8C-83A1-F6EECF244321}">
                <p14:modId xmlns:p14="http://schemas.microsoft.com/office/powerpoint/2010/main" val="1569620890"/>
              </p:ext>
            </p:extLst>
          </p:nvPr>
        </p:nvGraphicFramePr>
        <p:xfrm>
          <a:off x="1475656" y="1484784"/>
          <a:ext cx="6216352" cy="2992898"/>
        </p:xfrm>
        <a:graphic>
          <a:graphicData uri="http://schemas.openxmlformats.org/drawingml/2006/table">
            <a:tbl>
              <a:tblPr firstRow="1" bandRow="1">
                <a:tableStyleId>{2D5ABB26-0587-4C30-8999-92F81FD0307C}</a:tableStyleId>
              </a:tblPr>
              <a:tblGrid>
                <a:gridCol w="1554088"/>
                <a:gridCol w="1554088"/>
                <a:gridCol w="1554088"/>
                <a:gridCol w="1554088"/>
              </a:tblGrid>
              <a:tr h="504056">
                <a:tc gridSpan="4">
                  <a:txBody>
                    <a:bodyPr/>
                    <a:lstStyle/>
                    <a:p>
                      <a:pPr algn="ctr" latinLnBrk="1"/>
                      <a:r>
                        <a:rPr lang="en-US" altLang="ko-KR" sz="2000" dirty="0" smtClean="0"/>
                        <a:t>Service</a:t>
                      </a:r>
                      <a:r>
                        <a:rPr lang="en-US" altLang="ko-KR" sz="2000" baseline="0" dirty="0" smtClean="0"/>
                        <a:t> request form</a:t>
                      </a:r>
                      <a:endParaRPr lang="ko-KR" altLang="en-US" sz="2000" b="1" dirty="0">
                        <a:latin typeface="Museo Sans 500"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latinLnBrk="1"/>
                      <a:endParaRPr lang="ko-KR" altLang="en-US" sz="1400" dirty="0"/>
                    </a:p>
                  </a:txBody>
                  <a:tcPr/>
                </a:tc>
                <a:tc hMerge="1">
                  <a:txBody>
                    <a:bodyPr/>
                    <a:lstStyle/>
                    <a:p>
                      <a:pPr latinLnBrk="1"/>
                      <a:endParaRPr lang="ko-KR" altLang="en-US" sz="1400" dirty="0"/>
                    </a:p>
                  </a:txBody>
                  <a:tcPr/>
                </a:tc>
                <a:tc hMerge="1">
                  <a:txBody>
                    <a:bodyPr/>
                    <a:lstStyle/>
                    <a:p>
                      <a:pPr latinLnBrk="1"/>
                      <a:endParaRPr lang="ko-KR" altLang="en-US" sz="1400" dirty="0"/>
                    </a:p>
                  </a:txBody>
                  <a:tcPr/>
                </a:tc>
              </a:tr>
              <a:tr h="398028">
                <a:tc>
                  <a:txBody>
                    <a:bodyPr/>
                    <a:lstStyle/>
                    <a:p>
                      <a:pPr algn="ctr" latinLnBrk="1"/>
                      <a:r>
                        <a:rPr lang="en-US" altLang="ko-KR" sz="1400" dirty="0" smtClean="0"/>
                        <a:t>Date of purchase</a:t>
                      </a:r>
                      <a:endParaRPr lang="ko-KR" altLang="en-US" sz="1400" dirty="0">
                        <a:latin typeface="Museo Sans 500"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dirty="0" smtClean="0"/>
                        <a:t> /    /</a:t>
                      </a:r>
                      <a:endParaRPr lang="ko-KR" altLang="en-US" sz="1400" dirty="0">
                        <a:latin typeface="Museo Sans 500"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1"/>
                      <a:r>
                        <a:rPr lang="en-US" altLang="ko-KR" sz="1400" dirty="0" smtClean="0"/>
                        <a:t>Company</a:t>
                      </a:r>
                      <a:r>
                        <a:rPr lang="en-US" altLang="ko-KR" sz="1400" baseline="0" dirty="0" smtClean="0"/>
                        <a:t> </a:t>
                      </a:r>
                      <a:endParaRPr lang="ko-KR" altLang="en-US" sz="1400" dirty="0">
                        <a:latin typeface="Museo Sans 500" pitchFamily="50"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atinLnBrk="1"/>
                      <a:endParaRPr lang="ko-KR" altLang="en-US" sz="1400" dirty="0">
                        <a:latin typeface="Museo Sans 5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3054">
                <a:tc>
                  <a:txBody>
                    <a:bodyPr/>
                    <a:lstStyle/>
                    <a:p>
                      <a:pPr algn="ctr" latinLnBrk="1"/>
                      <a:r>
                        <a:rPr lang="en-US" altLang="ko-KR" sz="1400" dirty="0" smtClean="0">
                          <a:latin typeface="+mn-lt"/>
                          <a:ea typeface="+mn-ea"/>
                        </a:rPr>
                        <a:t>Contact</a:t>
                      </a:r>
                      <a:r>
                        <a:rPr lang="en-US" altLang="ko-KR" sz="1400" baseline="0" dirty="0" smtClean="0">
                          <a:latin typeface="+mn-lt"/>
                          <a:ea typeface="+mn-ea"/>
                        </a:rPr>
                        <a:t> Person</a:t>
                      </a:r>
                      <a:endParaRPr lang="en-US" altLang="ko-KR" sz="1400" dirty="0" smtClean="0">
                        <a:latin typeface="Museo Sans 500" pitchFamily="50" charset="0"/>
                        <a:ea typeface="Adobe Heiti Std R"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latinLnBrk="1"/>
                      <a:endParaRPr lang="en-US" altLang="ko-KR" sz="1400" dirty="0" smtClean="0">
                        <a:latin typeface="Museo Sans 500" pitchFamily="50" charset="0"/>
                        <a:ea typeface="Adobe Heiti Std R" pitchFamily="34"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latinLnBrk="1"/>
                      <a:endParaRPr lang="ko-KR" altLang="en-US" dirty="0"/>
                    </a:p>
                  </a:txBody>
                  <a:tcPr/>
                </a:tc>
                <a:tc hMerge="1">
                  <a:txBody>
                    <a:bodyPr/>
                    <a:lstStyle/>
                    <a:p>
                      <a:pPr latinLnBrk="1"/>
                      <a:endParaRPr lang="ko-KR" altLang="en-US" dirty="0"/>
                    </a:p>
                  </a:txBody>
                  <a:tcPr/>
                </a:tc>
              </a:tr>
              <a:tr h="413054">
                <a:tc gridSpan="4">
                  <a:txBody>
                    <a:bodyPr/>
                    <a:lstStyle/>
                    <a:p>
                      <a:pPr latinLnBrk="1"/>
                      <a:r>
                        <a:rPr lang="en-US" altLang="ko-KR" sz="1400" dirty="0" smtClean="0"/>
                        <a:t>Address :</a:t>
                      </a:r>
                    </a:p>
                    <a:p>
                      <a:pPr latinLnBrk="1"/>
                      <a:endParaRPr lang="en-US" altLang="ko-KR" sz="1400" dirty="0" smtClean="0"/>
                    </a:p>
                    <a:p>
                      <a:pPr latinLnBrk="1"/>
                      <a:r>
                        <a:rPr lang="en-US" altLang="ko-KR" sz="1400" dirty="0" smtClean="0"/>
                        <a:t>TEL</a:t>
                      </a:r>
                      <a:r>
                        <a:rPr lang="en-US" altLang="ko-KR" sz="1400" baseline="0" dirty="0" smtClean="0"/>
                        <a:t> :</a:t>
                      </a:r>
                      <a:endParaRPr lang="en-US" altLang="ko-KR" sz="1400" dirty="0" smtClean="0">
                        <a:latin typeface="Museo Sans 500" pitchFamily="50" charset="0"/>
                        <a:ea typeface="Adobe Heiti Std R" pitchFamily="34"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r>
              <a:tr h="826108">
                <a:tc gridSpan="4">
                  <a:txBody>
                    <a:bodyPr/>
                    <a:lstStyle/>
                    <a:p>
                      <a:pPr latinLnBrk="1"/>
                      <a:r>
                        <a:rPr lang="en-US" altLang="ko-KR" sz="1400" dirty="0" smtClean="0"/>
                        <a:t>Product</a:t>
                      </a:r>
                      <a:r>
                        <a:rPr lang="en-US" altLang="ko-KR" sz="1400" baseline="0" dirty="0" smtClean="0"/>
                        <a:t> name, serial No : </a:t>
                      </a:r>
                    </a:p>
                    <a:p>
                      <a:pPr latinLnBrk="1"/>
                      <a:endParaRPr lang="en-US" altLang="ko-KR" sz="1400" baseline="0" dirty="0" smtClean="0"/>
                    </a:p>
                    <a:p>
                      <a:pPr latinLnBrk="1"/>
                      <a:r>
                        <a:rPr lang="en-US" altLang="ko-KR" sz="1400" baseline="0" dirty="0" smtClean="0"/>
                        <a:t>Problems : </a:t>
                      </a:r>
                      <a:endParaRPr lang="ko-KR" altLang="en-US" sz="1400" dirty="0">
                        <a:latin typeface="Museo Sans 500" pitchFamily="50"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latinLnBrk="1"/>
                      <a:endParaRPr lang="ko-KR" altLang="en-US" sz="1400"/>
                    </a:p>
                  </a:txBody>
                  <a:tcPr>
                    <a:lnT w="12700" cmpd="sng">
                      <a:noFill/>
                    </a:lnT>
                  </a:tcPr>
                </a:tc>
                <a:tc hMerge="1">
                  <a:txBody>
                    <a:bodyPr/>
                    <a:lstStyle/>
                    <a:p>
                      <a:pPr latinLnBrk="1"/>
                      <a:endParaRPr lang="ko-KR" altLang="en-US" sz="1400"/>
                    </a:p>
                  </a:txBody>
                  <a:tcPr>
                    <a:lnT w="12700" cmpd="sng">
                      <a:noFill/>
                    </a:lnT>
                  </a:tcPr>
                </a:tc>
                <a:tc hMerge="1">
                  <a:txBody>
                    <a:bodyPr/>
                    <a:lstStyle/>
                    <a:p>
                      <a:pPr latinLnBrk="1"/>
                      <a:endParaRPr lang="ko-KR" altLang="en-US" sz="1400" dirty="0"/>
                    </a:p>
                  </a:txBody>
                  <a:tcPr>
                    <a:lnT w="12700" cmpd="sng">
                      <a:noFill/>
                    </a:lnT>
                  </a:tcPr>
                </a:tc>
              </a:tr>
            </a:tbl>
          </a:graphicData>
        </a:graphic>
      </p:graphicFrame>
      <p:pic>
        <p:nvPicPr>
          <p:cNvPr id="6" name="그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1860" y="4293096"/>
            <a:ext cx="2520280" cy="2016224"/>
          </a:xfrm>
          <a:prstGeom prst="rect">
            <a:avLst/>
          </a:prstGeom>
        </p:spPr>
      </p:pic>
      <p:sp>
        <p:nvSpPr>
          <p:cNvPr id="7" name="TextBox 6"/>
          <p:cNvSpPr txBox="1"/>
          <p:nvPr/>
        </p:nvSpPr>
        <p:spPr>
          <a:xfrm>
            <a:off x="2396872" y="5877272"/>
            <a:ext cx="4968552" cy="1200329"/>
          </a:xfrm>
          <a:prstGeom prst="rect">
            <a:avLst/>
          </a:prstGeom>
          <a:noFill/>
        </p:spPr>
        <p:txBody>
          <a:bodyPr wrap="square" rtlCol="0">
            <a:spAutoFit/>
          </a:bodyPr>
          <a:lstStyle/>
          <a:p>
            <a:r>
              <a:rPr lang="en-US" altLang="ko-KR" dirty="0" smtClean="0"/>
              <a:t>801-ho , 560 </a:t>
            </a:r>
            <a:r>
              <a:rPr lang="en-US" altLang="ko-KR" dirty="0" err="1"/>
              <a:t>D</a:t>
            </a:r>
            <a:r>
              <a:rPr lang="en-US" altLang="ko-KR" dirty="0" err="1" smtClean="0"/>
              <a:t>unchon-daero</a:t>
            </a:r>
            <a:r>
              <a:rPr lang="en-US" altLang="ko-KR" dirty="0" smtClean="0"/>
              <a:t>, </a:t>
            </a:r>
            <a:r>
              <a:rPr lang="en-US" altLang="ko-KR" dirty="0" err="1" smtClean="0"/>
              <a:t>Jungwon-gu</a:t>
            </a:r>
            <a:endParaRPr lang="en-US" altLang="ko-KR" dirty="0" smtClean="0"/>
          </a:p>
          <a:p>
            <a:r>
              <a:rPr lang="en-US" altLang="ko-KR" dirty="0" err="1" smtClean="0"/>
              <a:t>Seongnam-si</a:t>
            </a:r>
            <a:r>
              <a:rPr lang="en-US" altLang="ko-KR" dirty="0" smtClean="0"/>
              <a:t> </a:t>
            </a:r>
            <a:r>
              <a:rPr lang="en-US" altLang="ko-KR" dirty="0" err="1" smtClean="0"/>
              <a:t>Gyeonggi</a:t>
            </a:r>
            <a:r>
              <a:rPr lang="en-US" altLang="ko-KR" dirty="0" smtClean="0"/>
              <a:t>-do 462-716 KOREA</a:t>
            </a:r>
          </a:p>
          <a:p>
            <a:r>
              <a:rPr lang="en-US" altLang="ko-KR" dirty="0" smtClean="0"/>
              <a:t>E-mail : info@aramhuvis.com</a:t>
            </a:r>
          </a:p>
          <a:p>
            <a:endParaRPr lang="ko-KR" altLang="en-US" dirty="0"/>
          </a:p>
        </p:txBody>
      </p:sp>
      <p:sp>
        <p:nvSpPr>
          <p:cNvPr id="9"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4. IMPORTANT THINGS TO KNOW: WARRANTY</a:t>
            </a:r>
            <a:endParaRPr lang="fr-FR" b="1" dirty="0">
              <a:latin typeface="+mn-lt"/>
            </a:endParaRPr>
          </a:p>
        </p:txBody>
      </p:sp>
    </p:spTree>
    <p:extLst>
      <p:ext uri="{BB962C8B-B14F-4D97-AF65-F5344CB8AC3E}">
        <p14:creationId xmlns:p14="http://schemas.microsoft.com/office/powerpoint/2010/main" val="5196321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8048" y="1541800"/>
            <a:ext cx="2160240" cy="3744416"/>
          </a:xfrm>
          <a:prstGeom prst="rect">
            <a:avLst/>
          </a:prstGeom>
        </p:spPr>
      </p:pic>
      <p:sp>
        <p:nvSpPr>
          <p:cNvPr id="10" name="TextBox 9"/>
          <p:cNvSpPr txBox="1"/>
          <p:nvPr/>
        </p:nvSpPr>
        <p:spPr>
          <a:xfrm flipH="1">
            <a:off x="571084" y="5642664"/>
            <a:ext cx="2160240" cy="738664"/>
          </a:xfrm>
          <a:prstGeom prst="rect">
            <a:avLst/>
          </a:prstGeom>
          <a:noFill/>
        </p:spPr>
        <p:txBody>
          <a:bodyPr wrap="square" rtlCol="0">
            <a:spAutoFit/>
          </a:bodyPr>
          <a:lstStyle/>
          <a:p>
            <a:r>
              <a:rPr lang="en-US" altLang="ko-KR" sz="1400" dirty="0" smtClean="0"/>
              <a:t>On the main page </a:t>
            </a:r>
          </a:p>
          <a:p>
            <a:endParaRPr lang="en-US" altLang="ko-KR" sz="1400" dirty="0" smtClean="0"/>
          </a:p>
          <a:p>
            <a:r>
              <a:rPr lang="en-US" altLang="ko-KR" sz="1400" dirty="0" smtClean="0"/>
              <a:t>select             button  </a:t>
            </a:r>
          </a:p>
        </p:txBody>
      </p:sp>
      <p:sp>
        <p:nvSpPr>
          <p:cNvPr id="11" name="TextBox 10"/>
          <p:cNvSpPr txBox="1"/>
          <p:nvPr/>
        </p:nvSpPr>
        <p:spPr>
          <a:xfrm flipH="1">
            <a:off x="3490816" y="5654153"/>
            <a:ext cx="2880320" cy="523220"/>
          </a:xfrm>
          <a:prstGeom prst="rect">
            <a:avLst/>
          </a:prstGeom>
          <a:noFill/>
        </p:spPr>
        <p:txBody>
          <a:bodyPr wrap="square" rtlCol="0">
            <a:spAutoFit/>
          </a:bodyPr>
          <a:lstStyle/>
          <a:p>
            <a:r>
              <a:rPr lang="en-US" altLang="ko-KR" sz="1400" dirty="0" smtClean="0"/>
              <a:t> Then Select  </a:t>
            </a:r>
          </a:p>
          <a:p>
            <a:r>
              <a:rPr lang="en-US" altLang="ko-KR" sz="1400" dirty="0" smtClean="0"/>
              <a:t>“OK” button</a:t>
            </a:r>
          </a:p>
        </p:txBody>
      </p:sp>
      <p:sp>
        <p:nvSpPr>
          <p:cNvPr id="12" name="TextBox 11"/>
          <p:cNvSpPr txBox="1"/>
          <p:nvPr/>
        </p:nvSpPr>
        <p:spPr>
          <a:xfrm flipH="1">
            <a:off x="6388112" y="5642664"/>
            <a:ext cx="2880320" cy="523220"/>
          </a:xfrm>
          <a:prstGeom prst="rect">
            <a:avLst/>
          </a:prstGeom>
          <a:noFill/>
        </p:spPr>
        <p:txBody>
          <a:bodyPr wrap="square" rtlCol="0">
            <a:spAutoFit/>
          </a:bodyPr>
          <a:lstStyle/>
          <a:p>
            <a:r>
              <a:rPr lang="en-US" altLang="ko-KR" sz="1400" dirty="0" smtClean="0"/>
              <a:t>You can see the page </a:t>
            </a:r>
          </a:p>
          <a:p>
            <a:r>
              <a:rPr lang="en-US" altLang="ko-KR" sz="1400" dirty="0" smtClean="0"/>
              <a:t>as above</a:t>
            </a:r>
          </a:p>
        </p:txBody>
      </p:sp>
      <p:pic>
        <p:nvPicPr>
          <p:cNvPr id="13" name="Picture 2" descr="C:\Users\김남철\Desktop\메뉴얼 작업중\Vichy\제품 사진\apm.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8029" t="77878" r="25482" b="11326"/>
          <a:stretch/>
        </p:blipFill>
        <p:spPr bwMode="auto">
          <a:xfrm>
            <a:off x="1291164" y="5999924"/>
            <a:ext cx="360040" cy="362820"/>
          </a:xfrm>
          <a:prstGeom prst="rect">
            <a:avLst/>
          </a:prstGeom>
          <a:noFill/>
          <a:extLst>
            <a:ext uri="{909E8E84-426E-40DD-AFC4-6F175D3DCCD1}">
              <a14:hiddenFill xmlns:a14="http://schemas.microsoft.com/office/drawing/2010/main">
                <a:solidFill>
                  <a:srgbClr val="FFFFFF"/>
                </a:solidFill>
              </a14:hiddenFill>
            </a:ext>
          </a:extLst>
        </p:spPr>
      </p:pic>
      <p:pic>
        <p:nvPicPr>
          <p:cNvPr id="17" name="그림 16"/>
          <p:cNvPicPr>
            <a:picLocks noChangeAspect="1"/>
          </p:cNvPicPr>
          <p:nvPr/>
        </p:nvPicPr>
        <p:blipFill>
          <a:blip r:embed="rId5"/>
          <a:stretch>
            <a:fillRect/>
          </a:stretch>
        </p:blipFill>
        <p:spPr>
          <a:xfrm>
            <a:off x="3480434" y="1541800"/>
            <a:ext cx="2195152" cy="3744416"/>
          </a:xfrm>
          <a:prstGeom prst="rect">
            <a:avLst/>
          </a:prstGeom>
        </p:spPr>
      </p:pic>
      <p:sp>
        <p:nvSpPr>
          <p:cNvPr id="14" name="직사각형 13"/>
          <p:cNvSpPr/>
          <p:nvPr/>
        </p:nvSpPr>
        <p:spPr>
          <a:xfrm>
            <a:off x="3601487" y="3638013"/>
            <a:ext cx="1002044" cy="391510"/>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2" name="Groupe 1"/>
          <p:cNvGrpSpPr/>
          <p:nvPr/>
        </p:nvGrpSpPr>
        <p:grpSpPr>
          <a:xfrm>
            <a:off x="571084" y="986854"/>
            <a:ext cx="2184123" cy="4439537"/>
            <a:chOff x="571084" y="764704"/>
            <a:chExt cx="2184123" cy="4439537"/>
          </a:xfrm>
        </p:grpSpPr>
        <p:pic>
          <p:nvPicPr>
            <p:cNvPr id="7" name="Picture 2" descr="C:\Users\김남철\Desktop\메뉴얼 작업중\Vichy\제품 사진\apm.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167" t="8042" r="19604" b="9435"/>
            <a:stretch/>
          </p:blipFill>
          <p:spPr bwMode="auto">
            <a:xfrm>
              <a:off x="571084" y="798340"/>
              <a:ext cx="2124084" cy="4405901"/>
            </a:xfrm>
            <a:prstGeom prst="rect">
              <a:avLst/>
            </a:prstGeom>
            <a:noFill/>
            <a:extLst>
              <a:ext uri="{909E8E84-426E-40DD-AFC4-6F175D3DCCD1}">
                <a14:hiddenFill xmlns:a14="http://schemas.microsoft.com/office/drawing/2010/main">
                  <a:solidFill>
                    <a:srgbClr val="FFFFFF"/>
                  </a:solidFill>
                </a14:hiddenFill>
              </a:ext>
            </a:extLst>
          </p:spPr>
        </p:pic>
        <p:sp>
          <p:nvSpPr>
            <p:cNvPr id="15" name="직사각형 14"/>
            <p:cNvSpPr/>
            <p:nvPr/>
          </p:nvSpPr>
          <p:spPr>
            <a:xfrm>
              <a:off x="1888298" y="4516821"/>
              <a:ext cx="691277" cy="54724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그림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778" y="1836682"/>
              <a:ext cx="1792539" cy="2680139"/>
            </a:xfrm>
            <a:prstGeom prst="rect">
              <a:avLst/>
            </a:prstGeom>
          </p:spPr>
        </p:pic>
        <p:pic>
          <p:nvPicPr>
            <p:cNvPr id="1026" name="Picture 2" descr="G:\DPLI_HELENA_RUBINSTEIN_POWER_Beauty\Service\3. Brand\Service &amp; CRM\Education\01- SKINCARE\Re-PLASTY\Re-PLASTY PRESCRIPTION 2014\DEF ENVOYE PAYS 28 MAI 14\Visuel Antoine\Diagnostic0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970" b="76511"/>
            <a:stretch/>
          </p:blipFill>
          <p:spPr bwMode="auto">
            <a:xfrm>
              <a:off x="611560" y="764704"/>
              <a:ext cx="2143647" cy="106297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4. IMPORTANT THINGS TO KNOW: HOW TO FIND USER GUIDE</a:t>
            </a:r>
            <a:endParaRPr lang="fr-FR" b="1" dirty="0">
              <a:latin typeface="+mn-lt"/>
            </a:endParaRPr>
          </a:p>
        </p:txBody>
      </p:sp>
    </p:spTree>
    <p:extLst>
      <p:ext uri="{BB962C8B-B14F-4D97-AF65-F5344CB8AC3E}">
        <p14:creationId xmlns:p14="http://schemas.microsoft.com/office/powerpoint/2010/main" val="1872981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53" t="30312" r="60841" b="47580"/>
          <a:stretch/>
        </p:blipFill>
        <p:spPr bwMode="auto">
          <a:xfrm>
            <a:off x="376989" y="1262110"/>
            <a:ext cx="6310076" cy="4255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C:\Users\sm\Desktop\aramhuvis\2013\기기정보\Manual_2013\APM\apm-200 manual imag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4311910"/>
            <a:ext cx="2333659" cy="845282"/>
          </a:xfrm>
          <a:prstGeom prst="rect">
            <a:avLst/>
          </a:prstGeom>
          <a:noFill/>
          <a:extLst>
            <a:ext uri="{909E8E84-426E-40DD-AFC4-6F175D3DCCD1}">
              <a14:hiddenFill xmlns:a14="http://schemas.microsoft.com/office/drawing/2010/main">
                <a:solidFill>
                  <a:srgbClr val="FFFFFF"/>
                </a:solidFill>
              </a14:hiddenFill>
            </a:ext>
          </a:extLst>
        </p:spPr>
      </p:pic>
      <p:sp>
        <p:nvSpPr>
          <p:cNvPr id="6" name="오른쪽 화살표 5"/>
          <p:cNvSpPr/>
          <p:nvPr/>
        </p:nvSpPr>
        <p:spPr>
          <a:xfrm rot="3582455" flipV="1">
            <a:off x="7469811" y="3618668"/>
            <a:ext cx="813695" cy="340745"/>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7308304" y="4374511"/>
            <a:ext cx="720080" cy="350633"/>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8" name="Picture 5" descr="C:\Users\김남철\Dropbox\Camera Uploads\2014-04-01 16.35.4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87" r="11625" b="2390"/>
          <a:stretch/>
        </p:blipFill>
        <p:spPr bwMode="auto">
          <a:xfrm>
            <a:off x="4670841" y="1296531"/>
            <a:ext cx="2867745" cy="24925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89523" y="5759684"/>
            <a:ext cx="7774842" cy="523210"/>
          </a:xfrm>
          <a:prstGeom prst="rect">
            <a:avLst/>
          </a:prstGeom>
          <a:noFill/>
        </p:spPr>
        <p:txBody>
          <a:bodyPr wrap="square" lIns="91432" tIns="45715" rIns="91432" bIns="45715" rtlCol="0">
            <a:spAutoFit/>
          </a:bodyPr>
          <a:lstStyle/>
          <a:p>
            <a:r>
              <a:rPr lang="en-US" altLang="ko-KR" sz="1400" dirty="0" smtClean="0">
                <a:cs typeface="Calibri" pitchFamily="34" charset="0"/>
              </a:rPr>
              <a:t>Connect</a:t>
            </a:r>
            <a:r>
              <a:rPr lang="ko-KR" altLang="en-US" sz="1400" dirty="0" smtClean="0">
                <a:cs typeface="Calibri" pitchFamily="34" charset="0"/>
              </a:rPr>
              <a:t> </a:t>
            </a:r>
            <a:r>
              <a:rPr lang="en-US" altLang="ko-KR" sz="1400" dirty="0" smtClean="0">
                <a:cs typeface="Calibri" pitchFamily="34" charset="0"/>
              </a:rPr>
              <a:t>the device with PC or laptop </a:t>
            </a:r>
            <a:r>
              <a:rPr lang="en-US" altLang="ko-KR" sz="1400" dirty="0">
                <a:cs typeface="Calibri" pitchFamily="34" charset="0"/>
              </a:rPr>
              <a:t>v</a:t>
            </a:r>
            <a:r>
              <a:rPr lang="en-US" altLang="ko-KR" sz="1400" dirty="0" smtClean="0">
                <a:cs typeface="Calibri" pitchFamily="34" charset="0"/>
              </a:rPr>
              <a:t>ia USB cable</a:t>
            </a:r>
          </a:p>
          <a:p>
            <a:endParaRPr lang="ko-KR" altLang="en-US" sz="1400" dirty="0">
              <a:cs typeface="Calibri" pitchFamily="34" charset="0"/>
            </a:endParaRPr>
          </a:p>
        </p:txBody>
      </p:sp>
      <p:sp>
        <p:nvSpPr>
          <p:cNvPr id="11"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4. IMPORTANT THINGS TO KNOW: HOW TO FIND USER GUIDE</a:t>
            </a:r>
            <a:endParaRPr lang="fr-FR" b="1" dirty="0">
              <a:latin typeface="+mn-lt"/>
            </a:endParaRPr>
          </a:p>
        </p:txBody>
      </p:sp>
    </p:spTree>
    <p:extLst>
      <p:ext uri="{BB962C8B-B14F-4D97-AF65-F5344CB8AC3E}">
        <p14:creationId xmlns:p14="http://schemas.microsoft.com/office/powerpoint/2010/main" val="6090773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flipH="1">
            <a:off x="467544" y="5426640"/>
            <a:ext cx="2592288" cy="738664"/>
          </a:xfrm>
          <a:prstGeom prst="rect">
            <a:avLst/>
          </a:prstGeom>
          <a:noFill/>
        </p:spPr>
        <p:txBody>
          <a:bodyPr wrap="square" rtlCol="0">
            <a:spAutoFit/>
          </a:bodyPr>
          <a:lstStyle/>
          <a:p>
            <a:r>
              <a:rPr lang="en-US" altLang="ko-KR" sz="1400" dirty="0" smtClean="0"/>
              <a:t> You can see the message “USB connected on the </a:t>
            </a:r>
          </a:p>
          <a:p>
            <a:r>
              <a:rPr lang="en-US" altLang="ko-KR" sz="1400" dirty="0" smtClean="0"/>
              <a:t>top of the screen.</a:t>
            </a:r>
          </a:p>
        </p:txBody>
      </p:sp>
      <p:sp>
        <p:nvSpPr>
          <p:cNvPr id="11" name="TextBox 10"/>
          <p:cNvSpPr txBox="1"/>
          <p:nvPr/>
        </p:nvSpPr>
        <p:spPr>
          <a:xfrm flipH="1">
            <a:off x="3347864" y="5438129"/>
            <a:ext cx="2880320" cy="523220"/>
          </a:xfrm>
          <a:prstGeom prst="rect">
            <a:avLst/>
          </a:prstGeom>
          <a:noFill/>
        </p:spPr>
        <p:txBody>
          <a:bodyPr wrap="square" rtlCol="0">
            <a:spAutoFit/>
          </a:bodyPr>
          <a:lstStyle/>
          <a:p>
            <a:r>
              <a:rPr lang="en-US" altLang="ko-KR" sz="1400" dirty="0" smtClean="0"/>
              <a:t> Then touch the top part </a:t>
            </a:r>
          </a:p>
          <a:p>
            <a:r>
              <a:rPr lang="en-US" altLang="ko-KR" sz="1400" dirty="0"/>
              <a:t> </a:t>
            </a:r>
            <a:r>
              <a:rPr lang="en-US" altLang="ko-KR" sz="1400" dirty="0" smtClean="0"/>
              <a:t> and drag it down</a:t>
            </a:r>
          </a:p>
        </p:txBody>
      </p:sp>
      <p:sp>
        <p:nvSpPr>
          <p:cNvPr id="12" name="TextBox 11"/>
          <p:cNvSpPr txBox="1"/>
          <p:nvPr/>
        </p:nvSpPr>
        <p:spPr>
          <a:xfrm flipH="1">
            <a:off x="6403878" y="5450289"/>
            <a:ext cx="2880320" cy="307777"/>
          </a:xfrm>
          <a:prstGeom prst="rect">
            <a:avLst/>
          </a:prstGeom>
          <a:noFill/>
        </p:spPr>
        <p:txBody>
          <a:bodyPr wrap="square" rtlCol="0">
            <a:spAutoFit/>
          </a:bodyPr>
          <a:lstStyle/>
          <a:p>
            <a:r>
              <a:rPr lang="en-US" altLang="ko-KR" sz="1400" dirty="0" smtClean="0"/>
              <a:t>Select “USB connected”</a:t>
            </a: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819" y="1430526"/>
            <a:ext cx="2124000" cy="3780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746" y="1430528"/>
            <a:ext cx="2124000" cy="378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직사각형 14"/>
          <p:cNvSpPr/>
          <p:nvPr/>
        </p:nvSpPr>
        <p:spPr>
          <a:xfrm>
            <a:off x="499076" y="1438290"/>
            <a:ext cx="2133743" cy="203284"/>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468" y="1438291"/>
            <a:ext cx="2124000" cy="377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직사각형 16"/>
          <p:cNvSpPr/>
          <p:nvPr/>
        </p:nvSpPr>
        <p:spPr>
          <a:xfrm>
            <a:off x="3514468" y="1438290"/>
            <a:ext cx="2124000" cy="203284"/>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아래쪽 화살표 17"/>
          <p:cNvSpPr/>
          <p:nvPr/>
        </p:nvSpPr>
        <p:spPr>
          <a:xfrm>
            <a:off x="4450572" y="1643462"/>
            <a:ext cx="185935" cy="514908"/>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ko-KR" altLang="en-US"/>
          </a:p>
        </p:txBody>
      </p:sp>
      <p:sp>
        <p:nvSpPr>
          <p:cNvPr id="19" name="TextBox 18"/>
          <p:cNvSpPr txBox="1"/>
          <p:nvPr/>
        </p:nvSpPr>
        <p:spPr>
          <a:xfrm flipH="1">
            <a:off x="3874508" y="2158370"/>
            <a:ext cx="1543856" cy="26161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altLang="ko-KR" sz="1100" b="1" dirty="0" smtClean="0">
                <a:solidFill>
                  <a:schemeClr val="tx1"/>
                </a:solidFill>
              </a:rPr>
              <a:t>Drag down </a:t>
            </a:r>
          </a:p>
        </p:txBody>
      </p:sp>
      <p:sp>
        <p:nvSpPr>
          <p:cNvPr id="20" name="직사각형 19"/>
          <p:cNvSpPr/>
          <p:nvPr/>
        </p:nvSpPr>
        <p:spPr>
          <a:xfrm>
            <a:off x="6459974" y="2086362"/>
            <a:ext cx="2119772" cy="432048"/>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4. IMPORTANT THINGS TO KNOW: HOW TO FIND USER GUIDE</a:t>
            </a:r>
            <a:endParaRPr lang="fr-FR" b="1" dirty="0">
              <a:latin typeface="+mn-lt"/>
            </a:endParaRPr>
          </a:p>
        </p:txBody>
      </p:sp>
    </p:spTree>
    <p:extLst>
      <p:ext uri="{BB962C8B-B14F-4D97-AF65-F5344CB8AC3E}">
        <p14:creationId xmlns:p14="http://schemas.microsoft.com/office/powerpoint/2010/main" val="23466093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flipH="1">
            <a:off x="3419872" y="5384705"/>
            <a:ext cx="2880320" cy="307777"/>
          </a:xfrm>
          <a:prstGeom prst="rect">
            <a:avLst/>
          </a:prstGeom>
          <a:noFill/>
        </p:spPr>
        <p:txBody>
          <a:bodyPr wrap="square" rtlCol="0">
            <a:spAutoFit/>
          </a:bodyPr>
          <a:lstStyle/>
          <a:p>
            <a:r>
              <a:rPr lang="en-US" altLang="ko-KR" sz="1400" dirty="0" smtClean="0"/>
              <a:t>Select “OK” button</a:t>
            </a:r>
          </a:p>
        </p:txBody>
      </p:sp>
      <p:sp>
        <p:nvSpPr>
          <p:cNvPr id="11" name="TextBox 10"/>
          <p:cNvSpPr txBox="1"/>
          <p:nvPr/>
        </p:nvSpPr>
        <p:spPr>
          <a:xfrm flipH="1">
            <a:off x="6372200" y="5373216"/>
            <a:ext cx="2391884" cy="1384995"/>
          </a:xfrm>
          <a:prstGeom prst="rect">
            <a:avLst/>
          </a:prstGeom>
          <a:noFill/>
        </p:spPr>
        <p:txBody>
          <a:bodyPr wrap="square" rtlCol="0">
            <a:spAutoFit/>
          </a:bodyPr>
          <a:lstStyle/>
          <a:p>
            <a:r>
              <a:rPr lang="en-US" altLang="ko-KR" sz="1400" dirty="0" smtClean="0"/>
              <a:t>The icon color will be changed into orange.</a:t>
            </a:r>
          </a:p>
          <a:p>
            <a:r>
              <a:rPr lang="en-US" altLang="ko-KR" sz="1400" dirty="0" smtClean="0"/>
              <a:t>It means USB storage is ready to use</a:t>
            </a:r>
          </a:p>
          <a:p>
            <a:endParaRPr lang="en-US" altLang="ko-KR" sz="1400" dirty="0" smtClean="0"/>
          </a:p>
          <a:p>
            <a:endParaRPr lang="en-US" altLang="ko-KR" sz="1400" dirty="0" smtClean="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193" y="1449199"/>
            <a:ext cx="2160000" cy="378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직사각형 12"/>
          <p:cNvSpPr/>
          <p:nvPr/>
        </p:nvSpPr>
        <p:spPr>
          <a:xfrm>
            <a:off x="995249" y="4558284"/>
            <a:ext cx="1156744" cy="418061"/>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TextBox 13"/>
          <p:cNvSpPr txBox="1"/>
          <p:nvPr/>
        </p:nvSpPr>
        <p:spPr>
          <a:xfrm flipH="1">
            <a:off x="539552" y="5385088"/>
            <a:ext cx="2376264" cy="523220"/>
          </a:xfrm>
          <a:prstGeom prst="rect">
            <a:avLst/>
          </a:prstGeom>
          <a:noFill/>
        </p:spPr>
        <p:txBody>
          <a:bodyPr wrap="square" rtlCol="0">
            <a:spAutoFit/>
          </a:bodyPr>
          <a:lstStyle/>
          <a:p>
            <a:r>
              <a:rPr lang="en-US" altLang="ko-KR" sz="1400" dirty="0" smtClean="0"/>
              <a:t> Select “Turn on USB     </a:t>
            </a:r>
          </a:p>
          <a:p>
            <a:r>
              <a:rPr lang="en-US" altLang="ko-KR" sz="1400" dirty="0" smtClean="0"/>
              <a:t> storage” button.</a:t>
            </a:r>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5529" y="1434373"/>
            <a:ext cx="2124000" cy="3794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직사각형 15"/>
          <p:cNvSpPr/>
          <p:nvPr/>
        </p:nvSpPr>
        <p:spPr>
          <a:xfrm>
            <a:off x="3650601" y="3910212"/>
            <a:ext cx="897751" cy="30150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293" y="1434373"/>
            <a:ext cx="2124000" cy="3794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직사각형 17"/>
          <p:cNvSpPr/>
          <p:nvPr/>
        </p:nvSpPr>
        <p:spPr>
          <a:xfrm>
            <a:off x="6987679" y="1881248"/>
            <a:ext cx="1188008" cy="1360890"/>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4. IMPORTANT THINGS TO KNOW: HOW TO FIND USER GUIDE</a:t>
            </a:r>
            <a:endParaRPr lang="fr-FR" b="1" dirty="0">
              <a:latin typeface="+mn-lt"/>
            </a:endParaRPr>
          </a:p>
        </p:txBody>
      </p:sp>
    </p:spTree>
    <p:extLst>
      <p:ext uri="{BB962C8B-B14F-4D97-AF65-F5344CB8AC3E}">
        <p14:creationId xmlns:p14="http://schemas.microsoft.com/office/powerpoint/2010/main" val="27459925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3523"/>
          <a:stretch/>
        </p:blipFill>
        <p:spPr bwMode="auto">
          <a:xfrm>
            <a:off x="4891390" y="1563633"/>
            <a:ext cx="3551520" cy="3152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그림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75" b="94915" l="471" r="100000"/>
                    </a14:imgEffect>
                  </a14:imgLayer>
                </a14:imgProps>
              </a:ext>
              <a:ext uri="{28A0092B-C50C-407E-A947-70E740481C1C}">
                <a14:useLocalDpi xmlns:a14="http://schemas.microsoft.com/office/drawing/2010/main" val="0"/>
              </a:ext>
            </a:extLst>
          </a:blip>
          <a:srcRect l="9600" t="17600" r="9066" b="17466"/>
          <a:stretch/>
        </p:blipFill>
        <p:spPr>
          <a:xfrm>
            <a:off x="467544" y="2124239"/>
            <a:ext cx="3528392" cy="2816929"/>
          </a:xfrm>
          <a:prstGeom prst="rect">
            <a:avLst/>
          </a:prstGeom>
        </p:spPr>
      </p:pic>
      <p:pic>
        <p:nvPicPr>
          <p:cNvPr id="7" name="그림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2286891"/>
            <a:ext cx="2620173" cy="1493532"/>
          </a:xfrm>
          <a:prstGeom prst="rect">
            <a:avLst/>
          </a:prstGeom>
        </p:spPr>
      </p:pic>
      <p:sp>
        <p:nvSpPr>
          <p:cNvPr id="8" name="TextBox 7"/>
          <p:cNvSpPr txBox="1"/>
          <p:nvPr/>
        </p:nvSpPr>
        <p:spPr>
          <a:xfrm flipH="1">
            <a:off x="539552" y="5354267"/>
            <a:ext cx="7632848" cy="1169551"/>
          </a:xfrm>
          <a:prstGeom prst="rect">
            <a:avLst/>
          </a:prstGeom>
          <a:noFill/>
        </p:spPr>
        <p:txBody>
          <a:bodyPr wrap="square" rtlCol="0">
            <a:spAutoFit/>
          </a:bodyPr>
          <a:lstStyle/>
          <a:p>
            <a:r>
              <a:rPr lang="en-US" altLang="ko-KR" sz="1400" dirty="0" smtClean="0"/>
              <a:t>Then PC or laptop will recognize the device as a USB disk.</a:t>
            </a:r>
          </a:p>
          <a:p>
            <a:r>
              <a:rPr lang="en-US" altLang="ko-KR" sz="1400" dirty="0" smtClean="0"/>
              <a:t>Disk driver could be (D</a:t>
            </a:r>
            <a:r>
              <a:rPr lang="en-US" altLang="ko-KR" sz="1400" dirty="0" smtClean="0">
                <a:sym typeface="Wingdings" panose="05000000000000000000" pitchFamily="2" charset="2"/>
              </a:rPr>
              <a:t>:) or (E:) and so on.</a:t>
            </a:r>
          </a:p>
          <a:p>
            <a:r>
              <a:rPr lang="en-US" altLang="ko-KR" sz="1400" dirty="0" smtClean="0">
                <a:sym typeface="Wingdings" panose="05000000000000000000" pitchFamily="2" charset="2"/>
              </a:rPr>
              <a:t>Please open the folder.</a:t>
            </a:r>
          </a:p>
          <a:p>
            <a:r>
              <a:rPr lang="en-US" altLang="ko-KR" sz="1400" dirty="0" smtClean="0"/>
              <a:t> </a:t>
            </a:r>
          </a:p>
          <a:p>
            <a:endParaRPr lang="en-US" altLang="ko-KR" sz="1400" dirty="0" smtClean="0"/>
          </a:p>
        </p:txBody>
      </p:sp>
      <p:sp>
        <p:nvSpPr>
          <p:cNvPr id="9" name="직사각형 8"/>
          <p:cNvSpPr/>
          <p:nvPr/>
        </p:nvSpPr>
        <p:spPr>
          <a:xfrm>
            <a:off x="5506723" y="2069072"/>
            <a:ext cx="1538953" cy="459113"/>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아래쪽 화살표 9"/>
          <p:cNvSpPr/>
          <p:nvPr/>
        </p:nvSpPr>
        <p:spPr>
          <a:xfrm rot="15431640">
            <a:off x="3836912" y="2158544"/>
            <a:ext cx="288032" cy="1380644"/>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ko-KR" altLang="en-US"/>
          </a:p>
        </p:txBody>
      </p:sp>
      <p:sp>
        <p:nvSpPr>
          <p:cNvPr id="11"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4. IMPORTANT THINGS TO KNOW: HOW TO FIND USER GUIDE</a:t>
            </a:r>
            <a:endParaRPr lang="fr-FR" b="1" dirty="0">
              <a:latin typeface="+mn-lt"/>
            </a:endParaRPr>
          </a:p>
        </p:txBody>
      </p:sp>
    </p:spTree>
    <p:extLst>
      <p:ext uri="{BB962C8B-B14F-4D97-AF65-F5344CB8AC3E}">
        <p14:creationId xmlns:p14="http://schemas.microsoft.com/office/powerpoint/2010/main" val="9917924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p:cNvGrpSpPr/>
          <p:nvPr/>
        </p:nvGrpSpPr>
        <p:grpSpPr>
          <a:xfrm>
            <a:off x="2217718" y="1412776"/>
            <a:ext cx="4545708" cy="3913402"/>
            <a:chOff x="149802" y="1198958"/>
            <a:chExt cx="3587812" cy="2864368"/>
          </a:xfrm>
        </p:grpSpPr>
        <p:pic>
          <p:nvPicPr>
            <p:cNvPr id="4" name="그림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75" b="94915" l="471" r="100000"/>
                      </a14:imgEffect>
                    </a14:imgLayer>
                  </a14:imgProps>
                </a:ext>
                <a:ext uri="{28A0092B-C50C-407E-A947-70E740481C1C}">
                  <a14:useLocalDpi xmlns:a14="http://schemas.microsoft.com/office/drawing/2010/main" val="0"/>
                </a:ext>
              </a:extLst>
            </a:blip>
            <a:srcRect l="9600" t="17600" r="9066" b="17466"/>
            <a:stretch/>
          </p:blipFill>
          <p:spPr>
            <a:xfrm>
              <a:off x="149802" y="1198958"/>
              <a:ext cx="3587812" cy="2864368"/>
            </a:xfrm>
            <a:prstGeom prst="rect">
              <a:avLst/>
            </a:prstGeom>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338398"/>
              <a:ext cx="2664296" cy="1518683"/>
            </a:xfrm>
            <a:prstGeom prst="rect">
              <a:avLst/>
            </a:prstGeom>
          </p:spPr>
        </p:pic>
      </p:grpSp>
      <p:pic>
        <p:nvPicPr>
          <p:cNvPr id="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9141" t="29747" r="67256" b="39445"/>
          <a:stretch/>
        </p:blipFill>
        <p:spPr bwMode="auto">
          <a:xfrm>
            <a:off x="2752960" y="1603285"/>
            <a:ext cx="3425425" cy="214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flipH="1">
            <a:off x="515903" y="5396421"/>
            <a:ext cx="8208912" cy="830997"/>
          </a:xfrm>
          <a:prstGeom prst="rect">
            <a:avLst/>
          </a:prstGeom>
          <a:noFill/>
        </p:spPr>
        <p:txBody>
          <a:bodyPr wrap="square" rtlCol="0">
            <a:spAutoFit/>
          </a:bodyPr>
          <a:lstStyle/>
          <a:p>
            <a:r>
              <a:rPr lang="en-US" altLang="ko-KR" sz="1600" dirty="0" smtClean="0"/>
              <a:t>The folder  is arranged as above</a:t>
            </a:r>
            <a:endParaRPr lang="en-US" altLang="ko-KR" sz="1600" dirty="0" smtClean="0">
              <a:sym typeface="Wingdings" panose="05000000000000000000" pitchFamily="2" charset="2"/>
            </a:endParaRPr>
          </a:p>
          <a:p>
            <a:r>
              <a:rPr lang="en-US" altLang="ko-KR" sz="1600" dirty="0" smtClean="0"/>
              <a:t> </a:t>
            </a:r>
          </a:p>
          <a:p>
            <a:endParaRPr lang="en-US" altLang="ko-KR" sz="1600" dirty="0" smtClean="0"/>
          </a:p>
        </p:txBody>
      </p:sp>
      <p:pic>
        <p:nvPicPr>
          <p:cNvPr id="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9141" t="57676" r="67889" b="40443"/>
          <a:stretch/>
        </p:blipFill>
        <p:spPr bwMode="auto">
          <a:xfrm>
            <a:off x="2752960" y="3399331"/>
            <a:ext cx="3238785" cy="159316"/>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9" name="그림 8"/>
          <p:cNvPicPr>
            <a:picLocks noChangeAspect="1"/>
          </p:cNvPicPr>
          <p:nvPr/>
        </p:nvPicPr>
        <p:blipFill rotWithShape="1">
          <a:blip r:embed="rId6"/>
          <a:srcRect l="14471" t="68854" r="62346" b="29139"/>
          <a:stretch/>
        </p:blipFill>
        <p:spPr>
          <a:xfrm>
            <a:off x="2762250" y="3539596"/>
            <a:ext cx="3319464" cy="138567"/>
          </a:xfrm>
          <a:prstGeom prst="rect">
            <a:avLst/>
          </a:prstGeom>
        </p:spPr>
      </p:pic>
      <p:sp>
        <p:nvSpPr>
          <p:cNvPr id="10"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4. IMPORTANT THINGS TO KNOW: HOW TO FIND USER GUIDE</a:t>
            </a:r>
            <a:endParaRPr lang="fr-FR" b="1" dirty="0">
              <a:latin typeface="+mn-lt"/>
            </a:endParaRPr>
          </a:p>
        </p:txBody>
      </p:sp>
    </p:spTree>
    <p:extLst>
      <p:ext uri="{BB962C8B-B14F-4D97-AF65-F5344CB8AC3E}">
        <p14:creationId xmlns:p14="http://schemas.microsoft.com/office/powerpoint/2010/main" val="78988611"/>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141" t="29747" r="67256" b="39445"/>
          <a:stretch/>
        </p:blipFill>
        <p:spPr bwMode="auto">
          <a:xfrm>
            <a:off x="899592" y="1484784"/>
            <a:ext cx="7344816" cy="3744416"/>
          </a:xfrm>
          <a:prstGeom prst="rect">
            <a:avLst/>
          </a:prstGeom>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flipH="1">
            <a:off x="539552" y="5385795"/>
            <a:ext cx="8208912" cy="830997"/>
          </a:xfrm>
          <a:prstGeom prst="rect">
            <a:avLst/>
          </a:prstGeom>
          <a:noFill/>
        </p:spPr>
        <p:txBody>
          <a:bodyPr wrap="square" rtlCol="0">
            <a:spAutoFit/>
          </a:bodyPr>
          <a:lstStyle/>
          <a:p>
            <a:r>
              <a:rPr lang="en-US" altLang="ko-KR" sz="1600" dirty="0" smtClean="0">
                <a:sym typeface="Wingdings" panose="05000000000000000000" pitchFamily="2" charset="2"/>
              </a:rPr>
              <a:t>  In order to check the user manual, select “User Manual”.</a:t>
            </a:r>
          </a:p>
          <a:p>
            <a:r>
              <a:rPr lang="en-US" altLang="ko-KR" sz="1600" dirty="0" smtClean="0"/>
              <a:t> </a:t>
            </a:r>
          </a:p>
          <a:p>
            <a:endParaRPr lang="en-US" altLang="ko-KR" sz="1600" dirty="0" smtClean="0"/>
          </a:p>
        </p:txBody>
      </p:sp>
      <p:pic>
        <p:nvPicPr>
          <p:cNvPr id="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141" t="57676" r="67889" b="40443"/>
          <a:stretch/>
        </p:blipFill>
        <p:spPr bwMode="auto">
          <a:xfrm>
            <a:off x="899591" y="4674930"/>
            <a:ext cx="7002695" cy="228600"/>
          </a:xfrm>
          <a:prstGeom prst="rect">
            <a:avLst/>
          </a:prstGeom>
          <a:ln w="952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7" name="그림 6"/>
          <p:cNvPicPr>
            <a:picLocks noChangeAspect="1"/>
          </p:cNvPicPr>
          <p:nvPr/>
        </p:nvPicPr>
        <p:blipFill rotWithShape="1">
          <a:blip r:embed="rId3"/>
          <a:srcRect l="14471" t="68854" r="62346" b="29139"/>
          <a:stretch/>
        </p:blipFill>
        <p:spPr>
          <a:xfrm>
            <a:off x="943896" y="4878748"/>
            <a:ext cx="7256207" cy="206477"/>
          </a:xfrm>
          <a:prstGeom prst="rect">
            <a:avLst/>
          </a:prstGeom>
        </p:spPr>
      </p:pic>
      <p:sp>
        <p:nvSpPr>
          <p:cNvPr id="4" name="직사각형 3"/>
          <p:cNvSpPr/>
          <p:nvPr/>
        </p:nvSpPr>
        <p:spPr>
          <a:xfrm>
            <a:off x="943895" y="4674930"/>
            <a:ext cx="1779483" cy="256349"/>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4. IMPORTANT THINGS TO KNOW: HOW TO FIND USER GUIDE</a:t>
            </a:r>
            <a:endParaRPr lang="fr-FR" b="1" dirty="0">
              <a:latin typeface="+mn-lt"/>
            </a:endParaRPr>
          </a:p>
        </p:txBody>
      </p:sp>
    </p:spTree>
    <p:extLst>
      <p:ext uri="{BB962C8B-B14F-4D97-AF65-F5344CB8AC3E}">
        <p14:creationId xmlns:p14="http://schemas.microsoft.com/office/powerpoint/2010/main" val="257157546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TROUBLESHOOTING &amp; FAQ</a:t>
            </a:r>
            <a:endParaRPr lang="fr-FR" b="1" dirty="0">
              <a:latin typeface="+mn-lt"/>
            </a:endParaRPr>
          </a:p>
        </p:txBody>
      </p:sp>
      <p:sp>
        <p:nvSpPr>
          <p:cNvPr id="3" name="TextBox 3"/>
          <p:cNvSpPr txBox="1"/>
          <p:nvPr/>
        </p:nvSpPr>
        <p:spPr>
          <a:xfrm>
            <a:off x="251520" y="1340768"/>
            <a:ext cx="8640960" cy="5016758"/>
          </a:xfrm>
          <a:prstGeom prst="rect">
            <a:avLst/>
          </a:prstGeom>
          <a:noFill/>
        </p:spPr>
        <p:txBody>
          <a:bodyPr wrap="square" rtlCol="0">
            <a:spAutoFit/>
          </a:bodyPr>
          <a:lstStyle/>
          <a:p>
            <a:r>
              <a:rPr lang="en-US" altLang="ko-KR" sz="1600" b="1" dirty="0" smtClean="0">
                <a:ea typeface="Adobe Heiti Std R" pitchFamily="34" charset="-128"/>
              </a:rPr>
              <a:t>I cannot turn on the device:</a:t>
            </a:r>
          </a:p>
          <a:p>
            <a:r>
              <a:rPr lang="en-US" altLang="ko-KR" sz="1600" dirty="0" smtClean="0">
                <a:ea typeface="Adobe Heiti Std R" pitchFamily="34" charset="-128"/>
              </a:rPr>
              <a:t>Connect and charge the device (or the battery) using the </a:t>
            </a:r>
            <a:r>
              <a:rPr lang="en-US" altLang="ko-KR" sz="1600" dirty="0" err="1" smtClean="0">
                <a:ea typeface="Adobe Heiti Std R" pitchFamily="34" charset="-128"/>
              </a:rPr>
              <a:t>adaptator</a:t>
            </a:r>
            <a:r>
              <a:rPr lang="en-US" altLang="ko-KR" sz="1600" dirty="0" smtClean="0">
                <a:ea typeface="Adobe Heiti Std R" pitchFamily="34" charset="-128"/>
              </a:rPr>
              <a:t> provided by the supplier. The battery charging indicator will be displayed on the main page, like any telephone.</a:t>
            </a:r>
          </a:p>
          <a:p>
            <a:endParaRPr lang="en-US" altLang="ko-KR" sz="1600" dirty="0">
              <a:ea typeface="Adobe Heiti Std R" pitchFamily="34" charset="-128"/>
            </a:endParaRPr>
          </a:p>
          <a:p>
            <a:r>
              <a:rPr lang="en-US" altLang="ko-KR" sz="1600" b="1" dirty="0" smtClean="0">
                <a:ea typeface="Adobe Heiti Std R" pitchFamily="34" charset="-128"/>
              </a:rPr>
              <a:t>I cannot power on the device even if the battery is full:</a:t>
            </a:r>
          </a:p>
          <a:p>
            <a:r>
              <a:rPr lang="en-US" altLang="ko-KR" sz="1600" dirty="0" smtClean="0">
                <a:ea typeface="Adobe Heiti Std R" pitchFamily="34" charset="-128"/>
              </a:rPr>
              <a:t>The battery might be dislocated on the device.  Please take it out, place it back and switch on the device again.</a:t>
            </a:r>
          </a:p>
          <a:p>
            <a:endParaRPr lang="en-US" altLang="ko-KR" sz="1600" dirty="0">
              <a:ea typeface="Adobe Heiti Std R" pitchFamily="34" charset="-128"/>
            </a:endParaRPr>
          </a:p>
          <a:p>
            <a:r>
              <a:rPr lang="en-US" altLang="ko-KR" sz="1600" b="1" dirty="0" smtClean="0">
                <a:ea typeface="Adobe Heiti Std R" pitchFamily="34" charset="-128"/>
              </a:rPr>
              <a:t>The battery is not charging very well:</a:t>
            </a:r>
          </a:p>
          <a:p>
            <a:pPr marL="285750" indent="-285750">
              <a:buFontTx/>
              <a:buChar char="-"/>
            </a:pPr>
            <a:r>
              <a:rPr lang="en-US" altLang="ko-KR" sz="1600" dirty="0" smtClean="0">
                <a:ea typeface="Adobe Heiti Std R" pitchFamily="34" charset="-128"/>
              </a:rPr>
              <a:t>Take out the battery, then place it back inside the device.</a:t>
            </a:r>
          </a:p>
          <a:p>
            <a:pPr marL="285750" indent="-285750">
              <a:buFontTx/>
              <a:buChar char="-"/>
            </a:pPr>
            <a:r>
              <a:rPr lang="en-US" altLang="ko-KR" sz="1600" dirty="0" smtClean="0">
                <a:ea typeface="Adobe Heiti Std R" pitchFamily="34" charset="-128"/>
              </a:rPr>
              <a:t>Check the connections between device, battery and charger</a:t>
            </a:r>
          </a:p>
          <a:p>
            <a:pPr marL="285750" indent="-285750">
              <a:buFontTx/>
              <a:buChar char="-"/>
            </a:pPr>
            <a:r>
              <a:rPr lang="en-US" altLang="ko-KR" sz="1600" dirty="0" smtClean="0">
                <a:ea typeface="Adobe Heiti Std R" pitchFamily="34" charset="-128"/>
              </a:rPr>
              <a:t>Battery cannot be charged if there is an alien substance on the charging port. In this case, please clean the charging port.</a:t>
            </a:r>
          </a:p>
          <a:p>
            <a:pPr marL="285750" indent="-285750">
              <a:buFontTx/>
              <a:buChar char="-"/>
            </a:pPr>
            <a:endParaRPr lang="en-US" altLang="ko-KR" sz="1600" dirty="0">
              <a:ea typeface="Adobe Heiti Std R" pitchFamily="34" charset="-128"/>
            </a:endParaRPr>
          </a:p>
          <a:p>
            <a:r>
              <a:rPr lang="en-US" altLang="ko-KR" sz="1600" b="1" dirty="0" smtClean="0">
                <a:ea typeface="Adobe Heiti Std R" pitchFamily="34" charset="-128"/>
              </a:rPr>
              <a:t>The device turns on but the app / diagnosis does not work:</a:t>
            </a:r>
          </a:p>
          <a:p>
            <a:r>
              <a:rPr lang="en-US" altLang="ko-KR" sz="1600" dirty="0" smtClean="0">
                <a:ea typeface="Adobe Heiti Std R" pitchFamily="34" charset="-128"/>
              </a:rPr>
              <a:t>Check the smart card is correctly inserted (SD card slot on the button of the device)</a:t>
            </a:r>
          </a:p>
          <a:p>
            <a:endParaRPr lang="en-US" altLang="ko-KR" sz="1600" dirty="0">
              <a:ea typeface="Adobe Heiti Std R" pitchFamily="34" charset="-128"/>
            </a:endParaRPr>
          </a:p>
          <a:p>
            <a:r>
              <a:rPr lang="en-US" altLang="ko-KR" sz="1600" b="1" dirty="0" smtClean="0">
                <a:ea typeface="Adobe Heiti Std R" pitchFamily="34" charset="-128"/>
              </a:rPr>
              <a:t>There is dust on the device:</a:t>
            </a:r>
          </a:p>
          <a:p>
            <a:r>
              <a:rPr lang="en-US" altLang="ko-KR" sz="1600" dirty="0" smtClean="0">
                <a:ea typeface="Adobe Heiti Std R" pitchFamily="34" charset="-128"/>
              </a:rPr>
              <a:t>Clean the dust using a smooth fabric. Do </a:t>
            </a:r>
            <a:r>
              <a:rPr lang="en-US" altLang="ko-KR" sz="1600" u="sng" dirty="0" smtClean="0">
                <a:ea typeface="Adobe Heiti Std R" pitchFamily="34" charset="-128"/>
              </a:rPr>
              <a:t>not</a:t>
            </a:r>
            <a:r>
              <a:rPr lang="en-US" altLang="ko-KR" sz="1600" dirty="0" smtClean="0">
                <a:ea typeface="Adobe Heiti Std R" pitchFamily="34" charset="-128"/>
              </a:rPr>
              <a:t> use benzene, alcohol, or any detergent.</a:t>
            </a:r>
            <a:endParaRPr lang="en-US" altLang="ko-KR" sz="1600" dirty="0">
              <a:ea typeface="Adobe Heiti Std R" pitchFamily="34" charset="-128"/>
            </a:endParaRPr>
          </a:p>
        </p:txBody>
      </p:sp>
    </p:spTree>
    <p:extLst>
      <p:ext uri="{BB962C8B-B14F-4D97-AF65-F5344CB8AC3E}">
        <p14:creationId xmlns:p14="http://schemas.microsoft.com/office/powerpoint/2010/main" val="335970700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1.  DEVICE PRESENTATION</a:t>
            </a:r>
            <a:endParaRPr lang="fr-FR" b="1" dirty="0">
              <a:latin typeface="+mn-lt"/>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235" t="19765" r="26324" b="10088"/>
          <a:stretch/>
        </p:blipFill>
        <p:spPr bwMode="auto">
          <a:xfrm>
            <a:off x="1811982" y="1268761"/>
            <a:ext cx="5520036" cy="5132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e 6"/>
          <p:cNvGrpSpPr/>
          <p:nvPr/>
        </p:nvGrpSpPr>
        <p:grpSpPr>
          <a:xfrm>
            <a:off x="1639761" y="1052831"/>
            <a:ext cx="1708103" cy="3600305"/>
            <a:chOff x="103879" y="1268761"/>
            <a:chExt cx="1708103" cy="3600305"/>
          </a:xfrm>
        </p:grpSpPr>
        <p:pic>
          <p:nvPicPr>
            <p:cNvPr id="1028" name="Picture 4" descr="G:\DPLI_HELENA_RUBINSTEIN_POWER_Beauty\Service\3. Brand\Service &amp; CRM\Education\01- SKINCARE\Re-PLASTY\Re-PLASTY PRESCRIPTION 2014\DEF ENVOYE PAYS 28 MAI 14\Visuel Antoine\Diagnostic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79" y="1268761"/>
              <a:ext cx="1708103" cy="3600305"/>
            </a:xfrm>
            <a:prstGeom prst="rect">
              <a:avLst/>
            </a:prstGeom>
            <a:noFill/>
            <a:extLst>
              <a:ext uri="{909E8E84-426E-40DD-AFC4-6F175D3DCCD1}">
                <a14:hiddenFill xmlns:a14="http://schemas.microsoft.com/office/drawing/2010/main">
                  <a:solidFill>
                    <a:srgbClr val="FFFFFF"/>
                  </a:solidFill>
                </a14:hiddenFill>
              </a:ext>
            </a:extLst>
          </p:spPr>
        </p:pic>
        <p:pic>
          <p:nvPicPr>
            <p:cNvPr id="10" name="그림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854" y="2060848"/>
              <a:ext cx="1368152" cy="2160240"/>
            </a:xfrm>
            <a:prstGeom prst="rect">
              <a:avLst/>
            </a:prstGeom>
          </p:spPr>
        </p:pic>
      </p:grpSp>
    </p:spTree>
    <p:extLst>
      <p:ext uri="{BB962C8B-B14F-4D97-AF65-F5344CB8AC3E}">
        <p14:creationId xmlns:p14="http://schemas.microsoft.com/office/powerpoint/2010/main" val="412337838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TROUBLESHOOTING &amp; FAQ</a:t>
            </a:r>
            <a:endParaRPr lang="fr-FR" b="1" dirty="0">
              <a:latin typeface="+mn-lt"/>
            </a:endParaRPr>
          </a:p>
        </p:txBody>
      </p:sp>
      <p:sp>
        <p:nvSpPr>
          <p:cNvPr id="3" name="TextBox 3"/>
          <p:cNvSpPr txBox="1"/>
          <p:nvPr/>
        </p:nvSpPr>
        <p:spPr>
          <a:xfrm>
            <a:off x="251520" y="1340768"/>
            <a:ext cx="8640960" cy="5509200"/>
          </a:xfrm>
          <a:prstGeom prst="rect">
            <a:avLst/>
          </a:prstGeom>
          <a:noFill/>
        </p:spPr>
        <p:txBody>
          <a:bodyPr wrap="square" rtlCol="0">
            <a:spAutoFit/>
          </a:bodyPr>
          <a:lstStyle/>
          <a:p>
            <a:r>
              <a:rPr lang="en-US" altLang="ko-KR" sz="1600" b="1" dirty="0" smtClean="0">
                <a:ea typeface="Adobe Heiti Std R" pitchFamily="34" charset="-128"/>
              </a:rPr>
              <a:t>The screen is “frozen” / blocked and the keys are not working when using the device:</a:t>
            </a:r>
          </a:p>
          <a:p>
            <a:r>
              <a:rPr lang="en-US" altLang="ko-KR" sz="1600" dirty="0" smtClean="0">
                <a:ea typeface="Adobe Heiti Std R" pitchFamily="34" charset="-128"/>
              </a:rPr>
              <a:t>Take out the battery from the device then place it back again. If the device still does not work, then contact the Aram </a:t>
            </a:r>
            <a:r>
              <a:rPr lang="en-US" altLang="ko-KR" sz="1600" dirty="0" err="1" smtClean="0">
                <a:ea typeface="Adobe Heiti Std R" pitchFamily="34" charset="-128"/>
              </a:rPr>
              <a:t>Huvis</a:t>
            </a:r>
            <a:r>
              <a:rPr lang="en-US" altLang="ko-KR" sz="1600" dirty="0" smtClean="0">
                <a:ea typeface="Adobe Heiti Std R" pitchFamily="34" charset="-128"/>
              </a:rPr>
              <a:t>.</a:t>
            </a:r>
          </a:p>
          <a:p>
            <a:endParaRPr lang="en-US" altLang="ko-KR" sz="1600" dirty="0">
              <a:ea typeface="Adobe Heiti Std R" pitchFamily="34" charset="-128"/>
            </a:endParaRPr>
          </a:p>
          <a:p>
            <a:r>
              <a:rPr lang="en-US" altLang="ko-KR" sz="1600" b="1" dirty="0" smtClean="0">
                <a:ea typeface="Adobe Heiti Std R" pitchFamily="34" charset="-128"/>
              </a:rPr>
              <a:t>A “force close” message appears the screen:</a:t>
            </a:r>
          </a:p>
          <a:p>
            <a:r>
              <a:rPr lang="en-US" altLang="ko-KR" sz="1600" dirty="0" smtClean="0">
                <a:ea typeface="Adobe Heiti Std R" pitchFamily="34" charset="-128"/>
              </a:rPr>
              <a:t>The repetition of commands can sometimes trigger a bug. Sometimes there may also be a brief delay before the command is completed. Do not repeat / multiply the tasks as the device will no longer be able to follow them.</a:t>
            </a:r>
          </a:p>
          <a:p>
            <a:endParaRPr lang="en-US" altLang="ko-KR" sz="1600" dirty="0">
              <a:ea typeface="Adobe Heiti Std R" pitchFamily="34" charset="-128"/>
            </a:endParaRPr>
          </a:p>
          <a:p>
            <a:r>
              <a:rPr lang="en-US" altLang="ko-KR" sz="1600" b="1" dirty="0" smtClean="0">
                <a:ea typeface="Adobe Heiti Std R" pitchFamily="34" charset="-128"/>
              </a:rPr>
              <a:t>I cannot connect to Wi-Fi:</a:t>
            </a:r>
          </a:p>
          <a:p>
            <a:pPr marL="285750" indent="-285750">
              <a:buFontTx/>
              <a:buChar char="-"/>
            </a:pPr>
            <a:r>
              <a:rPr lang="en-US" altLang="ko-KR" sz="1600" dirty="0" smtClean="0">
                <a:ea typeface="Adobe Heiti Std R" pitchFamily="34" charset="-128"/>
              </a:rPr>
              <a:t>Check the connection status on setting page</a:t>
            </a:r>
          </a:p>
          <a:p>
            <a:pPr marL="285750" indent="-285750">
              <a:buFontTx/>
              <a:buChar char="-"/>
            </a:pPr>
            <a:r>
              <a:rPr lang="en-US" altLang="ko-KR" sz="1600" dirty="0" smtClean="0">
                <a:ea typeface="Adobe Heiti Std R" pitchFamily="34" charset="-128"/>
              </a:rPr>
              <a:t>Try to connect to another Wi-Fi</a:t>
            </a:r>
          </a:p>
          <a:p>
            <a:endParaRPr lang="en-US" altLang="ko-KR" sz="1600" dirty="0">
              <a:ea typeface="Adobe Heiti Std R" pitchFamily="34" charset="-128"/>
            </a:endParaRPr>
          </a:p>
          <a:p>
            <a:r>
              <a:rPr lang="en-US" altLang="ko-KR" sz="1600" b="1" dirty="0" smtClean="0">
                <a:ea typeface="Adobe Heiti Std R" pitchFamily="34" charset="-128"/>
              </a:rPr>
              <a:t>The touchscreen does not react to my finger commands:</a:t>
            </a:r>
          </a:p>
          <a:p>
            <a:pPr marL="285750" indent="-285750">
              <a:buFontTx/>
              <a:buChar char="-"/>
            </a:pPr>
            <a:r>
              <a:rPr lang="en-US" altLang="ko-KR" sz="1600" dirty="0" smtClean="0">
                <a:ea typeface="Adobe Heiti Std R" pitchFamily="34" charset="-128"/>
              </a:rPr>
              <a:t>Before using for the 1</a:t>
            </a:r>
            <a:r>
              <a:rPr lang="en-US" altLang="ko-KR" sz="1600" baseline="30000" dirty="0" smtClean="0">
                <a:ea typeface="Adobe Heiti Std R" pitchFamily="34" charset="-128"/>
              </a:rPr>
              <a:t>st</a:t>
            </a:r>
            <a:r>
              <a:rPr lang="en-US" altLang="ko-KR" sz="1600" dirty="0" smtClean="0">
                <a:ea typeface="Adobe Heiti Std R" pitchFamily="34" charset="-128"/>
              </a:rPr>
              <a:t> time, remove the protective plastic film</a:t>
            </a:r>
          </a:p>
          <a:p>
            <a:pPr marL="285750" indent="-285750">
              <a:buFontTx/>
              <a:buChar char="-"/>
            </a:pPr>
            <a:r>
              <a:rPr lang="en-US" altLang="ko-KR" sz="1600" dirty="0" smtClean="0">
                <a:ea typeface="Adobe Heiti Std R" pitchFamily="34" charset="-128"/>
              </a:rPr>
              <a:t>You can use the stylus-pen provided by the supplier.</a:t>
            </a:r>
          </a:p>
          <a:p>
            <a:pPr marL="285750" indent="-285750">
              <a:buFontTx/>
              <a:buChar char="-"/>
            </a:pPr>
            <a:endParaRPr lang="en-US" altLang="ko-KR" sz="1600" dirty="0">
              <a:ea typeface="Adobe Heiti Std R" pitchFamily="34" charset="-128"/>
            </a:endParaRPr>
          </a:p>
          <a:p>
            <a:r>
              <a:rPr lang="en-US" altLang="ko-KR" sz="1600" b="1" dirty="0" smtClean="0">
                <a:ea typeface="Adobe Heiti Std R" pitchFamily="34" charset="-128"/>
              </a:rPr>
              <a:t>The screen was turned off:</a:t>
            </a:r>
          </a:p>
          <a:p>
            <a:r>
              <a:rPr lang="en-US" altLang="ko-KR" sz="1600" dirty="0" smtClean="0">
                <a:ea typeface="Adobe Heiti Std R" pitchFamily="34" charset="-128"/>
              </a:rPr>
              <a:t>The device has a power save function that turns the screen off after one minute. Press the on/off button to switch the screen on again.</a:t>
            </a:r>
          </a:p>
          <a:p>
            <a:endParaRPr lang="en-US" altLang="ko-KR" sz="1600" b="1" dirty="0" smtClean="0">
              <a:ea typeface="Adobe Heiti Std R" pitchFamily="34" charset="-128"/>
            </a:endParaRPr>
          </a:p>
          <a:p>
            <a:endParaRPr lang="en-US" altLang="ko-KR" sz="1600" dirty="0" smtClean="0">
              <a:ea typeface="Adobe Heiti Std R" pitchFamily="34" charset="-128"/>
            </a:endParaRPr>
          </a:p>
        </p:txBody>
      </p:sp>
    </p:spTree>
    <p:extLst>
      <p:ext uri="{BB962C8B-B14F-4D97-AF65-F5344CB8AC3E}">
        <p14:creationId xmlns:p14="http://schemas.microsoft.com/office/powerpoint/2010/main" val="405006895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TROUBLESHOOTING &amp; FAQ</a:t>
            </a:r>
            <a:endParaRPr lang="fr-FR" b="1" dirty="0">
              <a:latin typeface="+mn-lt"/>
            </a:endParaRPr>
          </a:p>
        </p:txBody>
      </p:sp>
      <p:sp>
        <p:nvSpPr>
          <p:cNvPr id="3" name="TextBox 3"/>
          <p:cNvSpPr txBox="1"/>
          <p:nvPr/>
        </p:nvSpPr>
        <p:spPr>
          <a:xfrm>
            <a:off x="251520" y="1340768"/>
            <a:ext cx="8640960" cy="5016758"/>
          </a:xfrm>
          <a:prstGeom prst="rect">
            <a:avLst/>
          </a:prstGeom>
          <a:noFill/>
        </p:spPr>
        <p:txBody>
          <a:bodyPr wrap="square" rtlCol="0">
            <a:spAutoFit/>
          </a:bodyPr>
          <a:lstStyle/>
          <a:p>
            <a:r>
              <a:rPr lang="en-US" altLang="ko-KR" sz="1600" b="1" dirty="0" smtClean="0">
                <a:ea typeface="Adobe Heiti Std R" pitchFamily="34" charset="-128"/>
              </a:rPr>
              <a:t>I can see the black screen during measurement only:</a:t>
            </a:r>
          </a:p>
          <a:p>
            <a:r>
              <a:rPr lang="en-US" altLang="ko-KR" sz="1600" dirty="0" smtClean="0">
                <a:ea typeface="Adobe Heiti Std R" pitchFamily="34" charset="-128"/>
              </a:rPr>
              <a:t>Check the LED light inside lens on the head part when you try the measurement. If you cannot see the light, please contact the Aram </a:t>
            </a:r>
            <a:r>
              <a:rPr lang="en-US" altLang="ko-KR" sz="1600" dirty="0" err="1" smtClean="0">
                <a:ea typeface="Adobe Heiti Std R" pitchFamily="34" charset="-128"/>
              </a:rPr>
              <a:t>Huvis</a:t>
            </a:r>
            <a:r>
              <a:rPr lang="en-US" altLang="ko-KR" sz="1600" dirty="0" smtClean="0">
                <a:ea typeface="Adobe Heiti Std R" pitchFamily="34" charset="-128"/>
              </a:rPr>
              <a:t>.</a:t>
            </a:r>
          </a:p>
          <a:p>
            <a:endParaRPr lang="en-US" altLang="ko-KR" sz="1600" dirty="0">
              <a:ea typeface="Adobe Heiti Std R" pitchFamily="34" charset="-128"/>
            </a:endParaRPr>
          </a:p>
          <a:p>
            <a:r>
              <a:rPr lang="en-US" altLang="ko-KR" sz="1600" b="1" dirty="0" smtClean="0">
                <a:ea typeface="Adobe Heiti Std R" pitchFamily="34" charset="-128"/>
              </a:rPr>
              <a:t>The image is not clear:</a:t>
            </a:r>
          </a:p>
          <a:p>
            <a:r>
              <a:rPr lang="en-US" altLang="ko-KR" sz="1600" dirty="0" smtClean="0">
                <a:ea typeface="Adobe Heiti Std R" pitchFamily="34" charset="-128"/>
              </a:rPr>
              <a:t>Tap the screen while capturing the image to focus.</a:t>
            </a:r>
          </a:p>
          <a:p>
            <a:endParaRPr lang="en-US" altLang="ko-KR" sz="1600" dirty="0">
              <a:ea typeface="Adobe Heiti Std R" pitchFamily="34" charset="-128"/>
            </a:endParaRPr>
          </a:p>
          <a:p>
            <a:r>
              <a:rPr lang="en-US" altLang="ko-KR" sz="1600" b="1" dirty="0" smtClean="0">
                <a:ea typeface="Adobe Heiti Std R" pitchFamily="34" charset="-128"/>
              </a:rPr>
              <a:t>I cannot update the application:</a:t>
            </a:r>
          </a:p>
          <a:p>
            <a:r>
              <a:rPr lang="en-US" altLang="ko-KR" sz="1600" dirty="0" smtClean="0">
                <a:ea typeface="Adobe Heiti Std R" pitchFamily="34" charset="-128"/>
              </a:rPr>
              <a:t>Check the connection network, the update will be done after you connect to Wi-Fi.</a:t>
            </a:r>
          </a:p>
          <a:p>
            <a:endParaRPr lang="en-US" altLang="ko-KR" sz="1600" dirty="0">
              <a:ea typeface="Adobe Heiti Std R" pitchFamily="34" charset="-128"/>
            </a:endParaRPr>
          </a:p>
          <a:p>
            <a:r>
              <a:rPr lang="en-US" altLang="ko-KR" sz="1600" b="1" dirty="0" smtClean="0">
                <a:ea typeface="Adobe Heiti Std R" pitchFamily="34" charset="-128"/>
              </a:rPr>
              <a:t>If I repeat the measurements several times I do not find the same results:</a:t>
            </a:r>
          </a:p>
          <a:p>
            <a:r>
              <a:rPr lang="en-US" altLang="ko-KR" sz="1600" dirty="0" smtClean="0">
                <a:ea typeface="Adobe Heiti Std R" pitchFamily="34" charset="-128"/>
              </a:rPr>
              <a:t>This is normal. You can never take measurements exactly on the same zone, with the same angle, and same pressure. And also skin changes! But in any case even if you will not get exactly the same results, you will be in the same “area”. For example if you get 52 as result, you will not get a 7 after, but probably a 54, a 47, etc.</a:t>
            </a:r>
          </a:p>
          <a:p>
            <a:endParaRPr lang="en-US" altLang="ko-KR" sz="1600" dirty="0">
              <a:ea typeface="Adobe Heiti Std R" pitchFamily="34" charset="-128"/>
            </a:endParaRPr>
          </a:p>
          <a:p>
            <a:endParaRPr lang="en-US" altLang="ko-KR" sz="1600" dirty="0" smtClean="0">
              <a:ea typeface="Adobe Heiti Std R" pitchFamily="34" charset="-128"/>
            </a:endParaRPr>
          </a:p>
          <a:p>
            <a:endParaRPr lang="en-US" altLang="ko-KR" sz="1600" dirty="0" smtClean="0">
              <a:ea typeface="Adobe Heiti Std R" pitchFamily="34" charset="-128"/>
            </a:endParaRPr>
          </a:p>
          <a:p>
            <a:endParaRPr lang="en-US" altLang="ko-KR" sz="1600" b="1" dirty="0" smtClean="0">
              <a:ea typeface="Adobe Heiti Std R" pitchFamily="34" charset="-128"/>
            </a:endParaRPr>
          </a:p>
          <a:p>
            <a:endParaRPr lang="en-US" altLang="ko-KR" sz="1600" dirty="0" smtClean="0">
              <a:ea typeface="Adobe Heiti Std R" pitchFamily="34" charset="-128"/>
            </a:endParaRPr>
          </a:p>
        </p:txBody>
      </p:sp>
    </p:spTree>
    <p:extLst>
      <p:ext uri="{BB962C8B-B14F-4D97-AF65-F5344CB8AC3E}">
        <p14:creationId xmlns:p14="http://schemas.microsoft.com/office/powerpoint/2010/main" val="273672797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TROUBLESHOOTING &amp; FAQ</a:t>
            </a:r>
            <a:endParaRPr lang="fr-FR" b="1" dirty="0">
              <a:latin typeface="+mn-lt"/>
            </a:endParaRPr>
          </a:p>
        </p:txBody>
      </p:sp>
      <p:sp>
        <p:nvSpPr>
          <p:cNvPr id="3" name="TextBox 3"/>
          <p:cNvSpPr txBox="1"/>
          <p:nvPr/>
        </p:nvSpPr>
        <p:spPr>
          <a:xfrm>
            <a:off x="251520" y="1340768"/>
            <a:ext cx="8640960" cy="5016758"/>
          </a:xfrm>
          <a:prstGeom prst="rect">
            <a:avLst/>
          </a:prstGeom>
          <a:noFill/>
        </p:spPr>
        <p:txBody>
          <a:bodyPr wrap="square" rtlCol="0">
            <a:spAutoFit/>
          </a:bodyPr>
          <a:lstStyle/>
          <a:p>
            <a:endParaRPr lang="en-US" altLang="ko-KR" sz="1600" dirty="0" smtClean="0">
              <a:ea typeface="Adobe Heiti Std R" pitchFamily="34" charset="-128"/>
            </a:endParaRPr>
          </a:p>
          <a:p>
            <a:r>
              <a:rPr lang="en-US" altLang="ko-KR" sz="1600" b="1" dirty="0" smtClean="0">
                <a:ea typeface="Adobe Heiti Std R" pitchFamily="34" charset="-128"/>
              </a:rPr>
              <a:t>The profile given by the machine is different from the concerns expressed by my customer:</a:t>
            </a:r>
          </a:p>
          <a:p>
            <a:r>
              <a:rPr lang="en-US" altLang="ko-KR" sz="1600" dirty="0" smtClean="0">
                <a:ea typeface="Adobe Heiti Std R" pitchFamily="34" charset="-128"/>
              </a:rPr>
              <a:t>This </a:t>
            </a:r>
            <a:r>
              <a:rPr lang="en-US" altLang="ko-KR" sz="1600" dirty="0" smtClean="0">
                <a:ea typeface="Adobe Heiti Std R" pitchFamily="34" charset="-128"/>
              </a:rPr>
              <a:t>can </a:t>
            </a:r>
            <a:r>
              <a:rPr lang="en-US" altLang="ko-KR" sz="1600" dirty="0" smtClean="0">
                <a:ea typeface="Adobe Heiti Std R" pitchFamily="34" charset="-128"/>
              </a:rPr>
              <a:t>be easily explained. </a:t>
            </a:r>
            <a:r>
              <a:rPr lang="en-US" altLang="ko-KR" sz="1600" dirty="0">
                <a:ea typeface="Adobe Heiti Std R" pitchFamily="34" charset="-128"/>
              </a:rPr>
              <a:t>I</a:t>
            </a:r>
            <a:r>
              <a:rPr lang="en-US" altLang="ko-KR" sz="1600" dirty="0" smtClean="0">
                <a:ea typeface="Adobe Heiti Std R" pitchFamily="34" charset="-128"/>
              </a:rPr>
              <a:t>ndeed, customers do not always have a realistic opinion of themselves and sometimes just think they have big concerns on some items that somebody else would not notice. For example, you can have a customer who is obsessed by elasticity, firmness. But compared to women of her age, she may have better or much better results. This is the reason why in this case that the Skin Profiler would not identify Substance as a key criterion to tackle.</a:t>
            </a:r>
          </a:p>
          <a:p>
            <a:r>
              <a:rPr lang="en-US" altLang="ko-KR" sz="1600" dirty="0" smtClean="0">
                <a:ea typeface="Adobe Heiti Std R" pitchFamily="34" charset="-128"/>
              </a:rPr>
              <a:t>Discussing with your customers will allow you to better understand and explain the difference. Similarly you can have a difference between the concerns expressed by your customer and your visual and manual diagnosis.</a:t>
            </a:r>
          </a:p>
          <a:p>
            <a:endParaRPr lang="en-US" altLang="ko-KR" sz="1600" dirty="0" smtClean="0">
              <a:ea typeface="Adobe Heiti Std R" pitchFamily="34" charset="-128"/>
            </a:endParaRPr>
          </a:p>
          <a:p>
            <a:r>
              <a:rPr lang="en-US" altLang="ko-KR" sz="1600" b="1" dirty="0" smtClean="0">
                <a:ea typeface="Adobe Heiti Std R" pitchFamily="34" charset="-128"/>
              </a:rPr>
              <a:t>The </a:t>
            </a:r>
            <a:r>
              <a:rPr lang="en-US" altLang="ko-KR" sz="1600" b="1" dirty="0">
                <a:ea typeface="Adobe Heiti Std R" pitchFamily="34" charset="-128"/>
              </a:rPr>
              <a:t>profile given by the device is different from the one I found after my visual and manual diagnosis: </a:t>
            </a:r>
          </a:p>
          <a:p>
            <a:r>
              <a:rPr lang="en-US" altLang="ko-KR" sz="1600" dirty="0" smtClean="0">
                <a:ea typeface="Adobe Heiti Std R" pitchFamily="34" charset="-128"/>
              </a:rPr>
              <a:t>This can be easily explained too. Indeed, the Skin Profiler will give the profile based on customer’s skin AND comparison with the average of all skins of the same age group for the same gender and the same ethnicity. This is why you may have some differences. </a:t>
            </a:r>
            <a:endParaRPr lang="en-US" altLang="ko-KR" sz="1600" dirty="0" smtClean="0">
              <a:ea typeface="Adobe Heiti Std R" pitchFamily="34" charset="-128"/>
            </a:endParaRPr>
          </a:p>
          <a:p>
            <a:endParaRPr lang="en-US" altLang="ko-KR" sz="1600" dirty="0" smtClean="0">
              <a:ea typeface="Adobe Heiti Std R" pitchFamily="34" charset="-128"/>
            </a:endParaRPr>
          </a:p>
        </p:txBody>
      </p:sp>
    </p:spTree>
    <p:extLst>
      <p:ext uri="{BB962C8B-B14F-4D97-AF65-F5344CB8AC3E}">
        <p14:creationId xmlns:p14="http://schemas.microsoft.com/office/powerpoint/2010/main" val="351610271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CAUTION !</a:t>
            </a:r>
            <a:endParaRPr lang="fr-FR" b="1" dirty="0">
              <a:latin typeface="+mn-lt"/>
            </a:endParaRPr>
          </a:p>
        </p:txBody>
      </p:sp>
      <p:sp>
        <p:nvSpPr>
          <p:cNvPr id="3" name="TextBox 3"/>
          <p:cNvSpPr txBox="1"/>
          <p:nvPr/>
        </p:nvSpPr>
        <p:spPr>
          <a:xfrm>
            <a:off x="251520" y="1340768"/>
            <a:ext cx="8640960" cy="5478423"/>
          </a:xfrm>
          <a:prstGeom prst="rect">
            <a:avLst/>
          </a:prstGeom>
          <a:noFill/>
        </p:spPr>
        <p:txBody>
          <a:bodyPr wrap="square" rtlCol="0">
            <a:spAutoFit/>
          </a:bodyPr>
          <a:lstStyle/>
          <a:p>
            <a:r>
              <a:rPr lang="en-US" altLang="ko-KR" sz="1600" b="1" dirty="0" smtClean="0">
                <a:ea typeface="Adobe Heiti Std R" pitchFamily="34" charset="-128"/>
              </a:rPr>
              <a:t>HUMIDITY / WATER</a:t>
            </a:r>
          </a:p>
          <a:p>
            <a:r>
              <a:rPr lang="en-US" altLang="ko-KR" sz="1600" dirty="0" smtClean="0">
                <a:ea typeface="Adobe Heiti Std R" pitchFamily="34" charset="-128"/>
              </a:rPr>
              <a:t>Do not put the product in a place that is too humid and do not spray or spill with liquid.</a:t>
            </a:r>
          </a:p>
          <a:p>
            <a:endParaRPr lang="en-US" altLang="ko-KR" sz="1000" dirty="0">
              <a:ea typeface="Adobe Heiti Std R" pitchFamily="34" charset="-128"/>
            </a:endParaRPr>
          </a:p>
          <a:p>
            <a:r>
              <a:rPr lang="en-US" altLang="ko-KR" sz="1600" b="1" dirty="0" smtClean="0">
                <a:ea typeface="Adobe Heiti Std R" pitchFamily="34" charset="-128"/>
              </a:rPr>
              <a:t>TEMPERATURE</a:t>
            </a:r>
          </a:p>
          <a:p>
            <a:r>
              <a:rPr lang="en-US" altLang="ko-KR" sz="1600" dirty="0" smtClean="0">
                <a:ea typeface="Adobe Heiti Std R" pitchFamily="34" charset="-128"/>
              </a:rPr>
              <a:t>Do not use in a too hot or too cold environment (normal conditions of use: 15°C – 35°C.</a:t>
            </a:r>
          </a:p>
          <a:p>
            <a:endParaRPr lang="en-US" altLang="ko-KR" sz="1000" dirty="0">
              <a:ea typeface="Adobe Heiti Std R" pitchFamily="34" charset="-128"/>
            </a:endParaRPr>
          </a:p>
          <a:p>
            <a:r>
              <a:rPr lang="en-US" altLang="ko-KR" sz="1600" b="1" dirty="0" smtClean="0">
                <a:ea typeface="Adobe Heiti Std R" pitchFamily="34" charset="-128"/>
              </a:rPr>
              <a:t>SUNLIGHT</a:t>
            </a:r>
          </a:p>
          <a:p>
            <a:r>
              <a:rPr lang="en-US" altLang="ko-KR" sz="1600" dirty="0" smtClean="0">
                <a:ea typeface="Adobe Heiti Std R" pitchFamily="34" charset="-128"/>
              </a:rPr>
              <a:t>Do not expose to the sun or direct ray of light. </a:t>
            </a:r>
          </a:p>
          <a:p>
            <a:endParaRPr lang="en-US" altLang="ko-KR" sz="1000" dirty="0">
              <a:ea typeface="Adobe Heiti Std R" pitchFamily="34" charset="-128"/>
            </a:endParaRPr>
          </a:p>
          <a:p>
            <a:r>
              <a:rPr lang="en-US" altLang="ko-KR" sz="1600" b="1" dirty="0" smtClean="0">
                <a:ea typeface="Adobe Heiti Std R" pitchFamily="34" charset="-128"/>
              </a:rPr>
              <a:t>ELECTRICITY</a:t>
            </a:r>
          </a:p>
          <a:p>
            <a:r>
              <a:rPr lang="en-US" altLang="ko-KR" sz="1600" dirty="0" smtClean="0">
                <a:ea typeface="Adobe Heiti Std R" pitchFamily="34" charset="-128"/>
              </a:rPr>
              <a:t>Always use the right source and voltage of electricity to charge the battery.</a:t>
            </a:r>
            <a:endParaRPr lang="en-US" altLang="ko-KR" sz="1600" dirty="0">
              <a:ea typeface="Adobe Heiti Std R" pitchFamily="34" charset="-128"/>
            </a:endParaRPr>
          </a:p>
          <a:p>
            <a:endParaRPr lang="en-US" altLang="ko-KR" sz="1000" dirty="0" smtClean="0">
              <a:ea typeface="Adobe Heiti Std R" pitchFamily="34" charset="-128"/>
            </a:endParaRPr>
          </a:p>
          <a:p>
            <a:r>
              <a:rPr lang="en-US" altLang="ko-KR" sz="1600" b="1" dirty="0" smtClean="0">
                <a:ea typeface="Adobe Heiti Std R" pitchFamily="34" charset="-128"/>
              </a:rPr>
              <a:t>SHOCK / VIBRATION</a:t>
            </a:r>
          </a:p>
          <a:p>
            <a:r>
              <a:rPr lang="en-US" altLang="ko-KR" sz="1600" dirty="0" smtClean="0">
                <a:ea typeface="Adobe Heiti Std R" pitchFamily="34" charset="-128"/>
              </a:rPr>
              <a:t>Do not drop the device or give it a strong shock or vibration.</a:t>
            </a:r>
          </a:p>
          <a:p>
            <a:endParaRPr lang="en-US" altLang="ko-KR" sz="1000" dirty="0">
              <a:ea typeface="Adobe Heiti Std R" pitchFamily="34" charset="-128"/>
            </a:endParaRPr>
          </a:p>
          <a:p>
            <a:r>
              <a:rPr lang="en-US" altLang="ko-KR" sz="1600" b="1" dirty="0" smtClean="0">
                <a:ea typeface="Adobe Heiti Std R" pitchFamily="34" charset="-128"/>
              </a:rPr>
              <a:t>DIRT ON LENS</a:t>
            </a:r>
          </a:p>
          <a:p>
            <a:r>
              <a:rPr lang="en-US" altLang="ko-KR" sz="1600" dirty="0" smtClean="0">
                <a:ea typeface="Adobe Heiti Std R" pitchFamily="34" charset="-128"/>
              </a:rPr>
              <a:t>Make sure the camera lenses and sensors are clean are kept away from pollution. Use the protection cap when not in use. If it is polluted by finger prints or external dirt, cleanse it with a cotton stick soaked with 70% ethyl alcohol solution or use the provided air blower to remove the dust. </a:t>
            </a:r>
          </a:p>
          <a:p>
            <a:endParaRPr lang="en-US" altLang="ko-KR" sz="1600" dirty="0" smtClean="0">
              <a:ea typeface="Adobe Heiti Std R" pitchFamily="34" charset="-128"/>
            </a:endParaRPr>
          </a:p>
        </p:txBody>
      </p:sp>
    </p:spTree>
    <p:extLst>
      <p:ext uri="{BB962C8B-B14F-4D97-AF65-F5344CB8AC3E}">
        <p14:creationId xmlns:p14="http://schemas.microsoft.com/office/powerpoint/2010/main" val="329586407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a:t>
            </a:r>
            <a:endParaRPr lang="fr-FR" b="1" dirty="0">
              <a:latin typeface="+mn-lt"/>
            </a:endParaRPr>
          </a:p>
        </p:txBody>
      </p:sp>
      <p:sp>
        <p:nvSpPr>
          <p:cNvPr id="3" name="TextBox 3"/>
          <p:cNvSpPr txBox="1"/>
          <p:nvPr/>
        </p:nvSpPr>
        <p:spPr>
          <a:xfrm>
            <a:off x="256710" y="3020759"/>
            <a:ext cx="8640960" cy="1200329"/>
          </a:xfrm>
          <a:prstGeom prst="rect">
            <a:avLst/>
          </a:prstGeom>
          <a:noFill/>
        </p:spPr>
        <p:txBody>
          <a:bodyPr wrap="square" rtlCol="0">
            <a:spAutoFit/>
          </a:bodyPr>
          <a:lstStyle/>
          <a:p>
            <a:pPr algn="ctr"/>
            <a:r>
              <a:rPr lang="en-US" altLang="ko-KR" sz="2400" b="1" dirty="0" smtClean="0">
                <a:ea typeface="Adobe Heiti Std R" pitchFamily="34" charset="-128"/>
              </a:rPr>
              <a:t>THE TWO FOLLOWING PAGES ARE FOR </a:t>
            </a:r>
            <a:r>
              <a:rPr lang="en-US" altLang="ko-KR" sz="2400" b="1" u="sng" dirty="0" smtClean="0">
                <a:ea typeface="Adobe Heiti Std R" pitchFamily="34" charset="-128"/>
              </a:rPr>
              <a:t>JAPAN</a:t>
            </a:r>
            <a:r>
              <a:rPr lang="en-US" altLang="ko-KR" sz="2400" b="1" dirty="0" smtClean="0">
                <a:ea typeface="Adobe Heiti Std R" pitchFamily="34" charset="-128"/>
              </a:rPr>
              <a:t> ONLY</a:t>
            </a:r>
          </a:p>
          <a:p>
            <a:pPr algn="ctr"/>
            <a:r>
              <a:rPr lang="en-US" altLang="ko-KR" sz="2400" dirty="0" smtClean="0">
                <a:ea typeface="Adobe Heiti Std R" pitchFamily="34" charset="-128"/>
              </a:rPr>
              <a:t> </a:t>
            </a:r>
          </a:p>
          <a:p>
            <a:pPr algn="ctr"/>
            <a:endParaRPr lang="en-US" altLang="ko-KR" sz="2400" dirty="0" smtClean="0">
              <a:ea typeface="Adobe Heiti Std R" pitchFamily="34" charset="-128"/>
            </a:endParaRPr>
          </a:p>
        </p:txBody>
      </p:sp>
    </p:spTree>
    <p:extLst>
      <p:ext uri="{BB962C8B-B14F-4D97-AF65-F5344CB8AC3E}">
        <p14:creationId xmlns:p14="http://schemas.microsoft.com/office/powerpoint/2010/main" val="565874538"/>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김남철\Desktop\메뉴얼 작업중\Vichy\제품 사진\ap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67" t="8042" r="19604" b="9435"/>
          <a:stretch/>
        </p:blipFill>
        <p:spPr bwMode="auto">
          <a:xfrm>
            <a:off x="947717" y="1216769"/>
            <a:ext cx="2124084" cy="4405901"/>
          </a:xfrm>
          <a:prstGeom prst="rect">
            <a:avLst/>
          </a:prstGeom>
          <a:noFill/>
          <a:extLst>
            <a:ext uri="{909E8E84-426E-40DD-AFC4-6F175D3DCCD1}">
              <a14:hiddenFill xmlns:a14="http://schemas.microsoft.com/office/drawing/2010/main">
                <a:solidFill>
                  <a:srgbClr val="FFFFFF"/>
                </a:solidFill>
              </a14:hiddenFill>
            </a:ext>
          </a:extLst>
        </p:spPr>
      </p:pic>
      <p:pic>
        <p:nvPicPr>
          <p:cNvPr id="30" name="그림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411" y="2255111"/>
            <a:ext cx="1792539" cy="2680139"/>
          </a:xfrm>
          <a:prstGeom prst="rect">
            <a:avLst/>
          </a:prstGeom>
        </p:spPr>
      </p:pic>
      <p:pic>
        <p:nvPicPr>
          <p:cNvPr id="31" name="Picture 2" descr="G:\DPLI_HELENA_RUBINSTEIN_POWER_Beauty\Service\3. Brand\Service &amp; CRM\Education\01- SKINCARE\Re-PLASTY\Re-PLASTY PRESCRIPTION 2014\DEF ENVOYE PAYS 28 MAI 14\Visuel Antoine\Diagnostic0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70" b="76511"/>
          <a:stretch/>
        </p:blipFill>
        <p:spPr bwMode="auto">
          <a:xfrm>
            <a:off x="988193" y="1183133"/>
            <a:ext cx="2143647" cy="106297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flipH="1">
            <a:off x="3826575" y="6046376"/>
            <a:ext cx="2329601" cy="307777"/>
          </a:xfrm>
          <a:prstGeom prst="rect">
            <a:avLst/>
          </a:prstGeom>
          <a:noFill/>
        </p:spPr>
        <p:txBody>
          <a:bodyPr wrap="square" rtlCol="0">
            <a:spAutoFit/>
          </a:bodyPr>
          <a:lstStyle/>
          <a:p>
            <a:r>
              <a:rPr lang="en-US" altLang="ko-KR" sz="1400" dirty="0" smtClean="0"/>
              <a:t>Select “Settings”</a:t>
            </a:r>
          </a:p>
        </p:txBody>
      </p:sp>
      <p:pic>
        <p:nvPicPr>
          <p:cNvPr id="20" name="그림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1974" y="5486864"/>
            <a:ext cx="503580" cy="638200"/>
          </a:xfrm>
          <a:prstGeom prst="rect">
            <a:avLst/>
          </a:prstGeom>
        </p:spPr>
      </p:pic>
      <p:pic>
        <p:nvPicPr>
          <p:cNvPr id="21" name="그림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188" y="5291335"/>
            <a:ext cx="503580" cy="638200"/>
          </a:xfrm>
          <a:prstGeom prst="rect">
            <a:avLst/>
          </a:prstGeom>
        </p:spPr>
      </p:pic>
      <p:sp>
        <p:nvSpPr>
          <p:cNvPr id="22" name="TextBox 21"/>
          <p:cNvSpPr txBox="1"/>
          <p:nvPr/>
        </p:nvSpPr>
        <p:spPr>
          <a:xfrm flipH="1">
            <a:off x="1026293" y="6046376"/>
            <a:ext cx="685941" cy="307777"/>
          </a:xfrm>
          <a:prstGeom prst="rect">
            <a:avLst/>
          </a:prstGeom>
          <a:noFill/>
        </p:spPr>
        <p:txBody>
          <a:bodyPr wrap="square" rtlCol="0">
            <a:spAutoFit/>
          </a:bodyPr>
          <a:lstStyle/>
          <a:p>
            <a:r>
              <a:rPr lang="en-US" altLang="ko-KR" sz="1400" dirty="0" smtClean="0"/>
              <a:t>Tap</a:t>
            </a:r>
          </a:p>
        </p:txBody>
      </p:sp>
      <p:pic>
        <p:nvPicPr>
          <p:cNvPr id="23" name="Picture 2" descr="C:\Users\김남철\Desktop\메뉴얼 작업중\Vichy\제품 사진\apm.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367" t="77562" r="58450" b="12536"/>
          <a:stretch/>
        </p:blipFill>
        <p:spPr bwMode="auto">
          <a:xfrm>
            <a:off x="1602357" y="5949280"/>
            <a:ext cx="488734" cy="451793"/>
          </a:xfrm>
          <a:prstGeom prst="rect">
            <a:avLst/>
          </a:prstGeom>
          <a:noFill/>
          <a:extLst>
            <a:ext uri="{909E8E84-426E-40DD-AFC4-6F175D3DCCD1}">
              <a14:hiddenFill xmlns:a14="http://schemas.microsoft.com/office/drawing/2010/main">
                <a:solidFill>
                  <a:srgbClr val="FFFFFF"/>
                </a:solidFill>
              </a14:hiddenFill>
            </a:ext>
          </a:extLst>
        </p:spPr>
      </p:pic>
      <p:pic>
        <p:nvPicPr>
          <p:cNvPr id="24" name="그림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1829" y="1762471"/>
            <a:ext cx="2160000" cy="3758936"/>
          </a:xfrm>
          <a:prstGeom prst="rect">
            <a:avLst/>
          </a:prstGeom>
        </p:spPr>
      </p:pic>
      <p:sp>
        <p:nvSpPr>
          <p:cNvPr id="25" name="직사각형 24"/>
          <p:cNvSpPr/>
          <p:nvPr/>
        </p:nvSpPr>
        <p:spPr>
          <a:xfrm>
            <a:off x="4318990" y="5080850"/>
            <a:ext cx="749548" cy="42605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7" name="그림 26"/>
          <p:cNvPicPr>
            <a:picLocks noChangeAspect="1"/>
          </p:cNvPicPr>
          <p:nvPr/>
        </p:nvPicPr>
        <p:blipFill>
          <a:blip r:embed="rId9"/>
          <a:stretch>
            <a:fillRect/>
          </a:stretch>
        </p:blipFill>
        <p:spPr>
          <a:xfrm>
            <a:off x="6438952" y="1753071"/>
            <a:ext cx="2160000" cy="3768336"/>
          </a:xfrm>
          <a:prstGeom prst="rect">
            <a:avLst/>
          </a:prstGeom>
        </p:spPr>
      </p:pic>
      <p:sp>
        <p:nvSpPr>
          <p:cNvPr id="28" name="직사각형 27"/>
          <p:cNvSpPr/>
          <p:nvPr/>
        </p:nvSpPr>
        <p:spPr>
          <a:xfrm>
            <a:off x="1030733" y="4987635"/>
            <a:ext cx="749548" cy="509852"/>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TextBox 28"/>
          <p:cNvSpPr txBox="1"/>
          <p:nvPr/>
        </p:nvSpPr>
        <p:spPr>
          <a:xfrm flipH="1">
            <a:off x="6814399" y="6046376"/>
            <a:ext cx="2329601" cy="307777"/>
          </a:xfrm>
          <a:prstGeom prst="rect">
            <a:avLst/>
          </a:prstGeom>
          <a:noFill/>
        </p:spPr>
        <p:txBody>
          <a:bodyPr wrap="square" rtlCol="0">
            <a:spAutoFit/>
          </a:bodyPr>
          <a:lstStyle/>
          <a:p>
            <a:r>
              <a:rPr lang="en-US" altLang="ko-KR" sz="1400" dirty="0" smtClean="0"/>
              <a:t>Setting Page</a:t>
            </a:r>
          </a:p>
        </p:txBody>
      </p:sp>
      <p:sp>
        <p:nvSpPr>
          <p:cNvPr id="15"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HOW TO SET THE LENS</a:t>
            </a:r>
            <a:endParaRPr lang="fr-FR" b="1" dirty="0">
              <a:latin typeface="+mn-lt"/>
            </a:endParaRPr>
          </a:p>
        </p:txBody>
      </p:sp>
    </p:spTree>
    <p:extLst>
      <p:ext uri="{BB962C8B-B14F-4D97-AF65-F5344CB8AC3E}">
        <p14:creationId xmlns:p14="http://schemas.microsoft.com/office/powerpoint/2010/main" val="42536269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그림 16"/>
          <p:cNvPicPr>
            <a:picLocks noChangeAspect="1"/>
          </p:cNvPicPr>
          <p:nvPr/>
        </p:nvPicPr>
        <p:blipFill>
          <a:blip r:embed="rId3"/>
          <a:stretch>
            <a:fillRect/>
          </a:stretch>
        </p:blipFill>
        <p:spPr>
          <a:xfrm>
            <a:off x="3501429" y="1398528"/>
            <a:ext cx="2182039" cy="3758664"/>
          </a:xfrm>
          <a:prstGeom prst="rect">
            <a:avLst/>
          </a:prstGeom>
        </p:spPr>
      </p:pic>
      <p:pic>
        <p:nvPicPr>
          <p:cNvPr id="14" name="그림 13"/>
          <p:cNvPicPr>
            <a:picLocks noChangeAspect="1"/>
          </p:cNvPicPr>
          <p:nvPr/>
        </p:nvPicPr>
        <p:blipFill>
          <a:blip r:embed="rId4"/>
          <a:stretch>
            <a:fillRect/>
          </a:stretch>
        </p:blipFill>
        <p:spPr>
          <a:xfrm>
            <a:off x="533843" y="1388856"/>
            <a:ext cx="2133735" cy="3768336"/>
          </a:xfrm>
          <a:prstGeom prst="rect">
            <a:avLst/>
          </a:prstGeom>
        </p:spPr>
      </p:pic>
      <p:sp>
        <p:nvSpPr>
          <p:cNvPr id="10" name="TextBox 9"/>
          <p:cNvSpPr txBox="1"/>
          <p:nvPr/>
        </p:nvSpPr>
        <p:spPr>
          <a:xfrm flipH="1">
            <a:off x="467544" y="5639514"/>
            <a:ext cx="2592288" cy="307777"/>
          </a:xfrm>
          <a:prstGeom prst="rect">
            <a:avLst/>
          </a:prstGeom>
          <a:noFill/>
        </p:spPr>
        <p:txBody>
          <a:bodyPr wrap="square" rtlCol="0">
            <a:spAutoFit/>
          </a:bodyPr>
          <a:lstStyle>
            <a:defPPr>
              <a:defRPr lang="ko-KR"/>
            </a:defPPr>
            <a:lvl1pPr>
              <a:defRPr sz="1400">
                <a:latin typeface="Museo Sans 500" pitchFamily="50" charset="0"/>
              </a:defRPr>
            </a:lvl1pPr>
          </a:lstStyle>
          <a:p>
            <a:r>
              <a:rPr lang="en-US" altLang="ko-KR" dirty="0">
                <a:latin typeface="+mn-lt"/>
              </a:rPr>
              <a:t>Scroll the page up</a:t>
            </a:r>
          </a:p>
        </p:txBody>
      </p:sp>
      <p:sp>
        <p:nvSpPr>
          <p:cNvPr id="11" name="TextBox 10"/>
          <p:cNvSpPr txBox="1"/>
          <p:nvPr/>
        </p:nvSpPr>
        <p:spPr>
          <a:xfrm flipH="1">
            <a:off x="3363630" y="5641503"/>
            <a:ext cx="2880320" cy="307777"/>
          </a:xfrm>
          <a:prstGeom prst="rect">
            <a:avLst/>
          </a:prstGeom>
          <a:noFill/>
        </p:spPr>
        <p:txBody>
          <a:bodyPr wrap="square" rtlCol="0">
            <a:spAutoFit/>
          </a:bodyPr>
          <a:lstStyle/>
          <a:p>
            <a:r>
              <a:rPr lang="en-US" altLang="ko-KR" sz="1400" dirty="0" smtClean="0"/>
              <a:t> Set the Lens number  </a:t>
            </a:r>
          </a:p>
        </p:txBody>
      </p:sp>
      <p:cxnSp>
        <p:nvCxnSpPr>
          <p:cNvPr id="16" name="직선 화살표 연결선 15"/>
          <p:cNvCxnSpPr/>
          <p:nvPr/>
        </p:nvCxnSpPr>
        <p:spPr>
          <a:xfrm flipV="1">
            <a:off x="1628903" y="2774613"/>
            <a:ext cx="0" cy="1260181"/>
          </a:xfrm>
          <a:prstGeom prst="straightConnector1">
            <a:avLst/>
          </a:prstGeom>
          <a:ln w="1714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그림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1893" y="5112959"/>
            <a:ext cx="503580" cy="638200"/>
          </a:xfrm>
          <a:prstGeom prst="rect">
            <a:avLst/>
          </a:prstGeom>
        </p:spPr>
      </p:pic>
      <p:sp>
        <p:nvSpPr>
          <p:cNvPr id="9" name="직사각형 8"/>
          <p:cNvSpPr/>
          <p:nvPr/>
        </p:nvSpPr>
        <p:spPr>
          <a:xfrm>
            <a:off x="3518908" y="4800706"/>
            <a:ext cx="929523" cy="356486"/>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HOW TO SET THE LENS</a:t>
            </a:r>
            <a:endParaRPr lang="fr-FR" b="1" dirty="0">
              <a:latin typeface="+mn-lt"/>
            </a:endParaRPr>
          </a:p>
        </p:txBody>
      </p:sp>
    </p:spTree>
    <p:extLst>
      <p:ext uri="{BB962C8B-B14F-4D97-AF65-F5344CB8AC3E}">
        <p14:creationId xmlns:p14="http://schemas.microsoft.com/office/powerpoint/2010/main" val="1255193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0" y="1200150"/>
            <a:ext cx="9144000" cy="5224463"/>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buClr>
                <a:srgbClr val="000000"/>
              </a:buClr>
              <a:buSzPct val="100000"/>
              <a:buFont typeface="Times New Roman" pitchFamily="18" charset="0"/>
              <a:buNone/>
            </a:pPr>
            <a:endParaRPr lang="fr-FR" altLang="fr-FR"/>
          </a:p>
        </p:txBody>
      </p:sp>
      <p:sp>
        <p:nvSpPr>
          <p:cNvPr id="32771" name="Rectangle 16"/>
          <p:cNvSpPr>
            <a:spLocks noChangeArrowheads="1"/>
          </p:cNvSpPr>
          <p:nvPr>
            <p:custDataLst>
              <p:tags r:id="rId1"/>
            </p:custDataLst>
          </p:nvPr>
        </p:nvSpPr>
        <p:spPr bwMode="auto">
          <a:xfrm>
            <a:off x="1900238" y="355263"/>
            <a:ext cx="5434012" cy="43088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eaLnBrk="0" hangingPunct="0">
              <a:defRPr>
                <a:solidFill>
                  <a:schemeClr val="bg1"/>
                </a:solidFill>
                <a:latin typeface="Arial" pitchFamily="34" charset="0"/>
                <a:ea typeface="Microsoft YaHei" pitchFamily="34" charset="-122"/>
              </a:defRPr>
            </a:lvl1pPr>
            <a:lvl2pPr eaLnBrk="0" hangingPunct="0">
              <a:defRPr>
                <a:solidFill>
                  <a:schemeClr val="bg1"/>
                </a:solidFill>
                <a:latin typeface="Arial" pitchFamily="34" charset="0"/>
                <a:ea typeface="Microsoft YaHei" pitchFamily="34" charset="-122"/>
              </a:defRPr>
            </a:lvl2pPr>
            <a:lvl3pPr eaLnBrk="0" hangingPunct="0">
              <a:defRPr>
                <a:solidFill>
                  <a:schemeClr val="bg1"/>
                </a:solidFill>
                <a:latin typeface="Arial" pitchFamily="34" charset="0"/>
                <a:ea typeface="Microsoft YaHei" pitchFamily="34" charset="-122"/>
              </a:defRPr>
            </a:lvl3pPr>
            <a:lvl4pPr eaLnBrk="0" hangingPunct="0">
              <a:defRPr>
                <a:solidFill>
                  <a:schemeClr val="bg1"/>
                </a:solidFill>
                <a:latin typeface="Arial" pitchFamily="34" charset="0"/>
                <a:ea typeface="Microsoft YaHei" pitchFamily="34" charset="-122"/>
              </a:defRPr>
            </a:lvl4pPr>
            <a:lvl5pPr eaLnBrk="0" hangingPunct="0">
              <a:defRPr>
                <a:solidFill>
                  <a:schemeClr val="bg1"/>
                </a:solidFill>
                <a:latin typeface="Arial" pitchFamily="34" charset="0"/>
                <a:ea typeface="Microsoft YaHei" pitchFamily="34" charset="-122"/>
              </a:defRPr>
            </a:lvl5pPr>
            <a:lvl6pPr marL="2514600" indent="-228600" eaLnBrk="0" fontAlgn="base" hangingPunct="0">
              <a:spcBef>
                <a:spcPct val="0"/>
              </a:spcBef>
              <a:spcAft>
                <a:spcPct val="0"/>
              </a:spcAft>
              <a:defRPr>
                <a:solidFill>
                  <a:schemeClr val="bg1"/>
                </a:solidFill>
                <a:latin typeface="Arial" pitchFamily="34" charset="0"/>
                <a:ea typeface="Microsoft YaHei" pitchFamily="34" charset="-122"/>
              </a:defRPr>
            </a:lvl6pPr>
            <a:lvl7pPr marL="2971800" indent="-228600" eaLnBrk="0" fontAlgn="base" hangingPunct="0">
              <a:spcBef>
                <a:spcPct val="0"/>
              </a:spcBef>
              <a:spcAft>
                <a:spcPct val="0"/>
              </a:spcAft>
              <a:defRPr>
                <a:solidFill>
                  <a:schemeClr val="bg1"/>
                </a:solidFill>
                <a:latin typeface="Arial" pitchFamily="34" charset="0"/>
                <a:ea typeface="Microsoft YaHei" pitchFamily="34" charset="-122"/>
              </a:defRPr>
            </a:lvl7pPr>
            <a:lvl8pPr marL="3429000" indent="-228600" eaLnBrk="0" fontAlgn="base" hangingPunct="0">
              <a:spcBef>
                <a:spcPct val="0"/>
              </a:spcBef>
              <a:spcAft>
                <a:spcPct val="0"/>
              </a:spcAft>
              <a:defRPr>
                <a:solidFill>
                  <a:schemeClr val="bg1"/>
                </a:solidFill>
                <a:latin typeface="Arial" pitchFamily="34" charset="0"/>
                <a:ea typeface="Microsoft YaHei" pitchFamily="34" charset="-122"/>
              </a:defRPr>
            </a:lvl8pPr>
            <a:lvl9pPr marL="3886200" indent="-228600" eaLnBrk="0" fontAlgn="base" hangingPunct="0">
              <a:spcBef>
                <a:spcPct val="0"/>
              </a:spcBef>
              <a:spcAft>
                <a:spcPct val="0"/>
              </a:spcAft>
              <a:defRPr>
                <a:solidFill>
                  <a:schemeClr val="bg1"/>
                </a:solidFill>
                <a:latin typeface="Arial" pitchFamily="34" charset="0"/>
                <a:ea typeface="Microsoft YaHei" pitchFamily="34" charset="-122"/>
              </a:defRPr>
            </a:lvl9pPr>
          </a:lstStyle>
          <a:p>
            <a:pPr algn="ctr" defTabSz="914400" eaLnBrk="1" hangingPunct="1"/>
            <a:r>
              <a:rPr lang="en-US" altLang="fr-FR" sz="2800" dirty="0">
                <a:solidFill>
                  <a:schemeClr val="tx1"/>
                </a:solidFill>
                <a:latin typeface="Century Gothic" pitchFamily="34" charset="0"/>
              </a:rPr>
              <a:t>Re-PLASTY </a:t>
            </a:r>
            <a:r>
              <a:rPr lang="en-US" altLang="fr-FR" sz="2800" dirty="0" smtClean="0">
                <a:solidFill>
                  <a:schemeClr val="tx1"/>
                </a:solidFill>
                <a:latin typeface="Century Gothic" pitchFamily="34" charset="0"/>
              </a:rPr>
              <a:t>PRESCRIPTION</a:t>
            </a:r>
            <a:endParaRPr lang="en-US" altLang="fr-FR" sz="2800" dirty="0">
              <a:solidFill>
                <a:schemeClr val="tx1"/>
              </a:solidFill>
              <a:latin typeface="Century Gothic" pitchFamily="34" charset="0"/>
            </a:endParaRPr>
          </a:p>
        </p:txBody>
      </p:sp>
      <p:pic>
        <p:nvPicPr>
          <p:cNvPr id="32772" name="Picture 3" descr="d:\Utilisateurs\michael.denoun\Desktop\prescription-AOC303.jpg"/>
          <p:cNvPicPr>
            <a:picLocks noChangeAspect="1" noChangeArrowheads="1"/>
          </p:cNvPicPr>
          <p:nvPr/>
        </p:nvPicPr>
        <p:blipFill>
          <a:blip r:embed="rId4">
            <a:extLst>
              <a:ext uri="{28A0092B-C50C-407E-A947-70E740481C1C}">
                <a14:useLocalDpi xmlns:a14="http://schemas.microsoft.com/office/drawing/2010/main" val="0"/>
              </a:ext>
            </a:extLst>
          </a:blip>
          <a:srcRect b="25159"/>
          <a:stretch>
            <a:fillRect/>
          </a:stretch>
        </p:blipFill>
        <p:spPr bwMode="auto">
          <a:xfrm>
            <a:off x="1770063" y="1200150"/>
            <a:ext cx="5630862"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081684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flipH="1">
            <a:off x="3563888" y="5445224"/>
            <a:ext cx="2329601" cy="307777"/>
          </a:xfrm>
          <a:prstGeom prst="rect">
            <a:avLst/>
          </a:prstGeom>
          <a:noFill/>
        </p:spPr>
        <p:txBody>
          <a:bodyPr wrap="square" rtlCol="0">
            <a:spAutoFit/>
          </a:bodyPr>
          <a:lstStyle/>
          <a:p>
            <a:r>
              <a:rPr lang="en-US" altLang="ko-KR" sz="1400" dirty="0"/>
              <a:t> </a:t>
            </a:r>
            <a:r>
              <a:rPr lang="en-US" altLang="ko-KR" sz="1400" dirty="0" smtClean="0"/>
              <a:t>Tap              Button</a:t>
            </a:r>
          </a:p>
        </p:txBody>
      </p:sp>
      <p:sp>
        <p:nvSpPr>
          <p:cNvPr id="15" name="TextBox 14"/>
          <p:cNvSpPr txBox="1"/>
          <p:nvPr/>
        </p:nvSpPr>
        <p:spPr>
          <a:xfrm flipH="1">
            <a:off x="611560" y="5437728"/>
            <a:ext cx="1872462" cy="307777"/>
          </a:xfrm>
          <a:prstGeom prst="rect">
            <a:avLst/>
          </a:prstGeom>
          <a:noFill/>
        </p:spPr>
        <p:txBody>
          <a:bodyPr wrap="square" rtlCol="0">
            <a:spAutoFit/>
          </a:bodyPr>
          <a:lstStyle/>
          <a:p>
            <a:r>
              <a:rPr lang="en-US" altLang="ko-KR" sz="1400" dirty="0" smtClean="0"/>
              <a:t>Tap              Button</a:t>
            </a:r>
          </a:p>
        </p:txBody>
      </p:sp>
      <p:pic>
        <p:nvPicPr>
          <p:cNvPr id="17" name="Picture 2" descr="C:\Users\김남철\Desktop\메뉴얼 작업중\Vichy\제품 사진\ap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25" t="27041" r="19604" b="9435"/>
          <a:stretch/>
        </p:blipFill>
        <p:spPr bwMode="auto">
          <a:xfrm>
            <a:off x="451524" y="1845299"/>
            <a:ext cx="2165552" cy="327035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그룹 18"/>
          <p:cNvGrpSpPr/>
          <p:nvPr/>
        </p:nvGrpSpPr>
        <p:grpSpPr>
          <a:xfrm>
            <a:off x="3426439" y="1845297"/>
            <a:ext cx="2160000" cy="3253649"/>
            <a:chOff x="3347610" y="2204862"/>
            <a:chExt cx="2304510" cy="3436516"/>
          </a:xfrm>
        </p:grpSpPr>
        <p:pic>
          <p:nvPicPr>
            <p:cNvPr id="20" name="Picture 2" descr="C:\Users\김남철\Desktop\메뉴얼 작업중\Vichy\제품 사진\ap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25" t="26759" r="19604" b="9435"/>
            <a:stretch/>
          </p:blipFill>
          <p:spPr bwMode="auto">
            <a:xfrm>
              <a:off x="3347610" y="2204862"/>
              <a:ext cx="2304510" cy="3436516"/>
            </a:xfrm>
            <a:prstGeom prst="rect">
              <a:avLst/>
            </a:prstGeom>
            <a:noFill/>
            <a:extLst>
              <a:ext uri="{909E8E84-426E-40DD-AFC4-6F175D3DCCD1}">
                <a14:hiddenFill xmlns:a14="http://schemas.microsoft.com/office/drawing/2010/main">
                  <a:solidFill>
                    <a:srgbClr val="FFFFFF"/>
                  </a:solidFill>
                </a14:hiddenFill>
              </a:ext>
            </a:extLst>
          </p:spPr>
        </p:pic>
        <p:pic>
          <p:nvPicPr>
            <p:cNvPr id="21" name="그림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1880" y="2204864"/>
              <a:ext cx="1951416" cy="2806597"/>
            </a:xfrm>
            <a:prstGeom prst="rect">
              <a:avLst/>
            </a:prstGeom>
          </p:spPr>
        </p:pic>
      </p:grpSp>
      <p:grpSp>
        <p:nvGrpSpPr>
          <p:cNvPr id="22" name="그룹 21"/>
          <p:cNvGrpSpPr/>
          <p:nvPr/>
        </p:nvGrpSpPr>
        <p:grpSpPr>
          <a:xfrm>
            <a:off x="6334023" y="1742306"/>
            <a:ext cx="2304510" cy="3337124"/>
            <a:chOff x="6371946" y="2120154"/>
            <a:chExt cx="2304510" cy="3521225"/>
          </a:xfrm>
        </p:grpSpPr>
        <p:pic>
          <p:nvPicPr>
            <p:cNvPr id="23" name="Picture 2" descr="C:\Users\김남철\Desktop\메뉴얼 작업중\Vichy\제품 사진\apm.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25" t="27204" r="19604" b="9435"/>
            <a:stretch/>
          </p:blipFill>
          <p:spPr bwMode="auto">
            <a:xfrm>
              <a:off x="6371946" y="2228826"/>
              <a:ext cx="2304510" cy="34125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8824" y="2120154"/>
              <a:ext cx="1983616" cy="2884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5" name="직사각형 24"/>
          <p:cNvSpPr/>
          <p:nvPr/>
        </p:nvSpPr>
        <p:spPr>
          <a:xfrm>
            <a:off x="1279803" y="4492124"/>
            <a:ext cx="533231" cy="481898"/>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p:cNvSpPr/>
          <p:nvPr/>
        </p:nvSpPr>
        <p:spPr>
          <a:xfrm>
            <a:off x="4986757" y="4106917"/>
            <a:ext cx="403953" cy="41019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p:cNvSpPr/>
          <p:nvPr/>
        </p:nvSpPr>
        <p:spPr>
          <a:xfrm>
            <a:off x="6447310" y="3896461"/>
            <a:ext cx="2077936" cy="288033"/>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8" name="Picture 2" descr="C:\Users\김남철\Desktop\메뉴얼 작업중\Vichy\제품 사진\apm.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910" t="77166" r="41014" b="11851"/>
          <a:stretch/>
        </p:blipFill>
        <p:spPr bwMode="auto">
          <a:xfrm>
            <a:off x="1117259" y="5373216"/>
            <a:ext cx="454181" cy="4146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flipH="1">
            <a:off x="6418863" y="5373216"/>
            <a:ext cx="2329601" cy="307777"/>
          </a:xfrm>
          <a:prstGeom prst="rect">
            <a:avLst/>
          </a:prstGeom>
          <a:noFill/>
        </p:spPr>
        <p:txBody>
          <a:bodyPr wrap="square" rtlCol="0">
            <a:spAutoFit/>
          </a:bodyPr>
          <a:lstStyle/>
          <a:p>
            <a:r>
              <a:rPr lang="en-US" altLang="ko-KR" sz="1400" dirty="0" smtClean="0"/>
              <a:t>Select “Date &amp; Time</a:t>
            </a:r>
          </a:p>
        </p:txBody>
      </p:sp>
      <p:pic>
        <p:nvPicPr>
          <p:cNvPr id="30" name="그림 29"/>
          <p:cNvPicPr>
            <a:picLocks noChangeAspect="1"/>
          </p:cNvPicPr>
          <p:nvPr/>
        </p:nvPicPr>
        <p:blipFill rotWithShape="1">
          <a:blip r:embed="rId4" cstate="print">
            <a:extLst>
              <a:ext uri="{28A0092B-C50C-407E-A947-70E740481C1C}">
                <a14:useLocalDpi xmlns:a14="http://schemas.microsoft.com/office/drawing/2010/main" val="0"/>
              </a:ext>
            </a:extLst>
          </a:blip>
          <a:srcRect l="76322" t="84878" r="248" b="-4014"/>
          <a:stretch/>
        </p:blipFill>
        <p:spPr>
          <a:xfrm>
            <a:off x="4093289" y="5373216"/>
            <a:ext cx="457200" cy="552090"/>
          </a:xfrm>
          <a:prstGeom prst="rect">
            <a:avLst/>
          </a:prstGeom>
        </p:spPr>
      </p:pic>
      <p:sp>
        <p:nvSpPr>
          <p:cNvPr id="31" name="오른쪽 화살표 30"/>
          <p:cNvSpPr/>
          <p:nvPr/>
        </p:nvSpPr>
        <p:spPr>
          <a:xfrm rot="5400000" flipH="1">
            <a:off x="8356371" y="2725214"/>
            <a:ext cx="604405" cy="222859"/>
          </a:xfrm>
          <a:prstGeom prst="rightArrow">
            <a:avLst/>
          </a:prstGeom>
          <a:solidFill>
            <a:srgbClr val="0099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ko-KR" altLang="en-US" sz="1400"/>
          </a:p>
        </p:txBody>
      </p:sp>
      <p:sp>
        <p:nvSpPr>
          <p:cNvPr id="32" name="오른쪽 화살표 31"/>
          <p:cNvSpPr/>
          <p:nvPr/>
        </p:nvSpPr>
        <p:spPr>
          <a:xfrm rot="16200000" flipH="1">
            <a:off x="8356371" y="3589310"/>
            <a:ext cx="604405" cy="222859"/>
          </a:xfrm>
          <a:prstGeom prst="rightArrow">
            <a:avLst/>
          </a:prstGeom>
          <a:solidFill>
            <a:srgbClr val="0099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ko-KR" altLang="en-US" sz="1400"/>
          </a:p>
        </p:txBody>
      </p:sp>
      <p:pic>
        <p:nvPicPr>
          <p:cNvPr id="33" name="그림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61" y="1860975"/>
            <a:ext cx="1830172" cy="2615161"/>
          </a:xfrm>
          <a:prstGeom prst="rect">
            <a:avLst/>
          </a:prstGeom>
        </p:spPr>
      </p:pic>
      <p:sp>
        <p:nvSpPr>
          <p:cNvPr id="34"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defRPr/>
            </a:pPr>
            <a:endParaRPr lang="fr-FR" sz="100" dirty="0">
              <a:solidFill>
                <a:srgbClr val="AFA093"/>
              </a:solidFill>
              <a:latin typeface="Century Gothic"/>
            </a:endParaRPr>
          </a:p>
          <a:p>
            <a:pPr algn="ctr">
              <a:defRPr/>
            </a:pPr>
            <a:r>
              <a:rPr lang="fr-FR" sz="100" b="1" dirty="0" smtClean="0">
                <a:solidFill>
                  <a:srgbClr val="AFA093"/>
                </a:solidFill>
                <a:latin typeface="Century Gothic"/>
              </a:rPr>
              <a:t>2; </a:t>
            </a:r>
            <a:r>
              <a:rPr lang="fr-FR" sz="1600" b="1" dirty="0" smtClean="0">
                <a:latin typeface="+mn-lt"/>
              </a:rPr>
              <a:t>2. SYSTEM SETTING: DATE &amp; TIME ZONE</a:t>
            </a:r>
            <a:endParaRPr lang="fr-FR" b="1" dirty="0">
              <a:latin typeface="+mn-lt"/>
            </a:endParaRPr>
          </a:p>
        </p:txBody>
      </p:sp>
    </p:spTree>
    <p:extLst>
      <p:ext uri="{BB962C8B-B14F-4D97-AF65-F5344CB8AC3E}">
        <p14:creationId xmlns:p14="http://schemas.microsoft.com/office/powerpoint/2010/main" val="5785061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161" y="1367790"/>
            <a:ext cx="2160000" cy="3789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061" y="1367788"/>
            <a:ext cx="2160000" cy="37894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1028" y="1336259"/>
            <a:ext cx="2160000" cy="38209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6" name="직사각형 15"/>
          <p:cNvSpPr/>
          <p:nvPr/>
        </p:nvSpPr>
        <p:spPr>
          <a:xfrm>
            <a:off x="492889" y="2192983"/>
            <a:ext cx="2196000" cy="384238"/>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flipH="1">
            <a:off x="539552" y="5496426"/>
            <a:ext cx="2329601" cy="307777"/>
          </a:xfrm>
          <a:prstGeom prst="rect">
            <a:avLst/>
          </a:prstGeom>
          <a:noFill/>
        </p:spPr>
        <p:txBody>
          <a:bodyPr wrap="square" rtlCol="0">
            <a:spAutoFit/>
          </a:bodyPr>
          <a:lstStyle/>
          <a:p>
            <a:r>
              <a:rPr lang="en-US" altLang="ko-KR" sz="1400" dirty="0" smtClean="0"/>
              <a:t>Select “Set date”</a:t>
            </a:r>
          </a:p>
        </p:txBody>
      </p:sp>
      <p:sp>
        <p:nvSpPr>
          <p:cNvPr id="19" name="TextBox 18"/>
          <p:cNvSpPr txBox="1"/>
          <p:nvPr/>
        </p:nvSpPr>
        <p:spPr>
          <a:xfrm flipH="1">
            <a:off x="3419872" y="5444163"/>
            <a:ext cx="2329601" cy="523220"/>
          </a:xfrm>
          <a:prstGeom prst="rect">
            <a:avLst/>
          </a:prstGeom>
          <a:noFill/>
        </p:spPr>
        <p:txBody>
          <a:bodyPr wrap="square" rtlCol="0">
            <a:spAutoFit/>
          </a:bodyPr>
          <a:lstStyle/>
          <a:p>
            <a:r>
              <a:rPr lang="en-US" altLang="ko-KR" sz="1400" dirty="0" smtClean="0"/>
              <a:t>Change the date and</a:t>
            </a:r>
          </a:p>
          <a:p>
            <a:r>
              <a:rPr lang="en-US" altLang="ko-KR" sz="1400" dirty="0" smtClean="0"/>
              <a:t>select “Set” button</a:t>
            </a:r>
          </a:p>
        </p:txBody>
      </p:sp>
      <p:sp>
        <p:nvSpPr>
          <p:cNvPr id="20" name="TextBox 19"/>
          <p:cNvSpPr txBox="1"/>
          <p:nvPr/>
        </p:nvSpPr>
        <p:spPr>
          <a:xfrm flipH="1">
            <a:off x="6372200" y="5424999"/>
            <a:ext cx="2329601" cy="523220"/>
          </a:xfrm>
          <a:prstGeom prst="rect">
            <a:avLst/>
          </a:prstGeom>
          <a:noFill/>
        </p:spPr>
        <p:txBody>
          <a:bodyPr wrap="square" rtlCol="0">
            <a:spAutoFit/>
          </a:bodyPr>
          <a:lstStyle/>
          <a:p>
            <a:r>
              <a:rPr lang="en-US" altLang="ko-KR" sz="1400" dirty="0" smtClean="0"/>
              <a:t>Please check the setting is</a:t>
            </a:r>
            <a:r>
              <a:rPr lang="en-US" altLang="ko-KR" sz="1400" dirty="0"/>
              <a:t> </a:t>
            </a:r>
            <a:r>
              <a:rPr lang="en-US" altLang="ko-KR" sz="1400" dirty="0" smtClean="0"/>
              <a:t>correctly applied</a:t>
            </a:r>
          </a:p>
        </p:txBody>
      </p:sp>
      <p:sp>
        <p:nvSpPr>
          <p:cNvPr id="21" name="직사각형 20"/>
          <p:cNvSpPr/>
          <p:nvPr/>
        </p:nvSpPr>
        <p:spPr>
          <a:xfrm>
            <a:off x="3615909" y="3905958"/>
            <a:ext cx="948208" cy="352597"/>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직사각형 21"/>
          <p:cNvSpPr/>
          <p:nvPr/>
        </p:nvSpPr>
        <p:spPr>
          <a:xfrm>
            <a:off x="6383963" y="2211372"/>
            <a:ext cx="2196000" cy="384238"/>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SYSTEM SETTING: DATE &amp; TIME ZONE</a:t>
            </a:r>
            <a:endParaRPr lang="fr-FR" b="1" dirty="0">
              <a:latin typeface="+mn-lt"/>
            </a:endParaRPr>
          </a:p>
        </p:txBody>
      </p:sp>
    </p:spTree>
    <p:extLst>
      <p:ext uri="{BB962C8B-B14F-4D97-AF65-F5344CB8AC3E}">
        <p14:creationId xmlns:p14="http://schemas.microsoft.com/office/powerpoint/2010/main" val="740098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698" y="1374418"/>
            <a:ext cx="2160000" cy="37827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6005" y="1344490"/>
            <a:ext cx="2160000" cy="38127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2012" y="1336750"/>
            <a:ext cx="2160000" cy="3820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flipH="1">
            <a:off x="514207" y="5436280"/>
            <a:ext cx="2329601" cy="523220"/>
          </a:xfrm>
          <a:prstGeom prst="rect">
            <a:avLst/>
          </a:prstGeom>
          <a:noFill/>
        </p:spPr>
        <p:txBody>
          <a:bodyPr wrap="square" rtlCol="0">
            <a:spAutoFit/>
          </a:bodyPr>
          <a:lstStyle/>
          <a:p>
            <a:r>
              <a:rPr lang="en-US" altLang="ko-KR" sz="1400" dirty="0" smtClean="0"/>
              <a:t>Select “Select time zone” button</a:t>
            </a:r>
          </a:p>
        </p:txBody>
      </p:sp>
      <p:sp>
        <p:nvSpPr>
          <p:cNvPr id="11" name="TextBox 10"/>
          <p:cNvSpPr txBox="1"/>
          <p:nvPr/>
        </p:nvSpPr>
        <p:spPr>
          <a:xfrm flipH="1">
            <a:off x="3419872" y="5436280"/>
            <a:ext cx="2329601" cy="523220"/>
          </a:xfrm>
          <a:prstGeom prst="rect">
            <a:avLst/>
          </a:prstGeom>
          <a:noFill/>
        </p:spPr>
        <p:txBody>
          <a:bodyPr wrap="square" rtlCol="0">
            <a:spAutoFit/>
          </a:bodyPr>
          <a:lstStyle/>
          <a:p>
            <a:r>
              <a:rPr lang="en-US" altLang="ko-KR" sz="1400" dirty="0" smtClean="0"/>
              <a:t>Change into the current time zone .</a:t>
            </a:r>
          </a:p>
        </p:txBody>
      </p:sp>
      <p:sp>
        <p:nvSpPr>
          <p:cNvPr id="12" name="TextBox 11"/>
          <p:cNvSpPr txBox="1"/>
          <p:nvPr/>
        </p:nvSpPr>
        <p:spPr>
          <a:xfrm flipH="1">
            <a:off x="6372200" y="5417116"/>
            <a:ext cx="2329601" cy="523220"/>
          </a:xfrm>
          <a:prstGeom prst="rect">
            <a:avLst/>
          </a:prstGeom>
          <a:noFill/>
        </p:spPr>
        <p:txBody>
          <a:bodyPr wrap="square" rtlCol="0">
            <a:spAutoFit/>
          </a:bodyPr>
          <a:lstStyle/>
          <a:p>
            <a:r>
              <a:rPr lang="en-US" altLang="ko-KR" sz="1400" dirty="0" smtClean="0"/>
              <a:t>Please check the setting is</a:t>
            </a:r>
            <a:r>
              <a:rPr lang="en-US" altLang="ko-KR" sz="1400" dirty="0"/>
              <a:t> </a:t>
            </a:r>
            <a:r>
              <a:rPr lang="en-US" altLang="ko-KR" sz="1400" dirty="0" smtClean="0"/>
              <a:t>correctly applied.</a:t>
            </a:r>
          </a:p>
        </p:txBody>
      </p:sp>
      <p:sp>
        <p:nvSpPr>
          <p:cNvPr id="13" name="직사각형 12"/>
          <p:cNvSpPr/>
          <p:nvPr/>
        </p:nvSpPr>
        <p:spPr>
          <a:xfrm>
            <a:off x="492889" y="2665953"/>
            <a:ext cx="2196000" cy="384238"/>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직사각형 13"/>
          <p:cNvSpPr/>
          <p:nvPr/>
        </p:nvSpPr>
        <p:spPr>
          <a:xfrm>
            <a:off x="3470005" y="3263061"/>
            <a:ext cx="2196000" cy="42793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사각형 14"/>
          <p:cNvSpPr/>
          <p:nvPr/>
        </p:nvSpPr>
        <p:spPr>
          <a:xfrm>
            <a:off x="6373497" y="2619300"/>
            <a:ext cx="2196000" cy="427935"/>
          </a:xfrm>
          <a:prstGeom prst="rect">
            <a:avLst/>
          </a:prstGeom>
          <a:noFill/>
          <a:ln w="28575">
            <a:solidFill>
              <a:srgbClr val="FB22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 Box 3"/>
          <p:cNvSpPr txBox="1">
            <a:spLocks noChangeArrowheads="1"/>
          </p:cNvSpPr>
          <p:nvPr/>
        </p:nvSpPr>
        <p:spPr bwMode="auto">
          <a:xfrm>
            <a:off x="1295400" y="115888"/>
            <a:ext cx="6553200"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ea typeface="ＭＳ Ｐゴシック" charset="-128"/>
              </a:defRPr>
            </a:lvl1pPr>
            <a:lvl2pPr marL="742950" indent="-285750" eaLnBrk="0" hangingPunct="0">
              <a:defRPr sz="2800">
                <a:solidFill>
                  <a:schemeClr val="tx1"/>
                </a:solidFill>
                <a:latin typeface="Arial" charset="0"/>
                <a:ea typeface="ＭＳ Ｐゴシック" charset="-128"/>
              </a:defRPr>
            </a:lvl2pPr>
            <a:lvl3pPr marL="1143000" indent="-228600" eaLnBrk="0" hangingPunct="0">
              <a:defRPr sz="2800">
                <a:solidFill>
                  <a:schemeClr val="tx1"/>
                </a:solidFill>
                <a:latin typeface="Arial" charset="0"/>
                <a:ea typeface="ＭＳ Ｐゴシック" charset="-128"/>
              </a:defRPr>
            </a:lvl3pPr>
            <a:lvl4pPr marL="1600200" indent="-228600" eaLnBrk="0" hangingPunct="0">
              <a:defRPr sz="2800">
                <a:solidFill>
                  <a:schemeClr val="tx1"/>
                </a:solidFill>
                <a:latin typeface="Arial" charset="0"/>
                <a:ea typeface="ＭＳ Ｐゴシック" charset="-128"/>
              </a:defRPr>
            </a:lvl4pPr>
            <a:lvl5pPr marL="2057400" indent="-228600" eaLnBrk="0" hangingPunct="0">
              <a:defRPr sz="2800">
                <a:solidFill>
                  <a:schemeClr val="tx1"/>
                </a:solidFill>
                <a:latin typeface="Arial" charset="0"/>
                <a:ea typeface="ＭＳ Ｐゴシック" charset="-128"/>
              </a:defRPr>
            </a:lvl5pPr>
            <a:lvl6pPr marL="2514600" indent="-228600" eaLnBrk="0" fontAlgn="base" hangingPunct="0">
              <a:spcBef>
                <a:spcPct val="0"/>
              </a:spcBef>
              <a:spcAft>
                <a:spcPct val="0"/>
              </a:spcAft>
              <a:defRPr sz="2800">
                <a:solidFill>
                  <a:schemeClr val="tx1"/>
                </a:solidFill>
                <a:latin typeface="Arial" charset="0"/>
                <a:ea typeface="ＭＳ Ｐゴシック" charset="-128"/>
              </a:defRPr>
            </a:lvl6pPr>
            <a:lvl7pPr marL="2971800" indent="-228600" eaLnBrk="0" fontAlgn="base" hangingPunct="0">
              <a:spcBef>
                <a:spcPct val="0"/>
              </a:spcBef>
              <a:spcAft>
                <a:spcPct val="0"/>
              </a:spcAft>
              <a:defRPr sz="2800">
                <a:solidFill>
                  <a:schemeClr val="tx1"/>
                </a:solidFill>
                <a:latin typeface="Arial" charset="0"/>
                <a:ea typeface="ＭＳ Ｐゴシック" charset="-128"/>
              </a:defRPr>
            </a:lvl7pPr>
            <a:lvl8pPr marL="3429000" indent="-228600" eaLnBrk="0" fontAlgn="base" hangingPunct="0">
              <a:spcBef>
                <a:spcPct val="0"/>
              </a:spcBef>
              <a:spcAft>
                <a:spcPct val="0"/>
              </a:spcAft>
              <a:defRPr sz="2800">
                <a:solidFill>
                  <a:schemeClr val="tx1"/>
                </a:solidFill>
                <a:latin typeface="Arial" charset="0"/>
                <a:ea typeface="ＭＳ Ｐゴシック" charset="-128"/>
              </a:defRPr>
            </a:lvl8pPr>
            <a:lvl9pPr marL="3886200" indent="-228600" eaLnBrk="0" fontAlgn="base" hangingPunct="0">
              <a:spcBef>
                <a:spcPct val="0"/>
              </a:spcBef>
              <a:spcAft>
                <a:spcPct val="0"/>
              </a:spcAft>
              <a:defRPr sz="2800">
                <a:solidFill>
                  <a:schemeClr val="tx1"/>
                </a:solidFill>
                <a:latin typeface="Arial" charset="0"/>
                <a:ea typeface="ＭＳ Ｐゴシック" charset="-128"/>
              </a:defRPr>
            </a:lvl9pPr>
          </a:lstStyle>
          <a:p>
            <a:pPr algn="ctr">
              <a:defRPr/>
            </a:pPr>
            <a:r>
              <a:rPr lang="en-US" sz="2200" dirty="0" smtClean="0">
                <a:latin typeface="Century Gothic"/>
              </a:rPr>
              <a:t>Re-PLASTY PRESCRIPTION CLINICAL DIAGNOSIS</a:t>
            </a:r>
            <a:endParaRPr lang="en-US" sz="2200" dirty="0">
              <a:latin typeface="Century Gothic"/>
            </a:endParaRP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r>
              <a:rPr lang="fr-FR" sz="1400" dirty="0">
                <a:solidFill>
                  <a:srgbClr val="AFA093"/>
                </a:solidFill>
                <a:latin typeface="Century Gothic"/>
              </a:rPr>
              <a:t>THE « LACLINIC » CONSULTATION FOR HELENA RUBINSTEIN</a:t>
            </a:r>
          </a:p>
          <a:p>
            <a:pPr algn="ctr">
              <a:buClr>
                <a:srgbClr val="656364"/>
              </a:buClr>
              <a:buSzPct val="100000"/>
              <a:tabLst>
                <a:tab pos="0" algn="l"/>
                <a:tab pos="914400" algn="l"/>
                <a:tab pos="1828800" algn="l"/>
                <a:tab pos="2743200" algn="l"/>
                <a:tab pos="3657600" algn="l"/>
                <a:tab pos="4572000" algn="l"/>
                <a:tab pos="5484813" algn="l"/>
                <a:tab pos="6400800" algn="l"/>
                <a:tab pos="7313613" algn="l"/>
                <a:tab pos="8229600" algn="l"/>
                <a:tab pos="9142413" algn="l"/>
                <a:tab pos="10048875" algn="l"/>
              </a:tabLst>
              <a:defRPr/>
            </a:pPr>
            <a:endParaRPr lang="fr-FR" sz="100" dirty="0">
              <a:solidFill>
                <a:srgbClr val="AFA093"/>
              </a:solidFill>
              <a:latin typeface="Century Gothic"/>
            </a:endParaRPr>
          </a:p>
          <a:p>
            <a:pPr algn="ctr">
              <a:defRPr/>
            </a:pPr>
            <a:r>
              <a:rPr lang="fr-FR" sz="1600" b="1" dirty="0" smtClean="0">
                <a:latin typeface="+mn-lt"/>
              </a:rPr>
              <a:t>2. SYSTEM SETTING: DATE &amp; TIME ZONE</a:t>
            </a:r>
            <a:endParaRPr lang="fr-FR" b="1" dirty="0">
              <a:latin typeface="+mn-lt"/>
            </a:endParaRPr>
          </a:p>
        </p:txBody>
      </p:sp>
    </p:spTree>
    <p:extLst>
      <p:ext uri="{BB962C8B-B14F-4D97-AF65-F5344CB8AC3E}">
        <p14:creationId xmlns:p14="http://schemas.microsoft.com/office/powerpoint/2010/main" val="33352579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uQ6H5KNLb0is8wAp6pgF5Q"/>
</p:tagLst>
</file>

<file path=ppt/theme/theme1.xml><?xml version="1.0" encoding="utf-8"?>
<a:theme xmlns:a="http://schemas.openxmlformats.org/drawingml/2006/main" name="40_Thème Office">
  <a:themeElements>
    <a:clrScheme name="35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5_Thème Office">
      <a:majorFont>
        <a:latin typeface="Century Gothic"/>
        <a:ea typeface="ＭＳ Ｐゴシック"/>
        <a:cs typeface=""/>
      </a:majorFont>
      <a:minorFont>
        <a:latin typeface="Century Gothic"/>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5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7180</TotalTime>
  <Words>3473</Words>
  <Application>Microsoft Office PowerPoint</Application>
  <PresentationFormat>Affichage à l'écran (4:3)</PresentationFormat>
  <Paragraphs>703</Paragraphs>
  <Slides>67</Slides>
  <Notes>28</Notes>
  <HiddenSlides>0</HiddenSlides>
  <MMClips>0</MMClips>
  <ScaleCrop>false</ScaleCrop>
  <HeadingPairs>
    <vt:vector size="4" baseType="variant">
      <vt:variant>
        <vt:lpstr>Thème</vt:lpstr>
      </vt:variant>
      <vt:variant>
        <vt:i4>1</vt:i4>
      </vt:variant>
      <vt:variant>
        <vt:lpstr>Titres des diapositives</vt:lpstr>
      </vt:variant>
      <vt:variant>
        <vt:i4>67</vt:i4>
      </vt:variant>
    </vt:vector>
  </HeadingPairs>
  <TitlesOfParts>
    <vt:vector size="68" baseType="lpstr">
      <vt:lpstr>40_Thème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L'Oréal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OHEIX Caroline</dc:creator>
  <cp:lastModifiedBy>OHEIX Caroline</cp:lastModifiedBy>
  <cp:revision>81</cp:revision>
  <dcterms:created xsi:type="dcterms:W3CDTF">2014-06-09T18:38:32Z</dcterms:created>
  <dcterms:modified xsi:type="dcterms:W3CDTF">2014-06-23T14:22:57Z</dcterms:modified>
</cp:coreProperties>
</file>